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60" r:id="rId3"/>
    <p:sldId id="284" r:id="rId4"/>
    <p:sldId id="286" r:id="rId5"/>
    <p:sldId id="288" r:id="rId6"/>
    <p:sldId id="298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339" r:id="rId16"/>
    <p:sldId id="299" r:id="rId17"/>
    <p:sldId id="320" r:id="rId18"/>
    <p:sldId id="301" r:id="rId19"/>
    <p:sldId id="302" r:id="rId20"/>
    <p:sldId id="303" r:id="rId21"/>
    <p:sldId id="304" r:id="rId22"/>
    <p:sldId id="306" r:id="rId23"/>
    <p:sldId id="307" r:id="rId24"/>
    <p:sldId id="305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2" r:id="rId37"/>
    <p:sldId id="323" r:id="rId38"/>
    <p:sldId id="324" r:id="rId39"/>
    <p:sldId id="325" r:id="rId40"/>
    <p:sldId id="326" r:id="rId41"/>
    <p:sldId id="327" r:id="rId42"/>
    <p:sldId id="329" r:id="rId43"/>
    <p:sldId id="328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40" r:id="rId52"/>
    <p:sldId id="33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Decrease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08976"/>
              </p:ext>
            </p:extLst>
          </p:nvPr>
        </p:nvGraphicFramePr>
        <p:xfrm>
          <a:off x="1371599" y="1600200"/>
          <a:ext cx="617220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(A[0...n-1])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to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≥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A[j] &gt; v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A[j+1] ← A[j]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j ← j-1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A[j+1] ← v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Basic Operation?  Summation?  Big-</a:t>
            </a:r>
            <a:r>
              <a:rPr lang="el-GR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</a:p>
          <a:p>
            <a:pPr marL="118872" indent="0">
              <a:buNone/>
            </a:pPr>
            <a:endParaRPr lang="en-US" sz="3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Worst Case: makes same number of comparisons as selection sort.</a:t>
                </a:r>
              </a:p>
              <a:p>
                <a:endParaRPr lang="en-US" sz="800" dirty="0"/>
              </a:p>
              <a:p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How many key comparisons in best case – already sorted array?</a:t>
                </a:r>
              </a:p>
              <a:p>
                <a:endParaRPr lang="en-US" sz="800" dirty="0"/>
              </a:p>
              <a:p>
                <a:r>
                  <a:rPr lang="en-US" dirty="0" smtClean="0"/>
                  <a:t>Avg.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sz="800" dirty="0" smtClean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nsertion sort better than selection and bubble, despite being </a:t>
                </a:r>
                <a:r>
                  <a:rPr lang="el-GR" dirty="0" smtClean="0">
                    <a:latin typeface="Cambria Math"/>
                    <a:ea typeface="Cambria Math"/>
                  </a:rPr>
                  <a:t>Θ</a:t>
                </a:r>
                <a:r>
                  <a:rPr lang="en-US" dirty="0" smtClean="0">
                    <a:latin typeface="Cambria Math"/>
                    <a:ea typeface="Cambria Math"/>
                  </a:rPr>
                  <a:t>(n</a:t>
                </a:r>
                <a:r>
                  <a:rPr lang="en-US" baseline="30000" dirty="0" smtClean="0">
                    <a:latin typeface="Cambria Math"/>
                    <a:ea typeface="Cambria Math"/>
                  </a:rPr>
                  <a:t>2</a:t>
                </a:r>
                <a:r>
                  <a:rPr lang="en-US" dirty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Topological Sorting</a:t>
            </a:r>
            <a:r>
              <a:rPr lang="en-US" dirty="0" smtClean="0"/>
              <a:t>: List all of the vertices from a digraph in such an order that for every edge in the graph, the vertex where edge starts is listed before vertex where it ends.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600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191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1" name="Curved Connector 10"/>
          <p:cNvCxnSpPr>
            <a:stCxn id="4" idx="6"/>
            <a:endCxn id="6" idx="2"/>
          </p:cNvCxnSpPr>
          <p:nvPr/>
        </p:nvCxnSpPr>
        <p:spPr>
          <a:xfrm>
            <a:off x="2971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</p:cNvCxnSpPr>
          <p:nvPr/>
        </p:nvCxnSpPr>
        <p:spPr>
          <a:xfrm>
            <a:off x="5562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6"/>
            <a:endCxn id="9" idx="2"/>
          </p:cNvCxnSpPr>
          <p:nvPr/>
        </p:nvCxnSpPr>
        <p:spPr>
          <a:xfrm flipV="1">
            <a:off x="5562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6"/>
            <a:endCxn id="7" idx="6"/>
          </p:cNvCxnSpPr>
          <p:nvPr/>
        </p:nvCxnSpPr>
        <p:spPr>
          <a:xfrm flipH="1" flipV="1">
            <a:off x="5105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6"/>
            <a:endCxn id="7" idx="4"/>
          </p:cNvCxnSpPr>
          <p:nvPr/>
        </p:nvCxnSpPr>
        <p:spPr>
          <a:xfrm flipV="1">
            <a:off x="2971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5"/>
            <a:endCxn id="9" idx="4"/>
          </p:cNvCxnSpPr>
          <p:nvPr/>
        </p:nvCxnSpPr>
        <p:spPr>
          <a:xfrm rot="5400000" flipH="1" flipV="1">
            <a:off x="4374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Topological Sorting Uses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req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Instruction Scheduling in Compiling</a:t>
            </a:r>
          </a:p>
          <a:p>
            <a:pPr lvl="1"/>
            <a:r>
              <a:rPr lang="en-US" dirty="0" smtClean="0"/>
              <a:t>Resolving Symbol Dependencies in Linking</a:t>
            </a:r>
          </a:p>
          <a:p>
            <a:pPr lvl="1"/>
            <a:r>
              <a:rPr lang="en-US" dirty="0" smtClean="0"/>
              <a:t>Cell Evaluation Order in Spreadsheets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Only possible if digraph is a dag.</a:t>
            </a:r>
          </a:p>
        </p:txBody>
      </p:sp>
    </p:spTree>
    <p:extLst>
      <p:ext uri="{BB962C8B-B14F-4D97-AF65-F5344CB8AC3E}">
        <p14:creationId xmlns:p14="http://schemas.microsoft.com/office/powerpoint/2010/main" val="18144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encounter a back-edge, not a dag</a:t>
            </a:r>
          </a:p>
          <a:p>
            <a:r>
              <a:rPr lang="en-US" dirty="0" smtClean="0"/>
              <a:t>Otherwise, note order that vertices are popped off stack</a:t>
            </a:r>
          </a:p>
          <a:p>
            <a:pPr lvl="1"/>
            <a:r>
              <a:rPr lang="en-US" dirty="0" smtClean="0"/>
              <a:t>Reverse of this order is topological sort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600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191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2971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5562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5562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5105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2971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4374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 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Stack Structure Implicit: Uses Call Stack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// global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DFS(G)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graph G = &lt;V,E&gt;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each vertex in V with 0    // unvisited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count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adjacent to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74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3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Decrease and Conquer </a:t>
            </a:r>
            <a:r>
              <a:rPr lang="en-US" dirty="0" smtClean="0"/>
              <a:t>is based on exploiting the relationship between a solution to a given problem instance of a problem and a solution to a smaller instance.”</a:t>
            </a:r>
          </a:p>
          <a:p>
            <a:pPr lvl="1"/>
            <a:r>
              <a:rPr lang="en-US" dirty="0" smtClean="0"/>
              <a:t>Decrease by a Constant</a:t>
            </a:r>
          </a:p>
          <a:p>
            <a:pPr lvl="1"/>
            <a:r>
              <a:rPr lang="en-US" dirty="0" smtClean="0"/>
              <a:t>Decrease by a Constant Factor</a:t>
            </a:r>
          </a:p>
          <a:p>
            <a:pPr lvl="1"/>
            <a:r>
              <a:rPr lang="en-US" dirty="0" smtClean="0"/>
              <a:t>Variable Size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4419600"/>
            <a:ext cx="1905000" cy="6858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127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 127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62000" y="3581400"/>
            <a:ext cx="1905000" cy="6858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127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18" idx="0"/>
            <a:endCxn id="19" idx="2"/>
          </p:cNvCxnSpPr>
          <p:nvPr/>
        </p:nvCxnSpPr>
        <p:spPr>
          <a:xfrm rot="5400000" flipH="1" flipV="1">
            <a:off x="1028700" y="44196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 127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 127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4419600"/>
            <a:ext cx="1905000" cy="685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7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 147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 smtClean="0"/>
              <a:t> 127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62000" y="3581400"/>
            <a:ext cx="1905000" cy="685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147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18" idx="0"/>
            <a:endCxn id="19" idx="2"/>
          </p:cNvCxnSpPr>
          <p:nvPr/>
        </p:nvCxnSpPr>
        <p:spPr>
          <a:xfrm rot="5400000" flipH="1" flipV="1">
            <a:off x="1028700" y="44196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</a:t>
            </a:r>
            <a:r>
              <a:rPr lang="en-US" dirty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3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</a:t>
            </a:r>
            <a:r>
              <a:rPr lang="en-US" dirty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28600" y="4419600"/>
            <a:ext cx="19050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157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2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51114" y="3581400"/>
            <a:ext cx="19050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157</a:t>
            </a:r>
            <a:endParaRPr lang="en-US" sz="2400" dirty="0"/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1028700" y="44196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</a:t>
            </a:r>
            <a:r>
              <a:rPr lang="en-US" dirty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8600" y="51054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6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62000" y="4267200"/>
            <a:ext cx="190500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53</a:t>
            </a:r>
            <a:endParaRPr lang="en-US" sz="2400" dirty="0"/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1028700" y="51054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size of instance is reduced by same constant (often 1).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 example you have seen of a “Decrease by a Constant” algorithm?</a:t>
            </a:r>
            <a:endParaRPr lang="en-US" baseline="30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1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51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" y="4953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51</a:t>
            </a:r>
            <a:endParaRPr lang="en-US" sz="2400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028700" y="57912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51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791200"/>
            <a:ext cx="1905000" cy="685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Order: 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51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4212771"/>
            <a:ext cx="1371600" cy="7620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743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334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6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96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489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4114800" y="45937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6705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6705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6248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4114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5517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" y="4953000"/>
            <a:ext cx="1905000" cy="685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 47</a:t>
            </a:r>
            <a:endParaRPr lang="en-US" sz="2400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1028700" y="5791200"/>
            <a:ext cx="838200" cy="533400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Soln</a:t>
            </a:r>
            <a:r>
              <a:rPr lang="en-US" dirty="0" smtClean="0"/>
              <a:t>: 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51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127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3556906"/>
            <a:ext cx="1371600" cy="7620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93048" y="3581400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048000" y="3556906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572000" y="3541944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7620000" y="3581400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096000" y="35814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0"/>
            <a:endCxn id="6" idx="0"/>
          </p:cNvCxnSpPr>
          <p:nvPr/>
        </p:nvCxnSpPr>
        <p:spPr>
          <a:xfrm rot="5400000" flipH="1" flipV="1">
            <a:off x="3009900" y="2833006"/>
            <a:ext cx="12700" cy="1447800"/>
          </a:xfrm>
          <a:prstGeom prst="curvedConnector3">
            <a:avLst>
              <a:gd name="adj1" fmla="val 428570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4"/>
          </p:cNvCxnSpPr>
          <p:nvPr/>
        </p:nvCxnSpPr>
        <p:spPr>
          <a:xfrm rot="16200000" flipH="1">
            <a:off x="6007553" y="2045153"/>
            <a:ext cx="24494" cy="4572000"/>
          </a:xfrm>
          <a:prstGeom prst="curvedConnector3">
            <a:avLst>
              <a:gd name="adj1" fmla="val 249989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0"/>
            <a:endCxn id="9" idx="0"/>
          </p:cNvCxnSpPr>
          <p:nvPr/>
        </p:nvCxnSpPr>
        <p:spPr>
          <a:xfrm rot="16200000" flipH="1">
            <a:off x="5245553" y="2045153"/>
            <a:ext cx="24494" cy="3048000"/>
          </a:xfrm>
          <a:prstGeom prst="curvedConnector3">
            <a:avLst>
              <a:gd name="adj1" fmla="val -35553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0"/>
            <a:endCxn id="7" idx="0"/>
          </p:cNvCxnSpPr>
          <p:nvPr/>
        </p:nvCxnSpPr>
        <p:spPr>
          <a:xfrm rot="5400000" flipH="1" flipV="1">
            <a:off x="4488319" y="2787425"/>
            <a:ext cx="14962" cy="1524000"/>
          </a:xfrm>
          <a:prstGeom prst="curvedConnector3">
            <a:avLst>
              <a:gd name="adj1" fmla="val 35195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4"/>
            <a:endCxn id="7" idx="4"/>
          </p:cNvCxnSpPr>
          <p:nvPr/>
        </p:nvCxnSpPr>
        <p:spPr>
          <a:xfrm rot="5400000" flipH="1" flipV="1">
            <a:off x="2998596" y="2084196"/>
            <a:ext cx="39456" cy="4478952"/>
          </a:xfrm>
          <a:prstGeom prst="curvedConnector3">
            <a:avLst>
              <a:gd name="adj1" fmla="val -102081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4"/>
            <a:endCxn id="9" idx="4"/>
          </p:cNvCxnSpPr>
          <p:nvPr/>
        </p:nvCxnSpPr>
        <p:spPr>
          <a:xfrm rot="16200000" flipH="1">
            <a:off x="3780324" y="1341924"/>
            <a:ext cx="12700" cy="6002952"/>
          </a:xfrm>
          <a:prstGeom prst="curvedConnector3">
            <a:avLst>
              <a:gd name="adj1" fmla="val 514285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iteration:</a:t>
            </a:r>
          </a:p>
          <a:p>
            <a:pPr lvl="1"/>
            <a:r>
              <a:rPr lang="en-US" dirty="0" smtClean="0"/>
              <a:t>Identify a </a:t>
            </a:r>
            <a:r>
              <a:rPr lang="en-US" dirty="0" smtClean="0">
                <a:solidFill>
                  <a:schemeClr val="accent2"/>
                </a:solidFill>
              </a:rPr>
              <a:t>source</a:t>
            </a:r>
            <a:r>
              <a:rPr lang="en-US" dirty="0" smtClean="0"/>
              <a:t> – a vertex with no incoming edges.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Any sources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dirty="0" smtClean="0"/>
          </a:p>
          <a:p>
            <a:pPr lvl="2"/>
            <a:r>
              <a:rPr lang="en-US" dirty="0" smtClean="0"/>
              <a:t>If no sources, not a dag</a:t>
            </a:r>
          </a:p>
          <a:p>
            <a:pPr lvl="1"/>
            <a:r>
              <a:rPr lang="en-US" dirty="0" smtClean="0"/>
              <a:t>Remove source and all outgoing edges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4365171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600200" y="55081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191000" y="55081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3651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60415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3434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2971800" y="4746171"/>
            <a:ext cx="1219200" cy="1143000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5562600" y="58891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5562600" y="47244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5105400" y="47461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2971800" y="51271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4374962" y="35013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4212771"/>
            <a:ext cx="1371600" cy="76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51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600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191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4" idx="6"/>
            <a:endCxn id="6" idx="2"/>
          </p:cNvCxnSpPr>
          <p:nvPr/>
        </p:nvCxnSpPr>
        <p:spPr>
          <a:xfrm>
            <a:off x="2971800" y="4593771"/>
            <a:ext cx="1219200" cy="114300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5562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5562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5105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2971800" y="4974771"/>
            <a:ext cx="1447800" cy="762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4374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47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5355771"/>
            <a:ext cx="1371600" cy="7620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47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191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5562600" y="5736771"/>
            <a:ext cx="1191466" cy="34019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5562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5105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6"/>
            <a:endCxn id="7" idx="4"/>
          </p:cNvCxnSpPr>
          <p:nvPr/>
        </p:nvCxnSpPr>
        <p:spPr>
          <a:xfrm flipV="1">
            <a:off x="2971800" y="4974771"/>
            <a:ext cx="1447800" cy="7620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5"/>
            <a:endCxn id="9" idx="4"/>
          </p:cNvCxnSpPr>
          <p:nvPr/>
        </p:nvCxnSpPr>
        <p:spPr>
          <a:xfrm rot="5400000" flipH="1" flipV="1">
            <a:off x="4374962" y="3348971"/>
            <a:ext cx="1053179" cy="4261237"/>
          </a:xfrm>
          <a:prstGeom prst="curvedConnector3">
            <a:avLst>
              <a:gd name="adj1" fmla="val -323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5355771"/>
            <a:ext cx="1371600" cy="7620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53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  <p:cxnSp>
        <p:nvCxnSpPr>
          <p:cNvPr id="11" name="Curved Connector 10"/>
          <p:cNvCxnSpPr>
            <a:stCxn id="6" idx="6"/>
          </p:cNvCxnSpPr>
          <p:nvPr/>
        </p:nvCxnSpPr>
        <p:spPr>
          <a:xfrm>
            <a:off x="5562600" y="5736771"/>
            <a:ext cx="1191466" cy="340192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9" idx="2"/>
          </p:cNvCxnSpPr>
          <p:nvPr/>
        </p:nvCxnSpPr>
        <p:spPr>
          <a:xfrm flipV="1">
            <a:off x="5562600" y="4572000"/>
            <a:ext cx="783771" cy="11647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6"/>
            <a:endCxn id="7" idx="6"/>
          </p:cNvCxnSpPr>
          <p:nvPr/>
        </p:nvCxnSpPr>
        <p:spPr>
          <a:xfrm flipH="1" flipV="1">
            <a:off x="5105400" y="4593771"/>
            <a:ext cx="457200" cy="1143000"/>
          </a:xfrm>
          <a:prstGeom prst="curvedConnector3">
            <a:avLst>
              <a:gd name="adj1" fmla="val -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 smtClean="0"/>
              <a:t> 127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553200" y="5889171"/>
            <a:ext cx="1371600" cy="762000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127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0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by a Constant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size of instance is reduced by same constant factor (often ½).</a:t>
            </a:r>
          </a:p>
          <a:p>
            <a:pPr lvl="1"/>
            <a:r>
              <a:rPr lang="en-US" dirty="0" smtClean="0"/>
              <a:t>Uncommon but very efficient.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 example you have seen of a “Decrease by a Constant Factor” algorithm?</a:t>
            </a:r>
            <a:endParaRPr lang="en-US" baseline="30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 smtClean="0"/>
              <a:t> 127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6346371" y="4191000"/>
            <a:ext cx="1371600" cy="76200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Source-Removal: Decrease-By-1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Removed:  51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47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53 </a:t>
            </a:r>
            <a:r>
              <a:rPr lang="en-US" dirty="0" smtClean="0">
                <a:latin typeface="Courier New"/>
                <a:cs typeface="Courier New"/>
              </a:rPr>
              <a:t>→</a:t>
            </a:r>
            <a:r>
              <a:rPr lang="en-US" dirty="0" smtClean="0"/>
              <a:t> 127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147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157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212771"/>
            <a:ext cx="1371600" cy="76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 157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3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Combinatorial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have a set of </a:t>
            </a:r>
            <a:r>
              <a:rPr lang="en-US" i="1" dirty="0" smtClean="0"/>
              <a:t>n</a:t>
            </a:r>
            <a:r>
              <a:rPr lang="en-US" dirty="0" smtClean="0"/>
              <a:t> integers from 1…n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Could generalize by assuming integers are indices of n element set.</a:t>
            </a:r>
          </a:p>
          <a:p>
            <a:r>
              <a:rPr lang="en-US" dirty="0" smtClean="0"/>
              <a:t>Decrease-by-1: assume generated all permutations of set 1…n-1.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can we get the permutations of 1…n?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86728"/>
              </p:ext>
            </p:extLst>
          </p:nvPr>
        </p:nvGraphicFramePr>
        <p:xfrm>
          <a:off x="1197428" y="16764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34193"/>
              </p:ext>
            </p:extLst>
          </p:nvPr>
        </p:nvGraphicFramePr>
        <p:xfrm>
          <a:off x="6172200" y="16764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78130"/>
              </p:ext>
            </p:extLst>
          </p:nvPr>
        </p:nvGraphicFramePr>
        <p:xfrm>
          <a:off x="1208314" y="30480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0994"/>
              </p:ext>
            </p:extLst>
          </p:nvPr>
        </p:nvGraphicFramePr>
        <p:xfrm>
          <a:off x="1208314" y="43434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07545"/>
              </p:ext>
            </p:extLst>
          </p:nvPr>
        </p:nvGraphicFramePr>
        <p:xfrm>
          <a:off x="1208314" y="56388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5967"/>
              </p:ext>
            </p:extLst>
          </p:nvPr>
        </p:nvGraphicFramePr>
        <p:xfrm>
          <a:off x="6172200" y="30480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37110"/>
              </p:ext>
            </p:extLst>
          </p:nvPr>
        </p:nvGraphicFramePr>
        <p:xfrm>
          <a:off x="6172200" y="43434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19634"/>
              </p:ext>
            </p:extLst>
          </p:nvPr>
        </p:nvGraphicFramePr>
        <p:xfrm>
          <a:off x="6172200" y="5638800"/>
          <a:ext cx="1763486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52400" y="2819400"/>
            <a:ext cx="883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85609"/>
              </p:ext>
            </p:extLst>
          </p:nvPr>
        </p:nvGraphicFramePr>
        <p:xfrm>
          <a:off x="152400" y="30480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30701"/>
              </p:ext>
            </p:extLst>
          </p:nvPr>
        </p:nvGraphicFramePr>
        <p:xfrm>
          <a:off x="3200400" y="43434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36603"/>
              </p:ext>
            </p:extLst>
          </p:nvPr>
        </p:nvGraphicFramePr>
        <p:xfrm>
          <a:off x="3200400" y="56388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88421"/>
              </p:ext>
            </p:extLst>
          </p:nvPr>
        </p:nvGraphicFramePr>
        <p:xfrm>
          <a:off x="8088086" y="43434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9429"/>
              </p:ext>
            </p:extLst>
          </p:nvPr>
        </p:nvGraphicFramePr>
        <p:xfrm>
          <a:off x="8109857" y="56388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13124"/>
              </p:ext>
            </p:extLst>
          </p:nvPr>
        </p:nvGraphicFramePr>
        <p:xfrm>
          <a:off x="5105400" y="3048000"/>
          <a:ext cx="88174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800" b="0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Curved Connector 20"/>
          <p:cNvCxnSpPr>
            <a:stCxn id="15" idx="0"/>
            <a:endCxn id="7" idx="0"/>
          </p:cNvCxnSpPr>
          <p:nvPr/>
        </p:nvCxnSpPr>
        <p:spPr>
          <a:xfrm rot="16200000" flipV="1">
            <a:off x="2865664" y="3567793"/>
            <a:ext cx="12700" cy="1551214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7828643" y="3555093"/>
            <a:ext cx="12700" cy="1551214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Filling from right-to-left, then left-to-right, then …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Minimal Change</a:t>
            </a:r>
            <a:r>
              <a:rPr lang="en-US" dirty="0" smtClean="0"/>
              <a:t>: Each adjacent permutation only differs by two adjacent values being swapped.</a:t>
            </a:r>
          </a:p>
          <a:p>
            <a:pPr lvl="1"/>
            <a:r>
              <a:rPr lang="en-US" dirty="0" smtClean="0"/>
              <a:t>Algorithm Speed</a:t>
            </a:r>
          </a:p>
          <a:p>
            <a:pPr lvl="1"/>
            <a:r>
              <a:rPr lang="en-US" dirty="0" smtClean="0"/>
              <a:t>Often useful in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with 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into 1, r to l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into 12, r to l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into 21, l to r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123, r to l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132, l to r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312, r to l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321, l to r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231, r to l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into 213, l to r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	21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	132	312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321	231	213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	1243	1423	4123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4132	1432	1342	1324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3124	3142	3412	4312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4321	3421	3241	3214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2314	2341	2431	4231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4213	2413	2143	2134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Johnson-Trotter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Avoid generating n-1 permutation, use ‘mobile’ elements.</a:t>
                </a:r>
              </a:p>
              <a:p>
                <a:pPr lvl="1"/>
                <a:r>
                  <a:rPr lang="en-US" dirty="0" smtClean="0"/>
                  <a:t>Element k is mobile, if its arrow points to a smaller number adjacent to it.</a:t>
                </a:r>
              </a:p>
              <a:p>
                <a:pPr lvl="1"/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Any mobile elements in example below?</a:t>
                </a:r>
                <a:b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groupChr>
                    <m:groupChr>
                      <m:groupChrPr>
                        <m:chr m:val="→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groupCh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Johnson-Trotter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JohnsonTrotter(n)</a:t>
                </a: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first permutation to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</m:groupChr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…</m:t>
                    </m:r>
                    <m:groupChr>
                      <m:groupChrPr>
                        <m:chr m:val="←"/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groupChr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prev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permutation has a mobile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elem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find its largest mobile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elem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adj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elem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k’s arrow points to</a:t>
                </a: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reverse direction of all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elems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k</a:t>
                </a:r>
              </a:p>
              <a:p>
                <a:pPr marL="118872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add new permutation to list</a:t>
                </a:r>
              </a:p>
              <a:p>
                <a:pPr marL="118872" indent="0">
                  <a:buNone/>
                </a:pP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One of most efficient: </a:t>
                </a:r>
                <a:r>
                  <a:rPr lang="el-GR" dirty="0" smtClean="0">
                    <a:cs typeface="Courier New" panose="02070309020205020404" pitchFamily="49" charset="0"/>
                  </a:rPr>
                  <a:t>Θ</a:t>
                </a:r>
                <a:r>
                  <a:rPr lang="en-US" dirty="0" smtClean="0">
                    <a:cs typeface="Courier New" panose="02070309020205020404" pitchFamily="49" charset="0"/>
                  </a:rPr>
                  <a:t>(n!)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 smtClean="0">
                    <a:cs typeface="Courier New" panose="02070309020205020404" pitchFamily="49" charset="0"/>
                  </a:rPr>
                  <a:t>Textbook has lexicographic algorithm</a:t>
                </a:r>
                <a:endParaRPr lang="en-US" sz="3200" dirty="0" smtClean="0">
                  <a:solidFill>
                    <a:schemeClr val="accent4">
                      <a:lumMod val="75000"/>
                    </a:schemeClr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  <a:cs typeface="Courier New" panose="02070309020205020404" pitchFamily="49" charset="0"/>
                  </a:rPr>
                  <a:t>Apply Johnson-Trotter to n=3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 algn="ctr">
              <a:spcAft>
                <a:spcPts val="120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Set: {e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Involves generating all bit-strings of length n (with leading 0’s)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Generate all sets produced by length 3 bit strings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9842"/>
              </p:ext>
            </p:extLst>
          </p:nvPr>
        </p:nvGraphicFramePr>
        <p:xfrm>
          <a:off x="609600" y="1981200"/>
          <a:ext cx="7848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baseline="-25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24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 Decrease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reduction varies from iteration to iteration of the problem.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 example you have seen of a “Variable Size Decrease” algorithm?</a:t>
            </a:r>
            <a:endParaRPr lang="en-US" baseline="30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generating all bit-strings of length n (with leading 0’s)</a:t>
            </a:r>
          </a:p>
          <a:p>
            <a:pPr lvl="1"/>
            <a:r>
              <a:rPr lang="en-US" dirty="0" smtClean="0"/>
              <a:t>Generate all sets produced by length 3 bit strings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Need Gray code binary representation for minimal change sets.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7759"/>
              </p:ext>
            </p:extLst>
          </p:nvPr>
        </p:nvGraphicFramePr>
        <p:xfrm>
          <a:off x="0" y="3581400"/>
          <a:ext cx="9144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400" b="0" baseline="-25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Gray code binary representation for </a:t>
            </a:r>
            <a:r>
              <a:rPr lang="en-US" dirty="0" smtClean="0"/>
              <a:t>minimal change </a:t>
            </a:r>
            <a:r>
              <a:rPr lang="en-US" dirty="0"/>
              <a:t>sets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59104"/>
              </p:ext>
            </p:extLst>
          </p:nvPr>
        </p:nvGraphicFramePr>
        <p:xfrm>
          <a:off x="0" y="3581400"/>
          <a:ext cx="9144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400" b="0" baseline="-25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400" b="0" baseline="-250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endParaRPr lang="en-US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{e</a:t>
                      </a:r>
                      <a:r>
                        <a:rPr lang="en-US" sz="2000" b="0" baseline="-250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Gray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BRGC(n)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{0, 1}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← BRGC(n-1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reverse of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0 in front of each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1 in front of each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appended to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Decrease-by-One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sorting an array of </a:t>
            </a:r>
            <a:r>
              <a:rPr lang="en-US" i="1" dirty="0" smtClean="0"/>
              <a:t>n</a:t>
            </a:r>
            <a:r>
              <a:rPr lang="en-US" dirty="0" smtClean="0"/>
              <a:t> items,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A[0…n-1]</a:t>
            </a:r>
            <a:r>
              <a:rPr lang="en-US" dirty="0" smtClean="0"/>
              <a:t>, imagine that first </a:t>
            </a:r>
            <a:r>
              <a:rPr lang="en-US" i="1" dirty="0" smtClean="0"/>
              <a:t>n-1</a:t>
            </a:r>
            <a:r>
              <a:rPr lang="en-US" dirty="0" smtClean="0"/>
              <a:t> items have been sorted,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A[0…n-2]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do we get a solution to the original problem from solution to smaller problem?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37702"/>
              </p:ext>
            </p:extLst>
          </p:nvPr>
        </p:nvGraphicFramePr>
        <p:xfrm>
          <a:off x="1219200" y="4953000"/>
          <a:ext cx="61722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(A[0...n-1])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1 to 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←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≥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A[j] &gt; v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A[j+1] ← A[j]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j ← j-1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A[j+1] ← v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How would insertion sort work on … ?</a:t>
            </a:r>
          </a:p>
          <a:p>
            <a:pPr marL="118872" indent="0">
              <a:buNone/>
            </a:pPr>
            <a:endParaRPr lang="en-US" sz="36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40202"/>
              </p:ext>
            </p:extLst>
          </p:nvPr>
        </p:nvGraphicFramePr>
        <p:xfrm>
          <a:off x="685800" y="5715000"/>
          <a:ext cx="6172201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22304</TotalTime>
  <Words>1406</Words>
  <Application>Microsoft Office PowerPoint</Application>
  <PresentationFormat>On-screen Show (4:3)</PresentationFormat>
  <Paragraphs>537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Decrease and Conquer</vt:lpstr>
      <vt:lpstr>Decrease and Conquer</vt:lpstr>
      <vt:lpstr>Decrease by a Constant</vt:lpstr>
      <vt:lpstr>Decrease by a Constant Factor</vt:lpstr>
      <vt:lpstr>Variable Size Decrease</vt:lpstr>
      <vt:lpstr>Decrease-by-One Algorithms</vt:lpstr>
      <vt:lpstr>Sorting</vt:lpstr>
      <vt:lpstr>Insertion Sort</vt:lpstr>
      <vt:lpstr>Insertion Sort</vt:lpstr>
      <vt:lpstr>Insertion Sort</vt:lpstr>
      <vt:lpstr>Insertion Sort Efficiency</vt:lpstr>
      <vt:lpstr>Insertion Sort Efficiency</vt:lpstr>
      <vt:lpstr>Topological Sorting</vt:lpstr>
      <vt:lpstr>Topological Sorting</vt:lpstr>
      <vt:lpstr>Topological Sorting</vt:lpstr>
      <vt:lpstr>DFS Traversal</vt:lpstr>
      <vt:lpstr>Reference: DFS Algorithm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DFS Traversal</vt:lpstr>
      <vt:lpstr>Source-Removal: Decrease-By-1</vt:lpstr>
      <vt:lpstr>Source-Removal: Decrease-By-1</vt:lpstr>
      <vt:lpstr>Source-Removal: Decrease-By-1</vt:lpstr>
      <vt:lpstr>Source-Removal: Decrease-By-1</vt:lpstr>
      <vt:lpstr>Source-Removal: Decrease-By-1</vt:lpstr>
      <vt:lpstr>Source-Removal: Decrease-By-1</vt:lpstr>
      <vt:lpstr>Source-Removal: Decrease-By-1</vt:lpstr>
      <vt:lpstr>Generating Combinatorial Objects</vt:lpstr>
      <vt:lpstr>Generating Permutations</vt:lpstr>
      <vt:lpstr>Permutations Example</vt:lpstr>
      <vt:lpstr>Minimal Change</vt:lpstr>
      <vt:lpstr>Example</vt:lpstr>
      <vt:lpstr>Johnson-Trotter</vt:lpstr>
      <vt:lpstr>Johnson-Trotter</vt:lpstr>
      <vt:lpstr>Generating Subsets</vt:lpstr>
      <vt:lpstr>Generating Subsets</vt:lpstr>
      <vt:lpstr>Gray Code Representation</vt:lpstr>
      <vt:lpstr>Generating Gray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322</cp:revision>
  <dcterms:created xsi:type="dcterms:W3CDTF">2006-08-16T00:00:00Z</dcterms:created>
  <dcterms:modified xsi:type="dcterms:W3CDTF">2016-09-28T17:20:33Z</dcterms:modified>
</cp:coreProperties>
</file>