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354" r:id="rId4"/>
    <p:sldId id="355" r:id="rId5"/>
    <p:sldId id="356" r:id="rId6"/>
    <p:sldId id="357" r:id="rId7"/>
    <p:sldId id="320" r:id="rId8"/>
    <p:sldId id="321" r:id="rId9"/>
    <p:sldId id="323" r:id="rId10"/>
    <p:sldId id="352" r:id="rId11"/>
    <p:sldId id="322" r:id="rId12"/>
    <p:sldId id="325" r:id="rId13"/>
    <p:sldId id="353" r:id="rId14"/>
    <p:sldId id="326" r:id="rId15"/>
    <p:sldId id="327" r:id="rId16"/>
    <p:sldId id="328" r:id="rId17"/>
    <p:sldId id="329" r:id="rId18"/>
    <p:sldId id="331" r:id="rId19"/>
    <p:sldId id="332" r:id="rId20"/>
    <p:sldId id="333" r:id="rId21"/>
    <p:sldId id="334" r:id="rId22"/>
    <p:sldId id="335" r:id="rId23"/>
    <p:sldId id="337" r:id="rId24"/>
    <p:sldId id="33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Hoare’s partitioning more efficient – topic of divide and conquer chapter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Hoare’s partitioning more efficient – topic of divide and </a:t>
            </a:r>
            <a:r>
              <a:rPr lang="en-US" smtClean="0"/>
              <a:t>conquer chapter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Hoare’s partitioning more efficient – topic of divide and </a:t>
            </a:r>
            <a:r>
              <a:rPr lang="en-US" smtClean="0"/>
              <a:t>conquer chapter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Decrease and Conquer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686800" cy="5082809"/>
              </a:xfrm>
            </p:spPr>
            <p:txBody>
              <a:bodyPr/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8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2800" b="1" i="1">
                        <a:latin typeface="Cambria Math"/>
                      </a:rPr>
                      <m:t>+</m:t>
                    </m:r>
                    <m:r>
                      <a:rPr lang="en-US" sz="2800" b="1" i="1">
                        <a:latin typeface="Cambria Math"/>
                      </a:rPr>
                      <m:t>𝟏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 smtClean="0"/>
                  <a:t>  for n &gt;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800" dirty="0"/>
              </a:p>
              <a:p>
                <a:pPr marL="118872" indent="0">
                  <a:buNone/>
                </a:pPr>
                <a:endParaRPr lang="en-US" sz="1800" dirty="0"/>
              </a:p>
              <a:p>
                <a:pPr marL="118872" indent="0">
                  <a:buNone/>
                </a:pPr>
                <a:r>
                  <a:rPr lang="en-US" sz="2800" dirty="0"/>
                  <a:t>Assume n = 2</a:t>
                </a:r>
                <a:r>
                  <a:rPr lang="en-US" sz="2800" baseline="30000" dirty="0"/>
                  <a:t>k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:r>
                  <a:rPr lang="en-US" sz="240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:r>
                  <a:rPr lang="en-US" sz="2400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i="1" dirty="0">
                    <a:latin typeface="Cambria Math"/>
                  </a:rPr>
                  <a:t/>
                </a:r>
                <a:br>
                  <a:rPr lang="en-US" sz="2400" i="1" dirty="0">
                    <a:latin typeface="Cambria Math"/>
                  </a:rPr>
                </a:br>
                <a:r>
                  <a:rPr lang="en-US" sz="2800" dirty="0"/>
                  <a:t>i</a:t>
                </a:r>
                <a:r>
                  <a:rPr lang="en-US" sz="2800" dirty="0" smtClean="0"/>
                  <a:t>f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i</m:t>
                    </m:r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k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>
                    <a:latin typeface="Cambria Math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b="1" dirty="0" smtClean="0"/>
                  <a:t> + 1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686800" cy="5082809"/>
              </a:xfrm>
              <a:blipFill rotWithShape="1">
                <a:blip r:embed="rId2"/>
                <a:stretch>
                  <a:fillRect l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38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Fake-Coin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</a:t>
            </a:r>
            <a:r>
              <a:rPr lang="en-US" i="1" dirty="0" smtClean="0"/>
              <a:t>n</a:t>
            </a:r>
            <a:r>
              <a:rPr lang="en-US" dirty="0" smtClean="0"/>
              <a:t> identical-looking coins, one is fake (lighter).  With a balance scale, you can compare any two sets of coins.  Find the fake with as few comparisons as possible.</a:t>
            </a:r>
          </a:p>
          <a:p>
            <a:pPr marL="118872" indent="0" algn="ctr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410051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Russian Peasant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:r>
                  <a:rPr lang="en-US" i="1" dirty="0" smtClean="0"/>
                  <a:t>m, n</a:t>
                </a:r>
                <a:r>
                  <a:rPr lang="en-US" dirty="0" smtClean="0"/>
                  <a:t> be positive integers whose product we wish to find.  Instance size is value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even: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∙2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odd: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∙2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Repeat to base case of: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3"/>
                <a:stretch>
                  <a:fillRect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10400" y="6095408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Try 50 * 65</a:t>
            </a:r>
          </a:p>
        </p:txBody>
      </p:sp>
    </p:spTree>
    <p:extLst>
      <p:ext uri="{BB962C8B-B14F-4D97-AF65-F5344CB8AC3E}">
        <p14:creationId xmlns:p14="http://schemas.microsoft.com/office/powerpoint/2010/main" val="411728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Russian Peasant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:r>
                  <a:rPr lang="en-US" i="1" dirty="0" smtClean="0"/>
                  <a:t>m, n</a:t>
                </a:r>
                <a:r>
                  <a:rPr lang="en-US" dirty="0" smtClean="0"/>
                  <a:t> be positive integers whose product we wish to find.  Instance size is value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even: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∙2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odd: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∙2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Repeat to base case of: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3"/>
                <a:stretch>
                  <a:fillRect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77000" y="3352800"/>
            <a:ext cx="26995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Can be implemented </a:t>
            </a:r>
            <a:r>
              <a:rPr lang="en-US" sz="2800" dirty="0">
                <a:solidFill>
                  <a:schemeClr val="accent2"/>
                </a:solidFill>
              </a:rPr>
              <a:t>efficiently in hardware since </a:t>
            </a:r>
            <a:r>
              <a:rPr lang="en-US" sz="2800" dirty="0" smtClean="0">
                <a:solidFill>
                  <a:schemeClr val="accent2"/>
                </a:solidFill>
              </a:rPr>
              <a:t>doubling / halving </a:t>
            </a:r>
            <a:r>
              <a:rPr lang="en-US" sz="2800" dirty="0">
                <a:solidFill>
                  <a:schemeClr val="accent2"/>
                </a:solidFill>
              </a:rPr>
              <a:t>binary </a:t>
            </a:r>
            <a:r>
              <a:rPr lang="en-US" sz="2800" dirty="0" smtClean="0">
                <a:solidFill>
                  <a:schemeClr val="accent2"/>
                </a:solidFill>
              </a:rPr>
              <a:t>numbers involves shifts.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7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Size Decrease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</a:t>
                </a:r>
                <a:r>
                  <a:rPr lang="en-US" i="1" dirty="0" err="1" smtClean="0"/>
                  <a:t>k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smallest element </a:t>
                </a:r>
                <a:r>
                  <a:rPr lang="en-US" i="1" dirty="0" smtClean="0"/>
                  <a:t>(</a:t>
                </a:r>
                <a:r>
                  <a:rPr lang="en-US" i="1" dirty="0" err="1" smtClean="0"/>
                  <a:t>k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statistic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in a list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elements.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mtClean="0"/>
                  <a:t>Median: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Could sort list then select </a:t>
                </a:r>
                <a:r>
                  <a:rPr lang="en-US" dirty="0" err="1" smtClean="0"/>
                  <a:t>kth</a:t>
                </a:r>
                <a:r>
                  <a:rPr lang="en-US" dirty="0" smtClean="0"/>
                  <a:t> item, but sorting is overkill O(n log n)</a:t>
                </a:r>
              </a:p>
              <a:p>
                <a:r>
                  <a:rPr lang="en-US" dirty="0" smtClean="0"/>
                  <a:t>More efficient to use partitioning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60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Partitioning</a:t>
            </a:r>
            <a:r>
              <a:rPr lang="en-US" dirty="0" smtClean="0"/>
              <a:t>: rearrange a given list around </a:t>
            </a:r>
            <a:r>
              <a:rPr lang="en-US" dirty="0" smtClean="0">
                <a:solidFill>
                  <a:schemeClr val="accent2"/>
                </a:solidFill>
              </a:rPr>
              <a:t>pivot</a:t>
            </a:r>
            <a:r>
              <a:rPr lang="en-US" dirty="0" smtClean="0"/>
              <a:t>, p, such that left contains all </a:t>
            </a:r>
            <a:r>
              <a:rPr lang="en-US" dirty="0" err="1" smtClean="0"/>
              <a:t>elems</a:t>
            </a:r>
            <a:r>
              <a:rPr lang="en-US" dirty="0" smtClean="0"/>
              <a:t> &lt; p, then p, then all </a:t>
            </a:r>
            <a:r>
              <a:rPr lang="en-US" dirty="0" err="1" smtClean="0"/>
              <a:t>elems</a:t>
            </a:r>
            <a:r>
              <a:rPr lang="en-US" dirty="0" smtClean="0"/>
              <a:t> ≥ p.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Lomuto</a:t>
            </a:r>
            <a:r>
              <a:rPr lang="en-US" dirty="0" smtClean="0"/>
              <a:t> partitioning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07090"/>
              </p:ext>
            </p:extLst>
          </p:nvPr>
        </p:nvGraphicFramePr>
        <p:xfrm>
          <a:off x="1219200" y="4495800"/>
          <a:ext cx="7467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 p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≥ p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22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Lomuto</a:t>
            </a:r>
            <a:r>
              <a:rPr lang="en-US" dirty="0"/>
              <a:t>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Consider </a:t>
            </a:r>
            <a:r>
              <a:rPr lang="en-US" dirty="0" err="1" smtClean="0"/>
              <a:t>subarray</a:t>
            </a:r>
            <a:r>
              <a:rPr lang="en-US" dirty="0" smtClean="0"/>
              <a:t>: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A[l…r], 0 ≤ l ≤ r ≤ n-1</a:t>
            </a:r>
          </a:p>
          <a:p>
            <a:pPr lvl="1"/>
            <a:r>
              <a:rPr lang="en-US" dirty="0" smtClean="0"/>
              <a:t>Scan unknown section of array (</a:t>
            </a:r>
            <a:r>
              <a:rPr lang="en-US" dirty="0" err="1" smtClean="0"/>
              <a:t>orig</a:t>
            </a:r>
            <a:r>
              <a:rPr lang="en-US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 + 1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If A[</a:t>
            </a:r>
            <a:r>
              <a:rPr lang="en-US" dirty="0" err="1" smtClean="0"/>
              <a:t>i</a:t>
            </a:r>
            <a:r>
              <a:rPr lang="en-US" dirty="0" smtClean="0"/>
              <a:t>] ≥ p, consider it part of third section, increment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Else, swap first item from third section with item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19884"/>
              </p:ext>
            </p:extLst>
          </p:nvPr>
        </p:nvGraphicFramePr>
        <p:xfrm>
          <a:off x="381000" y="1905000"/>
          <a:ext cx="845820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 p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≥ p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27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Lomuto</a:t>
            </a:r>
            <a:r>
              <a:rPr lang="en-US" dirty="0"/>
              <a:t>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spcBef>
                <a:spcPts val="120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LomutoPartition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(A[l…r])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← A[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l + 1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 p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+ 1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swap(A[s],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swap(A[l], A[s])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13032"/>
              </p:ext>
            </p:extLst>
          </p:nvPr>
        </p:nvGraphicFramePr>
        <p:xfrm>
          <a:off x="381000" y="1905000"/>
          <a:ext cx="845820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 p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≥ p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9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Lomuto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Partition the following array:</a:t>
            </a:r>
          </a:p>
          <a:p>
            <a:pPr marL="118872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74569"/>
              </p:ext>
            </p:extLst>
          </p:nvPr>
        </p:nvGraphicFramePr>
        <p:xfrm>
          <a:off x="381000" y="2667000"/>
          <a:ext cx="83819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i,s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3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“</a:t>
            </a:r>
            <a:r>
              <a:rPr lang="en-US" dirty="0" smtClean="0">
                <a:solidFill>
                  <a:schemeClr val="accent2"/>
                </a:solidFill>
              </a:rPr>
              <a:t>Decrease and Conquer </a:t>
            </a:r>
            <a:r>
              <a:rPr lang="en-US" dirty="0" smtClean="0"/>
              <a:t>is based on exploiting the relationship between a solution to a given problem instance of a problem and a solution to a smaller instance.”</a:t>
            </a:r>
          </a:p>
          <a:p>
            <a:pPr lvl="1"/>
            <a:r>
              <a:rPr lang="en-US" dirty="0" smtClean="0"/>
              <a:t>Decrease by a Constant</a:t>
            </a:r>
          </a:p>
          <a:p>
            <a:pPr lvl="1"/>
            <a:r>
              <a:rPr lang="en-US" dirty="0" smtClean="0"/>
              <a:t>Decrease by a Constant Factor</a:t>
            </a:r>
          </a:p>
          <a:p>
            <a:pPr lvl="1"/>
            <a:r>
              <a:rPr lang="en-US" dirty="0" smtClean="0"/>
              <a:t>Variable Size 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(A[l…r],k)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←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LomutoPartition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(A[l…r])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k – 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A[s]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&gt; k – 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(A[l…s-1],k)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QuickSelect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(A[s+1…r],k-1-s)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spcBef>
                <a:spcPts val="1800"/>
              </a:spcBef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QuickSelect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to find 5</a:t>
            </a:r>
            <a:r>
              <a:rPr lang="en-US" baseline="30000" dirty="0" smtClean="0">
                <a:solidFill>
                  <a:schemeClr val="accent4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element of following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63162"/>
              </p:ext>
            </p:extLst>
          </p:nvPr>
        </p:nvGraphicFramePr>
        <p:xfrm>
          <a:off x="381000" y="5715000"/>
          <a:ext cx="83819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26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Best Case: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Worst </a:t>
            </a:r>
            <a:r>
              <a:rPr lang="en-US" dirty="0"/>
              <a:t>Case: </a:t>
            </a:r>
            <a:r>
              <a:rPr lang="el-GR" dirty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Average </a:t>
            </a:r>
            <a:r>
              <a:rPr lang="en-US" dirty="0"/>
              <a:t>Case: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searching a sorted array – unlike binary search, takes into account value of key when choosing which element to check.</a:t>
                </a:r>
              </a:p>
              <a:p>
                <a:pPr lvl="1"/>
                <a:r>
                  <a:rPr lang="en-US" dirty="0" smtClean="0"/>
                  <a:t>Assume values increase linearly from A[l] to A[r]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m</m:t>
                    </m:r>
                    <m:r>
                      <m:rPr>
                        <m:nor/>
                      </m:rP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← </m:t>
                    </m:r>
                    <m:r>
                      <m:rPr>
                        <m:nor/>
                      </m:rP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l</m:t>
                    </m:r>
                    <m:r>
                      <m:rPr>
                        <m:nor/>
                      </m:rP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+ 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A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l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  <a:cs typeface="Courier New" panose="02070309020205020404" pitchFamily="49" charset="0"/>
                              </a:rPr>
                              <m:t>∙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A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Accuracy of assumption affects efficiency, not correctness</a:t>
                </a:r>
              </a:p>
              <a:p>
                <a:pPr lvl="2"/>
                <a:r>
                  <a:rPr lang="en-US" dirty="0" smtClean="0"/>
                  <a:t>If key outside range A[l]…A[r], then no need to proceed.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89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Best Case: </a:t>
            </a:r>
            <a:r>
              <a:rPr lang="el-GR" dirty="0" smtClean="0"/>
              <a:t>Θ</a:t>
            </a:r>
            <a:r>
              <a:rPr lang="en-US" dirty="0" smtClean="0"/>
              <a:t>(1)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Worst Case: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Average </a:t>
            </a:r>
            <a:r>
              <a:rPr lang="en-US" dirty="0"/>
              <a:t>Case: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  <a:r>
              <a:rPr lang="en-US" dirty="0"/>
              <a:t>) +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8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Search/Insert into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Best Case: </a:t>
            </a:r>
            <a:r>
              <a:rPr lang="el-GR" dirty="0"/>
              <a:t>Θ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  <a:r>
              <a:rPr lang="en-US" dirty="0"/>
              <a:t>)</a:t>
            </a:r>
          </a:p>
          <a:p>
            <a:pPr>
              <a:spcAft>
                <a:spcPts val="1200"/>
              </a:spcAft>
            </a:pPr>
            <a:r>
              <a:rPr lang="en-US" dirty="0"/>
              <a:t>Worst Case: </a:t>
            </a:r>
            <a:r>
              <a:rPr lang="el-GR" dirty="0"/>
              <a:t>Θ</a:t>
            </a:r>
            <a:r>
              <a:rPr lang="en-US" dirty="0" smtClean="0"/>
              <a:t>(n)</a:t>
            </a:r>
            <a:endParaRPr lang="en-US" dirty="0"/>
          </a:p>
          <a:p>
            <a:r>
              <a:rPr lang="en-US" dirty="0"/>
              <a:t>Average Case: </a:t>
            </a:r>
            <a:r>
              <a:rPr lang="en-US" dirty="0" smtClean="0"/>
              <a:t>1.39 * 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33457" y="1828800"/>
            <a:ext cx="1752600" cy="1143000"/>
            <a:chOff x="1447800" y="1752600"/>
            <a:chExt cx="1752600" cy="1143000"/>
          </a:xfrm>
        </p:grpSpPr>
        <p:grpSp>
          <p:nvGrpSpPr>
            <p:cNvPr id="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34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962400"/>
            <a:ext cx="1752600" cy="1143000"/>
            <a:chOff x="1447800" y="1752600"/>
            <a:chExt cx="1752600" cy="1143000"/>
          </a:xfrm>
        </p:grpSpPr>
        <p:grpSp>
          <p:nvGrpSpPr>
            <p:cNvPr id="1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19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62800" y="3733800"/>
            <a:ext cx="1752600" cy="1143000"/>
            <a:chOff x="1447800" y="1752600"/>
            <a:chExt cx="1752600" cy="1143000"/>
          </a:xfrm>
        </p:grpSpPr>
        <p:grpSp>
          <p:nvGrpSpPr>
            <p:cNvPr id="1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50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4400" y="5486400"/>
            <a:ext cx="1752600" cy="1143000"/>
            <a:chOff x="1447800" y="1752600"/>
            <a:chExt cx="1752600" cy="1143000"/>
          </a:xfrm>
        </p:grpSpPr>
        <p:grpSp>
          <p:nvGrpSpPr>
            <p:cNvPr id="2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8000" y="5486400"/>
            <a:ext cx="1752600" cy="1143000"/>
            <a:chOff x="1447800" y="1752600"/>
            <a:chExt cx="1752600" cy="1143000"/>
          </a:xfrm>
        </p:grpSpPr>
        <p:grpSp>
          <p:nvGrpSpPr>
            <p:cNvPr id="2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21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05400" y="5486400"/>
            <a:ext cx="1752600" cy="1143000"/>
            <a:chOff x="1447800" y="1752600"/>
            <a:chExt cx="1752600" cy="1143000"/>
          </a:xfrm>
        </p:grpSpPr>
        <p:grpSp>
          <p:nvGrpSpPr>
            <p:cNvPr id="3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46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5486400"/>
            <a:ext cx="1752600" cy="1143000"/>
            <a:chOff x="1447800" y="1752600"/>
            <a:chExt cx="1752600" cy="1143000"/>
          </a:xfrm>
        </p:grpSpPr>
        <p:grpSp>
          <p:nvGrpSpPr>
            <p:cNvPr id="3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87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>
            <a:endCxn id="12" idx="0"/>
          </p:cNvCxnSpPr>
          <p:nvPr/>
        </p:nvCxnSpPr>
        <p:spPr>
          <a:xfrm flipH="1">
            <a:off x="3162300" y="2400300"/>
            <a:ext cx="3524250" cy="1562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1619250" y="4743450"/>
            <a:ext cx="1066800" cy="723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3333750" y="5048250"/>
            <a:ext cx="1066800" cy="114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039100" y="4305300"/>
            <a:ext cx="647700" cy="1333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81700" y="4305300"/>
            <a:ext cx="1409700" cy="1333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7" idx="0"/>
          </p:cNvCxnSpPr>
          <p:nvPr/>
        </p:nvCxnSpPr>
        <p:spPr>
          <a:xfrm>
            <a:off x="7957458" y="2400300"/>
            <a:ext cx="81642" cy="1333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6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Decrease and Conquer for Combinatorial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by One: build objects of size n from objects of size n-1.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82646"/>
              </p:ext>
            </p:extLst>
          </p:nvPr>
        </p:nvGraphicFramePr>
        <p:xfrm>
          <a:off x="228600" y="2971800"/>
          <a:ext cx="868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7166131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82850370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Subsets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9097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53589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 {1}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40649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 {2} {1} {1 2}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6511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 {3} {2} {2 3}</a:t>
                      </a:r>
                      <a:r>
                        <a:rPr lang="en-US" sz="2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{1} {1 3} {1 2} {1 2 3}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06274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4648200" y="4267200"/>
            <a:ext cx="228600" cy="304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29200" y="4267200"/>
            <a:ext cx="228600" cy="304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33800" y="4953000"/>
            <a:ext cx="685800" cy="381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343400" y="4953000"/>
            <a:ext cx="228600" cy="381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15501" y="5029200"/>
            <a:ext cx="166099" cy="304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96501" y="5029200"/>
            <a:ext cx="547099" cy="304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524000" y="5562600"/>
            <a:ext cx="1981200" cy="5334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3600" y="5638800"/>
            <a:ext cx="1371600" cy="457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95600" y="5701015"/>
            <a:ext cx="1295400" cy="3949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86202" y="5701015"/>
            <a:ext cx="457198" cy="3949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710703" y="5732649"/>
            <a:ext cx="228600" cy="304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91703" y="5732649"/>
            <a:ext cx="228600" cy="304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17751" y="5732649"/>
            <a:ext cx="353604" cy="3083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5638800"/>
            <a:ext cx="1524000" cy="3986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4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 by One: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GenSubsets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subsets = {}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n = 0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subsets.append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smaller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GenSubsets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(n-1)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s in smaller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subsets.append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(s)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subsets.append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(s U n)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return subsets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0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Decrease and Conquer for Combinatorial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by One: build objects of size n from objects of size n-1.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95492"/>
              </p:ext>
            </p:extLst>
          </p:nvPr>
        </p:nvGraphicFramePr>
        <p:xfrm>
          <a:off x="228600" y="2971800"/>
          <a:ext cx="868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7166131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82850370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Permutations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9097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53589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40649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 1] [1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2]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6511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 2 1] [2 3 1] [2 1 3] [3 1 2] [1 3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2] [1 2 3]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0627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939303" y="4267200"/>
            <a:ext cx="1" cy="381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419600" y="4958993"/>
            <a:ext cx="427664" cy="3996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91703" y="5015215"/>
            <a:ext cx="394697" cy="3187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905000" y="5701015"/>
            <a:ext cx="2286000" cy="3949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131910" y="5701015"/>
            <a:ext cx="1211490" cy="3949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385355" y="5701015"/>
            <a:ext cx="186645" cy="3949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79551" y="5701015"/>
            <a:ext cx="6849" cy="3949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38800" y="5732649"/>
            <a:ext cx="1032555" cy="3083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67400" y="5701015"/>
            <a:ext cx="2057400" cy="3364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20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 by One: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GenPerms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perms = {}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n = 0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perms.append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smaller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GenPerms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(n-1)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s[0…j-1] in smaller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 0 to j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perms.append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(s[0:i] + n + s[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:])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 perms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 By Half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Constant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4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BinarySearch(A[0…n-1], K)</a:t>
                </a:r>
              </a:p>
              <a:p>
                <a:pPr marL="118872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 ← 0</a:t>
                </a:r>
              </a:p>
              <a:p>
                <a:pPr marL="118872" indent="0">
                  <a:buNone/>
                </a:pP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← 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n-1</a:t>
                </a:r>
              </a:p>
              <a:p>
                <a:pPr marL="118872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 ≤ r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8872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m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r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/2</m:t>
                        </m:r>
                      </m:e>
                    </m:d>
                  </m:oMath>
                </a14:m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8872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K = A[m]</a:t>
                </a:r>
              </a:p>
              <a:p>
                <a:pPr marL="118872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</a:t>
                </a:r>
              </a:p>
              <a:p>
                <a:pPr marL="118872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 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&lt; A[m]</a:t>
                </a:r>
              </a:p>
              <a:p>
                <a:pPr marL="118872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← 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 – 1</a:t>
                </a:r>
              </a:p>
              <a:p>
                <a:pPr marL="118872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118872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l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← 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 + 1</a:t>
                </a:r>
              </a:p>
              <a:p>
                <a:pPr marL="118872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b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686800" cy="5082809"/>
              </a:xfrm>
            </p:spPr>
            <p:txBody>
              <a:bodyPr/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8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2800" b="1" i="1">
                        <a:latin typeface="Cambria Math"/>
                      </a:rPr>
                      <m:t>+</m:t>
                    </m:r>
                    <m:r>
                      <a:rPr lang="en-US" sz="2800" b="1" i="1">
                        <a:latin typeface="Cambria Math"/>
                      </a:rPr>
                      <m:t>𝟏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 smtClean="0"/>
                  <a:t>  for n &gt;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800" dirty="0"/>
              </a:p>
              <a:p>
                <a:pPr marL="11887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6868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645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24380</TotalTime>
  <Words>682</Words>
  <Application>Microsoft Office PowerPoint</Application>
  <PresentationFormat>On-screen Show (4:3)</PresentationFormat>
  <Paragraphs>213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Wingdings 3</vt:lpstr>
      <vt:lpstr>Module</vt:lpstr>
      <vt:lpstr>Decrease and Conquer II</vt:lpstr>
      <vt:lpstr>Decrease and Conquer</vt:lpstr>
      <vt:lpstr>Recap: Decrease and Conquer for Combinatorial Objects</vt:lpstr>
      <vt:lpstr>Decrease by One: Subsets</vt:lpstr>
      <vt:lpstr>Recap: Decrease and Conquer for Combinatorial Objects</vt:lpstr>
      <vt:lpstr>Decrease by One: Permutations</vt:lpstr>
      <vt:lpstr>Decrease By Half</vt:lpstr>
      <vt:lpstr>Binary Search</vt:lpstr>
      <vt:lpstr>Binary Search</vt:lpstr>
      <vt:lpstr>Binary Search</vt:lpstr>
      <vt:lpstr>Fake-Coin Problem</vt:lpstr>
      <vt:lpstr>Russian Peasant Multiplication</vt:lpstr>
      <vt:lpstr>Russian Peasant Multiplication</vt:lpstr>
      <vt:lpstr>Variable Size Decrease Algorithms</vt:lpstr>
      <vt:lpstr>Selection Problem</vt:lpstr>
      <vt:lpstr>Selection Problem</vt:lpstr>
      <vt:lpstr>Lomuto Partitioning</vt:lpstr>
      <vt:lpstr>Lomuto Partitioning</vt:lpstr>
      <vt:lpstr>Lomuto Partitioning</vt:lpstr>
      <vt:lpstr>Selection Problem</vt:lpstr>
      <vt:lpstr>QuickSelect</vt:lpstr>
      <vt:lpstr>Interpolation Search</vt:lpstr>
      <vt:lpstr>Interpolation Search</vt:lpstr>
      <vt:lpstr>Search/Insert into BST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391</cp:revision>
  <dcterms:created xsi:type="dcterms:W3CDTF">2006-08-16T00:00:00Z</dcterms:created>
  <dcterms:modified xsi:type="dcterms:W3CDTF">2016-10-05T04:06:31Z</dcterms:modified>
</cp:coreProperties>
</file>