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38" r:id="rId3"/>
    <p:sldId id="339" r:id="rId4"/>
    <p:sldId id="340" r:id="rId5"/>
    <p:sldId id="341" r:id="rId6"/>
    <p:sldId id="342" r:id="rId7"/>
    <p:sldId id="344" r:id="rId8"/>
    <p:sldId id="343" r:id="rId9"/>
    <p:sldId id="345" r:id="rId10"/>
    <p:sldId id="346" r:id="rId11"/>
    <p:sldId id="347" r:id="rId12"/>
    <p:sldId id="349" r:id="rId13"/>
    <p:sldId id="351" r:id="rId14"/>
    <p:sldId id="352" r:id="rId15"/>
    <p:sldId id="354" r:id="rId16"/>
    <p:sldId id="355" r:id="rId17"/>
    <p:sldId id="356" r:id="rId18"/>
    <p:sldId id="357" r:id="rId19"/>
    <p:sldId id="358" r:id="rId20"/>
    <p:sldId id="350" r:id="rId21"/>
    <p:sldId id="359" r:id="rId22"/>
    <p:sldId id="360" r:id="rId23"/>
    <p:sldId id="367" r:id="rId24"/>
    <p:sldId id="373" r:id="rId25"/>
    <p:sldId id="374" r:id="rId26"/>
    <p:sldId id="375" r:id="rId27"/>
    <p:sldId id="376" r:id="rId28"/>
    <p:sldId id="368" r:id="rId29"/>
    <p:sldId id="369" r:id="rId30"/>
    <p:sldId id="370" r:id="rId31"/>
    <p:sldId id="371" r:id="rId32"/>
    <p:sldId id="37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famous approach to problem solving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7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45D44-1848-4CB6-9416-5FFFB396BBE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52463"/>
            <a:ext cx="4570412" cy="34290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03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45D44-1848-4CB6-9416-5FFFB396BBE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52463"/>
            <a:ext cx="4570412" cy="34290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3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45D44-1848-4CB6-9416-5FFFB396BBE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52463"/>
            <a:ext cx="4570412" cy="34290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769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BFC07-47DF-4F28-8857-B053DBDDB71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07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deepintolove.com/wp-content/uploads/2011/11/divide-and-conqu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3341077"/>
            <a:ext cx="3200400" cy="35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773936"/>
            <a:ext cx="4724400" cy="4855464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&gt; 1</a:t>
            </a:r>
          </a:p>
          <a:p>
            <a:pPr marL="11887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copy A[0…</a:t>
            </a:r>
            <a:r>
              <a:rPr lang="en-US" sz="1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-1] to B[0…</a:t>
            </a:r>
            <a:r>
              <a:rPr lang="en-US" sz="1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-1]</a:t>
            </a:r>
          </a:p>
          <a:p>
            <a:pPr marL="11887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copy A[</a:t>
            </a:r>
            <a:r>
              <a:rPr lang="en-US" sz="1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…n-1]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C[0…</a:t>
            </a:r>
            <a:r>
              <a:rPr lang="en-US" sz="1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-1]</a:t>
            </a:r>
          </a:p>
          <a:p>
            <a:pPr marL="11887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B[0…</a:t>
            </a:r>
            <a:r>
              <a:rPr lang="en-US" sz="1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11887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(C[0…</a:t>
            </a:r>
            <a:r>
              <a:rPr lang="en-US" sz="1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-1])</a:t>
            </a:r>
          </a:p>
          <a:p>
            <a:pPr marL="11887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Merge(B,C,A)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773936"/>
            <a:ext cx="4800600" cy="4623816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Merge(B[0…p-1],C[0…q-1],A[0…n-1])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0; j ← 0; k ← 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p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&lt; q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≤ C[j]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A[k]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118872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118872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←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B[j];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j+1;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k+1;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 C[j…q-1] to A[k…n-1]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 B[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…p-1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to A[k…n-1]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14965"/>
              </p:ext>
            </p:extLst>
          </p:nvPr>
        </p:nvGraphicFramePr>
        <p:xfrm>
          <a:off x="1524000" y="6019800"/>
          <a:ext cx="6096000" cy="599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7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</a:t>
            </a:r>
            <a:r>
              <a:rPr lang="en-US" dirty="0" err="1" smtClean="0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Assuming that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a power of 2: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𝑚𝑒𝑟𝑔𝑒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𝑓𝑜𝑟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&gt;1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𝑚𝑒𝑟𝑔𝑒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According to Master Theorem, what is 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Θ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(g(n)) for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mergesort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?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8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Char char=""/>
            </a:pPr>
            <a:r>
              <a:rPr lang="en-US" dirty="0" smtClean="0"/>
              <a:t> Stable</a:t>
            </a:r>
          </a:p>
          <a:p>
            <a:pPr>
              <a:buFont typeface="Wingdings 2" panose="05020102010507070707" pitchFamily="18" charset="2"/>
              <a:buChar char=""/>
            </a:pPr>
            <a:r>
              <a:rPr lang="en-US" dirty="0" smtClean="0"/>
              <a:t> Requires linear amount of extra space</a:t>
            </a:r>
          </a:p>
          <a:p>
            <a:endParaRPr lang="en-US" dirty="0"/>
          </a:p>
          <a:p>
            <a:r>
              <a:rPr lang="en-US" dirty="0" smtClean="0"/>
              <a:t>Variation: </a:t>
            </a:r>
            <a:r>
              <a:rPr lang="en-US" dirty="0" err="1" smtClean="0">
                <a:solidFill>
                  <a:schemeClr val="accent2"/>
                </a:solidFill>
              </a:rPr>
              <a:t>multiway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mergesort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divides into more than 2 sub-arrays.</a:t>
            </a:r>
          </a:p>
          <a:p>
            <a:pPr lvl="1"/>
            <a:r>
              <a:rPr lang="en-US" dirty="0" smtClean="0"/>
              <a:t>Often used in file sorting.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438400"/>
            <a:ext cx="3048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048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remembers </a:t>
            </a:r>
            <a:r>
              <a:rPr lang="en-US" dirty="0" err="1" smtClean="0"/>
              <a:t>Lomuto</a:t>
            </a:r>
            <a:r>
              <a:rPr lang="en-US" dirty="0" smtClean="0"/>
              <a:t> Partitioning??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spcBef>
                <a:spcPts val="12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LomutoPartition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(A[l…r])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 ← A[l]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 ← l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← l + 1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&lt; p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s ← s + 1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swap(A[s],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swap(A[l], A[s])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Partition the following array:</a:t>
            </a:r>
          </a:p>
          <a:p>
            <a:pPr marL="118872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66438"/>
              </p:ext>
            </p:extLst>
          </p:nvPr>
        </p:nvGraphicFramePr>
        <p:xfrm>
          <a:off x="457200" y="5715000"/>
          <a:ext cx="8381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l,s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6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Hoare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Scan from both ends at once:</a:t>
            </a:r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starts at index 1 and moves right until finds value ≥ p.</a:t>
            </a:r>
          </a:p>
          <a:p>
            <a:pPr lvl="1"/>
            <a:r>
              <a:rPr lang="en-US" dirty="0" smtClean="0"/>
              <a:t>j starts at index n-1 and moves left until finds value ≤ p</a:t>
            </a:r>
          </a:p>
          <a:p>
            <a:pPr lvl="2"/>
            <a:r>
              <a:rPr lang="en-US" dirty="0" smtClean="0"/>
              <a:t>Stopping when equal allows for more even split when array has many duplicates.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07771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0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Hoare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When scan stops, one of 3 situations exists:</a:t>
            </a:r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 &lt; j:  we simply swap A[</a:t>
            </a:r>
            <a:r>
              <a:rPr lang="en-US" dirty="0" err="1" smtClean="0"/>
              <a:t>i</a:t>
            </a:r>
            <a:r>
              <a:rPr lang="en-US" dirty="0" smtClean="0"/>
              <a:t>] with A[j] and continue scanning.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3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Hoare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When scan stops, one of 3 situations exists:</a:t>
            </a:r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err="1" smtClean="0"/>
              <a:t>i</a:t>
            </a:r>
            <a:r>
              <a:rPr lang="en-US" dirty="0" smtClean="0"/>
              <a:t> &gt; j:  since scanning indices have crossed, the array is partitioned and we simply need to swap pivot with A[j] to put pivot into correct position.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362200"/>
            <a:ext cx="64198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Hoare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When scan stops, one of 3 situations exists:</a:t>
            </a:r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err="1" smtClean="0"/>
              <a:t>i</a:t>
            </a:r>
            <a:r>
              <a:rPr lang="en-US" dirty="0" smtClean="0"/>
              <a:t> = j:  must both be pointing to value that is same as pivot, so array is fully partitioned with no swaps.</a:t>
            </a:r>
          </a:p>
          <a:p>
            <a:pPr marL="1236726" lvl="2" indent="-514350"/>
            <a:r>
              <a:rPr lang="en-US" dirty="0" smtClean="0"/>
              <a:t>Can merge with case 2 because swapping pivot with A[j] doesn’t change array at all.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438400"/>
            <a:ext cx="63912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3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Hoare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HoarePartition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(A[l…r])</a:t>
            </a:r>
          </a:p>
          <a:p>
            <a:pPr marL="11887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← A[l]</a:t>
            </a:r>
          </a:p>
          <a:p>
            <a:pPr marL="11887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l; j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r+1</a:t>
            </a:r>
          </a:p>
          <a:p>
            <a:pPr marL="11887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118872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repeat</a:t>
            </a:r>
          </a:p>
          <a:p>
            <a:pPr marL="118872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until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≥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marL="118872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repeat</a:t>
            </a:r>
          </a:p>
          <a:p>
            <a:pPr marL="11887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j-1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until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A[j] ≤ p</a:t>
            </a:r>
          </a:p>
          <a:p>
            <a:pPr marL="11887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swap(A[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],A[j])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≥ j</a:t>
            </a:r>
          </a:p>
          <a:p>
            <a:pPr marL="11887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swap(A[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A[j])  // undo last swap when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≥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marL="11887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swap(A[l],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A[j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11887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Hoare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artition the following array using Hoare Partitioning: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Your turn: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24059"/>
              </p:ext>
            </p:extLst>
          </p:nvPr>
        </p:nvGraphicFramePr>
        <p:xfrm>
          <a:off x="855136" y="3200400"/>
          <a:ext cx="74506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67382"/>
              </p:ext>
            </p:extLst>
          </p:nvPr>
        </p:nvGraphicFramePr>
        <p:xfrm>
          <a:off x="381000" y="5486400"/>
          <a:ext cx="8381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A problem is divided into several (often 2) sub-problems of same type, ideally of about equal size.</a:t>
            </a:r>
          </a:p>
          <a:p>
            <a:pPr marL="633222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The sub-problems are solved (often recursively).</a:t>
            </a:r>
          </a:p>
          <a:p>
            <a:pPr marL="633222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Combine solutions to sub-problems into solution to overall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Recursively applies partitioning until array is fully sorted.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Quicksort(A[l…r])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&lt; r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 ← Partition(A[l…r]) // s is split position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Quicksort(A[l…s-1])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Quicksort(A[s+1…r])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5109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Best case: </a:t>
            </a:r>
            <a:r>
              <a:rPr lang="el-GR" dirty="0" smtClean="0"/>
              <a:t>Θ</a:t>
            </a:r>
            <a:r>
              <a:rPr lang="en-US" dirty="0" smtClean="0"/>
              <a:t>(n log 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Worst case: 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Avg</a:t>
            </a:r>
            <a:r>
              <a:rPr lang="en-US" dirty="0" smtClean="0"/>
              <a:t> case: ~1.39 n 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Usually faster than </a:t>
            </a:r>
            <a:r>
              <a:rPr lang="en-US" dirty="0" err="1" smtClean="0"/>
              <a:t>Mergesort</a:t>
            </a:r>
            <a:r>
              <a:rPr lang="en-US" dirty="0" smtClean="0"/>
              <a:t>, can improve 30%: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Better pivot selection algorithms: e.g. median of three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3-way partition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Insertion sort for small </a:t>
            </a:r>
            <a:r>
              <a:rPr lang="en-US" dirty="0" err="1" smtClean="0"/>
              <a:t>subarrays</a:t>
            </a:r>
            <a:r>
              <a:rPr lang="en-US" dirty="0" smtClean="0"/>
              <a:t> (5-15 elements)</a:t>
            </a:r>
          </a:p>
          <a:p>
            <a:pPr>
              <a:buFont typeface="Wingdings 2" panose="05020102010507070707" pitchFamily="18" charset="2"/>
              <a:buChar char=""/>
            </a:pPr>
            <a:r>
              <a:rPr lang="en-US" dirty="0" smtClean="0"/>
              <a:t> Requires logarithmic extra space</a:t>
            </a:r>
          </a:p>
          <a:p>
            <a:pPr>
              <a:buFont typeface="Wingdings 2" panose="05020102010507070707" pitchFamily="18" charset="2"/>
              <a:buChar char=""/>
            </a:pPr>
            <a:r>
              <a:rPr lang="en-US" dirty="0" smtClean="0"/>
              <a:t> Not stable.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5715000"/>
            <a:ext cx="3048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5943600"/>
            <a:ext cx="3048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Quickhull Algorithm 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Convex hull: </a:t>
            </a:r>
            <a:r>
              <a:rPr lang="en-US" altLang="en-US" dirty="0"/>
              <a:t>smallest convex set that includes given points</a:t>
            </a:r>
          </a:p>
          <a:p>
            <a:r>
              <a:rPr lang="en-US" altLang="en-US" dirty="0" smtClean="0"/>
              <a:t>Sort points </a:t>
            </a:r>
            <a:r>
              <a:rPr lang="en-US" altLang="en-US" dirty="0"/>
              <a:t>by </a:t>
            </a:r>
            <a:r>
              <a:rPr lang="en-US" altLang="en-US" i="1" dirty="0"/>
              <a:t>x</a:t>
            </a:r>
            <a:r>
              <a:rPr lang="en-US" altLang="en-US" dirty="0"/>
              <a:t>-coordinate values</a:t>
            </a:r>
          </a:p>
          <a:p>
            <a:r>
              <a:rPr lang="en-US" altLang="en-US" dirty="0"/>
              <a:t>Identify </a:t>
            </a:r>
            <a:r>
              <a:rPr lang="en-US" altLang="en-US" i="1" dirty="0"/>
              <a:t>extreme points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  (leftmost and rightmost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Splits points into 2 sets S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and S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65532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Oval 7"/>
          <p:cNvSpPr>
            <a:spLocks noChangeArrowheads="1"/>
          </p:cNvSpPr>
          <p:nvPr/>
        </p:nvSpPr>
        <p:spPr bwMode="auto">
          <a:xfrm>
            <a:off x="29718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5943600" y="5486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32766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0" name="Oval 10"/>
          <p:cNvSpPr>
            <a:spLocks noChangeArrowheads="1"/>
          </p:cNvSpPr>
          <p:nvPr/>
        </p:nvSpPr>
        <p:spPr bwMode="auto">
          <a:xfrm>
            <a:off x="3352800" y="4953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2" name="Oval 12"/>
          <p:cNvSpPr>
            <a:spLocks noChangeArrowheads="1"/>
          </p:cNvSpPr>
          <p:nvPr/>
        </p:nvSpPr>
        <p:spPr bwMode="auto">
          <a:xfrm>
            <a:off x="3657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Oval 13"/>
          <p:cNvSpPr>
            <a:spLocks noChangeArrowheads="1"/>
          </p:cNvSpPr>
          <p:nvPr/>
        </p:nvSpPr>
        <p:spPr bwMode="auto">
          <a:xfrm>
            <a:off x="44196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4" name="Oval 14"/>
          <p:cNvSpPr>
            <a:spLocks noChangeArrowheads="1"/>
          </p:cNvSpPr>
          <p:nvPr/>
        </p:nvSpPr>
        <p:spPr bwMode="auto">
          <a:xfrm>
            <a:off x="40386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4191000" y="5029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51054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Oval 17"/>
          <p:cNvSpPr>
            <a:spLocks noChangeArrowheads="1"/>
          </p:cNvSpPr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2286000" y="52578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  <a:r>
              <a:rPr lang="en-US" altLang="en-US" baseline="-25000" dirty="0"/>
              <a:t>1</a:t>
            </a:r>
            <a:endParaRPr lang="en-US" altLang="en-US" dirty="0"/>
          </a:p>
        </p:txBody>
      </p: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6629400" y="4953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 flipH="1">
            <a:off x="2667000" y="5372100"/>
            <a:ext cx="48006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Quickhull Algorithm 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Compute </a:t>
            </a:r>
            <a:r>
              <a:rPr lang="en-US" altLang="en-US" i="1" dirty="0" smtClean="0"/>
              <a:t>upper (and lower) </a:t>
            </a:r>
            <a:r>
              <a:rPr lang="en-US" altLang="en-US" i="1" dirty="0"/>
              <a:t>hull</a:t>
            </a:r>
            <a:r>
              <a:rPr lang="en-US" altLang="en-US" dirty="0"/>
              <a:t> </a:t>
            </a:r>
            <a:r>
              <a:rPr lang="en-US" altLang="en-US" dirty="0" smtClean="0"/>
              <a:t>recursively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find point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max</a:t>
            </a:r>
            <a:r>
              <a:rPr lang="en-US" altLang="en-US" dirty="0"/>
              <a:t> that is farthest away from line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lvl="1"/>
            <a:r>
              <a:rPr lang="en-US" altLang="en-US" dirty="0"/>
              <a:t>compute the upper hull of the points </a:t>
            </a:r>
            <a:r>
              <a:rPr lang="en-US" altLang="en-US" dirty="0" smtClean="0"/>
              <a:t>outside line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i="1" dirty="0"/>
              <a:t>P</a:t>
            </a:r>
            <a:r>
              <a:rPr lang="en-US" altLang="en-US" baseline="-25000" dirty="0"/>
              <a:t>max</a:t>
            </a:r>
          </a:p>
          <a:p>
            <a:pPr lvl="1"/>
            <a:r>
              <a:rPr lang="en-US" altLang="en-US" dirty="0"/>
              <a:t>compute the upper hull of the points </a:t>
            </a:r>
            <a:r>
              <a:rPr lang="en-US" altLang="en-US" dirty="0" smtClean="0"/>
              <a:t>outside line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max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endParaRPr lang="en-US" altLang="en-US" dirty="0"/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64770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Oval 7"/>
          <p:cNvSpPr>
            <a:spLocks noChangeArrowheads="1"/>
          </p:cNvSpPr>
          <p:nvPr/>
        </p:nvSpPr>
        <p:spPr bwMode="auto">
          <a:xfrm>
            <a:off x="28956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5867400" y="5867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3200400" y="6096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0" name="Oval 10"/>
          <p:cNvSpPr>
            <a:spLocks noChangeArrowheads="1"/>
          </p:cNvSpPr>
          <p:nvPr/>
        </p:nvSpPr>
        <p:spPr bwMode="auto">
          <a:xfrm>
            <a:off x="32766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2" name="Oval 12"/>
          <p:cNvSpPr>
            <a:spLocks noChangeArrowheads="1"/>
          </p:cNvSpPr>
          <p:nvPr/>
        </p:nvSpPr>
        <p:spPr bwMode="auto">
          <a:xfrm>
            <a:off x="3581400" y="5562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Oval 13"/>
          <p:cNvSpPr>
            <a:spLocks noChangeArrowheads="1"/>
          </p:cNvSpPr>
          <p:nvPr/>
        </p:nvSpPr>
        <p:spPr bwMode="auto">
          <a:xfrm>
            <a:off x="43434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4" name="Oval 14"/>
          <p:cNvSpPr>
            <a:spLocks noChangeArrowheads="1"/>
          </p:cNvSpPr>
          <p:nvPr/>
        </p:nvSpPr>
        <p:spPr bwMode="auto">
          <a:xfrm>
            <a:off x="3962400" y="6172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41148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5029200" y="6096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Oval 17"/>
          <p:cNvSpPr>
            <a:spLocks noChangeArrowheads="1"/>
          </p:cNvSpPr>
          <p:nvPr/>
        </p:nvSpPr>
        <p:spPr bwMode="auto">
          <a:xfrm>
            <a:off x="5562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9" name="Line 19"/>
          <p:cNvSpPr>
            <a:spLocks noChangeShapeType="1"/>
          </p:cNvSpPr>
          <p:nvPr/>
        </p:nvSpPr>
        <p:spPr bwMode="auto">
          <a:xfrm>
            <a:off x="5410200" y="5105400"/>
            <a:ext cx="11430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2285999" y="55245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  <a:r>
              <a:rPr lang="en-US" altLang="en-US" baseline="-25000" dirty="0"/>
              <a:t>1</a:t>
            </a:r>
            <a:endParaRPr lang="en-US" altLang="en-US" dirty="0"/>
          </a:p>
        </p:txBody>
      </p: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6553200" y="5334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76507" name="Text Box 27"/>
          <p:cNvSpPr txBox="1">
            <a:spLocks noChangeArrowheads="1"/>
          </p:cNvSpPr>
          <p:nvPr/>
        </p:nvSpPr>
        <p:spPr bwMode="auto">
          <a:xfrm>
            <a:off x="5248275" y="46482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</a:t>
            </a:r>
            <a:r>
              <a:rPr lang="en-US" altLang="en-US" baseline="-25000" dirty="0" err="1"/>
              <a:t>max</a:t>
            </a:r>
            <a:endParaRPr lang="en-US" altLang="en-US" dirty="0"/>
          </a:p>
        </p:txBody>
      </p:sp>
      <p:sp>
        <p:nvSpPr>
          <p:cNvPr id="276508" name="Line 28"/>
          <p:cNvSpPr>
            <a:spLocks noChangeShapeType="1"/>
          </p:cNvSpPr>
          <p:nvPr/>
        </p:nvSpPr>
        <p:spPr bwMode="auto">
          <a:xfrm flipH="1">
            <a:off x="2285998" y="5105400"/>
            <a:ext cx="3581399" cy="8763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 flipH="1">
            <a:off x="2590800" y="5753100"/>
            <a:ext cx="4572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36821" y="6012043"/>
            <a:ext cx="2807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Discard points inside</a:t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P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 </a:t>
            </a:r>
            <a:r>
              <a:rPr lang="en-US" sz="2400" dirty="0" smtClean="0">
                <a:solidFill>
                  <a:schemeClr val="accent2"/>
                </a:solidFill>
              </a:rPr>
              <a:t>- P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400" dirty="0" smtClean="0">
                <a:solidFill>
                  <a:schemeClr val="accent2"/>
                </a:solidFill>
              </a:rPr>
              <a:t>- </a:t>
            </a:r>
            <a:r>
              <a:rPr lang="en-US" sz="2400" dirty="0" err="1" smtClean="0">
                <a:solidFill>
                  <a:schemeClr val="accent2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max</a:t>
            </a:r>
            <a:r>
              <a:rPr lang="en-US" sz="2400" dirty="0" smtClean="0">
                <a:solidFill>
                  <a:schemeClr val="accent2"/>
                </a:solidFill>
              </a:rPr>
              <a:t> triangle.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Quickhull Algorithm 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dirty="0" smtClean="0"/>
              <a:t>compute </a:t>
            </a:r>
            <a:r>
              <a:rPr lang="en-US" altLang="en-US" dirty="0"/>
              <a:t>the upper hull of the points </a:t>
            </a:r>
            <a:r>
              <a:rPr lang="en-US" altLang="en-US" dirty="0" smtClean="0"/>
              <a:t>outside line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i="1" dirty="0"/>
              <a:t>P</a:t>
            </a:r>
            <a:r>
              <a:rPr lang="en-US" altLang="en-US" baseline="-25000" dirty="0"/>
              <a:t>max</a:t>
            </a:r>
          </a:p>
          <a:p>
            <a:pPr lvl="1"/>
            <a:r>
              <a:rPr lang="en-US" altLang="en-US" strike="sngStrike" dirty="0"/>
              <a:t>compute the upper hull of the points </a:t>
            </a:r>
            <a:r>
              <a:rPr lang="en-US" altLang="en-US" strike="sngStrike" dirty="0" smtClean="0"/>
              <a:t>outside line </a:t>
            </a:r>
            <a:r>
              <a:rPr lang="en-US" altLang="en-US" i="1" strike="sngStrike" dirty="0" smtClean="0"/>
              <a:t>P</a:t>
            </a:r>
            <a:r>
              <a:rPr lang="en-US" altLang="en-US" strike="sngStrike" baseline="-25000" dirty="0" smtClean="0"/>
              <a:t>max</a:t>
            </a:r>
            <a:r>
              <a:rPr lang="en-US" altLang="en-US" i="1" strike="sngStrike" dirty="0" smtClean="0"/>
              <a:t>P</a:t>
            </a:r>
            <a:r>
              <a:rPr lang="en-US" altLang="en-US" strike="sngStrike" baseline="-25000" dirty="0" smtClean="0"/>
              <a:t>2  </a:t>
            </a:r>
            <a:r>
              <a:rPr lang="en-US" altLang="en-US" dirty="0" smtClean="0"/>
              <a:t>(no points in set)</a:t>
            </a:r>
            <a:endParaRPr lang="en-US" altLang="en-US" dirty="0"/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64770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Oval 7"/>
          <p:cNvSpPr>
            <a:spLocks noChangeArrowheads="1"/>
          </p:cNvSpPr>
          <p:nvPr/>
        </p:nvSpPr>
        <p:spPr bwMode="auto">
          <a:xfrm>
            <a:off x="28956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5867400" y="5867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3200400" y="6096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0" name="Oval 10"/>
          <p:cNvSpPr>
            <a:spLocks noChangeArrowheads="1"/>
          </p:cNvSpPr>
          <p:nvPr/>
        </p:nvSpPr>
        <p:spPr bwMode="auto">
          <a:xfrm>
            <a:off x="32766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2" name="Oval 12"/>
          <p:cNvSpPr>
            <a:spLocks noChangeArrowheads="1"/>
          </p:cNvSpPr>
          <p:nvPr/>
        </p:nvSpPr>
        <p:spPr bwMode="auto">
          <a:xfrm>
            <a:off x="3581400" y="5562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Oval 13"/>
          <p:cNvSpPr>
            <a:spLocks noChangeArrowheads="1"/>
          </p:cNvSpPr>
          <p:nvPr/>
        </p:nvSpPr>
        <p:spPr bwMode="auto">
          <a:xfrm>
            <a:off x="43434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4" name="Oval 14"/>
          <p:cNvSpPr>
            <a:spLocks noChangeArrowheads="1"/>
          </p:cNvSpPr>
          <p:nvPr/>
        </p:nvSpPr>
        <p:spPr bwMode="auto">
          <a:xfrm>
            <a:off x="3962400" y="6172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41148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5029200" y="6096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Oval 17"/>
          <p:cNvSpPr>
            <a:spLocks noChangeArrowheads="1"/>
          </p:cNvSpPr>
          <p:nvPr/>
        </p:nvSpPr>
        <p:spPr bwMode="auto">
          <a:xfrm>
            <a:off x="5562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9" name="Line 19"/>
          <p:cNvSpPr>
            <a:spLocks noChangeShapeType="1"/>
          </p:cNvSpPr>
          <p:nvPr/>
        </p:nvSpPr>
        <p:spPr bwMode="auto">
          <a:xfrm>
            <a:off x="5410200" y="5105400"/>
            <a:ext cx="11430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2285999" y="55245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  <a:r>
              <a:rPr lang="en-US" altLang="en-US" baseline="-25000" dirty="0"/>
              <a:t>1</a:t>
            </a:r>
            <a:endParaRPr lang="en-US" altLang="en-US" dirty="0"/>
          </a:p>
        </p:txBody>
      </p: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5638800" y="48006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  <a:r>
              <a:rPr lang="en-US" altLang="en-US" baseline="-25000" dirty="0"/>
              <a:t>2</a:t>
            </a:r>
            <a:endParaRPr lang="en-US" altLang="en-US" dirty="0"/>
          </a:p>
        </p:txBody>
      </p:sp>
      <p:sp>
        <p:nvSpPr>
          <p:cNvPr id="276507" name="Text Box 27"/>
          <p:cNvSpPr txBox="1">
            <a:spLocks noChangeArrowheads="1"/>
          </p:cNvSpPr>
          <p:nvPr/>
        </p:nvSpPr>
        <p:spPr bwMode="auto">
          <a:xfrm>
            <a:off x="2743200" y="5040086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</a:t>
            </a:r>
            <a:r>
              <a:rPr lang="en-US" altLang="en-US" baseline="-25000" dirty="0" err="1"/>
              <a:t>max</a:t>
            </a:r>
            <a:endParaRPr lang="en-US" altLang="en-US" dirty="0"/>
          </a:p>
        </p:txBody>
      </p:sp>
      <p:sp>
        <p:nvSpPr>
          <p:cNvPr id="276508" name="Line 28"/>
          <p:cNvSpPr>
            <a:spLocks noChangeShapeType="1"/>
          </p:cNvSpPr>
          <p:nvPr/>
        </p:nvSpPr>
        <p:spPr bwMode="auto">
          <a:xfrm flipH="1">
            <a:off x="2285998" y="5105400"/>
            <a:ext cx="3581399" cy="8763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 flipH="1">
            <a:off x="2590800" y="5753100"/>
            <a:ext cx="4572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2513802" y="5105400"/>
            <a:ext cx="4039397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2705100" y="4800600"/>
            <a:ext cx="952500" cy="148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Efficiency of Quickhull Algorithm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Sorting points </a:t>
            </a:r>
            <a:r>
              <a:rPr lang="en-US" altLang="en-US" dirty="0"/>
              <a:t>in </a:t>
            </a:r>
            <a:r>
              <a:rPr lang="en-US" altLang="en-US" dirty="0">
                <a:cs typeface="Times New Roman" pitchFamily="18" charset="0"/>
              </a:rPr>
              <a:t>O(</a:t>
            </a:r>
            <a:r>
              <a:rPr lang="en-US" altLang="en-US" i="1" dirty="0">
                <a:cs typeface="Times New Roman" pitchFamily="18" charset="0"/>
              </a:rPr>
              <a:t>n </a:t>
            </a:r>
            <a:r>
              <a:rPr lang="en-US" altLang="en-US" dirty="0">
                <a:cs typeface="Times New Roman" pitchFamily="18" charset="0"/>
              </a:rPr>
              <a:t>log </a:t>
            </a:r>
            <a:r>
              <a:rPr lang="en-US" altLang="en-US" i="1" dirty="0">
                <a:cs typeface="Times New Roman" pitchFamily="18" charset="0"/>
              </a:rPr>
              <a:t>n</a:t>
            </a:r>
            <a:r>
              <a:rPr lang="en-US" altLang="en-US" dirty="0">
                <a:cs typeface="Times New Roman" pitchFamily="18" charset="0"/>
              </a:rPr>
              <a:t>) </a:t>
            </a:r>
            <a:r>
              <a:rPr lang="en-US" altLang="en-US" dirty="0" smtClean="0">
                <a:cs typeface="Times New Roman" pitchFamily="18" charset="0"/>
              </a:rPr>
              <a:t>time</a:t>
            </a:r>
          </a:p>
          <a:p>
            <a:endParaRPr lang="en-US" altLang="en-US" sz="1000" dirty="0" smtClean="0"/>
          </a:p>
          <a:p>
            <a:r>
              <a:rPr lang="en-US" altLang="en-US" dirty="0" smtClean="0"/>
              <a:t>Finding </a:t>
            </a:r>
            <a:r>
              <a:rPr lang="en-US" altLang="en-US" dirty="0"/>
              <a:t>point farthest away from line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i="1" dirty="0"/>
              <a:t>P</a:t>
            </a:r>
            <a:r>
              <a:rPr lang="en-US" altLang="en-US" baseline="-25000" dirty="0"/>
              <a:t>2 </a:t>
            </a:r>
            <a:r>
              <a:rPr lang="en-US" altLang="en-US" dirty="0"/>
              <a:t>can be done in linear </a:t>
            </a:r>
            <a:r>
              <a:rPr lang="en-US" altLang="en-US" dirty="0" smtClean="0"/>
              <a:t>time using determinant.</a:t>
            </a:r>
          </a:p>
          <a:p>
            <a:endParaRPr lang="en-US" altLang="en-US" sz="900" dirty="0"/>
          </a:p>
          <a:p>
            <a:r>
              <a:rPr lang="en-US" altLang="en-US" dirty="0" smtClean="0"/>
              <a:t>Overall Time </a:t>
            </a:r>
            <a:r>
              <a:rPr lang="en-US" altLang="en-US" dirty="0"/>
              <a:t>efficiency: </a:t>
            </a:r>
            <a:endParaRPr lang="en-US" altLang="en-US" dirty="0">
              <a:cs typeface="Times New Roman" pitchFamily="18" charset="0"/>
            </a:endParaRPr>
          </a:p>
          <a:p>
            <a:pPr lvl="1"/>
            <a:r>
              <a:rPr lang="en-US" altLang="en-US" sz="2400" dirty="0">
                <a:cs typeface="Times New Roman" pitchFamily="18" charset="0"/>
              </a:rPr>
              <a:t>worst case: </a:t>
            </a:r>
            <a:r>
              <a:rPr lang="el-GR" altLang="en-US" sz="2400" dirty="0">
                <a:cs typeface="Times New Roman" pitchFamily="18" charset="0"/>
              </a:rPr>
              <a:t>Θ</a:t>
            </a:r>
            <a:r>
              <a:rPr lang="en-US" altLang="en-US" sz="2400" dirty="0">
                <a:cs typeface="Times New Roman" pitchFamily="18" charset="0"/>
              </a:rPr>
              <a:t>(</a:t>
            </a:r>
            <a:r>
              <a:rPr lang="en-US" altLang="en-US" sz="2400" i="1" dirty="0">
                <a:cs typeface="Times New Roman" pitchFamily="18" charset="0"/>
              </a:rPr>
              <a:t>n</a:t>
            </a:r>
            <a:r>
              <a:rPr lang="en-US" altLang="en-US" sz="2400" i="1" baseline="30000" dirty="0">
                <a:cs typeface="Times New Roman" pitchFamily="18" charset="0"/>
              </a:rPr>
              <a:t>2</a:t>
            </a:r>
            <a:r>
              <a:rPr lang="en-US" altLang="en-US" sz="2400" dirty="0">
                <a:cs typeface="Times New Roman" pitchFamily="18" charset="0"/>
              </a:rPr>
              <a:t>)  (as </a:t>
            </a:r>
            <a:r>
              <a:rPr lang="en-US" altLang="en-US" sz="2400" dirty="0"/>
              <a:t>quicksort)</a:t>
            </a:r>
            <a:endParaRPr lang="en-US" altLang="en-US" sz="2400" dirty="0">
              <a:cs typeface="Times New Roman" pitchFamily="18" charset="0"/>
            </a:endParaRPr>
          </a:p>
          <a:p>
            <a:pPr lvl="1"/>
            <a:r>
              <a:rPr lang="en-US" altLang="en-US" sz="2400" dirty="0"/>
              <a:t>average case: </a:t>
            </a:r>
            <a:r>
              <a:rPr lang="el-GR" altLang="en-US" sz="2400" dirty="0">
                <a:cs typeface="Times New Roman" pitchFamily="18" charset="0"/>
              </a:rPr>
              <a:t>Θ</a:t>
            </a:r>
            <a:r>
              <a:rPr lang="en-US" altLang="en-US" sz="2400" dirty="0">
                <a:cs typeface="Times New Roman" pitchFamily="18" charset="0"/>
              </a:rPr>
              <a:t>(</a:t>
            </a:r>
            <a:r>
              <a:rPr lang="en-US" altLang="en-US" sz="2400" i="1" dirty="0">
                <a:cs typeface="Times New Roman" pitchFamily="18" charset="0"/>
              </a:rPr>
              <a:t>n</a:t>
            </a:r>
            <a:r>
              <a:rPr lang="en-US" altLang="en-US" sz="2400" dirty="0">
                <a:cs typeface="Times New Roman" pitchFamily="18" charset="0"/>
              </a:rPr>
              <a:t>) (under reasonable assumptions about</a:t>
            </a:r>
            <a:br>
              <a:rPr lang="en-US" altLang="en-US" sz="2400" dirty="0">
                <a:cs typeface="Times New Roman" pitchFamily="18" charset="0"/>
              </a:rPr>
            </a:br>
            <a:r>
              <a:rPr lang="en-US" altLang="en-US" sz="2400" dirty="0">
                <a:cs typeface="Times New Roman" pitchFamily="18" charset="0"/>
              </a:rPr>
              <a:t>                                  distribution of points given</a:t>
            </a:r>
            <a:r>
              <a:rPr lang="en-US" altLang="en-US" sz="2400" dirty="0" smtClean="0">
                <a:cs typeface="Times New Roman" pitchFamily="18" charset="0"/>
              </a:rPr>
              <a:t>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86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your </a:t>
            </a:r>
            <a:r>
              <a:rPr lang="en-US" i="1" dirty="0" smtClean="0"/>
              <a:t>n</a:t>
            </a:r>
            <a:r>
              <a:rPr lang="en-US" dirty="0" smtClean="0"/>
              <a:t> points are sorted by x-coordinate in one list and by y-coordinate in second list.</a:t>
            </a:r>
          </a:p>
          <a:p>
            <a:pPr lvl="1"/>
            <a:r>
              <a:rPr lang="en-US" dirty="0" smtClean="0"/>
              <a:t>If not already, can sort in </a:t>
            </a:r>
            <a:r>
              <a:rPr lang="el-GR" dirty="0" smtClean="0"/>
              <a:t>Θ</a:t>
            </a:r>
            <a:r>
              <a:rPr lang="en-US" dirty="0" smtClean="0"/>
              <a:t>(n 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endParaRPr lang="en-US" dirty="0" smtClean="0"/>
          </a:p>
          <a:p>
            <a:r>
              <a:rPr lang="en-US" dirty="0" smtClean="0"/>
              <a:t>If 2 ≤ </a:t>
            </a:r>
            <a:r>
              <a:rPr lang="en-US" i="1" dirty="0" smtClean="0"/>
              <a:t>n</a:t>
            </a:r>
            <a:r>
              <a:rPr lang="en-US" dirty="0" smtClean="0"/>
              <a:t> ≤ 3, use brute force.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448887"/>
            <a:ext cx="3276600" cy="540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715000" cy="4625609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&gt; 3, draw line through median of x-values and divide points into 2 subsets, </a:t>
            </a:r>
            <a:r>
              <a:rPr lang="en-US" i="1" dirty="0" smtClean="0"/>
              <a:t>P</a:t>
            </a:r>
            <a:r>
              <a:rPr lang="en-US" i="1" baseline="-25000" dirty="0" smtClean="0"/>
              <a:t>L</a:t>
            </a:r>
            <a:r>
              <a:rPr lang="en-US" dirty="0" smtClean="0"/>
              <a:t> &amp; </a:t>
            </a:r>
            <a:r>
              <a:rPr lang="en-US" i="1" dirty="0" smtClean="0"/>
              <a:t>P</a:t>
            </a:r>
            <a:r>
              <a:rPr lang="en-US" i="1" baseline="-25000" dirty="0" smtClean="0"/>
              <a:t>R</a:t>
            </a:r>
            <a:endParaRPr lang="en-US" i="1" dirty="0" smtClean="0"/>
          </a:p>
          <a:p>
            <a:r>
              <a:rPr lang="en-US" dirty="0" smtClean="0"/>
              <a:t>Apply recursively to  </a:t>
            </a:r>
            <a:r>
              <a:rPr lang="en-US" i="1" dirty="0"/>
              <a:t>P</a:t>
            </a:r>
            <a:r>
              <a:rPr lang="en-US" i="1" baseline="-25000" dirty="0"/>
              <a:t>L</a:t>
            </a:r>
            <a:r>
              <a:rPr lang="en-US" dirty="0"/>
              <a:t> &amp; </a:t>
            </a:r>
            <a:r>
              <a:rPr lang="en-US" i="1" dirty="0" smtClean="0"/>
              <a:t>P</a:t>
            </a:r>
            <a:r>
              <a:rPr lang="en-US" i="1" baseline="-25000" dirty="0" smtClean="0"/>
              <a:t>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 = min(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L</a:t>
            </a:r>
            <a:r>
              <a:rPr lang="en-US" dirty="0" err="1" smtClean="0"/>
              <a:t>,d</a:t>
            </a:r>
            <a:r>
              <a:rPr lang="en-US" baseline="-25000" dirty="0" err="1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Check pairs </a:t>
            </a:r>
            <a:br>
              <a:rPr lang="en-US" dirty="0" smtClean="0"/>
            </a:br>
            <a:r>
              <a:rPr lang="en-US" dirty="0" smtClean="0"/>
              <a:t>within distance d </a:t>
            </a:r>
            <a:br>
              <a:rPr lang="en-US" dirty="0" smtClean="0"/>
            </a:br>
            <a:r>
              <a:rPr lang="en-US" dirty="0" smtClean="0"/>
              <a:t>of median.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41448"/>
            <a:ext cx="1676400" cy="256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6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Summing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numbers:</a:t>
                </a:r>
              </a:p>
              <a:p>
                <a:pPr marL="118872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Recursively sum the two halves:</a:t>
                </a:r>
              </a:p>
              <a:p>
                <a:pPr marL="457200" lvl="1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And those two halves:</a:t>
                </a:r>
              </a:p>
              <a:p>
                <a:pPr marL="768096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…+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3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715000" cy="4625609"/>
          </a:xfrm>
        </p:spPr>
        <p:txBody>
          <a:bodyPr/>
          <a:lstStyle/>
          <a:p>
            <a:r>
              <a:rPr lang="en-US" dirty="0" smtClean="0"/>
              <a:t>d = min(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L</a:t>
            </a:r>
            <a:r>
              <a:rPr lang="en-US" dirty="0" err="1" smtClean="0"/>
              <a:t>,d</a:t>
            </a:r>
            <a:r>
              <a:rPr lang="en-US" baseline="-25000" dirty="0" err="1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points within distance d in x-direction of median…</a:t>
            </a:r>
          </a:p>
          <a:p>
            <a:pPr lvl="1"/>
            <a:r>
              <a:rPr lang="en-US" dirty="0" smtClean="0"/>
              <a:t>…check adjacent pairs in y-sorted list within distance d </a:t>
            </a:r>
            <a:br>
              <a:rPr lang="en-US" dirty="0" smtClean="0"/>
            </a:br>
            <a:r>
              <a:rPr lang="en-US" dirty="0" smtClean="0"/>
              <a:t>of each other…</a:t>
            </a:r>
          </a:p>
          <a:p>
            <a:pPr lvl="1"/>
            <a:r>
              <a:rPr lang="en-US" dirty="0" smtClean="0"/>
              <a:t>…update d if necessary</a:t>
            </a:r>
          </a:p>
          <a:p>
            <a:pPr lvl="1"/>
            <a:r>
              <a:rPr lang="en-US" dirty="0" smtClean="0"/>
              <a:t>At most 6 such points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2600"/>
            <a:ext cx="3113314" cy="47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2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71890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8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Closest Pair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Dividing Problem in halves:  linear time</a:t>
                </a:r>
              </a:p>
              <a:p>
                <a:r>
                  <a:rPr lang="en-US" dirty="0" smtClean="0"/>
                  <a:t>Combining Solutions:  linear time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Applying Master Theorem: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 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n)</a:t>
                </a:r>
              </a:p>
              <a:p>
                <a:pPr lvl="1"/>
                <a:r>
                  <a:rPr lang="en-US" dirty="0" smtClean="0"/>
                  <a:t>Has been proven that not possible to solve closest pair in fewer than </a:t>
                </a:r>
                <a:r>
                  <a:rPr lang="el-GR" dirty="0"/>
                  <a:t>Θ</a:t>
                </a:r>
                <a:r>
                  <a:rPr lang="en-US" dirty="0"/>
                  <a:t>(n log</a:t>
                </a:r>
                <a:r>
                  <a:rPr lang="en-US" baseline="-25000" dirty="0"/>
                  <a:t>2</a:t>
                </a:r>
                <a:r>
                  <a:rPr lang="en-US" dirty="0"/>
                  <a:t>n</a:t>
                </a:r>
                <a:r>
                  <a:rPr lang="en-US" dirty="0" smtClean="0"/>
                  <a:t>) operations.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Summing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numbers:</a:t>
                </a:r>
              </a:p>
              <a:p>
                <a:pPr marL="118872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Recursively sum the two halves:</a:t>
                </a:r>
              </a:p>
              <a:p>
                <a:pPr lvl="2"/>
                <a:r>
                  <a:rPr lang="en-US" dirty="0" smtClean="0"/>
                  <a:t>… Down to single numbers: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This case: no more efficient than Brute Force.</a:t>
                </a:r>
              </a:p>
              <a:p>
                <a:pPr lvl="1"/>
                <a:r>
                  <a:rPr lang="en-US" dirty="0" smtClean="0"/>
                  <a:t>Many divide and conquer </a:t>
                </a:r>
                <a:r>
                  <a:rPr lang="en-US" dirty="0" err="1" smtClean="0"/>
                  <a:t>algs</a:t>
                </a:r>
                <a:r>
                  <a:rPr lang="en-US" dirty="0" smtClean="0"/>
                  <a:t> very efficient</a:t>
                </a:r>
              </a:p>
              <a:p>
                <a:pPr lvl="1"/>
                <a:r>
                  <a:rPr lang="en-US" dirty="0" smtClean="0"/>
                  <a:t>Well suited to parallel implementation.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0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Divide and Conquer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Assuming instance of size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divided into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sub-problems, each sized </a:t>
                </a:r>
                <a:r>
                  <a:rPr lang="en-US" i="1" dirty="0" smtClean="0"/>
                  <a:t>n/b</a:t>
                </a:r>
                <a:r>
                  <a:rPr lang="en-US" dirty="0" smtClean="0"/>
                  <a:t> with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of them needing to be solved to solve the whole problem: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Where </a:t>
                </a:r>
                <a:r>
                  <a:rPr lang="en-US" i="1" dirty="0" smtClean="0"/>
                  <a:t>f(n)</a:t>
                </a:r>
                <a:r>
                  <a:rPr lang="en-US" dirty="0" smtClean="0"/>
                  <a:t> is computation to divide up then recombine sub-problems.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Divide and Conquer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06609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Master Theorem</a:t>
                </a:r>
                <a:r>
                  <a:rPr lang="en-US" dirty="0" smtClean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where d ≥ 0 then: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             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   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>
                  <a:spcBef>
                    <a:spcPts val="1800"/>
                  </a:spcBef>
                </a:pPr>
                <a:r>
                  <a:rPr lang="en-US" dirty="0" smtClean="0">
                    <a:solidFill>
                      <a:srgbClr val="00B050"/>
                    </a:solidFill>
                    <a:ea typeface="Cambria Math"/>
                  </a:rPr>
                  <a:t>What would this imply for number of additions in earlier example?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b="0" dirty="0" smtClean="0">
                    <a:solidFill>
                      <a:srgbClr val="00B050"/>
                    </a:solidFill>
                    <a:ea typeface="Cambria Math"/>
                  </a:rPr>
                  <a:t>How about binary search?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06609"/>
              </a:xfrm>
              <a:blipFill rotWithShape="1">
                <a:blip r:embed="rId2"/>
                <a:stretch>
                  <a:fillRect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5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Divide and Conquer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Assuming instance of size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divided into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sub-problems, each sized </a:t>
                </a:r>
                <a:r>
                  <a:rPr lang="en-US" i="1" dirty="0" smtClean="0"/>
                  <a:t>n/b</a:t>
                </a:r>
                <a:r>
                  <a:rPr lang="en-US" dirty="0" smtClean="0"/>
                  <a:t> with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of them needing to be solved to solve the whole problem: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If a = 1, then this covers decrease-by-a-constant-factor algorithms.</a:t>
                </a:r>
              </a:p>
              <a:p>
                <a:pPr lvl="2"/>
                <a:r>
                  <a:rPr lang="en-US" dirty="0" smtClean="0"/>
                  <a:t>Better to consider Decrease-and-Conquer as separate approach.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3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419600" cy="4625609"/>
          </a:xfrm>
        </p:spPr>
        <p:txBody>
          <a:bodyPr/>
          <a:lstStyle/>
          <a:p>
            <a:r>
              <a:rPr lang="en-US" dirty="0" smtClean="0"/>
              <a:t>Recursively divide array in half.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Stop at single element.</a:t>
            </a:r>
          </a:p>
          <a:p>
            <a:r>
              <a:rPr lang="en-US" dirty="0" smtClean="0"/>
              <a:t>Merge sorted halves back into sorted array.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33181"/>
            <a:ext cx="4419600" cy="532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9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25547</TotalTime>
  <Words>938</Words>
  <Application>Microsoft Office PowerPoint</Application>
  <PresentationFormat>On-screen Show (4:3)</PresentationFormat>
  <Paragraphs>253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Cambria Math</vt:lpstr>
      <vt:lpstr>Consolas</vt:lpstr>
      <vt:lpstr>Corbel</vt:lpstr>
      <vt:lpstr>Courier New</vt:lpstr>
      <vt:lpstr>Monotype Sorts</vt:lpstr>
      <vt:lpstr>Times New Roman</vt:lpstr>
      <vt:lpstr>Wingdings</vt:lpstr>
      <vt:lpstr>Wingdings 2</vt:lpstr>
      <vt:lpstr>Wingdings 3</vt:lpstr>
      <vt:lpstr>Module</vt:lpstr>
      <vt:lpstr>Divide and Conquer</vt:lpstr>
      <vt:lpstr>Divide-and-Conquer</vt:lpstr>
      <vt:lpstr>Simple Example</vt:lpstr>
      <vt:lpstr>Simple Example</vt:lpstr>
      <vt:lpstr>Efficiency of Divide and Conquer</vt:lpstr>
      <vt:lpstr>Efficiency of Divide and Conquer</vt:lpstr>
      <vt:lpstr>Efficiency of Divide and Conquer</vt:lpstr>
      <vt:lpstr>Divide and Conquer Sorting</vt:lpstr>
      <vt:lpstr>Mergesort</vt:lpstr>
      <vt:lpstr>Mergesort</vt:lpstr>
      <vt:lpstr>Efficiency of Mergesort</vt:lpstr>
      <vt:lpstr>Properties of Mergesort</vt:lpstr>
      <vt:lpstr>Who remembers Lomuto Partitioning??</vt:lpstr>
      <vt:lpstr>Hoare Partitioning</vt:lpstr>
      <vt:lpstr>Hoare Partitioning</vt:lpstr>
      <vt:lpstr>Hoare Partitioning</vt:lpstr>
      <vt:lpstr>Hoare Partitioning</vt:lpstr>
      <vt:lpstr>Hoare Partitioning</vt:lpstr>
      <vt:lpstr>Hoare Partitioning</vt:lpstr>
      <vt:lpstr>Quicksort</vt:lpstr>
      <vt:lpstr>Quicksort</vt:lpstr>
      <vt:lpstr>Properties of Quicksort</vt:lpstr>
      <vt:lpstr>Geometric Problems</vt:lpstr>
      <vt:lpstr>Quickhull Algorithm </vt:lpstr>
      <vt:lpstr>Quickhull Algorithm </vt:lpstr>
      <vt:lpstr>Quickhull Algorithm </vt:lpstr>
      <vt:lpstr>Efficiency of Quickhull Algorithm</vt:lpstr>
      <vt:lpstr>Closest Pair</vt:lpstr>
      <vt:lpstr>Closest Pair</vt:lpstr>
      <vt:lpstr>Closest Pair</vt:lpstr>
      <vt:lpstr>PowerPoint Presentation</vt:lpstr>
      <vt:lpstr>Divide-and-Conquer Closest Pair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429</cp:revision>
  <dcterms:created xsi:type="dcterms:W3CDTF">2006-08-16T00:00:00Z</dcterms:created>
  <dcterms:modified xsi:type="dcterms:W3CDTF">2016-10-14T04:37:49Z</dcterms:modified>
</cp:coreProperties>
</file>