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338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5" r:id="rId12"/>
    <p:sldId id="360" r:id="rId13"/>
    <p:sldId id="361" r:id="rId14"/>
    <p:sldId id="362" r:id="rId15"/>
    <p:sldId id="363" r:id="rId16"/>
    <p:sldId id="364" r:id="rId17"/>
    <p:sldId id="379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80" r:id="rId27"/>
    <p:sldId id="381" r:id="rId28"/>
    <p:sldId id="382" r:id="rId29"/>
    <p:sldId id="383" r:id="rId30"/>
    <p:sldId id="384" r:id="rId31"/>
    <p:sldId id="38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2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25220-B51A-4582-94F1-4637402C8ADD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4B181-44C9-4D86-A9AD-E14AB14E2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74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D45D44-1848-4CB6-9416-5FFFB396BBE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52463"/>
            <a:ext cx="4570412" cy="3429000"/>
          </a:xfrm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060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D45D44-1848-4CB6-9416-5FFFB396BBE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52463"/>
            <a:ext cx="4570412" cy="3429000"/>
          </a:xfrm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591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D45D44-1848-4CB6-9416-5FFFB396BBE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52463"/>
            <a:ext cx="4570412" cy="3429000"/>
          </a:xfrm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7122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BBFC07-47DF-4F28-8857-B053DBDDB71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8737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Pseudocode in Textbook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6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Divide and Conquer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Closest 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715000" cy="4625609"/>
          </a:xfrm>
        </p:spPr>
        <p:txBody>
          <a:bodyPr/>
          <a:lstStyle/>
          <a:p>
            <a:r>
              <a:rPr lang="en-US" dirty="0" smtClean="0"/>
              <a:t>d = min(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L</a:t>
            </a:r>
            <a:r>
              <a:rPr lang="en-US" dirty="0" err="1" smtClean="0"/>
              <a:t>,d</a:t>
            </a:r>
            <a:r>
              <a:rPr lang="en-US" baseline="-25000" dirty="0" err="1" smtClean="0"/>
              <a:t>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 points within distance d in x-direction of median…</a:t>
            </a:r>
          </a:p>
          <a:p>
            <a:pPr lvl="1"/>
            <a:r>
              <a:rPr lang="en-US" dirty="0" smtClean="0"/>
              <a:t>…check adjacent pairs in y-sorted list within distance d </a:t>
            </a:r>
            <a:br>
              <a:rPr lang="en-US" dirty="0" smtClean="0"/>
            </a:br>
            <a:r>
              <a:rPr lang="en-US" dirty="0" smtClean="0"/>
              <a:t>of each other…</a:t>
            </a:r>
          </a:p>
          <a:p>
            <a:pPr lvl="1"/>
            <a:r>
              <a:rPr lang="en-US" dirty="0" smtClean="0"/>
              <a:t>…update d if necessary</a:t>
            </a:r>
          </a:p>
          <a:p>
            <a:pPr lvl="1"/>
            <a:r>
              <a:rPr lang="en-US" dirty="0" smtClean="0"/>
              <a:t>At most 6 such points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752600"/>
            <a:ext cx="3113314" cy="477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75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Divide-and-Conquer Closest Pair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Dividing Problem in halves:  linear time</a:t>
                </a:r>
              </a:p>
              <a:p>
                <a:r>
                  <a:rPr lang="en-US" dirty="0" smtClean="0"/>
                  <a:t>Combining Solutions:  linear time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Applying Master Theorem: </a:t>
                </a:r>
                <a:r>
                  <a:rPr lang="el-GR" dirty="0" smtClean="0"/>
                  <a:t>Θ</a:t>
                </a:r>
                <a:r>
                  <a:rPr lang="en-US" dirty="0" smtClean="0"/>
                  <a:t>(n log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n)</a:t>
                </a:r>
              </a:p>
              <a:p>
                <a:pPr lvl="1"/>
                <a:r>
                  <a:rPr lang="en-US" dirty="0" smtClean="0"/>
                  <a:t>Has been proven that not possible to solve closest pair in fewer than </a:t>
                </a:r>
                <a:r>
                  <a:rPr lang="el-GR" dirty="0"/>
                  <a:t>Θ</a:t>
                </a:r>
                <a:r>
                  <a:rPr lang="en-US" dirty="0"/>
                  <a:t>(n log</a:t>
                </a:r>
                <a:r>
                  <a:rPr lang="en-US" baseline="-25000" dirty="0"/>
                  <a:t>2</a:t>
                </a:r>
                <a:r>
                  <a:rPr lang="en-US" dirty="0"/>
                  <a:t>n</a:t>
                </a:r>
                <a:r>
                  <a:rPr lang="en-US" dirty="0" smtClean="0"/>
                  <a:t>) operations.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05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7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of Large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 too large to store in regular variables</a:t>
            </a:r>
          </a:p>
          <a:p>
            <a:pPr lvl="1"/>
            <a:r>
              <a:rPr lang="en-US" dirty="0" smtClean="0"/>
              <a:t>Used in RSA</a:t>
            </a:r>
          </a:p>
          <a:p>
            <a:endParaRPr lang="en-US" dirty="0"/>
          </a:p>
          <a:p>
            <a:r>
              <a:rPr lang="en-US" dirty="0" smtClean="0"/>
              <a:t>Naïve algorithm: n</a:t>
            </a:r>
            <a:r>
              <a:rPr lang="en-US" baseline="30000" dirty="0" smtClean="0"/>
              <a:t>2</a:t>
            </a:r>
            <a:r>
              <a:rPr lang="en-US" dirty="0" smtClean="0"/>
              <a:t> digit multiplications</a:t>
            </a:r>
          </a:p>
          <a:p>
            <a:pPr lvl="1"/>
            <a:r>
              <a:rPr lang="en-US" dirty="0" smtClean="0"/>
              <a:t>Divide and Conquer can do better!</a:t>
            </a:r>
          </a:p>
        </p:txBody>
      </p:sp>
    </p:spTree>
    <p:extLst>
      <p:ext uri="{BB962C8B-B14F-4D97-AF65-F5344CB8AC3E}">
        <p14:creationId xmlns:p14="http://schemas.microsoft.com/office/powerpoint/2010/main" val="132918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of Large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5191"/>
                <a:ext cx="8458200" cy="4625609"/>
              </a:xfrm>
            </p:spPr>
            <p:txBody>
              <a:bodyPr/>
              <a:lstStyle/>
              <a:p>
                <a:r>
                  <a:rPr lang="en-US" dirty="0" smtClean="0"/>
                  <a:t>Consider:</a:t>
                </a:r>
                <a:r>
                  <a:rPr lang="en-US" dirty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23=2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+3∙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14=1∙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+4∙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23∗14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+3∙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1∙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+4∙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2∗1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2∗4+3∗1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3∗4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=322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5191"/>
                <a:ext cx="8458200" cy="4625609"/>
              </a:xfrm>
              <a:blipFill rotWithShape="1">
                <a:blip r:embed="rId2"/>
                <a:stretch>
                  <a:fillRect t="-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90600" y="4800600"/>
            <a:ext cx="12192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6600" y="4800600"/>
            <a:ext cx="12192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8200" y="4800600"/>
            <a:ext cx="12192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0" y="4800600"/>
            <a:ext cx="12192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00600" y="5715000"/>
            <a:ext cx="41867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4 multiplications, like naïve</a:t>
            </a:r>
            <a:br>
              <a:rPr lang="en-US" sz="2800" dirty="0" smtClean="0">
                <a:solidFill>
                  <a:schemeClr val="accent2"/>
                </a:solidFill>
              </a:rPr>
            </a:br>
            <a:r>
              <a:rPr lang="en-US" sz="2800" dirty="0" smtClean="0">
                <a:solidFill>
                  <a:schemeClr val="accent2"/>
                </a:solidFill>
              </a:rPr>
              <a:t>but can we do better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00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of Large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2∗1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2∗4+3∗1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3∗4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2∗4+3∗1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2+3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1+4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−2∗1−3∗4</m:t>
                      </m:r>
                    </m:oMath>
                  </m:oMathPara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r>
                  <a:rPr lang="en-US" dirty="0" smtClean="0"/>
                  <a:t>For any 2-digit 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smtClean="0"/>
                  <a:t>similarly defined.</a:t>
                </a:r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09600" y="1828800"/>
            <a:ext cx="1219200" cy="5334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5600" y="1828800"/>
            <a:ext cx="12192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1828800"/>
            <a:ext cx="12192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77000" y="1828800"/>
            <a:ext cx="1219200" cy="5334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8800" y="3276600"/>
            <a:ext cx="1219200" cy="5334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91000" y="3276600"/>
            <a:ext cx="1219200" cy="5334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4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of Large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8872" indent="0">
                  <a:buNone/>
                </a:pPr>
                <a:r>
                  <a:rPr lang="en-US" dirty="0" smtClean="0"/>
                  <a:t>For any 2-digit 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/>
                  <a:t> is:</a:t>
                </a:r>
              </a:p>
              <a:p>
                <a:pPr marL="118872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118872" indent="0">
                  <a:buNone/>
                </a:pPr>
                <a:r>
                  <a:rPr lang="en-US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Your Turn:  35 * 42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527" b="-2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40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of Large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8872" indent="0">
                  <a:buNone/>
                </a:pPr>
                <a:r>
                  <a:rPr lang="en-US" dirty="0" smtClean="0"/>
                  <a:t>For any 2-digit 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/>
                  <a:t> is:</a:t>
                </a:r>
              </a:p>
              <a:p>
                <a:pPr marL="118872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118872" indent="0">
                  <a:buNone/>
                </a:pPr>
                <a:r>
                  <a:rPr lang="en-US" dirty="0" smtClean="0">
                    <a:solidFill>
                      <a:schemeClr val="accent6"/>
                    </a:solidFill>
                  </a:rPr>
                  <a:t>Where’s the divide-and-conquer???</a:t>
                </a:r>
              </a:p>
              <a:p>
                <a:pPr marL="118872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527" b="-2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85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of Large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8872" indent="0">
                  <a:spcAft>
                    <a:spcPts val="1800"/>
                  </a:spcAft>
                  <a:buNone/>
                </a:pP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For any </a:t>
                </a:r>
                <a:r>
                  <a:rPr lang="en-US" i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-digit numbers, where n is even, split the digits in half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𝑎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𝑏</m:t>
                    </m:r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:</a:t>
                </a:r>
                <a:endParaRPr lang="en-US" b="0" i="1" dirty="0" smtClean="0">
                  <a:solidFill>
                    <a:schemeClr val="accent6">
                      <a:lumMod val="75000"/>
                    </a:schemeClr>
                  </a:solidFill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118872" indent="0">
                  <a:buNone/>
                </a:pPr>
                <a:r>
                  <a:rPr lang="en-US" dirty="0" smtClean="0"/>
                  <a:t>Can apply recursively until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= 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12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Efficiency of Multiplication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Number of Multiplications M(n):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=3</m:t>
                      </m:r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</a:rPr>
                        <m:t>𝑓𝑜𝑟</m:t>
                      </m:r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&gt;1,  </m:t>
                      </m:r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b="0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>
                    <a:solidFill>
                      <a:schemeClr val="accent4"/>
                    </a:solidFill>
                  </a:rPr>
                  <a:t>According to Master Theorem, what is </a:t>
                </a:r>
                <a:r>
                  <a:rPr lang="el-GR" dirty="0" smtClean="0">
                    <a:solidFill>
                      <a:schemeClr val="accent4"/>
                    </a:solidFill>
                  </a:rPr>
                  <a:t>θ</a:t>
                </a:r>
                <a:r>
                  <a:rPr lang="en-US" dirty="0" smtClean="0">
                    <a:solidFill>
                      <a:schemeClr val="accent4"/>
                    </a:solidFill>
                  </a:rPr>
                  <a:t>(g(n))?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∈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                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&lt;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𝑑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∙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/>
                                            <a:ea typeface="Cambria Math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   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𝑑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func>
                                          <m:func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log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𝑏</m:t>
                                                </m:r>
                                              </m:sub>
                                            </m:sSub>
                                          </m:fName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</m:func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  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     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𝑑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solidFill>
                    <a:schemeClr val="accent4"/>
                  </a:solidFill>
                </a:endParaRPr>
              </a:p>
              <a:p>
                <a:pPr marL="118872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53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Divide-and-Conquer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spcAft>
                <a:spcPts val="1800"/>
              </a:spcAft>
              <a:buFont typeface="+mj-lt"/>
              <a:buAutoNum type="arabicPeriod"/>
            </a:pPr>
            <a:r>
              <a:rPr lang="en-US" dirty="0" smtClean="0"/>
              <a:t>A problem is divided into several (often 2) sub-problems of same type, ideally of about equal size.</a:t>
            </a:r>
          </a:p>
          <a:p>
            <a:pPr marL="633222" indent="-514350">
              <a:spcAft>
                <a:spcPts val="1800"/>
              </a:spcAft>
              <a:buFont typeface="+mj-lt"/>
              <a:buAutoNum type="arabicPeriod"/>
            </a:pPr>
            <a:r>
              <a:rPr lang="en-US" dirty="0" smtClean="0"/>
              <a:t>The sub-problems are solved (often recursively).</a:t>
            </a:r>
          </a:p>
          <a:p>
            <a:pPr marL="633222" indent="-514350">
              <a:spcAft>
                <a:spcPts val="1800"/>
              </a:spcAft>
              <a:buFont typeface="+mj-lt"/>
              <a:buAutoNum type="arabicPeriod"/>
            </a:pPr>
            <a:r>
              <a:rPr lang="en-US" dirty="0" smtClean="0"/>
              <a:t>Combine solutions to sub-problems into solution to overall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8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Efficiency of Multiplication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Number of Multiplications M(n):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=3</m:t>
                      </m:r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</a:rPr>
                        <m:t>𝑓𝑜𝑟</m:t>
                      </m:r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&gt;1,  </m:t>
                      </m:r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b="0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func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1.585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52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Efficiency of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Number of Multiplications M(n):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=3</m:t>
                      </m:r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</a:rPr>
                        <m:t>𝑓𝑜𝑟</m:t>
                      </m:r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&gt;1,  </m:t>
                      </m:r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b="0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But what about the extra additions and subtractions?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=3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𝑐𝑛</m:t>
                      </m:r>
                      <m:r>
                        <a:rPr lang="en-US" i="1">
                          <a:latin typeface="Cambria Math"/>
                        </a:rPr>
                        <m:t>  </m:t>
                      </m:r>
                      <m:r>
                        <a:rPr lang="en-US" i="1">
                          <a:latin typeface="Cambria Math"/>
                        </a:rPr>
                        <m:t>𝑓𝑜𝑟</m:t>
                      </m:r>
                      <m:r>
                        <a:rPr lang="en-US" i="1">
                          <a:latin typeface="Cambria Math"/>
                        </a:rPr>
                        <m:t>  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&gt;1,  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118872" indent="0">
                  <a:buNone/>
                </a:pPr>
                <a:r>
                  <a:rPr lang="en-US" b="0" dirty="0" smtClean="0"/>
                  <a:t>	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1.585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77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of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Depending on system, outperforms conventional method at 8 digits.</a:t>
            </a:r>
          </a:p>
          <a:p>
            <a:pPr lvl="1">
              <a:spcAft>
                <a:spcPts val="1800"/>
              </a:spcAft>
            </a:pPr>
            <a:r>
              <a:rPr lang="en-US" dirty="0" smtClean="0"/>
              <a:t>Switch to conventional at crossover point.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More than twice as fast on 300-digit </a:t>
            </a:r>
            <a:r>
              <a:rPr lang="en-US" dirty="0" err="1" smtClean="0"/>
              <a:t>nums</a:t>
            </a:r>
            <a:r>
              <a:rPr lang="en-US" dirty="0" smtClean="0"/>
              <a:t>.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Object-Oriented Languages have built-in classes.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Until 1960, assumed </a:t>
            </a:r>
            <a:r>
              <a:rPr lang="el-GR" dirty="0" smtClean="0"/>
              <a:t>Θ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 was limit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6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dirty="0" err="1" smtClean="0"/>
                  <a:t>Strassen’s</a:t>
                </a:r>
                <a:r>
                  <a:rPr lang="en-US" dirty="0" smtClean="0"/>
                  <a:t> Algorithm: reduce multiplication of two 2x2 matrices from 8 multiplications to 7:</a:t>
                </a:r>
              </a:p>
              <a:p>
                <a:pPr marL="118872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0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Strassen’s</a:t>
            </a:r>
            <a:r>
              <a:rPr lang="en-US" dirty="0" smtClean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5191"/>
                <a:ext cx="8229600" cy="5006609"/>
              </a:xfrm>
            </p:spPr>
            <p:txBody>
              <a:bodyPr>
                <a:norm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∗(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∗(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∗(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∗(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spcAft>
                    <a:spcPts val="1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7 multiplications and 18 additions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5191"/>
                <a:ext cx="8229600" cy="500660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8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Strassen’s</a:t>
            </a:r>
            <a:r>
              <a:rPr lang="en-US" dirty="0" smtClean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5191"/>
                <a:ext cx="8686800" cy="4625609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Usefulness again comes from applying recursively: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=7</m:t>
                      </m:r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     </m:t>
                      </m:r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b="0" dirty="0" smtClean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         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2.807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=7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+18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   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       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2.807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Brute Force: </a:t>
                </a:r>
                <a:r>
                  <a:rPr lang="el-GR" dirty="0" smtClean="0"/>
                  <a:t>Θ</a:t>
                </a:r>
                <a:r>
                  <a:rPr lang="en-US" dirty="0" smtClean="0"/>
                  <a:t>(n</a:t>
                </a:r>
                <a:r>
                  <a:rPr lang="en-US" baseline="30000" dirty="0" smtClean="0"/>
                  <a:t>3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5191"/>
                <a:ext cx="8686800" cy="4625609"/>
              </a:xfrm>
              <a:blipFill rotWithShape="1">
                <a:blip r:embed="rId2"/>
                <a:stretch>
                  <a:fillRect t="-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10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Traversals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6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rapezoid 53"/>
          <p:cNvSpPr/>
          <p:nvPr/>
        </p:nvSpPr>
        <p:spPr>
          <a:xfrm>
            <a:off x="4572000" y="3048000"/>
            <a:ext cx="4800600" cy="3810000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rapezoid 52"/>
          <p:cNvSpPr/>
          <p:nvPr/>
        </p:nvSpPr>
        <p:spPr>
          <a:xfrm>
            <a:off x="-228600" y="3048000"/>
            <a:ext cx="4800600" cy="3810000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Binary Trees – Divide and Conquer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733800" y="1752600"/>
            <a:ext cx="1752600" cy="1143000"/>
            <a:chOff x="1447800" y="1752600"/>
            <a:chExt cx="1752600" cy="1143000"/>
          </a:xfrm>
        </p:grpSpPr>
        <p:grpSp>
          <p:nvGrpSpPr>
            <p:cNvPr id="5" name="Group 6"/>
            <p:cNvGrpSpPr/>
            <p:nvPr/>
          </p:nvGrpSpPr>
          <p:grpSpPr>
            <a:xfrm>
              <a:off x="1905000" y="1752600"/>
              <a:ext cx="1295400" cy="1143000"/>
              <a:chOff x="152400" y="4343400"/>
              <a:chExt cx="1295400" cy="11430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00" y="4343400"/>
                <a:ext cx="838200" cy="1143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34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990600" y="4343400"/>
                <a:ext cx="457200" cy="1143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447800" y="17526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00200" y="3429000"/>
            <a:ext cx="1752600" cy="1143000"/>
            <a:chOff x="1447800" y="1752600"/>
            <a:chExt cx="1752600" cy="1143000"/>
          </a:xfrm>
        </p:grpSpPr>
        <p:grpSp>
          <p:nvGrpSpPr>
            <p:cNvPr id="10" name="Group 6"/>
            <p:cNvGrpSpPr/>
            <p:nvPr/>
          </p:nvGrpSpPr>
          <p:grpSpPr>
            <a:xfrm>
              <a:off x="1905000" y="1752600"/>
              <a:ext cx="1295400" cy="1143000"/>
              <a:chOff x="152400" y="4343400"/>
              <a:chExt cx="1295400" cy="1143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2400" y="4343400"/>
                <a:ext cx="838200" cy="1143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19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90600" y="4343400"/>
                <a:ext cx="457200" cy="1143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447800" y="17526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43600" y="3429000"/>
            <a:ext cx="1752600" cy="1143000"/>
            <a:chOff x="1447800" y="1752600"/>
            <a:chExt cx="1752600" cy="1143000"/>
          </a:xfrm>
        </p:grpSpPr>
        <p:grpSp>
          <p:nvGrpSpPr>
            <p:cNvPr id="15" name="Group 6"/>
            <p:cNvGrpSpPr/>
            <p:nvPr/>
          </p:nvGrpSpPr>
          <p:grpSpPr>
            <a:xfrm>
              <a:off x="1905000" y="1752600"/>
              <a:ext cx="1295400" cy="1143000"/>
              <a:chOff x="152400" y="4343400"/>
              <a:chExt cx="1295400" cy="11430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52400" y="4343400"/>
                <a:ext cx="838200" cy="1143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50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990600" y="4343400"/>
                <a:ext cx="457200" cy="1143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1447800" y="17526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8600" y="5334000"/>
            <a:ext cx="1752600" cy="1143000"/>
            <a:chOff x="1447800" y="1752600"/>
            <a:chExt cx="1752600" cy="1143000"/>
          </a:xfrm>
        </p:grpSpPr>
        <p:grpSp>
          <p:nvGrpSpPr>
            <p:cNvPr id="20" name="Group 6"/>
            <p:cNvGrpSpPr/>
            <p:nvPr/>
          </p:nvGrpSpPr>
          <p:grpSpPr>
            <a:xfrm>
              <a:off x="1905000" y="1752600"/>
              <a:ext cx="1295400" cy="1143000"/>
              <a:chOff x="152400" y="4343400"/>
              <a:chExt cx="1295400" cy="1143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52400" y="4343400"/>
                <a:ext cx="838200" cy="1143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1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90600" y="4343400"/>
                <a:ext cx="457200" cy="1143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1447800" y="17526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362200" y="5334000"/>
            <a:ext cx="1752600" cy="1143000"/>
            <a:chOff x="1447800" y="1752600"/>
            <a:chExt cx="1752600" cy="1143000"/>
          </a:xfrm>
        </p:grpSpPr>
        <p:grpSp>
          <p:nvGrpSpPr>
            <p:cNvPr id="25" name="Group 6"/>
            <p:cNvGrpSpPr/>
            <p:nvPr/>
          </p:nvGrpSpPr>
          <p:grpSpPr>
            <a:xfrm>
              <a:off x="1905000" y="1752600"/>
              <a:ext cx="1295400" cy="1143000"/>
              <a:chOff x="152400" y="4343400"/>
              <a:chExt cx="1295400" cy="1143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52400" y="4343400"/>
                <a:ext cx="838200" cy="1143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21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990600" y="4343400"/>
                <a:ext cx="457200" cy="1143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1447800" y="17526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105400" y="5334000"/>
            <a:ext cx="1752600" cy="1143000"/>
            <a:chOff x="1447800" y="1752600"/>
            <a:chExt cx="1752600" cy="1143000"/>
          </a:xfrm>
        </p:grpSpPr>
        <p:grpSp>
          <p:nvGrpSpPr>
            <p:cNvPr id="30" name="Group 6"/>
            <p:cNvGrpSpPr/>
            <p:nvPr/>
          </p:nvGrpSpPr>
          <p:grpSpPr>
            <a:xfrm>
              <a:off x="1905000" y="1752600"/>
              <a:ext cx="1295400" cy="1143000"/>
              <a:chOff x="152400" y="4343400"/>
              <a:chExt cx="1295400" cy="1143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52400" y="4343400"/>
                <a:ext cx="838200" cy="1143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46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990600" y="4343400"/>
                <a:ext cx="457200" cy="1143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1447800" y="17526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62800" y="5334000"/>
            <a:ext cx="1752600" cy="1143000"/>
            <a:chOff x="1447800" y="1752600"/>
            <a:chExt cx="1752600" cy="1143000"/>
          </a:xfrm>
        </p:grpSpPr>
        <p:grpSp>
          <p:nvGrpSpPr>
            <p:cNvPr id="35" name="Group 6"/>
            <p:cNvGrpSpPr/>
            <p:nvPr/>
          </p:nvGrpSpPr>
          <p:grpSpPr>
            <a:xfrm>
              <a:off x="1905000" y="1752600"/>
              <a:ext cx="1295400" cy="1143000"/>
              <a:chOff x="152400" y="4343400"/>
              <a:chExt cx="1295400" cy="11430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52400" y="4343400"/>
                <a:ext cx="838200" cy="1143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87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990600" y="4343400"/>
                <a:ext cx="457200" cy="1143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1447800" y="17526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Arrow Connector 38"/>
          <p:cNvCxnSpPr>
            <a:endCxn id="12" idx="0"/>
          </p:cNvCxnSpPr>
          <p:nvPr/>
        </p:nvCxnSpPr>
        <p:spPr>
          <a:xfrm flipH="1">
            <a:off x="2476500" y="2209800"/>
            <a:ext cx="1485900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104900" y="4038600"/>
            <a:ext cx="723900" cy="1295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7" idx="0"/>
          </p:cNvCxnSpPr>
          <p:nvPr/>
        </p:nvCxnSpPr>
        <p:spPr>
          <a:xfrm>
            <a:off x="3124200" y="4038600"/>
            <a:ext cx="114300" cy="1295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467600" y="4038600"/>
            <a:ext cx="571501" cy="1295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943600" y="4038600"/>
            <a:ext cx="228600" cy="1295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7" idx="0"/>
          </p:cNvCxnSpPr>
          <p:nvPr/>
        </p:nvCxnSpPr>
        <p:spPr>
          <a:xfrm>
            <a:off x="5257800" y="2209800"/>
            <a:ext cx="1562100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13522" y="2524780"/>
            <a:ext cx="2030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Left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</a:rPr>
              <a:t>Subtree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99044" y="2514600"/>
            <a:ext cx="2229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Right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</a:rPr>
              <a:t>Subtree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73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Pre-Order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In-Order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Post-Order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86200" y="2057400"/>
            <a:ext cx="1752600" cy="1143000"/>
            <a:chOff x="1447800" y="1752600"/>
            <a:chExt cx="1752600" cy="1143000"/>
          </a:xfrm>
        </p:grpSpPr>
        <p:grpSp>
          <p:nvGrpSpPr>
            <p:cNvPr id="5" name="Group 6"/>
            <p:cNvGrpSpPr/>
            <p:nvPr/>
          </p:nvGrpSpPr>
          <p:grpSpPr>
            <a:xfrm>
              <a:off x="1905000" y="1752600"/>
              <a:ext cx="1295400" cy="1143000"/>
              <a:chOff x="152400" y="4343400"/>
              <a:chExt cx="1295400" cy="11430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00" y="4343400"/>
                <a:ext cx="838200" cy="1143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34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990600" y="4343400"/>
                <a:ext cx="457200" cy="1143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447800" y="17526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752600" y="3733800"/>
            <a:ext cx="1752600" cy="1143000"/>
            <a:chOff x="1447800" y="1752600"/>
            <a:chExt cx="1752600" cy="1143000"/>
          </a:xfrm>
        </p:grpSpPr>
        <p:grpSp>
          <p:nvGrpSpPr>
            <p:cNvPr id="10" name="Group 6"/>
            <p:cNvGrpSpPr/>
            <p:nvPr/>
          </p:nvGrpSpPr>
          <p:grpSpPr>
            <a:xfrm>
              <a:off x="1905000" y="1752600"/>
              <a:ext cx="1295400" cy="1143000"/>
              <a:chOff x="152400" y="4343400"/>
              <a:chExt cx="1295400" cy="1143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2400" y="4343400"/>
                <a:ext cx="838200" cy="1143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19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90600" y="4343400"/>
                <a:ext cx="457200" cy="1143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447800" y="17526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0" y="3733800"/>
            <a:ext cx="1752600" cy="1143000"/>
            <a:chOff x="1447800" y="1752600"/>
            <a:chExt cx="1752600" cy="1143000"/>
          </a:xfrm>
        </p:grpSpPr>
        <p:grpSp>
          <p:nvGrpSpPr>
            <p:cNvPr id="15" name="Group 6"/>
            <p:cNvGrpSpPr/>
            <p:nvPr/>
          </p:nvGrpSpPr>
          <p:grpSpPr>
            <a:xfrm>
              <a:off x="1905000" y="1752600"/>
              <a:ext cx="1295400" cy="1143000"/>
              <a:chOff x="152400" y="4343400"/>
              <a:chExt cx="1295400" cy="11430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52400" y="4343400"/>
                <a:ext cx="838200" cy="1143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50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990600" y="4343400"/>
                <a:ext cx="457200" cy="1143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1447800" y="17526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1000" y="5638800"/>
            <a:ext cx="1752600" cy="1143000"/>
            <a:chOff x="1447800" y="1752600"/>
            <a:chExt cx="1752600" cy="1143000"/>
          </a:xfrm>
        </p:grpSpPr>
        <p:grpSp>
          <p:nvGrpSpPr>
            <p:cNvPr id="20" name="Group 6"/>
            <p:cNvGrpSpPr/>
            <p:nvPr/>
          </p:nvGrpSpPr>
          <p:grpSpPr>
            <a:xfrm>
              <a:off x="1905000" y="1752600"/>
              <a:ext cx="1295400" cy="1143000"/>
              <a:chOff x="152400" y="4343400"/>
              <a:chExt cx="1295400" cy="1143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52400" y="4343400"/>
                <a:ext cx="838200" cy="1143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1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90600" y="4343400"/>
                <a:ext cx="457200" cy="1143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1447800" y="17526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14600" y="5638800"/>
            <a:ext cx="1752600" cy="1143000"/>
            <a:chOff x="1447800" y="1752600"/>
            <a:chExt cx="1752600" cy="1143000"/>
          </a:xfrm>
        </p:grpSpPr>
        <p:grpSp>
          <p:nvGrpSpPr>
            <p:cNvPr id="25" name="Group 6"/>
            <p:cNvGrpSpPr/>
            <p:nvPr/>
          </p:nvGrpSpPr>
          <p:grpSpPr>
            <a:xfrm>
              <a:off x="1905000" y="1752600"/>
              <a:ext cx="1295400" cy="1143000"/>
              <a:chOff x="152400" y="4343400"/>
              <a:chExt cx="1295400" cy="1143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52400" y="4343400"/>
                <a:ext cx="838200" cy="1143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21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990600" y="4343400"/>
                <a:ext cx="457200" cy="1143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1447800" y="17526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57800" y="5638800"/>
            <a:ext cx="1752600" cy="1143000"/>
            <a:chOff x="1447800" y="1752600"/>
            <a:chExt cx="1752600" cy="1143000"/>
          </a:xfrm>
        </p:grpSpPr>
        <p:grpSp>
          <p:nvGrpSpPr>
            <p:cNvPr id="30" name="Group 6"/>
            <p:cNvGrpSpPr/>
            <p:nvPr/>
          </p:nvGrpSpPr>
          <p:grpSpPr>
            <a:xfrm>
              <a:off x="1905000" y="1752600"/>
              <a:ext cx="1295400" cy="1143000"/>
              <a:chOff x="152400" y="4343400"/>
              <a:chExt cx="1295400" cy="1143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52400" y="4343400"/>
                <a:ext cx="838200" cy="1143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46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990600" y="4343400"/>
                <a:ext cx="457200" cy="1143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1447800" y="17526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315200" y="5638800"/>
            <a:ext cx="1752600" cy="1143000"/>
            <a:chOff x="1447800" y="1752600"/>
            <a:chExt cx="1752600" cy="1143000"/>
          </a:xfrm>
        </p:grpSpPr>
        <p:grpSp>
          <p:nvGrpSpPr>
            <p:cNvPr id="35" name="Group 6"/>
            <p:cNvGrpSpPr/>
            <p:nvPr/>
          </p:nvGrpSpPr>
          <p:grpSpPr>
            <a:xfrm>
              <a:off x="1905000" y="1752600"/>
              <a:ext cx="1295400" cy="1143000"/>
              <a:chOff x="152400" y="4343400"/>
              <a:chExt cx="1295400" cy="11430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52400" y="4343400"/>
                <a:ext cx="838200" cy="1143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87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990600" y="4343400"/>
                <a:ext cx="457200" cy="1143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1447800" y="17526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Arrow Connector 38"/>
          <p:cNvCxnSpPr>
            <a:endCxn id="12" idx="0"/>
          </p:cNvCxnSpPr>
          <p:nvPr/>
        </p:nvCxnSpPr>
        <p:spPr>
          <a:xfrm flipH="1">
            <a:off x="2628900" y="2514600"/>
            <a:ext cx="1485900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257300" y="4343400"/>
            <a:ext cx="723900" cy="1295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7" idx="0"/>
          </p:cNvCxnSpPr>
          <p:nvPr/>
        </p:nvCxnSpPr>
        <p:spPr>
          <a:xfrm>
            <a:off x="3276600" y="4343400"/>
            <a:ext cx="114300" cy="1295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620000" y="4343400"/>
            <a:ext cx="571501" cy="1295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6096000" y="4343400"/>
            <a:ext cx="228600" cy="1295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7" idx="0"/>
          </p:cNvCxnSpPr>
          <p:nvPr/>
        </p:nvCxnSpPr>
        <p:spPr>
          <a:xfrm>
            <a:off x="5410200" y="2514600"/>
            <a:ext cx="1562100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73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Height(T)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is empty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11887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max(Height(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Height(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))+1</a:t>
            </a:r>
          </a:p>
          <a:p>
            <a:pPr marL="118872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Which operation is executed most?</a:t>
            </a:r>
          </a:p>
        </p:txBody>
      </p:sp>
    </p:spTree>
    <p:extLst>
      <p:ext uri="{BB962C8B-B14F-4D97-AF65-F5344CB8AC3E}">
        <p14:creationId xmlns:p14="http://schemas.microsoft.com/office/powerpoint/2010/main" val="256402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9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Height(T)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is empty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11887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max(Height(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Height(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))+1</a:t>
            </a:r>
          </a:p>
          <a:p>
            <a:pPr marL="118872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Which operation is executed most?</a:t>
            </a:r>
          </a:p>
          <a:p>
            <a:pPr marL="118872" indent="0">
              <a:buNone/>
            </a:pPr>
            <a:endParaRPr lang="en-US" sz="2800" dirty="0" smtClean="0"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Comparisons:	C(n) = 2n+1</a:t>
            </a:r>
          </a:p>
          <a:p>
            <a:pPr marL="118872" indent="0"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Additions:		A(n) = n</a:t>
            </a:r>
            <a:endParaRPr lang="en-US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76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Divide-and-Conquer: anything that requires a full traversal.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Variable-Size-Decrease:  anything that requires just a single path from root to leaf.</a:t>
            </a:r>
          </a:p>
          <a:p>
            <a:pPr lvl="1"/>
            <a:r>
              <a:rPr lang="en-US" dirty="0" smtClean="0"/>
              <a:t>Insert,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7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Quickhull Algorithm 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dirty="0">
                <a:solidFill>
                  <a:schemeClr val="accent2"/>
                </a:solidFill>
              </a:rPr>
              <a:t>Convex hull: </a:t>
            </a:r>
            <a:r>
              <a:rPr lang="en-US" altLang="en-US" dirty="0"/>
              <a:t>smallest convex set that includes given points</a:t>
            </a:r>
          </a:p>
          <a:p>
            <a:r>
              <a:rPr lang="en-US" altLang="en-US" dirty="0" smtClean="0"/>
              <a:t>Sort points </a:t>
            </a:r>
            <a:r>
              <a:rPr lang="en-US" altLang="en-US" dirty="0"/>
              <a:t>by </a:t>
            </a:r>
            <a:r>
              <a:rPr lang="en-US" altLang="en-US" i="1" dirty="0"/>
              <a:t>x</a:t>
            </a:r>
            <a:r>
              <a:rPr lang="en-US" altLang="en-US" dirty="0"/>
              <a:t>-coordinate values</a:t>
            </a:r>
          </a:p>
          <a:p>
            <a:r>
              <a:rPr lang="en-US" altLang="en-US" dirty="0"/>
              <a:t>Identify </a:t>
            </a:r>
            <a:r>
              <a:rPr lang="en-US" altLang="en-US" i="1" dirty="0"/>
              <a:t>extreme points</a:t>
            </a:r>
            <a:r>
              <a:rPr lang="en-US" altLang="en-US" dirty="0"/>
              <a:t>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  (leftmost and rightmost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Splits points into 2 sets S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and S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276485" name="Oval 5"/>
          <p:cNvSpPr>
            <a:spLocks noChangeArrowheads="1"/>
          </p:cNvSpPr>
          <p:nvPr/>
        </p:nvSpPr>
        <p:spPr bwMode="auto">
          <a:xfrm>
            <a:off x="6553200" y="5334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7" name="Oval 7"/>
          <p:cNvSpPr>
            <a:spLocks noChangeArrowheads="1"/>
          </p:cNvSpPr>
          <p:nvPr/>
        </p:nvSpPr>
        <p:spPr bwMode="auto">
          <a:xfrm>
            <a:off x="2971800" y="5410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8" name="Oval 8"/>
          <p:cNvSpPr>
            <a:spLocks noChangeArrowheads="1"/>
          </p:cNvSpPr>
          <p:nvPr/>
        </p:nvSpPr>
        <p:spPr bwMode="auto">
          <a:xfrm>
            <a:off x="5943600" y="5486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9" name="Oval 9"/>
          <p:cNvSpPr>
            <a:spLocks noChangeArrowheads="1"/>
          </p:cNvSpPr>
          <p:nvPr/>
        </p:nvSpPr>
        <p:spPr bwMode="auto">
          <a:xfrm>
            <a:off x="3276600" y="5715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0" name="Oval 10"/>
          <p:cNvSpPr>
            <a:spLocks noChangeArrowheads="1"/>
          </p:cNvSpPr>
          <p:nvPr/>
        </p:nvSpPr>
        <p:spPr bwMode="auto">
          <a:xfrm>
            <a:off x="3352800" y="4953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2" name="Oval 12"/>
          <p:cNvSpPr>
            <a:spLocks noChangeArrowheads="1"/>
          </p:cNvSpPr>
          <p:nvPr/>
        </p:nvSpPr>
        <p:spPr bwMode="auto">
          <a:xfrm>
            <a:off x="36576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3" name="Oval 13"/>
          <p:cNvSpPr>
            <a:spLocks noChangeArrowheads="1"/>
          </p:cNvSpPr>
          <p:nvPr/>
        </p:nvSpPr>
        <p:spPr bwMode="auto">
          <a:xfrm>
            <a:off x="4419600" y="5334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4" name="Oval 14"/>
          <p:cNvSpPr>
            <a:spLocks noChangeArrowheads="1"/>
          </p:cNvSpPr>
          <p:nvPr/>
        </p:nvSpPr>
        <p:spPr bwMode="auto">
          <a:xfrm>
            <a:off x="4038600" y="5791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5" name="Oval 15"/>
          <p:cNvSpPr>
            <a:spLocks noChangeArrowheads="1"/>
          </p:cNvSpPr>
          <p:nvPr/>
        </p:nvSpPr>
        <p:spPr bwMode="auto">
          <a:xfrm>
            <a:off x="4191000" y="5029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6" name="Oval 16"/>
          <p:cNvSpPr>
            <a:spLocks noChangeArrowheads="1"/>
          </p:cNvSpPr>
          <p:nvPr/>
        </p:nvSpPr>
        <p:spPr bwMode="auto">
          <a:xfrm>
            <a:off x="5105400" y="5715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7" name="Oval 17"/>
          <p:cNvSpPr>
            <a:spLocks noChangeArrowheads="1"/>
          </p:cNvSpPr>
          <p:nvPr/>
        </p:nvSpPr>
        <p:spPr bwMode="auto">
          <a:xfrm>
            <a:off x="5638800" y="4800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5" name="Text Box 25"/>
          <p:cNvSpPr txBox="1">
            <a:spLocks noChangeArrowheads="1"/>
          </p:cNvSpPr>
          <p:nvPr/>
        </p:nvSpPr>
        <p:spPr bwMode="auto">
          <a:xfrm>
            <a:off x="2286000" y="52578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P</a:t>
            </a:r>
            <a:r>
              <a:rPr lang="en-US" altLang="en-US" baseline="-25000" dirty="0"/>
              <a:t>1</a:t>
            </a:r>
            <a:endParaRPr lang="en-US" altLang="en-US" dirty="0"/>
          </a:p>
        </p:txBody>
      </p:sp>
      <p:sp>
        <p:nvSpPr>
          <p:cNvPr id="276506" name="Text Box 26"/>
          <p:cNvSpPr txBox="1">
            <a:spLocks noChangeArrowheads="1"/>
          </p:cNvSpPr>
          <p:nvPr/>
        </p:nvSpPr>
        <p:spPr bwMode="auto">
          <a:xfrm>
            <a:off x="6629400" y="49530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276509" name="Line 29"/>
          <p:cNvSpPr>
            <a:spLocks noChangeShapeType="1"/>
          </p:cNvSpPr>
          <p:nvPr/>
        </p:nvSpPr>
        <p:spPr bwMode="auto">
          <a:xfrm flipH="1">
            <a:off x="2667000" y="5372100"/>
            <a:ext cx="480060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Quickhull Algorithm 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Compute </a:t>
            </a:r>
            <a:r>
              <a:rPr lang="en-US" altLang="en-US" i="1" dirty="0" smtClean="0"/>
              <a:t>upper (and lower) </a:t>
            </a:r>
            <a:r>
              <a:rPr lang="en-US" altLang="en-US" i="1" dirty="0"/>
              <a:t>hull</a:t>
            </a:r>
            <a:r>
              <a:rPr lang="en-US" altLang="en-US" dirty="0"/>
              <a:t> </a:t>
            </a:r>
            <a:r>
              <a:rPr lang="en-US" altLang="en-US" dirty="0" smtClean="0"/>
              <a:t>recursively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find point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max</a:t>
            </a:r>
            <a:r>
              <a:rPr lang="en-US" altLang="en-US" dirty="0"/>
              <a:t> that is farthest away from line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endParaRPr lang="en-US" altLang="en-US" dirty="0"/>
          </a:p>
          <a:p>
            <a:pPr lvl="1"/>
            <a:r>
              <a:rPr lang="en-US" altLang="en-US" dirty="0"/>
              <a:t>compute the upper hull of the points </a:t>
            </a:r>
            <a:r>
              <a:rPr lang="en-US" altLang="en-US" dirty="0" smtClean="0"/>
              <a:t>outside line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i="1" dirty="0"/>
              <a:t>P</a:t>
            </a:r>
            <a:r>
              <a:rPr lang="en-US" altLang="en-US" baseline="-25000" dirty="0"/>
              <a:t>max</a:t>
            </a:r>
          </a:p>
          <a:p>
            <a:pPr lvl="1"/>
            <a:r>
              <a:rPr lang="en-US" altLang="en-US" dirty="0"/>
              <a:t>compute the upper hull of the points </a:t>
            </a:r>
            <a:r>
              <a:rPr lang="en-US" altLang="en-US" dirty="0" smtClean="0"/>
              <a:t>outside line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max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2</a:t>
            </a:r>
            <a:endParaRPr lang="en-US" altLang="en-US" dirty="0"/>
          </a:p>
        </p:txBody>
      </p:sp>
      <p:sp>
        <p:nvSpPr>
          <p:cNvPr id="276485" name="Oval 5"/>
          <p:cNvSpPr>
            <a:spLocks noChangeArrowheads="1"/>
          </p:cNvSpPr>
          <p:nvPr/>
        </p:nvSpPr>
        <p:spPr bwMode="auto">
          <a:xfrm>
            <a:off x="6477000" y="5715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7" name="Oval 7"/>
          <p:cNvSpPr>
            <a:spLocks noChangeArrowheads="1"/>
          </p:cNvSpPr>
          <p:nvPr/>
        </p:nvSpPr>
        <p:spPr bwMode="auto">
          <a:xfrm>
            <a:off x="2895600" y="5791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8" name="Oval 8"/>
          <p:cNvSpPr>
            <a:spLocks noChangeArrowheads="1"/>
          </p:cNvSpPr>
          <p:nvPr/>
        </p:nvSpPr>
        <p:spPr bwMode="auto">
          <a:xfrm>
            <a:off x="5867400" y="5867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9" name="Oval 9"/>
          <p:cNvSpPr>
            <a:spLocks noChangeArrowheads="1"/>
          </p:cNvSpPr>
          <p:nvPr/>
        </p:nvSpPr>
        <p:spPr bwMode="auto">
          <a:xfrm>
            <a:off x="3200400" y="6096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0" name="Oval 10"/>
          <p:cNvSpPr>
            <a:spLocks noChangeArrowheads="1"/>
          </p:cNvSpPr>
          <p:nvPr/>
        </p:nvSpPr>
        <p:spPr bwMode="auto">
          <a:xfrm>
            <a:off x="3276600" y="5334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2" name="Oval 12"/>
          <p:cNvSpPr>
            <a:spLocks noChangeArrowheads="1"/>
          </p:cNvSpPr>
          <p:nvPr/>
        </p:nvSpPr>
        <p:spPr bwMode="auto">
          <a:xfrm>
            <a:off x="3581400" y="5562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3" name="Oval 13"/>
          <p:cNvSpPr>
            <a:spLocks noChangeArrowheads="1"/>
          </p:cNvSpPr>
          <p:nvPr/>
        </p:nvSpPr>
        <p:spPr bwMode="auto">
          <a:xfrm>
            <a:off x="4343400" y="5715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4" name="Oval 14"/>
          <p:cNvSpPr>
            <a:spLocks noChangeArrowheads="1"/>
          </p:cNvSpPr>
          <p:nvPr/>
        </p:nvSpPr>
        <p:spPr bwMode="auto">
          <a:xfrm>
            <a:off x="3962400" y="6172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5" name="Oval 15"/>
          <p:cNvSpPr>
            <a:spLocks noChangeArrowheads="1"/>
          </p:cNvSpPr>
          <p:nvPr/>
        </p:nvSpPr>
        <p:spPr bwMode="auto">
          <a:xfrm>
            <a:off x="4114800" y="5410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6" name="Oval 16"/>
          <p:cNvSpPr>
            <a:spLocks noChangeArrowheads="1"/>
          </p:cNvSpPr>
          <p:nvPr/>
        </p:nvSpPr>
        <p:spPr bwMode="auto">
          <a:xfrm>
            <a:off x="5029200" y="6096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7" name="Oval 17"/>
          <p:cNvSpPr>
            <a:spLocks noChangeArrowheads="1"/>
          </p:cNvSpPr>
          <p:nvPr/>
        </p:nvSpPr>
        <p:spPr bwMode="auto">
          <a:xfrm>
            <a:off x="55626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9" name="Line 19"/>
          <p:cNvSpPr>
            <a:spLocks noChangeShapeType="1"/>
          </p:cNvSpPr>
          <p:nvPr/>
        </p:nvSpPr>
        <p:spPr bwMode="auto">
          <a:xfrm>
            <a:off x="5410200" y="5105400"/>
            <a:ext cx="1143000" cy="685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5" name="Text Box 25"/>
          <p:cNvSpPr txBox="1">
            <a:spLocks noChangeArrowheads="1"/>
          </p:cNvSpPr>
          <p:nvPr/>
        </p:nvSpPr>
        <p:spPr bwMode="auto">
          <a:xfrm>
            <a:off x="2285999" y="55245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P</a:t>
            </a:r>
            <a:r>
              <a:rPr lang="en-US" altLang="en-US" baseline="-25000" dirty="0"/>
              <a:t>1</a:t>
            </a:r>
            <a:endParaRPr lang="en-US" altLang="en-US" dirty="0"/>
          </a:p>
        </p:txBody>
      </p:sp>
      <p:sp>
        <p:nvSpPr>
          <p:cNvPr id="276506" name="Text Box 26"/>
          <p:cNvSpPr txBox="1">
            <a:spLocks noChangeArrowheads="1"/>
          </p:cNvSpPr>
          <p:nvPr/>
        </p:nvSpPr>
        <p:spPr bwMode="auto">
          <a:xfrm>
            <a:off x="6553200" y="53340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276507" name="Text Box 27"/>
          <p:cNvSpPr txBox="1">
            <a:spLocks noChangeArrowheads="1"/>
          </p:cNvSpPr>
          <p:nvPr/>
        </p:nvSpPr>
        <p:spPr bwMode="auto">
          <a:xfrm>
            <a:off x="5248275" y="4648200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P</a:t>
            </a:r>
            <a:r>
              <a:rPr lang="en-US" altLang="en-US" baseline="-25000" dirty="0" err="1"/>
              <a:t>max</a:t>
            </a:r>
            <a:endParaRPr lang="en-US" altLang="en-US" dirty="0"/>
          </a:p>
        </p:txBody>
      </p:sp>
      <p:sp>
        <p:nvSpPr>
          <p:cNvPr id="276508" name="Line 28"/>
          <p:cNvSpPr>
            <a:spLocks noChangeShapeType="1"/>
          </p:cNvSpPr>
          <p:nvPr/>
        </p:nvSpPr>
        <p:spPr bwMode="auto">
          <a:xfrm flipH="1">
            <a:off x="2285998" y="5105400"/>
            <a:ext cx="3581399" cy="8763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9" name="Line 29"/>
          <p:cNvSpPr>
            <a:spLocks noChangeShapeType="1"/>
          </p:cNvSpPr>
          <p:nvPr/>
        </p:nvSpPr>
        <p:spPr bwMode="auto">
          <a:xfrm flipH="1">
            <a:off x="2590800" y="5753100"/>
            <a:ext cx="457200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336821" y="6012043"/>
            <a:ext cx="2807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Discard points inside</a:t>
            </a:r>
            <a:br>
              <a:rPr lang="en-US" sz="2400" dirty="0" smtClean="0">
                <a:solidFill>
                  <a:schemeClr val="accent2"/>
                </a:solidFill>
              </a:rPr>
            </a:br>
            <a:r>
              <a:rPr lang="en-US" sz="2400" dirty="0" smtClean="0">
                <a:solidFill>
                  <a:schemeClr val="accent2"/>
                </a:solidFill>
              </a:rPr>
              <a:t>P</a:t>
            </a:r>
            <a:r>
              <a:rPr lang="en-US" sz="2400" baseline="-25000" dirty="0" smtClean="0">
                <a:solidFill>
                  <a:schemeClr val="accent2"/>
                </a:solidFill>
              </a:rPr>
              <a:t>1 </a:t>
            </a:r>
            <a:r>
              <a:rPr lang="en-US" sz="2400" dirty="0" smtClean="0">
                <a:solidFill>
                  <a:schemeClr val="accent2"/>
                </a:solidFill>
              </a:rPr>
              <a:t>- P</a:t>
            </a:r>
            <a:r>
              <a:rPr lang="en-US" sz="2400" baseline="-25000" dirty="0" smtClean="0">
                <a:solidFill>
                  <a:schemeClr val="accent2"/>
                </a:solidFill>
              </a:rPr>
              <a:t>2</a:t>
            </a:r>
            <a:r>
              <a:rPr lang="en-US" sz="2400" dirty="0" smtClean="0">
                <a:solidFill>
                  <a:schemeClr val="accent2"/>
                </a:solidFill>
              </a:rPr>
              <a:t>- </a:t>
            </a:r>
            <a:r>
              <a:rPr lang="en-US" sz="2400" dirty="0" err="1" smtClean="0">
                <a:solidFill>
                  <a:schemeClr val="accent2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accent2"/>
                </a:solidFill>
              </a:rPr>
              <a:t>max</a:t>
            </a:r>
            <a:r>
              <a:rPr lang="en-US" sz="2400" dirty="0" smtClean="0">
                <a:solidFill>
                  <a:schemeClr val="accent2"/>
                </a:solidFill>
              </a:rPr>
              <a:t> triangle.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5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Quickhull Algorithm 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en-US" dirty="0" smtClean="0"/>
              <a:t>compute </a:t>
            </a:r>
            <a:r>
              <a:rPr lang="en-US" altLang="en-US" dirty="0"/>
              <a:t>the upper hull of the points </a:t>
            </a:r>
            <a:r>
              <a:rPr lang="en-US" altLang="en-US" dirty="0" smtClean="0"/>
              <a:t>outside line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i="1" dirty="0"/>
              <a:t>P</a:t>
            </a:r>
            <a:r>
              <a:rPr lang="en-US" altLang="en-US" baseline="-25000" dirty="0"/>
              <a:t>max</a:t>
            </a:r>
          </a:p>
          <a:p>
            <a:pPr lvl="1"/>
            <a:r>
              <a:rPr lang="en-US" altLang="en-US" strike="sngStrike" dirty="0"/>
              <a:t>compute the upper hull of the points </a:t>
            </a:r>
            <a:r>
              <a:rPr lang="en-US" altLang="en-US" strike="sngStrike" dirty="0" smtClean="0"/>
              <a:t>outside line </a:t>
            </a:r>
            <a:r>
              <a:rPr lang="en-US" altLang="en-US" i="1" strike="sngStrike" dirty="0" smtClean="0"/>
              <a:t>P</a:t>
            </a:r>
            <a:r>
              <a:rPr lang="en-US" altLang="en-US" strike="sngStrike" baseline="-25000" dirty="0" smtClean="0"/>
              <a:t>max</a:t>
            </a:r>
            <a:r>
              <a:rPr lang="en-US" altLang="en-US" i="1" strike="sngStrike" dirty="0" smtClean="0"/>
              <a:t>P</a:t>
            </a:r>
            <a:r>
              <a:rPr lang="en-US" altLang="en-US" strike="sngStrike" baseline="-25000" dirty="0" smtClean="0"/>
              <a:t>2  </a:t>
            </a:r>
            <a:r>
              <a:rPr lang="en-US" altLang="en-US" dirty="0" smtClean="0"/>
              <a:t>(no points in set)</a:t>
            </a:r>
            <a:endParaRPr lang="en-US" altLang="en-US" dirty="0"/>
          </a:p>
        </p:txBody>
      </p:sp>
      <p:sp>
        <p:nvSpPr>
          <p:cNvPr id="276485" name="Oval 5"/>
          <p:cNvSpPr>
            <a:spLocks noChangeArrowheads="1"/>
          </p:cNvSpPr>
          <p:nvPr/>
        </p:nvSpPr>
        <p:spPr bwMode="auto">
          <a:xfrm>
            <a:off x="6477000" y="5715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7" name="Oval 7"/>
          <p:cNvSpPr>
            <a:spLocks noChangeArrowheads="1"/>
          </p:cNvSpPr>
          <p:nvPr/>
        </p:nvSpPr>
        <p:spPr bwMode="auto">
          <a:xfrm>
            <a:off x="2895600" y="5791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8" name="Oval 8"/>
          <p:cNvSpPr>
            <a:spLocks noChangeArrowheads="1"/>
          </p:cNvSpPr>
          <p:nvPr/>
        </p:nvSpPr>
        <p:spPr bwMode="auto">
          <a:xfrm>
            <a:off x="5867400" y="5867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9" name="Oval 9"/>
          <p:cNvSpPr>
            <a:spLocks noChangeArrowheads="1"/>
          </p:cNvSpPr>
          <p:nvPr/>
        </p:nvSpPr>
        <p:spPr bwMode="auto">
          <a:xfrm>
            <a:off x="3200400" y="6096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0" name="Oval 10"/>
          <p:cNvSpPr>
            <a:spLocks noChangeArrowheads="1"/>
          </p:cNvSpPr>
          <p:nvPr/>
        </p:nvSpPr>
        <p:spPr bwMode="auto">
          <a:xfrm>
            <a:off x="3276600" y="5334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2" name="Oval 12"/>
          <p:cNvSpPr>
            <a:spLocks noChangeArrowheads="1"/>
          </p:cNvSpPr>
          <p:nvPr/>
        </p:nvSpPr>
        <p:spPr bwMode="auto">
          <a:xfrm>
            <a:off x="3581400" y="5562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3" name="Oval 13"/>
          <p:cNvSpPr>
            <a:spLocks noChangeArrowheads="1"/>
          </p:cNvSpPr>
          <p:nvPr/>
        </p:nvSpPr>
        <p:spPr bwMode="auto">
          <a:xfrm>
            <a:off x="4343400" y="5715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4" name="Oval 14"/>
          <p:cNvSpPr>
            <a:spLocks noChangeArrowheads="1"/>
          </p:cNvSpPr>
          <p:nvPr/>
        </p:nvSpPr>
        <p:spPr bwMode="auto">
          <a:xfrm>
            <a:off x="3962400" y="6172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5" name="Oval 15"/>
          <p:cNvSpPr>
            <a:spLocks noChangeArrowheads="1"/>
          </p:cNvSpPr>
          <p:nvPr/>
        </p:nvSpPr>
        <p:spPr bwMode="auto">
          <a:xfrm>
            <a:off x="4114800" y="5410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6" name="Oval 16"/>
          <p:cNvSpPr>
            <a:spLocks noChangeArrowheads="1"/>
          </p:cNvSpPr>
          <p:nvPr/>
        </p:nvSpPr>
        <p:spPr bwMode="auto">
          <a:xfrm>
            <a:off x="5029200" y="6096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7" name="Oval 17"/>
          <p:cNvSpPr>
            <a:spLocks noChangeArrowheads="1"/>
          </p:cNvSpPr>
          <p:nvPr/>
        </p:nvSpPr>
        <p:spPr bwMode="auto">
          <a:xfrm>
            <a:off x="55626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9" name="Line 19"/>
          <p:cNvSpPr>
            <a:spLocks noChangeShapeType="1"/>
          </p:cNvSpPr>
          <p:nvPr/>
        </p:nvSpPr>
        <p:spPr bwMode="auto">
          <a:xfrm>
            <a:off x="5410200" y="5105400"/>
            <a:ext cx="1143000" cy="685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5" name="Text Box 25"/>
          <p:cNvSpPr txBox="1">
            <a:spLocks noChangeArrowheads="1"/>
          </p:cNvSpPr>
          <p:nvPr/>
        </p:nvSpPr>
        <p:spPr bwMode="auto">
          <a:xfrm>
            <a:off x="2285999" y="55245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P</a:t>
            </a:r>
            <a:r>
              <a:rPr lang="en-US" altLang="en-US" baseline="-25000" dirty="0"/>
              <a:t>1</a:t>
            </a:r>
            <a:endParaRPr lang="en-US" altLang="en-US" dirty="0"/>
          </a:p>
        </p:txBody>
      </p:sp>
      <p:sp>
        <p:nvSpPr>
          <p:cNvPr id="276506" name="Text Box 26"/>
          <p:cNvSpPr txBox="1">
            <a:spLocks noChangeArrowheads="1"/>
          </p:cNvSpPr>
          <p:nvPr/>
        </p:nvSpPr>
        <p:spPr bwMode="auto">
          <a:xfrm>
            <a:off x="5638800" y="48006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P</a:t>
            </a:r>
            <a:r>
              <a:rPr lang="en-US" altLang="en-US" baseline="-25000" dirty="0"/>
              <a:t>2</a:t>
            </a:r>
            <a:endParaRPr lang="en-US" altLang="en-US" dirty="0"/>
          </a:p>
        </p:txBody>
      </p:sp>
      <p:sp>
        <p:nvSpPr>
          <p:cNvPr id="276507" name="Text Box 27"/>
          <p:cNvSpPr txBox="1">
            <a:spLocks noChangeArrowheads="1"/>
          </p:cNvSpPr>
          <p:nvPr/>
        </p:nvSpPr>
        <p:spPr bwMode="auto">
          <a:xfrm>
            <a:off x="2743200" y="5040086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P</a:t>
            </a:r>
            <a:r>
              <a:rPr lang="en-US" altLang="en-US" baseline="-25000" dirty="0" err="1"/>
              <a:t>max</a:t>
            </a:r>
            <a:endParaRPr lang="en-US" altLang="en-US" dirty="0"/>
          </a:p>
        </p:txBody>
      </p:sp>
      <p:sp>
        <p:nvSpPr>
          <p:cNvPr id="276508" name="Line 28"/>
          <p:cNvSpPr>
            <a:spLocks noChangeShapeType="1"/>
          </p:cNvSpPr>
          <p:nvPr/>
        </p:nvSpPr>
        <p:spPr bwMode="auto">
          <a:xfrm flipH="1">
            <a:off x="2285998" y="5105400"/>
            <a:ext cx="3581399" cy="8763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9" name="Line 29"/>
          <p:cNvSpPr>
            <a:spLocks noChangeShapeType="1"/>
          </p:cNvSpPr>
          <p:nvPr/>
        </p:nvSpPr>
        <p:spPr bwMode="auto">
          <a:xfrm flipH="1">
            <a:off x="2590800" y="5753100"/>
            <a:ext cx="457200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H="1">
            <a:off x="2513802" y="5105400"/>
            <a:ext cx="4039397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8"/>
          <p:cNvSpPr>
            <a:spLocks noChangeShapeType="1"/>
          </p:cNvSpPr>
          <p:nvPr/>
        </p:nvSpPr>
        <p:spPr bwMode="auto">
          <a:xfrm flipH="1">
            <a:off x="2705100" y="4800600"/>
            <a:ext cx="952500" cy="148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3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Efficiency of Quickhull Algorithm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Sorting points </a:t>
            </a:r>
            <a:r>
              <a:rPr lang="en-US" altLang="en-US" dirty="0"/>
              <a:t>in </a:t>
            </a:r>
            <a:r>
              <a:rPr lang="en-US" altLang="en-US" dirty="0">
                <a:cs typeface="Times New Roman" pitchFamily="18" charset="0"/>
              </a:rPr>
              <a:t>O(</a:t>
            </a:r>
            <a:r>
              <a:rPr lang="en-US" altLang="en-US" i="1" dirty="0">
                <a:cs typeface="Times New Roman" pitchFamily="18" charset="0"/>
              </a:rPr>
              <a:t>n </a:t>
            </a:r>
            <a:r>
              <a:rPr lang="en-US" altLang="en-US" dirty="0">
                <a:cs typeface="Times New Roman" pitchFamily="18" charset="0"/>
              </a:rPr>
              <a:t>log </a:t>
            </a:r>
            <a:r>
              <a:rPr lang="en-US" altLang="en-US" i="1" dirty="0">
                <a:cs typeface="Times New Roman" pitchFamily="18" charset="0"/>
              </a:rPr>
              <a:t>n</a:t>
            </a:r>
            <a:r>
              <a:rPr lang="en-US" altLang="en-US" dirty="0">
                <a:cs typeface="Times New Roman" pitchFamily="18" charset="0"/>
              </a:rPr>
              <a:t>) </a:t>
            </a:r>
            <a:r>
              <a:rPr lang="en-US" altLang="en-US" dirty="0" smtClean="0">
                <a:cs typeface="Times New Roman" pitchFamily="18" charset="0"/>
              </a:rPr>
              <a:t>time</a:t>
            </a:r>
          </a:p>
          <a:p>
            <a:endParaRPr lang="en-US" altLang="en-US" sz="1000" dirty="0" smtClean="0"/>
          </a:p>
          <a:p>
            <a:r>
              <a:rPr lang="en-US" altLang="en-US" dirty="0" smtClean="0"/>
              <a:t>Finding </a:t>
            </a:r>
            <a:r>
              <a:rPr lang="en-US" altLang="en-US" dirty="0"/>
              <a:t>point farthest away from line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i="1" dirty="0"/>
              <a:t>P</a:t>
            </a:r>
            <a:r>
              <a:rPr lang="en-US" altLang="en-US" baseline="-25000" dirty="0"/>
              <a:t>2 </a:t>
            </a:r>
            <a:r>
              <a:rPr lang="en-US" altLang="en-US" dirty="0"/>
              <a:t>can be done in linear </a:t>
            </a:r>
            <a:r>
              <a:rPr lang="en-US" altLang="en-US" dirty="0" smtClean="0"/>
              <a:t>time using determinant.</a:t>
            </a:r>
          </a:p>
          <a:p>
            <a:endParaRPr lang="en-US" altLang="en-US" sz="900" dirty="0"/>
          </a:p>
          <a:p>
            <a:r>
              <a:rPr lang="en-US" altLang="en-US" dirty="0" smtClean="0"/>
              <a:t>Overall Time </a:t>
            </a:r>
            <a:r>
              <a:rPr lang="en-US" altLang="en-US" dirty="0"/>
              <a:t>efficiency: </a:t>
            </a:r>
            <a:endParaRPr lang="en-US" altLang="en-US" dirty="0">
              <a:cs typeface="Times New Roman" pitchFamily="18" charset="0"/>
            </a:endParaRPr>
          </a:p>
          <a:p>
            <a:pPr lvl="1"/>
            <a:r>
              <a:rPr lang="en-US" altLang="en-US" sz="2400" dirty="0">
                <a:cs typeface="Times New Roman" pitchFamily="18" charset="0"/>
              </a:rPr>
              <a:t>worst case: </a:t>
            </a:r>
            <a:r>
              <a:rPr lang="el-GR" altLang="en-US" sz="2400" dirty="0">
                <a:cs typeface="Times New Roman" pitchFamily="18" charset="0"/>
              </a:rPr>
              <a:t>Θ</a:t>
            </a:r>
            <a:r>
              <a:rPr lang="en-US" altLang="en-US" sz="2400" dirty="0">
                <a:cs typeface="Times New Roman" pitchFamily="18" charset="0"/>
              </a:rPr>
              <a:t>(</a:t>
            </a:r>
            <a:r>
              <a:rPr lang="en-US" altLang="en-US" sz="2400" i="1" dirty="0">
                <a:cs typeface="Times New Roman" pitchFamily="18" charset="0"/>
              </a:rPr>
              <a:t>n</a:t>
            </a:r>
            <a:r>
              <a:rPr lang="en-US" altLang="en-US" sz="2400" i="1" baseline="30000" dirty="0">
                <a:cs typeface="Times New Roman" pitchFamily="18" charset="0"/>
              </a:rPr>
              <a:t>2</a:t>
            </a:r>
            <a:r>
              <a:rPr lang="en-US" altLang="en-US" sz="2400" dirty="0">
                <a:cs typeface="Times New Roman" pitchFamily="18" charset="0"/>
              </a:rPr>
              <a:t>)  (as </a:t>
            </a:r>
            <a:r>
              <a:rPr lang="en-US" altLang="en-US" sz="2400" dirty="0"/>
              <a:t>quicksort)</a:t>
            </a:r>
            <a:endParaRPr lang="en-US" altLang="en-US" sz="2400" dirty="0">
              <a:cs typeface="Times New Roman" pitchFamily="18" charset="0"/>
            </a:endParaRPr>
          </a:p>
          <a:p>
            <a:pPr lvl="1"/>
            <a:r>
              <a:rPr lang="en-US" altLang="en-US" sz="2400" dirty="0"/>
              <a:t>average case: </a:t>
            </a:r>
            <a:r>
              <a:rPr lang="el-GR" altLang="en-US" sz="2400" dirty="0">
                <a:cs typeface="Times New Roman" pitchFamily="18" charset="0"/>
              </a:rPr>
              <a:t>Θ</a:t>
            </a:r>
            <a:r>
              <a:rPr lang="en-US" altLang="en-US" sz="2400" dirty="0">
                <a:cs typeface="Times New Roman" pitchFamily="18" charset="0"/>
              </a:rPr>
              <a:t>(</a:t>
            </a:r>
            <a:r>
              <a:rPr lang="en-US" altLang="en-US" sz="2400" i="1" dirty="0">
                <a:cs typeface="Times New Roman" pitchFamily="18" charset="0"/>
              </a:rPr>
              <a:t>n</a:t>
            </a:r>
            <a:r>
              <a:rPr lang="en-US" altLang="en-US" sz="2400" dirty="0">
                <a:cs typeface="Times New Roman" pitchFamily="18" charset="0"/>
              </a:rPr>
              <a:t>) (under reasonable assumptions about</a:t>
            </a:r>
            <a:br>
              <a:rPr lang="en-US" altLang="en-US" sz="2400" dirty="0">
                <a:cs typeface="Times New Roman" pitchFamily="18" charset="0"/>
              </a:rPr>
            </a:br>
            <a:r>
              <a:rPr lang="en-US" altLang="en-US" sz="2400" dirty="0">
                <a:cs typeface="Times New Roman" pitchFamily="18" charset="0"/>
              </a:rPr>
              <a:t>                                  distribution of points given</a:t>
            </a:r>
            <a:r>
              <a:rPr lang="en-US" altLang="en-US" sz="2400" dirty="0" smtClean="0">
                <a:cs typeface="Times New Roman" pitchFamily="18" charset="0"/>
              </a:rPr>
              <a:t>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249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Closest 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your </a:t>
            </a:r>
            <a:r>
              <a:rPr lang="en-US" i="1" dirty="0" smtClean="0"/>
              <a:t>n</a:t>
            </a:r>
            <a:r>
              <a:rPr lang="en-US" dirty="0" smtClean="0"/>
              <a:t> points are sorted by x-coordinate in one list and by y-coordinate in second list.</a:t>
            </a:r>
          </a:p>
          <a:p>
            <a:pPr lvl="1"/>
            <a:r>
              <a:rPr lang="en-US" dirty="0" smtClean="0"/>
              <a:t>If not already, can sort in </a:t>
            </a:r>
            <a:r>
              <a:rPr lang="el-GR" dirty="0" smtClean="0"/>
              <a:t>Θ</a:t>
            </a:r>
            <a:r>
              <a:rPr lang="en-US" dirty="0" smtClean="0"/>
              <a:t>(n log</a:t>
            </a:r>
            <a:r>
              <a:rPr lang="en-US" baseline="-25000" dirty="0" smtClean="0"/>
              <a:t>2</a:t>
            </a:r>
            <a:r>
              <a:rPr lang="en-US" dirty="0" smtClean="0"/>
              <a:t>n)</a:t>
            </a:r>
          </a:p>
          <a:p>
            <a:endParaRPr lang="en-US" dirty="0" smtClean="0"/>
          </a:p>
          <a:p>
            <a:r>
              <a:rPr lang="en-US" dirty="0" smtClean="0"/>
              <a:t>If 2 ≤ </a:t>
            </a:r>
            <a:r>
              <a:rPr lang="en-US" i="1" dirty="0" smtClean="0"/>
              <a:t>n</a:t>
            </a:r>
            <a:r>
              <a:rPr lang="en-US" dirty="0" smtClean="0"/>
              <a:t> ≤ 3, use brute force.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1448887"/>
            <a:ext cx="3276600" cy="5409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Closest 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715000" cy="4625609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i="1" dirty="0" smtClean="0"/>
              <a:t>n</a:t>
            </a:r>
            <a:r>
              <a:rPr lang="en-US" dirty="0" smtClean="0"/>
              <a:t> &gt; 3, draw line through median of x-values and divide points into 2 subsets, </a:t>
            </a:r>
            <a:r>
              <a:rPr lang="en-US" i="1" dirty="0" smtClean="0"/>
              <a:t>P</a:t>
            </a:r>
            <a:r>
              <a:rPr lang="en-US" i="1" baseline="-25000" dirty="0" smtClean="0"/>
              <a:t>L</a:t>
            </a:r>
            <a:r>
              <a:rPr lang="en-US" dirty="0" smtClean="0"/>
              <a:t> &amp; </a:t>
            </a:r>
            <a:r>
              <a:rPr lang="en-US" i="1" dirty="0" smtClean="0"/>
              <a:t>P</a:t>
            </a:r>
            <a:r>
              <a:rPr lang="en-US" i="1" baseline="-25000" dirty="0" smtClean="0"/>
              <a:t>R</a:t>
            </a:r>
            <a:endParaRPr lang="en-US" i="1" dirty="0" smtClean="0"/>
          </a:p>
          <a:p>
            <a:r>
              <a:rPr lang="en-US" dirty="0" smtClean="0"/>
              <a:t>Apply recursively to  </a:t>
            </a:r>
            <a:r>
              <a:rPr lang="en-US" i="1" dirty="0"/>
              <a:t>P</a:t>
            </a:r>
            <a:r>
              <a:rPr lang="en-US" i="1" baseline="-25000" dirty="0"/>
              <a:t>L</a:t>
            </a:r>
            <a:r>
              <a:rPr lang="en-US" dirty="0"/>
              <a:t> &amp; </a:t>
            </a:r>
            <a:r>
              <a:rPr lang="en-US" i="1" dirty="0" smtClean="0"/>
              <a:t>P</a:t>
            </a:r>
            <a:r>
              <a:rPr lang="en-US" i="1" baseline="-25000" dirty="0" smtClean="0"/>
              <a:t>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 = min(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L</a:t>
            </a:r>
            <a:r>
              <a:rPr lang="en-US" dirty="0" err="1" smtClean="0"/>
              <a:t>,d</a:t>
            </a:r>
            <a:r>
              <a:rPr lang="en-US" baseline="-25000" dirty="0" err="1" smtClean="0"/>
              <a:t>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Check pairs </a:t>
            </a:r>
            <a:br>
              <a:rPr lang="en-US" dirty="0" smtClean="0"/>
            </a:br>
            <a:r>
              <a:rPr lang="en-US" dirty="0" smtClean="0"/>
              <a:t>within distance d </a:t>
            </a:r>
            <a:br>
              <a:rPr lang="en-US" dirty="0" smtClean="0"/>
            </a:br>
            <a:r>
              <a:rPr lang="en-US" dirty="0" smtClean="0"/>
              <a:t>of median.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241448"/>
            <a:ext cx="1676400" cy="256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6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Pacific 2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6700"/>
      </a:accent1>
      <a:accent2>
        <a:srgbClr val="0000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26386</TotalTime>
  <Words>612</Words>
  <Application>Microsoft Office PowerPoint</Application>
  <PresentationFormat>On-screen Show (4:3)</PresentationFormat>
  <Paragraphs>208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Cambria Math</vt:lpstr>
      <vt:lpstr>Corbel</vt:lpstr>
      <vt:lpstr>Courier New</vt:lpstr>
      <vt:lpstr>Monotype Sorts</vt:lpstr>
      <vt:lpstr>Times New Roman</vt:lpstr>
      <vt:lpstr>Wingdings</vt:lpstr>
      <vt:lpstr>Wingdings 2</vt:lpstr>
      <vt:lpstr>Wingdings 3</vt:lpstr>
      <vt:lpstr>Module</vt:lpstr>
      <vt:lpstr>Divide and Conquer II</vt:lpstr>
      <vt:lpstr>Divide-and-Conquer</vt:lpstr>
      <vt:lpstr>Geometric Problems</vt:lpstr>
      <vt:lpstr>Quickhull Algorithm </vt:lpstr>
      <vt:lpstr>Quickhull Algorithm </vt:lpstr>
      <vt:lpstr>Quickhull Algorithm </vt:lpstr>
      <vt:lpstr>Efficiency of Quickhull Algorithm</vt:lpstr>
      <vt:lpstr>Closest Pair</vt:lpstr>
      <vt:lpstr>Closest Pair</vt:lpstr>
      <vt:lpstr>Closest Pair</vt:lpstr>
      <vt:lpstr>Divide-and-Conquer Closest Pair</vt:lpstr>
      <vt:lpstr>Numerical Problems</vt:lpstr>
      <vt:lpstr>Multiplication of Large Integers</vt:lpstr>
      <vt:lpstr>Multiplication of Large Numbers</vt:lpstr>
      <vt:lpstr>Multiplication of Large Numbers</vt:lpstr>
      <vt:lpstr>Multiplication of Large Numbers</vt:lpstr>
      <vt:lpstr>Multiplication of Large Numbers</vt:lpstr>
      <vt:lpstr>Multiplication of Large Numbers</vt:lpstr>
      <vt:lpstr>Efficiency of Multiplication</vt:lpstr>
      <vt:lpstr>Efficiency of Multiplication</vt:lpstr>
      <vt:lpstr>Efficiency of Multiplication</vt:lpstr>
      <vt:lpstr>Efficiency of Multiplication</vt:lpstr>
      <vt:lpstr>Matrix Multiplication</vt:lpstr>
      <vt:lpstr>Strassen’s Algorithm</vt:lpstr>
      <vt:lpstr>Strassen’s Algorithm</vt:lpstr>
      <vt:lpstr>Binary Tree Traversals</vt:lpstr>
      <vt:lpstr>Binary Trees – Divide and Conquer</vt:lpstr>
      <vt:lpstr>Traversing a BST</vt:lpstr>
      <vt:lpstr>Traversing a BST</vt:lpstr>
      <vt:lpstr>Traversing a BST</vt:lpstr>
      <vt:lpstr>BST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 157!</dc:title>
  <dc:creator>Emma Hayes</dc:creator>
  <cp:lastModifiedBy>Emma Hayes</cp:lastModifiedBy>
  <cp:revision>481</cp:revision>
  <dcterms:created xsi:type="dcterms:W3CDTF">2006-08-16T00:00:00Z</dcterms:created>
  <dcterms:modified xsi:type="dcterms:W3CDTF">2016-10-16T23:32:08Z</dcterms:modified>
</cp:coreProperties>
</file>