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40" r:id="rId3"/>
    <p:sldId id="257" r:id="rId4"/>
    <p:sldId id="259" r:id="rId5"/>
    <p:sldId id="258" r:id="rId6"/>
    <p:sldId id="260" r:id="rId7"/>
    <p:sldId id="261" r:id="rId8"/>
    <p:sldId id="263" r:id="rId9"/>
    <p:sldId id="264" r:id="rId10"/>
    <p:sldId id="265" r:id="rId11"/>
    <p:sldId id="273" r:id="rId12"/>
    <p:sldId id="276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308" r:id="rId22"/>
    <p:sldId id="339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Adelson-</a:t>
            </a:r>
            <a:r>
              <a:rPr lang="en-US" dirty="0" err="1" smtClean="0"/>
              <a:t>Velsky</a:t>
            </a:r>
            <a:r>
              <a:rPr lang="en-US" baseline="0" dirty="0" smtClean="0"/>
              <a:t> and Landis.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63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Adelson-</a:t>
            </a:r>
            <a:r>
              <a:rPr lang="en-US" dirty="0" err="1" smtClean="0"/>
              <a:t>Velsky</a:t>
            </a:r>
            <a:r>
              <a:rPr lang="en-US" baseline="0" dirty="0" smtClean="0"/>
              <a:t> and Landis.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Named for Adelson-</a:t>
            </a:r>
            <a:r>
              <a:rPr lang="en-US" dirty="0" err="1" smtClean="0"/>
              <a:t>Velsky</a:t>
            </a:r>
            <a:r>
              <a:rPr lang="en-US" baseline="0" dirty="0" smtClean="0"/>
              <a:t> and Landis.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71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Transform and Conquer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PresortElementUniqueness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array A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n-2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A[i+1]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pPr marL="11887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What is the big-</a:t>
            </a:r>
            <a:r>
              <a:rPr lang="el-GR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of this algorithm?</a:t>
            </a: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T(n) = </a:t>
            </a:r>
            <a:r>
              <a:rPr lang="en-US" sz="2800" dirty="0" err="1" smtClean="0">
                <a:cs typeface="Courier New" panose="02070309020205020404" pitchFamily="49" charset="0"/>
              </a:rPr>
              <a:t>T</a:t>
            </a:r>
            <a:r>
              <a:rPr lang="en-US" sz="2800" baseline="-25000" dirty="0" err="1" smtClean="0">
                <a:cs typeface="Courier New" panose="02070309020205020404" pitchFamily="49" charset="0"/>
              </a:rPr>
              <a:t>sort</a:t>
            </a:r>
            <a:r>
              <a:rPr lang="en-US" sz="2800" dirty="0" smtClean="0">
                <a:cs typeface="Courier New" panose="02070309020205020404" pitchFamily="49" charset="0"/>
              </a:rPr>
              <a:t>(n) + </a:t>
            </a:r>
            <a:r>
              <a:rPr lang="en-US" sz="2800" dirty="0" err="1" smtClean="0">
                <a:cs typeface="Courier New" panose="02070309020205020404" pitchFamily="49" charset="0"/>
              </a:rPr>
              <a:t>T</a:t>
            </a:r>
            <a:r>
              <a:rPr lang="en-US" sz="2800" baseline="-25000" dirty="0" err="1" smtClean="0">
                <a:cs typeface="Courier New" panose="02070309020205020404" pitchFamily="49" charset="0"/>
              </a:rPr>
              <a:t>scan</a:t>
            </a:r>
            <a:r>
              <a:rPr lang="en-US" sz="2800" dirty="0" smtClean="0">
                <a:cs typeface="Courier New" panose="02070309020205020404" pitchFamily="49" charset="0"/>
              </a:rPr>
              <a:t>(n)  </a:t>
            </a:r>
            <a:r>
              <a:rPr lang="az-Cyrl-AZ" sz="2800" dirty="0" smtClean="0">
                <a:cs typeface="Courier New" panose="02070309020205020404" pitchFamily="49" charset="0"/>
              </a:rPr>
              <a:t>Є</a:t>
            </a:r>
            <a:r>
              <a:rPr lang="en-US" sz="2800" dirty="0" smtClean="0">
                <a:cs typeface="Courier New" panose="02070309020205020404" pitchFamily="49" charset="0"/>
              </a:rPr>
              <a:t>  Θ(n log n) + </a:t>
            </a:r>
            <a:r>
              <a:rPr lang="el-GR" sz="2800" dirty="0" smtClean="0"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cs typeface="Courier New" panose="02070309020205020404" pitchFamily="49" charset="0"/>
              </a:rPr>
              <a:t>(n) = Θ(n log n)</a:t>
            </a:r>
          </a:p>
          <a:p>
            <a:pPr marL="118872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Brute Force:  compare all pairs.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endParaRPr lang="en-US" sz="2800" dirty="0" smtClean="0"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	</a:t>
            </a:r>
            <a:r>
              <a:rPr lang="en-US" sz="2800" dirty="0"/>
              <a:t> 0 + 1 + 2 + … + n-2 + n-1 = </a:t>
            </a:r>
            <a:r>
              <a:rPr lang="el-GR" sz="2800" dirty="0"/>
              <a:t>Θ</a:t>
            </a:r>
            <a:r>
              <a:rPr lang="en-US" sz="2800" dirty="0"/>
              <a:t>(n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4"/>
                </a:solidFill>
              </a:rPr>
              <a:t>What is 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the big-</a:t>
            </a:r>
            <a:r>
              <a:rPr lang="el-GR" dirty="0">
                <a:solidFill>
                  <a:schemeClr val="accent4"/>
                </a:solidFill>
                <a:cs typeface="Courier New" panose="02070309020205020404" pitchFamily="49" charset="0"/>
              </a:rPr>
              <a:t>Θ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 of </a:t>
            </a:r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searching an unsorted array?</a:t>
            </a:r>
            <a:endParaRPr lang="en-US" dirty="0">
              <a:solidFill>
                <a:schemeClr val="accent4"/>
              </a:solidFill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4"/>
                </a:solidFill>
              </a:rPr>
              <a:t>What is 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the big-</a:t>
            </a:r>
            <a:r>
              <a:rPr lang="el-GR" dirty="0">
                <a:solidFill>
                  <a:schemeClr val="accent4"/>
                </a:solidFill>
                <a:cs typeface="Courier New" panose="02070309020205020404" pitchFamily="49" charset="0"/>
              </a:rPr>
              <a:t>Θ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 of </a:t>
            </a:r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searching a sorted array?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accent4"/>
                </a:solidFill>
              </a:rPr>
              <a:t>What is 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the big-</a:t>
            </a:r>
            <a:r>
              <a:rPr lang="el-GR" dirty="0">
                <a:solidFill>
                  <a:schemeClr val="accent4"/>
                </a:solidFill>
                <a:cs typeface="Courier New" panose="02070309020205020404" pitchFamily="49" charset="0"/>
              </a:rPr>
              <a:t>Θ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 of </a:t>
            </a:r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presorting then searching an unsorted </a:t>
            </a:r>
            <a:r>
              <a:rPr lang="en-US" dirty="0">
                <a:solidFill>
                  <a:schemeClr val="accent4"/>
                </a:solidFill>
                <a:cs typeface="Courier New" panose="02070309020205020404" pitchFamily="49" charset="0"/>
              </a:rPr>
              <a:t>array</a:t>
            </a:r>
            <a:r>
              <a:rPr lang="en-US" dirty="0" smtClean="0">
                <a:solidFill>
                  <a:schemeClr val="accent4"/>
                </a:solidFill>
                <a:cs typeface="Courier New" panose="02070309020205020404" pitchFamily="49" charset="0"/>
              </a:rPr>
              <a:t>?</a:t>
            </a:r>
            <a:endParaRPr lang="en-US" dirty="0">
              <a:solidFill>
                <a:schemeClr val="accent4"/>
              </a:solidFill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Is presorting a good approach to this problem?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List Processing, e.g. Mode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Geometric Problems:  common to presort points by one coordinate.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Graph Problems:  many are easier to solve after topologically sorting.</a:t>
            </a:r>
          </a:p>
          <a:p>
            <a:r>
              <a:rPr lang="en-US" dirty="0" smtClean="0"/>
              <a:t>Greedy Algorithms (Ch. 9):  generally require presorting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</a:t>
            </a:r>
            <a:r>
              <a:rPr lang="en-US" dirty="0" err="1" smtClean="0"/>
              <a:t>Eliminiation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Algebra class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What is the solution to the following system of equations?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18x +  4y =  76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2x + 10y = 104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of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 smtClean="0"/>
              <a:t>In many applications, need to solve system of </a:t>
            </a:r>
            <a:r>
              <a:rPr lang="en-US" i="1" dirty="0" smtClean="0"/>
              <a:t>n</a:t>
            </a:r>
            <a:r>
              <a:rPr lang="en-US" dirty="0" smtClean="0"/>
              <a:t> equations with </a:t>
            </a:r>
            <a:r>
              <a:rPr lang="en-US" i="1" dirty="0" smtClean="0"/>
              <a:t>n</a:t>
            </a:r>
            <a:r>
              <a:rPr lang="en-US" dirty="0" smtClean="0"/>
              <a:t> variables.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… + 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…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… 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Substitution method from algebra class too cumbersome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Gaussian elimination</a:t>
            </a:r>
            <a:r>
              <a:rPr lang="en-US" dirty="0" smtClean="0"/>
              <a:t>:  transform system to system with upper triangular coefficient matrix.</a:t>
            </a:r>
          </a:p>
        </p:txBody>
      </p:sp>
    </p:spTree>
    <p:extLst>
      <p:ext uri="{BB962C8B-B14F-4D97-AF65-F5344CB8AC3E}">
        <p14:creationId xmlns:p14="http://schemas.microsoft.com/office/powerpoint/2010/main" val="291548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</a:rPr>
              <a:t>Gaussian elimination</a:t>
            </a:r>
            <a:r>
              <a:rPr lang="en-US" dirty="0"/>
              <a:t>:  transform system to system with upper triangular coefficient matrix</a:t>
            </a:r>
            <a:r>
              <a:rPr lang="en-US" dirty="0" smtClean="0"/>
              <a:t>.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Easy to solve via back substitutions</a:t>
            </a:r>
          </a:p>
          <a:p>
            <a:pPr marL="411480" lvl="1" indent="0">
              <a:spcAft>
                <a:spcPts val="600"/>
              </a:spcAft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… +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b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…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… 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n-1</a:t>
            </a:r>
            <a:b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aseline="-25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aseline="30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baseline="-25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896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Operations available to transform matrix A to matrix A’:</a:t>
            </a:r>
          </a:p>
          <a:p>
            <a:pPr lvl="1"/>
            <a:r>
              <a:rPr lang="en-US" dirty="0" smtClean="0"/>
              <a:t>Exchange two equations in system</a:t>
            </a:r>
          </a:p>
          <a:p>
            <a:pPr lvl="1"/>
            <a:r>
              <a:rPr lang="en-US" dirty="0" smtClean="0"/>
              <a:t>Replace equation with its non-zero multiple</a:t>
            </a:r>
          </a:p>
          <a:p>
            <a:pPr lvl="1"/>
            <a:r>
              <a:rPr lang="en-US" dirty="0" smtClean="0"/>
              <a:t>Replace an equation with a sum or difference of this equation with another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a</a:t>
                </a:r>
                <a:r>
                  <a:rPr lang="en-US" baseline="-25000" dirty="0" smtClean="0"/>
                  <a:t>11</a:t>
                </a:r>
                <a:r>
                  <a:rPr lang="en-US" dirty="0" smtClean="0"/>
                  <a:t> as pivot and eliminate all other a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Then use a</a:t>
                </a:r>
                <a:r>
                  <a:rPr lang="en-US" baseline="-25000" dirty="0" smtClean="0"/>
                  <a:t>22</a:t>
                </a:r>
                <a:r>
                  <a:rPr lang="en-US" dirty="0" smtClean="0"/>
                  <a:t> </a:t>
                </a:r>
                <a:r>
                  <a:rPr lang="en-US" dirty="0"/>
                  <a:t>as pivot </a:t>
                </a:r>
                <a:r>
                  <a:rPr lang="en-US" dirty="0" smtClean="0"/>
                  <a:t>and repeat process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en-US" dirty="0" smtClean="0"/>
                  <a:t>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𝑡𝑎𝑘𝑒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𝑟𝑜𝑤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2 − 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𝑟𝑜𝑤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1 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𝑡𝑎𝑘𝑒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𝑟𝑜𝑤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3− 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𝑟𝑜𝑤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1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4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a</a:t>
                </a:r>
                <a:r>
                  <a:rPr lang="en-US" baseline="-25000" dirty="0" smtClean="0"/>
                  <a:t>11</a:t>
                </a:r>
                <a:r>
                  <a:rPr lang="en-US" dirty="0" smtClean="0"/>
                  <a:t> as pivot and eliminate all other a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Then use a</a:t>
                </a:r>
                <a:r>
                  <a:rPr lang="en-US" baseline="-25000" dirty="0" smtClean="0"/>
                  <a:t>22</a:t>
                </a:r>
                <a:r>
                  <a:rPr lang="en-US" dirty="0" smtClean="0"/>
                  <a:t> </a:t>
                </a:r>
                <a:r>
                  <a:rPr lang="en-US" dirty="0"/>
                  <a:t>as pivot </a:t>
                </a:r>
                <a:r>
                  <a:rPr lang="en-US" dirty="0" smtClean="0"/>
                  <a:t>and repeat process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en-US" dirty="0" smtClean="0"/>
                  <a:t>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𝑡𝑎𝑘𝑒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𝑟𝑜𝑤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3−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𝑟𝑜𝑤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3 assigned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7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a</a:t>
                </a:r>
                <a:r>
                  <a:rPr lang="en-US" baseline="-25000" dirty="0" smtClean="0"/>
                  <a:t>11</a:t>
                </a:r>
                <a:r>
                  <a:rPr lang="en-US" dirty="0" smtClean="0"/>
                  <a:t> as pivot and eliminate all other a</a:t>
                </a:r>
                <a:r>
                  <a:rPr lang="en-US" baseline="-25000" dirty="0" smtClean="0"/>
                  <a:t>i1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Then use a</a:t>
                </a:r>
                <a:r>
                  <a:rPr lang="en-US" baseline="-25000" dirty="0" smtClean="0"/>
                  <a:t>22</a:t>
                </a:r>
                <a:r>
                  <a:rPr lang="en-US" dirty="0" smtClean="0"/>
                  <a:t> </a:t>
                </a:r>
                <a:r>
                  <a:rPr lang="en-US" dirty="0"/>
                  <a:t>as pivot </a:t>
                </a:r>
                <a:r>
                  <a:rPr lang="en-US" dirty="0" smtClean="0"/>
                  <a:t>and repeat process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en-US" dirty="0" smtClean="0"/>
                  <a:t>…</a:t>
                </a:r>
              </a:p>
              <a:p>
                <a:pPr marL="457200" lvl="1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1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Your Turn…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457200" lvl="1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=  6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− 2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−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 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=  1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−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+ 4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− 3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=  9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−2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+ 4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+ 5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+ 7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= 19</m:t>
                      </m:r>
                    </m:oMath>
                  </m:oMathPara>
                </a14:m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40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Transform problem instance to form that is more amenable to solution.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Instance Simplification</a:t>
            </a:r>
            <a:r>
              <a:rPr lang="en-US" dirty="0" smtClean="0"/>
              <a:t>: simpler instance of same problem.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Representation Change</a:t>
            </a:r>
            <a:r>
              <a:rPr lang="en-US" dirty="0" smtClean="0"/>
              <a:t>: different representation of same instance.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Problem Reduction</a:t>
            </a:r>
            <a:r>
              <a:rPr lang="en-US" dirty="0" smtClean="0"/>
              <a:t>: instance of different problem for which algorithm is already available.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</a:t>
            </a:r>
            <a:r>
              <a:rPr lang="en-US" dirty="0" smtClean="0"/>
              <a:t>: Solve it!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3810000"/>
            <a:ext cx="7391400" cy="914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Partially Sorted Data Structure</a:t>
            </a:r>
          </a:p>
          <a:p>
            <a:pPr lvl="1"/>
            <a:r>
              <a:rPr lang="en-US" dirty="0" smtClean="0"/>
              <a:t>Ideal for Priority Queues</a:t>
            </a:r>
          </a:p>
          <a:p>
            <a:pPr lvl="2"/>
            <a:r>
              <a:rPr lang="en-US" dirty="0" smtClean="0"/>
              <a:t>Good for process scheduling, network traffic management, various algorithms (Prim’s, </a:t>
            </a:r>
            <a:r>
              <a:rPr lang="en-US" dirty="0" err="1" smtClean="0"/>
              <a:t>Dijkstra’s</a:t>
            </a:r>
            <a:r>
              <a:rPr lang="en-US" dirty="0" smtClean="0"/>
              <a:t>, Huffman, A*, etc.)</a:t>
            </a:r>
          </a:p>
          <a:p>
            <a:pPr lvl="1"/>
            <a:r>
              <a:rPr lang="en-US" dirty="0" smtClean="0"/>
              <a:t>Cornerstone of </a:t>
            </a:r>
            <a:r>
              <a:rPr lang="en-US" dirty="0" err="1" smtClean="0"/>
              <a:t>heapsort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Heap</a:t>
            </a:r>
            <a:r>
              <a:rPr lang="en-US" dirty="0" smtClean="0"/>
              <a:t>:  a binary tree that has 2 properties: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Shape property</a:t>
            </a:r>
            <a:r>
              <a:rPr lang="en-US" dirty="0" smtClean="0"/>
              <a:t>:  tree is complete – all levels are full except for last, which is filled from left to right.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Heap property</a:t>
            </a:r>
            <a:r>
              <a:rPr lang="en-US" dirty="0" smtClean="0"/>
              <a:t>:  the key in each node is greater</a:t>
            </a:r>
            <a:r>
              <a:rPr lang="en-US" baseline="30000" dirty="0" smtClean="0"/>
              <a:t>*</a:t>
            </a:r>
            <a:r>
              <a:rPr lang="en-US" dirty="0" smtClean="0"/>
              <a:t> than or equal to key in each of its children.</a:t>
            </a:r>
          </a:p>
          <a:p>
            <a:pPr lvl="2"/>
            <a:r>
              <a:rPr lang="en-US" dirty="0" smtClean="0"/>
              <a:t>Order of children irrelevant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" y="4800600"/>
            <a:ext cx="89076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3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Only one complete tree with </a:t>
            </a:r>
            <a:r>
              <a:rPr lang="en-US" i="1" dirty="0" smtClean="0"/>
              <a:t>n</a:t>
            </a:r>
            <a:r>
              <a:rPr lang="en-US" dirty="0" smtClean="0"/>
              <a:t> nodes.  Height is always log</a:t>
            </a:r>
            <a:r>
              <a:rPr lang="en-US" baseline="-25000" dirty="0" smtClean="0"/>
              <a:t>2</a:t>
            </a:r>
            <a:r>
              <a:rPr lang="en-US" dirty="0" smtClean="0"/>
              <a:t>n.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Root always largest</a:t>
            </a:r>
            <a:r>
              <a:rPr lang="en-US" baseline="30000" dirty="0" smtClean="0"/>
              <a:t>*</a:t>
            </a:r>
            <a:r>
              <a:rPr lang="en-US" dirty="0" smtClean="0"/>
              <a:t> key value.</a:t>
            </a:r>
          </a:p>
          <a:p>
            <a:r>
              <a:rPr lang="en-US" dirty="0" smtClean="0"/>
              <a:t>Each subpart of tree is a </a:t>
            </a:r>
            <a:br>
              <a:rPr lang="en-US" dirty="0" smtClean="0"/>
            </a:br>
            <a:r>
              <a:rPr lang="en-US" dirty="0" smtClean="0"/>
              <a:t>heap.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6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5676900" cy="3200400"/>
          </a:xfrm>
        </p:spPr>
        <p:txBody>
          <a:bodyPr/>
          <a:lstStyle/>
          <a:p>
            <a:r>
              <a:rPr lang="en-US" dirty="0" smtClean="0"/>
              <a:t>Most languages provide function to </a:t>
            </a:r>
            <a:r>
              <a:rPr lang="en-US" dirty="0" err="1" smtClean="0"/>
              <a:t>heapify</a:t>
            </a:r>
            <a:r>
              <a:rPr lang="en-US" dirty="0" smtClean="0"/>
              <a:t> an array/list.  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 smtClean="0"/>
              <a:t> in Python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is parent of node </a:t>
            </a:r>
            <a:r>
              <a:rPr lang="en-US" i="1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352800"/>
                <a:ext cx="5676900" cy="3048000"/>
              </a:xfrm>
            </p:spPr>
            <p:txBody>
              <a:bodyPr/>
              <a:lstStyle/>
              <a:p>
                <a:r>
                  <a:rPr lang="en-US" dirty="0" smtClean="0"/>
                  <a:t>Where is parent of node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?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352800"/>
                <a:ext cx="5676900" cy="3048000"/>
              </a:xfrm>
              <a:blipFill rotWithShape="1"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First</a:t>
            </a:r>
            <a:r>
              <a:rPr lang="en-US" dirty="0" smtClean="0"/>
              <a:t>: Transform problem instance to form that is more amenable to solution.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Instance Simplification</a:t>
            </a:r>
            <a:r>
              <a:rPr lang="en-US" dirty="0" smtClean="0"/>
              <a:t>: simpler instance of same problem.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Representation Change</a:t>
            </a:r>
            <a:r>
              <a:rPr lang="en-US" dirty="0" smtClean="0"/>
              <a:t>: different representation of same instance.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Problem Reduction</a:t>
            </a:r>
            <a:r>
              <a:rPr lang="en-US" dirty="0" smtClean="0"/>
              <a:t>: instance of different problem for which algorithm is already available.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Second</a:t>
            </a:r>
            <a:r>
              <a:rPr lang="en-US" dirty="0" smtClean="0"/>
              <a:t>: Solve it!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2895600"/>
            <a:ext cx="7391400" cy="914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is left child of node </a:t>
            </a:r>
            <a:r>
              <a:rPr lang="en-US" i="1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/>
              <a:t>Where is left child of node </a:t>
            </a:r>
            <a:r>
              <a:rPr lang="en-US" i="1" dirty="0" err="1" smtClean="0"/>
              <a:t>i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2i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Where is right child of node </a:t>
            </a:r>
            <a:r>
              <a:rPr lang="en-US" i="1" dirty="0" err="1" smtClean="0">
                <a:solidFill>
                  <a:schemeClr val="accent4"/>
                </a:solidFill>
              </a:rPr>
              <a:t>i</a:t>
            </a:r>
            <a:r>
              <a:rPr lang="en-US" dirty="0" smtClean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7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5676900" cy="3048000"/>
          </a:xfrm>
        </p:spPr>
        <p:txBody>
          <a:bodyPr/>
          <a:lstStyle/>
          <a:p>
            <a:r>
              <a:rPr lang="en-US" dirty="0" smtClean="0"/>
              <a:t>Where is right child of node </a:t>
            </a:r>
            <a:r>
              <a:rPr lang="en-US" i="1" dirty="0" err="1" smtClean="0"/>
              <a:t>i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2i + 1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324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772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41910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5867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0866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>
          <a:xfrm flipV="1">
            <a:off x="5295900" y="38862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8" idx="0"/>
          </p:cNvCxnSpPr>
          <p:nvPr/>
        </p:nvCxnSpPr>
        <p:spPr>
          <a:xfrm>
            <a:off x="6591300" y="38862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0"/>
          </p:cNvCxnSpPr>
          <p:nvPr/>
        </p:nvCxnSpPr>
        <p:spPr>
          <a:xfrm flipH="1">
            <a:off x="4457700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3"/>
            <a:endCxn id="11" idx="0"/>
          </p:cNvCxnSpPr>
          <p:nvPr/>
        </p:nvCxnSpPr>
        <p:spPr>
          <a:xfrm flipH="1">
            <a:off x="7353300" y="47986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>
          <a:xfrm flipH="1" flipV="1">
            <a:off x="5484485" y="47986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534400" y="5257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7" idx="0"/>
            <a:endCxn id="8" idx="5"/>
          </p:cNvCxnSpPr>
          <p:nvPr/>
        </p:nvCxnSpPr>
        <p:spPr>
          <a:xfrm flipH="1" flipV="1">
            <a:off x="8227685" y="4798685"/>
            <a:ext cx="5734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6576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>
            <a:off x="4724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9" idx="3"/>
            <a:endCxn id="21" idx="0"/>
          </p:cNvCxnSpPr>
          <p:nvPr/>
        </p:nvCxnSpPr>
        <p:spPr>
          <a:xfrm flipH="1">
            <a:off x="39243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9" idx="5"/>
          </p:cNvCxnSpPr>
          <p:nvPr/>
        </p:nvCxnSpPr>
        <p:spPr>
          <a:xfrm flipH="1" flipV="1">
            <a:off x="4646285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3340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29" name="Straight Connector 28"/>
          <p:cNvCxnSpPr>
            <a:stCxn id="10" idx="3"/>
            <a:endCxn id="27" idx="0"/>
          </p:cNvCxnSpPr>
          <p:nvPr/>
        </p:nvCxnSpPr>
        <p:spPr>
          <a:xfrm flipH="1">
            <a:off x="5600700" y="57130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752600"/>
          <a:ext cx="84201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5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Heap: </a:t>
            </a:r>
            <a:r>
              <a:rPr lang="el-GR" dirty="0" smtClean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HeapBottomUp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(H[1…n])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floor(n/2)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H[k]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not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heap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2*k ≤ n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 k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&lt; n  // there are 2 children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H[j] &lt; H[j+1]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j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+ 1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≥ H[j]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H[k]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H[j]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j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v</a:t>
            </a:r>
          </a:p>
        </p:txBody>
      </p:sp>
      <p:sp>
        <p:nvSpPr>
          <p:cNvPr id="5" name="Oval 4"/>
          <p:cNvSpPr/>
          <p:nvPr/>
        </p:nvSpPr>
        <p:spPr>
          <a:xfrm>
            <a:off x="5715000" y="533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010400" y="4343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8458200" y="533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48768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5532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7772400" y="624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11" name="Straight Connector 10"/>
          <p:cNvCxnSpPr>
            <a:stCxn id="5" idx="0"/>
            <a:endCxn id="6" idx="4"/>
          </p:cNvCxnSpPr>
          <p:nvPr/>
        </p:nvCxnSpPr>
        <p:spPr>
          <a:xfrm flipV="1">
            <a:off x="5981700" y="4876800"/>
            <a:ext cx="12954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>
            <a:off x="7277100" y="4876800"/>
            <a:ext cx="144780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8" idx="0"/>
          </p:cNvCxnSpPr>
          <p:nvPr/>
        </p:nvCxnSpPr>
        <p:spPr>
          <a:xfrm flipH="1">
            <a:off x="5143500" y="57892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3"/>
            <a:endCxn id="10" idx="0"/>
          </p:cNvCxnSpPr>
          <p:nvPr/>
        </p:nvCxnSpPr>
        <p:spPr>
          <a:xfrm flipH="1">
            <a:off x="8039100" y="5789285"/>
            <a:ext cx="4972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0"/>
            <a:endCxn id="5" idx="5"/>
          </p:cNvCxnSpPr>
          <p:nvPr/>
        </p:nvCxnSpPr>
        <p:spPr>
          <a:xfrm flipH="1" flipV="1">
            <a:off x="6170285" y="5789285"/>
            <a:ext cx="6496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32251" y="2667000"/>
            <a:ext cx="3111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4"/>
                </a:solidFill>
              </a:rPr>
              <a:t>Convert to array </a:t>
            </a:r>
            <a:br>
              <a:rPr lang="en-US" sz="2800" dirty="0" smtClean="0">
                <a:solidFill>
                  <a:schemeClr val="accent4"/>
                </a:solidFill>
              </a:rPr>
            </a:br>
            <a:r>
              <a:rPr lang="en-US" sz="2800" dirty="0" smtClean="0">
                <a:solidFill>
                  <a:schemeClr val="accent4"/>
                </a:solidFill>
              </a:rPr>
              <a:t>representation and</a:t>
            </a:r>
            <a:br>
              <a:rPr lang="en-US" sz="2800" dirty="0" smtClean="0">
                <a:solidFill>
                  <a:schemeClr val="accent4"/>
                </a:solidFill>
              </a:rPr>
            </a:br>
            <a:r>
              <a:rPr lang="en-US" sz="2800" dirty="0" smtClean="0">
                <a:solidFill>
                  <a:schemeClr val="accent4"/>
                </a:solidFill>
              </a:rPr>
              <a:t>run </a:t>
            </a:r>
            <a:r>
              <a:rPr lang="en-US" sz="2800" dirty="0" err="1" smtClean="0">
                <a:solidFill>
                  <a:schemeClr val="accent4"/>
                </a:solidFill>
              </a:rPr>
              <a:t>HeapBottomUp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Push: </a:t>
            </a:r>
            <a:r>
              <a:rPr lang="el-GR" dirty="0" smtClean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(H[1…n], k)</a:t>
            </a: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H[n+1] ← 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≠ 1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&gt; H[p]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swap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and H[p]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118872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heap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382874"/>
            <a:ext cx="9144000" cy="14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2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Pop</a:t>
            </a:r>
            <a:r>
              <a:rPr lang="en-US" dirty="0"/>
              <a:t>: </a:t>
            </a:r>
            <a:r>
              <a:rPr lang="el-GR" dirty="0"/>
              <a:t>Θ</a:t>
            </a:r>
            <a:r>
              <a:rPr lang="en-US" dirty="0"/>
              <a:t>(log</a:t>
            </a:r>
            <a:r>
              <a:rPr lang="en-US" baseline="-25000" dirty="0"/>
              <a:t>2</a:t>
            </a:r>
            <a:r>
              <a:rPr lang="en-US" dirty="0"/>
              <a:t>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Pops root – largest item</a:t>
            </a:r>
          </a:p>
          <a:p>
            <a:pPr lvl="1"/>
            <a:r>
              <a:rPr lang="en-US" dirty="0" smtClean="0"/>
              <a:t>Often returns item in addition to removing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2942"/>
            <a:ext cx="9144000" cy="331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2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start with an empty max-heap.  Draw the heap (in tree format) after each of the following operations.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(10)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(5)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(11)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heap_push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heap_pop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07526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Construct heap from array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Call heap pop repeatedly until empty (could add popped items into new array if desired)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>
                <a:solidFill>
                  <a:schemeClr val="accent4"/>
                </a:solidFill>
              </a:rPr>
              <a:t>What would Big-</a:t>
            </a:r>
            <a:r>
              <a:rPr lang="el-GR" dirty="0" smtClean="0">
                <a:solidFill>
                  <a:schemeClr val="accent4"/>
                </a:solidFill>
              </a:rPr>
              <a:t>Θ</a:t>
            </a:r>
            <a:r>
              <a:rPr lang="en-US" dirty="0" smtClean="0">
                <a:solidFill>
                  <a:schemeClr val="accent4"/>
                </a:solidFill>
              </a:rPr>
              <a:t> of </a:t>
            </a:r>
            <a:r>
              <a:rPr lang="en-US" dirty="0" err="1" smtClean="0">
                <a:solidFill>
                  <a:schemeClr val="accent4"/>
                </a:solidFill>
              </a:rPr>
              <a:t>Heapsort</a:t>
            </a:r>
            <a:r>
              <a:rPr lang="en-US" dirty="0" smtClean="0">
                <a:solidFill>
                  <a:schemeClr val="accent4"/>
                </a:solidFill>
              </a:rPr>
              <a:t> be?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Heapsort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Construct heap from array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Call heap pop repeatedly until empty (could add popped items into new array if desired)</a:t>
            </a:r>
          </a:p>
          <a:p>
            <a:pPr marL="633222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What would Big-</a:t>
            </a:r>
            <a:r>
              <a:rPr lang="el-GR" dirty="0" smtClean="0"/>
              <a:t>Θ</a:t>
            </a:r>
            <a:r>
              <a:rPr lang="en-US" dirty="0" smtClean="0"/>
              <a:t> of </a:t>
            </a:r>
            <a:r>
              <a:rPr lang="en-US" dirty="0" err="1" smtClean="0"/>
              <a:t>Heapsort</a:t>
            </a:r>
            <a:r>
              <a:rPr lang="en-US" dirty="0" smtClean="0"/>
              <a:t> be?</a:t>
            </a:r>
            <a:br>
              <a:rPr lang="en-US" dirty="0" smtClean="0"/>
            </a:br>
            <a:r>
              <a:rPr lang="en-US" dirty="0" smtClean="0"/>
              <a:t>T(n) = T(construct) + n * T(pop)</a:t>
            </a:r>
            <a:br>
              <a:rPr lang="en-US" dirty="0" smtClean="0"/>
            </a:br>
            <a:r>
              <a:rPr lang="en-US" dirty="0" smtClean="0"/>
              <a:t>         = </a:t>
            </a:r>
            <a:r>
              <a:rPr lang="el-GR" dirty="0" smtClean="0"/>
              <a:t>Θ</a:t>
            </a:r>
            <a:r>
              <a:rPr lang="en-US" dirty="0" smtClean="0"/>
              <a:t>(n) + n * </a:t>
            </a:r>
            <a:r>
              <a:rPr lang="el-GR" dirty="0" smtClean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  <a:br>
              <a:rPr lang="en-US" dirty="0" smtClean="0"/>
            </a:br>
            <a:r>
              <a:rPr lang="en-US" dirty="0" smtClean="0"/>
              <a:t>         = </a:t>
            </a:r>
            <a:r>
              <a:rPr lang="el-GR" dirty="0"/>
              <a:t>Θ</a:t>
            </a:r>
            <a:r>
              <a:rPr lang="en-US" dirty="0" smtClean="0"/>
              <a:t>(n 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Comparable to </a:t>
            </a:r>
            <a:r>
              <a:rPr lang="en-US" dirty="0" err="1" smtClean="0"/>
              <a:t>mergesort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Presorting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Instance Simplification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4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Search Trees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8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list to BST is a transformation change, </a:t>
            </a:r>
            <a:r>
              <a:rPr lang="en-US" dirty="0" smtClean="0">
                <a:solidFill>
                  <a:schemeClr val="accent4"/>
                </a:solidFill>
              </a:rPr>
              <a:t>what do we gain?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Best/Avg. Case?</a:t>
            </a:r>
          </a:p>
          <a:p>
            <a:pPr lvl="1"/>
            <a:r>
              <a:rPr lang="en-US" dirty="0" smtClean="0">
                <a:solidFill>
                  <a:schemeClr val="accent4"/>
                </a:solidFill>
              </a:rPr>
              <a:t>Worst Case?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5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list to BST is a transformation change, what do we gain?</a:t>
            </a:r>
          </a:p>
          <a:p>
            <a:pPr lvl="1"/>
            <a:r>
              <a:rPr lang="en-US" dirty="0" smtClean="0"/>
              <a:t>Best/Avg. Case:  </a:t>
            </a:r>
            <a:r>
              <a:rPr lang="el-GR" dirty="0" smtClean="0"/>
              <a:t>Θ</a:t>
            </a:r>
            <a:r>
              <a:rPr lang="en-US" dirty="0" smtClean="0"/>
              <a:t>(log n) insert, search, etc.</a:t>
            </a:r>
          </a:p>
          <a:p>
            <a:pPr lvl="1"/>
            <a:r>
              <a:rPr lang="en-US" dirty="0" smtClean="0"/>
              <a:t>Worst Case:  nothing, still </a:t>
            </a:r>
            <a:r>
              <a:rPr lang="el-GR" dirty="0"/>
              <a:t>Θ</a:t>
            </a:r>
            <a:r>
              <a:rPr lang="en-US" dirty="0" smtClean="0"/>
              <a:t>(n)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668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Oval 15"/>
          <p:cNvSpPr/>
          <p:nvPr/>
        </p:nvSpPr>
        <p:spPr>
          <a:xfrm>
            <a:off x="2286000" y="4038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3429000" y="4953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18" name="Oval 17"/>
          <p:cNvSpPr/>
          <p:nvPr/>
        </p:nvSpPr>
        <p:spPr>
          <a:xfrm>
            <a:off x="533400" y="5867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1676400" y="5867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20" name="Oval 19"/>
          <p:cNvSpPr/>
          <p:nvPr/>
        </p:nvSpPr>
        <p:spPr>
          <a:xfrm>
            <a:off x="3048000" y="5867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21" name="Straight Connector 20"/>
          <p:cNvCxnSpPr>
            <a:stCxn id="15" idx="0"/>
            <a:endCxn id="16" idx="4"/>
          </p:cNvCxnSpPr>
          <p:nvPr/>
        </p:nvCxnSpPr>
        <p:spPr>
          <a:xfrm flipV="1">
            <a:off x="1333500" y="45720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6" idx="4"/>
            <a:endCxn id="17" idx="0"/>
          </p:cNvCxnSpPr>
          <p:nvPr/>
        </p:nvCxnSpPr>
        <p:spPr>
          <a:xfrm>
            <a:off x="2552700" y="45720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  <a:endCxn id="18" idx="0"/>
          </p:cNvCxnSpPr>
          <p:nvPr/>
        </p:nvCxnSpPr>
        <p:spPr>
          <a:xfrm flipH="1">
            <a:off x="800100" y="54082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4"/>
            <a:endCxn id="20" idx="0"/>
          </p:cNvCxnSpPr>
          <p:nvPr/>
        </p:nvCxnSpPr>
        <p:spPr>
          <a:xfrm flipH="1">
            <a:off x="3314700" y="5486400"/>
            <a:ext cx="381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0"/>
            <a:endCxn id="15" idx="5"/>
          </p:cNvCxnSpPr>
          <p:nvPr/>
        </p:nvCxnSpPr>
        <p:spPr>
          <a:xfrm flipH="1" flipV="1">
            <a:off x="1522085" y="54082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962400" y="5943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cxnSp>
        <p:nvCxnSpPr>
          <p:cNvPr id="30" name="Straight Connector 29"/>
          <p:cNvCxnSpPr>
            <a:stCxn id="29" idx="0"/>
          </p:cNvCxnSpPr>
          <p:nvPr/>
        </p:nvCxnSpPr>
        <p:spPr>
          <a:xfrm flipH="1" flipV="1">
            <a:off x="3808085" y="5484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370788" y="5105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7437588" y="3358243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8044543" y="24384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5837388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>
            <a:off x="6904188" y="4191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37" name="Oval 36"/>
          <p:cNvSpPr/>
          <p:nvPr/>
        </p:nvSpPr>
        <p:spPr>
          <a:xfrm>
            <a:off x="8044543" y="418717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36" idx="0"/>
            <a:endCxn id="33" idx="3"/>
          </p:cNvCxnSpPr>
          <p:nvPr/>
        </p:nvCxnSpPr>
        <p:spPr>
          <a:xfrm flipV="1">
            <a:off x="7170888" y="3813528"/>
            <a:ext cx="344815" cy="377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0"/>
            <a:endCxn id="34" idx="3"/>
          </p:cNvCxnSpPr>
          <p:nvPr/>
        </p:nvCxnSpPr>
        <p:spPr>
          <a:xfrm flipV="1">
            <a:off x="7704288" y="2893685"/>
            <a:ext cx="418370" cy="4645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3"/>
            <a:endCxn id="35" idx="0"/>
          </p:cNvCxnSpPr>
          <p:nvPr/>
        </p:nvCxnSpPr>
        <p:spPr>
          <a:xfrm flipH="1">
            <a:off x="6104088" y="5560685"/>
            <a:ext cx="344815" cy="535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5"/>
            <a:endCxn id="37" idx="0"/>
          </p:cNvCxnSpPr>
          <p:nvPr/>
        </p:nvCxnSpPr>
        <p:spPr>
          <a:xfrm>
            <a:off x="7892873" y="3813528"/>
            <a:ext cx="418370" cy="373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3"/>
            <a:endCxn id="32" idx="0"/>
          </p:cNvCxnSpPr>
          <p:nvPr/>
        </p:nvCxnSpPr>
        <p:spPr>
          <a:xfrm flipH="1">
            <a:off x="6637488" y="46462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8577943" y="1524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cxnSp>
        <p:nvCxnSpPr>
          <p:cNvPr id="44" name="Straight Connector 43"/>
          <p:cNvCxnSpPr>
            <a:stCxn id="43" idx="3"/>
            <a:endCxn id="34" idx="0"/>
          </p:cNvCxnSpPr>
          <p:nvPr/>
        </p:nvCxnSpPr>
        <p:spPr>
          <a:xfrm flipH="1">
            <a:off x="8311243" y="19792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73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BST Worst Case?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Instance Simplification</a:t>
            </a:r>
            <a:r>
              <a:rPr lang="en-US" dirty="0" smtClean="0"/>
              <a:t>:  if an insertion breaks balance rule, use rotation to restructure tree.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AVL Tree</a:t>
            </a:r>
            <a:endParaRPr lang="en-US" dirty="0" smtClean="0"/>
          </a:p>
          <a:p>
            <a:pPr lvl="1">
              <a:spcAft>
                <a:spcPts val="1800"/>
              </a:spcAft>
            </a:pPr>
            <a:r>
              <a:rPr lang="en-US" dirty="0" smtClean="0"/>
              <a:t>Others:  </a:t>
            </a:r>
            <a:r>
              <a:rPr lang="en-US" dirty="0" smtClean="0">
                <a:solidFill>
                  <a:schemeClr val="accent2"/>
                </a:solidFill>
              </a:rPr>
              <a:t>Red-Black Tree, Splay Tree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Representation Change</a:t>
            </a:r>
            <a:r>
              <a:rPr lang="en-US" dirty="0" smtClean="0"/>
              <a:t>:  allow more than one item in each node: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2-3 Trees</a:t>
            </a:r>
          </a:p>
          <a:p>
            <a:pPr lvl="1"/>
            <a:r>
              <a:rPr lang="en-US" dirty="0" smtClean="0"/>
              <a:t>Others:  </a:t>
            </a:r>
            <a:r>
              <a:rPr lang="en-US" dirty="0" smtClean="0">
                <a:solidFill>
                  <a:schemeClr val="accent2"/>
                </a:solidFill>
              </a:rPr>
              <a:t>B-Trees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559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AVL Tree</a:t>
            </a:r>
            <a:r>
              <a:rPr lang="en-US" dirty="0" smtClean="0"/>
              <a:t>: a BST in which the balance factor of every node is either 0, +1 or -1.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Balance Factor</a:t>
            </a:r>
            <a:r>
              <a:rPr lang="en-US" dirty="0" smtClean="0"/>
              <a:t>:  the difference between heights of the nodes left and right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4"/>
                </a:solidFill>
              </a:rPr>
              <a:t>What is balance factor of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nodes in this BST?</a:t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chemeClr val="accent4"/>
                </a:solidFill>
              </a:rPr>
              <a:t>Is it an AVL tree?</a:t>
            </a:r>
          </a:p>
        </p:txBody>
      </p:sp>
      <p:sp>
        <p:nvSpPr>
          <p:cNvPr id="4" name="Oval 3"/>
          <p:cNvSpPr/>
          <p:nvPr/>
        </p:nvSpPr>
        <p:spPr>
          <a:xfrm>
            <a:off x="58674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296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34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6134100" y="38862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7353300" y="38862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5600700" y="47224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4" idx="5"/>
          </p:cNvCxnSpPr>
          <p:nvPr/>
        </p:nvCxnSpPr>
        <p:spPr>
          <a:xfrm flipH="1" flipV="1">
            <a:off x="6322685" y="4722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6932285" y="56368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00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7" idx="3"/>
            <a:endCxn id="17" idx="0"/>
          </p:cNvCxnSpPr>
          <p:nvPr/>
        </p:nvCxnSpPr>
        <p:spPr>
          <a:xfrm flipH="1">
            <a:off x="5067300" y="56368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53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AVL Tree</a:t>
            </a:r>
            <a:r>
              <a:rPr lang="en-US" dirty="0" smtClean="0"/>
              <a:t>: a BST in which the balance factor of every node is either 0, +1 or -1.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Balance Factor</a:t>
            </a:r>
            <a:r>
              <a:rPr lang="en-US" dirty="0" smtClean="0"/>
              <a:t>:  the difference between heights of the nodes left and right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Is it an AVL tree?  No.</a:t>
            </a:r>
          </a:p>
        </p:txBody>
      </p:sp>
      <p:sp>
        <p:nvSpPr>
          <p:cNvPr id="4" name="Oval 3"/>
          <p:cNvSpPr/>
          <p:nvPr/>
        </p:nvSpPr>
        <p:spPr>
          <a:xfrm>
            <a:off x="58674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296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34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6134100" y="38862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7353300" y="38862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5600700" y="47224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4" idx="5"/>
          </p:cNvCxnSpPr>
          <p:nvPr/>
        </p:nvCxnSpPr>
        <p:spPr>
          <a:xfrm flipH="1" flipV="1">
            <a:off x="6322685" y="4722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6932285" y="56368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00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7" idx="3"/>
            <a:endCxn id="17" idx="0"/>
          </p:cNvCxnSpPr>
          <p:nvPr/>
        </p:nvCxnSpPr>
        <p:spPr>
          <a:xfrm flipH="1">
            <a:off x="5067300" y="56368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83040" y="342453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2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3000" y="4338935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5229" y="43030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300" y="514671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8840" y="60960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1912" y="51467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-1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3040" y="61318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89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AVL Tree</a:t>
            </a:r>
            <a:r>
              <a:rPr lang="en-US" dirty="0" smtClean="0"/>
              <a:t>: a BST in which the balance factor of every node is either 0, +1 or -1.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Balance Factor</a:t>
            </a:r>
            <a:r>
              <a:rPr lang="en-US" dirty="0" smtClean="0"/>
              <a:t>:  the difference between heights of the nodes left and right </a:t>
            </a:r>
            <a:r>
              <a:rPr lang="en-US" dirty="0" err="1" smtClean="0"/>
              <a:t>subtrees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/>
            </a:r>
            <a:br>
              <a:rPr lang="en-US" dirty="0" smtClean="0">
                <a:solidFill>
                  <a:schemeClr val="accent4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This IS an AVL tree.</a:t>
            </a:r>
          </a:p>
        </p:txBody>
      </p:sp>
      <p:sp>
        <p:nvSpPr>
          <p:cNvPr id="4" name="Oval 3"/>
          <p:cNvSpPr/>
          <p:nvPr/>
        </p:nvSpPr>
        <p:spPr>
          <a:xfrm>
            <a:off x="58674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7086600" y="33528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8229600" y="42672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9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5334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4" idx="0"/>
            <a:endCxn id="5" idx="4"/>
          </p:cNvCxnSpPr>
          <p:nvPr/>
        </p:nvCxnSpPr>
        <p:spPr>
          <a:xfrm flipV="1">
            <a:off x="6134100" y="3886200"/>
            <a:ext cx="12192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4"/>
            <a:endCxn id="6" idx="0"/>
          </p:cNvCxnSpPr>
          <p:nvPr/>
        </p:nvCxnSpPr>
        <p:spPr>
          <a:xfrm>
            <a:off x="7353300" y="3886200"/>
            <a:ext cx="1143000" cy="381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7" idx="0"/>
          </p:cNvCxnSpPr>
          <p:nvPr/>
        </p:nvCxnSpPr>
        <p:spPr>
          <a:xfrm flipH="1">
            <a:off x="5600700" y="47224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0"/>
            <a:endCxn id="4" idx="5"/>
          </p:cNvCxnSpPr>
          <p:nvPr/>
        </p:nvCxnSpPr>
        <p:spPr>
          <a:xfrm flipH="1" flipV="1">
            <a:off x="6322685" y="47224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086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6</a:t>
            </a:r>
            <a:endParaRPr lang="en-US" sz="2400" dirty="0"/>
          </a:p>
        </p:txBody>
      </p:sp>
      <p:cxnSp>
        <p:nvCxnSpPr>
          <p:cNvPr id="16" name="Straight Connector 15"/>
          <p:cNvCxnSpPr>
            <a:stCxn id="15" idx="0"/>
          </p:cNvCxnSpPr>
          <p:nvPr/>
        </p:nvCxnSpPr>
        <p:spPr>
          <a:xfrm flipH="1" flipV="1">
            <a:off x="6932285" y="5636885"/>
            <a:ext cx="4210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800600" y="6096000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7" idx="3"/>
            <a:endCxn id="17" idx="0"/>
          </p:cNvCxnSpPr>
          <p:nvPr/>
        </p:nvCxnSpPr>
        <p:spPr>
          <a:xfrm flipH="1">
            <a:off x="5067300" y="5636885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83040" y="34245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63000" y="433893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55229" y="43030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7300" y="5146710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58840" y="609600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1912" y="5146709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-1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83040" y="6131867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790492" y="5222889"/>
            <a:ext cx="533400" cy="533400"/>
          </a:xfrm>
          <a:prstGeom prst="ellipse">
            <a:avLst/>
          </a:prstGeom>
          <a:solidFill>
            <a:srgbClr val="00B0F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8</a:t>
            </a:r>
            <a:endParaRPr lang="en-US" sz="2400" dirty="0"/>
          </a:p>
        </p:txBody>
      </p:sp>
      <p:cxnSp>
        <p:nvCxnSpPr>
          <p:cNvPr id="26" name="Straight Connector 25"/>
          <p:cNvCxnSpPr>
            <a:endCxn id="25" idx="0"/>
          </p:cNvCxnSpPr>
          <p:nvPr/>
        </p:nvCxnSpPr>
        <p:spPr>
          <a:xfrm flipH="1">
            <a:off x="8057192" y="4763774"/>
            <a:ext cx="344815" cy="4591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448732" y="5222889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0</a:t>
            </a: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74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75191"/>
            <a:ext cx="5867401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If insertion leads a node to </a:t>
            </a:r>
            <a:br>
              <a:rPr lang="en-US" dirty="0" smtClean="0"/>
            </a:br>
            <a:r>
              <a:rPr lang="en-US" dirty="0" smtClean="0"/>
              <a:t>have +2 or -2, perform one of 4 possible rotations to rebalance.</a:t>
            </a:r>
          </a:p>
          <a:p>
            <a:pPr lvl="1"/>
            <a:r>
              <a:rPr lang="en-US" dirty="0" smtClean="0"/>
              <a:t>If more than one such node, rotate one closest to inserted leaf.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01" y="1523999"/>
            <a:ext cx="2681099" cy="532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24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Performed after new key inserted into left </a:t>
            </a:r>
            <a:r>
              <a:rPr lang="en-US" dirty="0" err="1" smtClean="0"/>
              <a:t>subtree</a:t>
            </a:r>
            <a:r>
              <a:rPr lang="en-US" dirty="0" smtClean="0"/>
              <a:t> of left child causing +2 balance factor.</a:t>
            </a:r>
          </a:p>
          <a:p>
            <a:pPr lvl="1"/>
            <a:r>
              <a:rPr lang="en-US" dirty="0" smtClean="0"/>
              <a:t>r:  node with +2 balance factor        c: left child of 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L-rotation is mirror image (-2 balance factor)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418010"/>
            <a:ext cx="6743700" cy="29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3200" y="5834390"/>
            <a:ext cx="3667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Is BST order preserved?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9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Create pointers to r, c and parent of r</a:t>
            </a:r>
          </a:p>
          <a:p>
            <a:r>
              <a:rPr lang="en-US" dirty="0" smtClean="0"/>
              <a:t>Move r’s </a:t>
            </a:r>
            <a:r>
              <a:rPr lang="en-US" dirty="0" err="1" smtClean="0"/>
              <a:t>lchild</a:t>
            </a:r>
            <a:r>
              <a:rPr lang="en-US" dirty="0" smtClean="0"/>
              <a:t> pointer from c to T2</a:t>
            </a:r>
          </a:p>
          <a:p>
            <a:r>
              <a:rPr lang="en-US" dirty="0" smtClean="0"/>
              <a:t>Move c’s </a:t>
            </a:r>
            <a:r>
              <a:rPr lang="en-US" dirty="0" err="1" smtClean="0"/>
              <a:t>rchild</a:t>
            </a:r>
            <a:r>
              <a:rPr lang="en-US" dirty="0" smtClean="0"/>
              <a:t> pointer from T2 to r</a:t>
            </a:r>
          </a:p>
          <a:p>
            <a:r>
              <a:rPr lang="en-US" dirty="0" smtClean="0"/>
              <a:t>Move parent of r’s child pointer from r to c.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5210"/>
            <a:ext cx="6743700" cy="29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4191000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accent4"/>
                </a:solidFill>
              </a:rPr>
              <a:t>Θ</a:t>
            </a:r>
            <a:r>
              <a:rPr lang="en-US" sz="3200" dirty="0" smtClean="0">
                <a:solidFill>
                  <a:schemeClr val="accent4"/>
                </a:solidFill>
              </a:rPr>
              <a:t>?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8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list operations easier on sorted lists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Interest in sorting algorithms largely due to value of presorting.</a:t>
            </a:r>
          </a:p>
          <a:p>
            <a:r>
              <a:rPr lang="en-US" dirty="0" smtClean="0"/>
              <a:t>Efficiency of algorithms using presorting can’t be better than </a:t>
            </a:r>
            <a:r>
              <a:rPr lang="el-GR" dirty="0" smtClean="0"/>
              <a:t>Θ</a:t>
            </a:r>
            <a:r>
              <a:rPr lang="en-US" dirty="0" smtClean="0"/>
              <a:t>(n log n),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why?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Create pointers to r, c and parent of r</a:t>
            </a:r>
          </a:p>
          <a:p>
            <a:r>
              <a:rPr lang="en-US" dirty="0" smtClean="0"/>
              <a:t>Move r’s </a:t>
            </a:r>
            <a:r>
              <a:rPr lang="en-US" dirty="0" err="1" smtClean="0"/>
              <a:t>lchild</a:t>
            </a:r>
            <a:r>
              <a:rPr lang="en-US" dirty="0" smtClean="0"/>
              <a:t> pointer from c to T2</a:t>
            </a:r>
          </a:p>
          <a:p>
            <a:r>
              <a:rPr lang="en-US" dirty="0" smtClean="0"/>
              <a:t>Move c’s </a:t>
            </a:r>
            <a:r>
              <a:rPr lang="en-US" dirty="0" err="1" smtClean="0"/>
              <a:t>rchild</a:t>
            </a:r>
            <a:r>
              <a:rPr lang="en-US" dirty="0" smtClean="0"/>
              <a:t> pointer from T2 to r</a:t>
            </a:r>
          </a:p>
          <a:p>
            <a:r>
              <a:rPr lang="en-US" dirty="0" smtClean="0"/>
              <a:t>Move parent of r’s child pointer from r to c.</a:t>
            </a:r>
          </a:p>
          <a:p>
            <a:pPr marL="118872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875210"/>
            <a:ext cx="6743700" cy="298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4191000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dirty="0" smtClean="0">
                <a:solidFill>
                  <a:schemeClr val="accent4"/>
                </a:solidFill>
              </a:rPr>
              <a:t>Θ</a:t>
            </a:r>
            <a:r>
              <a:rPr lang="en-US" sz="3200" dirty="0" smtClean="0">
                <a:solidFill>
                  <a:schemeClr val="accent4"/>
                </a:solidFill>
              </a:rPr>
              <a:t>(1)</a:t>
            </a:r>
            <a:endParaRPr lang="en-US" sz="3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14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LR-rotation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/>
          <a:lstStyle/>
          <a:p>
            <a:r>
              <a:rPr lang="en-US" dirty="0" smtClean="0"/>
              <a:t>An L-rotation followed by an R-rotation.  Performed after key inserted into right </a:t>
            </a:r>
            <a:r>
              <a:rPr lang="en-US" dirty="0" err="1" smtClean="0"/>
              <a:t>subtree</a:t>
            </a:r>
            <a:r>
              <a:rPr lang="en-US" dirty="0" smtClean="0"/>
              <a:t> of left child causing +2 balance factor.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RL-rotation is mirror image.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3352800"/>
            <a:ext cx="6796087" cy="293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9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Leads to search, insert, remove all being </a:t>
            </a:r>
            <a:r>
              <a:rPr lang="el-GR" dirty="0" smtClean="0"/>
              <a:t>Θ</a:t>
            </a:r>
            <a:r>
              <a:rPr lang="en-US" dirty="0" smtClean="0"/>
              <a:t>(log</a:t>
            </a:r>
            <a:r>
              <a:rPr lang="en-US" baseline="-25000" dirty="0" smtClean="0"/>
              <a:t>2</a:t>
            </a:r>
            <a:r>
              <a:rPr lang="en-US" dirty="0" smtClean="0"/>
              <a:t>n) in best, worst and average case.</a:t>
            </a:r>
          </a:p>
          <a:p>
            <a:endParaRPr lang="en-US" dirty="0"/>
          </a:p>
          <a:p>
            <a:r>
              <a:rPr lang="en-US" dirty="0" smtClean="0"/>
              <a:t>Not widely used, due to frequent rotations.</a:t>
            </a:r>
          </a:p>
          <a:p>
            <a:pPr lvl="1"/>
            <a:r>
              <a:rPr lang="en-US" dirty="0" smtClean="0"/>
              <a:t>Generated idea of rebalancing, which is used in other tree implementations.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0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list operations easier on sorted lists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Interest in sorting algorithms largely due to value of presorting.</a:t>
            </a:r>
          </a:p>
          <a:p>
            <a:r>
              <a:rPr lang="en-US" dirty="0" smtClean="0"/>
              <a:t>Efficiency of algorithms using presorting can’t be better than </a:t>
            </a:r>
            <a:r>
              <a:rPr lang="el-GR" dirty="0" smtClean="0"/>
              <a:t>Θ</a:t>
            </a:r>
            <a:r>
              <a:rPr lang="en-US" dirty="0" smtClean="0"/>
              <a:t>(n log n),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why?</a:t>
            </a:r>
          </a:p>
          <a:p>
            <a:pPr lvl="1"/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Which sorting algorithm should we use?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PresortElementUniqueness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array A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n-2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A[i+1]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pPr marL="11887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What is the big-</a:t>
            </a:r>
            <a:r>
              <a:rPr lang="el-GR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of this algorithm?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9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PresortElementUniqueness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array A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n-2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A[i+1]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pPr marL="11887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What is the big-</a:t>
            </a:r>
            <a:r>
              <a:rPr lang="el-GR" sz="2800" dirty="0" smtClean="0"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cs typeface="Courier New" panose="02070309020205020404" pitchFamily="49" charset="0"/>
              </a:rPr>
              <a:t> of this algorithm?</a:t>
            </a: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T(n) = </a:t>
            </a:r>
            <a:r>
              <a:rPr lang="en-US" sz="2800" dirty="0" err="1" smtClean="0">
                <a:cs typeface="Courier New" panose="02070309020205020404" pitchFamily="49" charset="0"/>
              </a:rPr>
              <a:t>T</a:t>
            </a:r>
            <a:r>
              <a:rPr lang="en-US" sz="2800" baseline="-25000" dirty="0" err="1" smtClean="0">
                <a:cs typeface="Courier New" panose="02070309020205020404" pitchFamily="49" charset="0"/>
              </a:rPr>
              <a:t>sort</a:t>
            </a:r>
            <a:r>
              <a:rPr lang="en-US" sz="2800" dirty="0" smtClean="0">
                <a:cs typeface="Courier New" panose="02070309020205020404" pitchFamily="49" charset="0"/>
              </a:rPr>
              <a:t>(n) + </a:t>
            </a:r>
            <a:r>
              <a:rPr lang="en-US" sz="2800" dirty="0" err="1" smtClean="0">
                <a:cs typeface="Courier New" panose="02070309020205020404" pitchFamily="49" charset="0"/>
              </a:rPr>
              <a:t>T</a:t>
            </a:r>
            <a:r>
              <a:rPr lang="en-US" sz="2800" baseline="-25000" dirty="0" err="1" smtClean="0">
                <a:cs typeface="Courier New" panose="02070309020205020404" pitchFamily="49" charset="0"/>
              </a:rPr>
              <a:t>scan</a:t>
            </a:r>
            <a:r>
              <a:rPr lang="en-US" sz="2800" dirty="0" smtClean="0">
                <a:cs typeface="Courier New" panose="02070309020205020404" pitchFamily="49" charset="0"/>
              </a:rPr>
              <a:t>(n)  </a:t>
            </a:r>
            <a:r>
              <a:rPr lang="az-Cyrl-AZ" sz="2800" dirty="0" smtClean="0">
                <a:cs typeface="Courier New" panose="02070309020205020404" pitchFamily="49" charset="0"/>
              </a:rPr>
              <a:t>Є</a:t>
            </a:r>
            <a:r>
              <a:rPr lang="en-US" sz="2800" dirty="0" smtClean="0">
                <a:cs typeface="Courier New" panose="02070309020205020404" pitchFamily="49" charset="0"/>
              </a:rPr>
              <a:t>  Θ(n log n) + </a:t>
            </a:r>
            <a:r>
              <a:rPr lang="el-GR" sz="2800" dirty="0" smtClean="0"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cs typeface="Courier New" panose="02070309020205020404" pitchFamily="49" charset="0"/>
              </a:rPr>
              <a:t>(n) = Θ(n log n)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Uniqueness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PresortElementUniqueness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(A[0…n-1])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array A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n-2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A[i+1]</a:t>
            </a: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pPr marL="11887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What is the big-</a:t>
            </a:r>
            <a:r>
              <a:rPr lang="el-GR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of this algorithm?</a:t>
            </a: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T(n) = </a:t>
            </a:r>
            <a:r>
              <a:rPr lang="en-US" sz="2800" dirty="0" err="1" smtClean="0">
                <a:cs typeface="Courier New" panose="02070309020205020404" pitchFamily="49" charset="0"/>
              </a:rPr>
              <a:t>T</a:t>
            </a:r>
            <a:r>
              <a:rPr lang="en-US" sz="2800" baseline="-25000" dirty="0" err="1" smtClean="0">
                <a:cs typeface="Courier New" panose="02070309020205020404" pitchFamily="49" charset="0"/>
              </a:rPr>
              <a:t>sort</a:t>
            </a:r>
            <a:r>
              <a:rPr lang="en-US" sz="2800" dirty="0" smtClean="0">
                <a:cs typeface="Courier New" panose="02070309020205020404" pitchFamily="49" charset="0"/>
              </a:rPr>
              <a:t>(n) + </a:t>
            </a:r>
            <a:r>
              <a:rPr lang="en-US" sz="2800" dirty="0" err="1" smtClean="0">
                <a:cs typeface="Courier New" panose="02070309020205020404" pitchFamily="49" charset="0"/>
              </a:rPr>
              <a:t>T</a:t>
            </a:r>
            <a:r>
              <a:rPr lang="en-US" sz="2800" baseline="-25000" dirty="0" err="1" smtClean="0">
                <a:cs typeface="Courier New" panose="02070309020205020404" pitchFamily="49" charset="0"/>
              </a:rPr>
              <a:t>scan</a:t>
            </a:r>
            <a:r>
              <a:rPr lang="en-US" sz="2800" dirty="0" smtClean="0">
                <a:cs typeface="Courier New" panose="02070309020205020404" pitchFamily="49" charset="0"/>
              </a:rPr>
              <a:t>(n)  </a:t>
            </a:r>
            <a:r>
              <a:rPr lang="az-Cyrl-AZ" sz="2800" dirty="0" smtClean="0">
                <a:cs typeface="Courier New" panose="02070309020205020404" pitchFamily="49" charset="0"/>
              </a:rPr>
              <a:t>Є</a:t>
            </a:r>
            <a:r>
              <a:rPr lang="en-US" sz="2800" dirty="0" smtClean="0">
                <a:cs typeface="Courier New" panose="02070309020205020404" pitchFamily="49" charset="0"/>
              </a:rPr>
              <a:t>  Θ(n log n) + </a:t>
            </a:r>
            <a:r>
              <a:rPr lang="el-GR" sz="2800" dirty="0" smtClean="0"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cs typeface="Courier New" panose="02070309020205020404" pitchFamily="49" charset="0"/>
              </a:rPr>
              <a:t>(n) = Θ(n log n)</a:t>
            </a:r>
          </a:p>
          <a:p>
            <a:pPr marL="118872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Brute Force:  compare all pairs.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Big-</a:t>
            </a:r>
            <a:r>
              <a:rPr lang="el-GR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Θ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accent4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118872" indent="0">
              <a:buNone/>
            </a:pP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6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32630</TotalTime>
  <Words>1576</Words>
  <Application>Microsoft Office PowerPoint</Application>
  <PresentationFormat>On-screen Show (4:3)</PresentationFormat>
  <Paragraphs>550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Transform and Conquer</vt:lpstr>
      <vt:lpstr>Announcements</vt:lpstr>
      <vt:lpstr>Transform and Conquer</vt:lpstr>
      <vt:lpstr>Presorting</vt:lpstr>
      <vt:lpstr>Presorting</vt:lpstr>
      <vt:lpstr>Presorting</vt:lpstr>
      <vt:lpstr>Element Uniqueness</vt:lpstr>
      <vt:lpstr>Element Uniqueness</vt:lpstr>
      <vt:lpstr>Element Uniqueness</vt:lpstr>
      <vt:lpstr>Element Uniqueness</vt:lpstr>
      <vt:lpstr>Searching</vt:lpstr>
      <vt:lpstr>Further Applications</vt:lpstr>
      <vt:lpstr>Gaussian Eliminiation</vt:lpstr>
      <vt:lpstr>Back to Algebra class …</vt:lpstr>
      <vt:lpstr>System of Equations</vt:lpstr>
      <vt:lpstr>Gaussian Elimination</vt:lpstr>
      <vt:lpstr>Gaussian Elimination</vt:lpstr>
      <vt:lpstr>Gaussian Elimination</vt:lpstr>
      <vt:lpstr>Gaussian Elimination</vt:lpstr>
      <vt:lpstr>Gaussian Elimination</vt:lpstr>
      <vt:lpstr>Gaussian Elimination</vt:lpstr>
      <vt:lpstr>Transform and Conquer</vt:lpstr>
      <vt:lpstr>Heaps</vt:lpstr>
      <vt:lpstr>Heap</vt:lpstr>
      <vt:lpstr>Heap</vt:lpstr>
      <vt:lpstr>Heap Properties</vt:lpstr>
      <vt:lpstr>Array Representation</vt:lpstr>
      <vt:lpstr>Array Representation</vt:lpstr>
      <vt:lpstr>Array Representation</vt:lpstr>
      <vt:lpstr>Array Representation</vt:lpstr>
      <vt:lpstr>Array Representation</vt:lpstr>
      <vt:lpstr>Array Representation</vt:lpstr>
      <vt:lpstr>Array Representation</vt:lpstr>
      <vt:lpstr>Constructing a Heap: Θ(n)</vt:lpstr>
      <vt:lpstr>Heap Push: Θ(log2n)</vt:lpstr>
      <vt:lpstr>Heap Pop: Θ(log2n)</vt:lpstr>
      <vt:lpstr>Your Turn …</vt:lpstr>
      <vt:lpstr>Heapsort</vt:lpstr>
      <vt:lpstr>Heapsort</vt:lpstr>
      <vt:lpstr>Balanced Search Trees</vt:lpstr>
      <vt:lpstr>BST</vt:lpstr>
      <vt:lpstr>BST</vt:lpstr>
      <vt:lpstr>How to Avoid BST Worst Case?</vt:lpstr>
      <vt:lpstr>AVL Trees</vt:lpstr>
      <vt:lpstr>AVL Trees</vt:lpstr>
      <vt:lpstr>AVL Trees</vt:lpstr>
      <vt:lpstr>Rotations</vt:lpstr>
      <vt:lpstr>R-rotation</vt:lpstr>
      <vt:lpstr>R-rotation</vt:lpstr>
      <vt:lpstr>R-rotation</vt:lpstr>
      <vt:lpstr>LR-rotation</vt:lpstr>
      <vt:lpstr>AVL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514</cp:revision>
  <dcterms:created xsi:type="dcterms:W3CDTF">2006-08-16T00:00:00Z</dcterms:created>
  <dcterms:modified xsi:type="dcterms:W3CDTF">2016-10-21T06:24:33Z</dcterms:modified>
</cp:coreProperties>
</file>