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340" r:id="rId3"/>
    <p:sldId id="339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2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4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25220-B51A-4582-94F1-4637402C8ADD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4B181-44C9-4D86-A9AD-E14AB14E2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5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Named for Adelson-</a:t>
            </a:r>
            <a:r>
              <a:rPr lang="en-US" dirty="0" err="1" smtClean="0"/>
              <a:t>Velsky</a:t>
            </a:r>
            <a:r>
              <a:rPr lang="en-US" baseline="0" dirty="0" smtClean="0"/>
              <a:t> and Landis.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6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Named for Adelson-</a:t>
            </a:r>
            <a:r>
              <a:rPr lang="en-US" dirty="0" err="1" smtClean="0"/>
              <a:t>Velsky</a:t>
            </a:r>
            <a:r>
              <a:rPr lang="en-US" baseline="0" dirty="0" smtClean="0"/>
              <a:t> and Landis.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51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Named for Adelson-</a:t>
            </a:r>
            <a:r>
              <a:rPr lang="en-US" dirty="0" err="1" smtClean="0"/>
              <a:t>Velsky</a:t>
            </a:r>
            <a:r>
              <a:rPr lang="en-US" baseline="0" dirty="0" smtClean="0"/>
              <a:t> and Landis.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71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Transform and </a:t>
            </a:r>
            <a:r>
              <a:rPr lang="en-US" dirty="0" smtClean="0"/>
              <a:t>Conquer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Representation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352800"/>
                <a:ext cx="5676900" cy="3048000"/>
              </a:xfrm>
            </p:spPr>
            <p:txBody>
              <a:bodyPr/>
              <a:lstStyle/>
              <a:p>
                <a:r>
                  <a:rPr lang="en-US" dirty="0" smtClean="0"/>
                  <a:t>Where is parent of node </a:t>
                </a:r>
                <a:r>
                  <a:rPr lang="en-US" i="1" dirty="0" err="1" smtClean="0"/>
                  <a:t>i</a:t>
                </a:r>
                <a:r>
                  <a:rPr lang="en-US" dirty="0" smtClean="0"/>
                  <a:t>?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352800"/>
                <a:ext cx="5676900" cy="3048000"/>
              </a:xfrm>
              <a:blipFill rotWithShape="1">
                <a:blip r:embed="rId2"/>
                <a:stretch>
                  <a:fillRect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5029200" y="4343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324600" y="3352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7772400" y="4343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41910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58674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70866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2" name="Straight Connector 11"/>
          <p:cNvCxnSpPr>
            <a:stCxn id="6" idx="0"/>
            <a:endCxn id="7" idx="4"/>
          </p:cNvCxnSpPr>
          <p:nvPr/>
        </p:nvCxnSpPr>
        <p:spPr>
          <a:xfrm flipV="1">
            <a:off x="5295900" y="3886200"/>
            <a:ext cx="12954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4"/>
            <a:endCxn id="8" idx="0"/>
          </p:cNvCxnSpPr>
          <p:nvPr/>
        </p:nvCxnSpPr>
        <p:spPr>
          <a:xfrm>
            <a:off x="6591300" y="3886200"/>
            <a:ext cx="14478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3"/>
            <a:endCxn id="9" idx="0"/>
          </p:cNvCxnSpPr>
          <p:nvPr/>
        </p:nvCxnSpPr>
        <p:spPr>
          <a:xfrm flipH="1">
            <a:off x="4457700" y="4798685"/>
            <a:ext cx="6496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11" idx="0"/>
          </p:cNvCxnSpPr>
          <p:nvPr/>
        </p:nvCxnSpPr>
        <p:spPr>
          <a:xfrm flipH="1">
            <a:off x="7353300" y="4798685"/>
            <a:ext cx="4972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0"/>
            <a:endCxn id="6" idx="5"/>
          </p:cNvCxnSpPr>
          <p:nvPr/>
        </p:nvCxnSpPr>
        <p:spPr>
          <a:xfrm flipH="1" flipV="1">
            <a:off x="5484485" y="4798685"/>
            <a:ext cx="6496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5344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cxnSp>
        <p:nvCxnSpPr>
          <p:cNvPr id="18" name="Straight Connector 17"/>
          <p:cNvCxnSpPr>
            <a:stCxn id="17" idx="0"/>
            <a:endCxn id="8" idx="5"/>
          </p:cNvCxnSpPr>
          <p:nvPr/>
        </p:nvCxnSpPr>
        <p:spPr>
          <a:xfrm flipH="1" flipV="1">
            <a:off x="8227685" y="4798685"/>
            <a:ext cx="5734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6576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22" name="Oval 21"/>
          <p:cNvSpPr/>
          <p:nvPr/>
        </p:nvSpPr>
        <p:spPr>
          <a:xfrm>
            <a:off x="47244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cxnSp>
        <p:nvCxnSpPr>
          <p:cNvPr id="23" name="Straight Connector 22"/>
          <p:cNvCxnSpPr>
            <a:stCxn id="9" idx="3"/>
            <a:endCxn id="21" idx="0"/>
          </p:cNvCxnSpPr>
          <p:nvPr/>
        </p:nvCxnSpPr>
        <p:spPr>
          <a:xfrm flipH="1">
            <a:off x="3924300" y="5713085"/>
            <a:ext cx="344815" cy="535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2" idx="0"/>
            <a:endCxn id="9" idx="5"/>
          </p:cNvCxnSpPr>
          <p:nvPr/>
        </p:nvCxnSpPr>
        <p:spPr>
          <a:xfrm flipH="1" flipV="1">
            <a:off x="4646285" y="5713085"/>
            <a:ext cx="344815" cy="535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3340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29" name="Straight Connector 28"/>
          <p:cNvCxnSpPr>
            <a:stCxn id="10" idx="3"/>
            <a:endCxn id="27" idx="0"/>
          </p:cNvCxnSpPr>
          <p:nvPr/>
        </p:nvCxnSpPr>
        <p:spPr>
          <a:xfrm flipH="1">
            <a:off x="5600700" y="5713085"/>
            <a:ext cx="344815" cy="535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81000" y="1752600"/>
          <a:ext cx="842010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6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5676900" cy="3048000"/>
          </a:xfrm>
        </p:spPr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Where is left child of node </a:t>
            </a:r>
            <a:r>
              <a:rPr lang="en-US" i="1" dirty="0" err="1" smtClean="0">
                <a:solidFill>
                  <a:schemeClr val="accent4"/>
                </a:solidFill>
              </a:rPr>
              <a:t>i</a:t>
            </a:r>
            <a:r>
              <a:rPr lang="en-US" dirty="0" smtClean="0">
                <a:solidFill>
                  <a:schemeClr val="accent4"/>
                </a:solidFill>
              </a:rPr>
              <a:t>?</a:t>
            </a:r>
          </a:p>
        </p:txBody>
      </p:sp>
      <p:sp>
        <p:nvSpPr>
          <p:cNvPr id="6" name="Oval 5"/>
          <p:cNvSpPr/>
          <p:nvPr/>
        </p:nvSpPr>
        <p:spPr>
          <a:xfrm>
            <a:off x="5029200" y="4343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324600" y="3352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7772400" y="4343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41910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58674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70866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2" name="Straight Connector 11"/>
          <p:cNvCxnSpPr>
            <a:stCxn id="6" idx="0"/>
            <a:endCxn id="7" idx="4"/>
          </p:cNvCxnSpPr>
          <p:nvPr/>
        </p:nvCxnSpPr>
        <p:spPr>
          <a:xfrm flipV="1">
            <a:off x="5295900" y="3886200"/>
            <a:ext cx="12954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4"/>
            <a:endCxn id="8" idx="0"/>
          </p:cNvCxnSpPr>
          <p:nvPr/>
        </p:nvCxnSpPr>
        <p:spPr>
          <a:xfrm>
            <a:off x="6591300" y="3886200"/>
            <a:ext cx="14478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3"/>
            <a:endCxn id="9" idx="0"/>
          </p:cNvCxnSpPr>
          <p:nvPr/>
        </p:nvCxnSpPr>
        <p:spPr>
          <a:xfrm flipH="1">
            <a:off x="4457700" y="4798685"/>
            <a:ext cx="6496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11" idx="0"/>
          </p:cNvCxnSpPr>
          <p:nvPr/>
        </p:nvCxnSpPr>
        <p:spPr>
          <a:xfrm flipH="1">
            <a:off x="7353300" y="4798685"/>
            <a:ext cx="4972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0"/>
            <a:endCxn id="6" idx="5"/>
          </p:cNvCxnSpPr>
          <p:nvPr/>
        </p:nvCxnSpPr>
        <p:spPr>
          <a:xfrm flipH="1" flipV="1">
            <a:off x="5484485" y="4798685"/>
            <a:ext cx="6496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5344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cxnSp>
        <p:nvCxnSpPr>
          <p:cNvPr id="18" name="Straight Connector 17"/>
          <p:cNvCxnSpPr>
            <a:stCxn id="17" idx="0"/>
            <a:endCxn id="8" idx="5"/>
          </p:cNvCxnSpPr>
          <p:nvPr/>
        </p:nvCxnSpPr>
        <p:spPr>
          <a:xfrm flipH="1" flipV="1">
            <a:off x="8227685" y="4798685"/>
            <a:ext cx="5734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6576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22" name="Oval 21"/>
          <p:cNvSpPr/>
          <p:nvPr/>
        </p:nvSpPr>
        <p:spPr>
          <a:xfrm>
            <a:off x="47244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cxnSp>
        <p:nvCxnSpPr>
          <p:cNvPr id="23" name="Straight Connector 22"/>
          <p:cNvCxnSpPr>
            <a:stCxn id="9" idx="3"/>
            <a:endCxn id="21" idx="0"/>
          </p:cNvCxnSpPr>
          <p:nvPr/>
        </p:nvCxnSpPr>
        <p:spPr>
          <a:xfrm flipH="1">
            <a:off x="3924300" y="5713085"/>
            <a:ext cx="344815" cy="535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2" idx="0"/>
            <a:endCxn id="9" idx="5"/>
          </p:cNvCxnSpPr>
          <p:nvPr/>
        </p:nvCxnSpPr>
        <p:spPr>
          <a:xfrm flipH="1" flipV="1">
            <a:off x="4646285" y="5713085"/>
            <a:ext cx="344815" cy="535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3340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29" name="Straight Connector 28"/>
          <p:cNvCxnSpPr>
            <a:stCxn id="10" idx="3"/>
            <a:endCxn id="27" idx="0"/>
          </p:cNvCxnSpPr>
          <p:nvPr/>
        </p:nvCxnSpPr>
        <p:spPr>
          <a:xfrm flipH="1">
            <a:off x="5600700" y="5713085"/>
            <a:ext cx="344815" cy="535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81000" y="1752600"/>
          <a:ext cx="842010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04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5676900" cy="3048000"/>
          </a:xfrm>
        </p:spPr>
        <p:txBody>
          <a:bodyPr/>
          <a:lstStyle/>
          <a:p>
            <a:r>
              <a:rPr lang="en-US" dirty="0" smtClean="0"/>
              <a:t>Where is left child of node </a:t>
            </a:r>
            <a:r>
              <a:rPr lang="en-US" i="1" dirty="0" err="1" smtClean="0"/>
              <a:t>i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2i</a:t>
            </a:r>
          </a:p>
        </p:txBody>
      </p:sp>
      <p:sp>
        <p:nvSpPr>
          <p:cNvPr id="6" name="Oval 5"/>
          <p:cNvSpPr/>
          <p:nvPr/>
        </p:nvSpPr>
        <p:spPr>
          <a:xfrm>
            <a:off x="5029200" y="4343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324600" y="3352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7772400" y="4343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41910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58674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70866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2" name="Straight Connector 11"/>
          <p:cNvCxnSpPr>
            <a:stCxn id="6" idx="0"/>
            <a:endCxn id="7" idx="4"/>
          </p:cNvCxnSpPr>
          <p:nvPr/>
        </p:nvCxnSpPr>
        <p:spPr>
          <a:xfrm flipV="1">
            <a:off x="5295900" y="3886200"/>
            <a:ext cx="12954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4"/>
            <a:endCxn id="8" idx="0"/>
          </p:cNvCxnSpPr>
          <p:nvPr/>
        </p:nvCxnSpPr>
        <p:spPr>
          <a:xfrm>
            <a:off x="6591300" y="3886200"/>
            <a:ext cx="14478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3"/>
            <a:endCxn id="9" idx="0"/>
          </p:cNvCxnSpPr>
          <p:nvPr/>
        </p:nvCxnSpPr>
        <p:spPr>
          <a:xfrm flipH="1">
            <a:off x="4457700" y="4798685"/>
            <a:ext cx="6496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11" idx="0"/>
          </p:cNvCxnSpPr>
          <p:nvPr/>
        </p:nvCxnSpPr>
        <p:spPr>
          <a:xfrm flipH="1">
            <a:off x="7353300" y="4798685"/>
            <a:ext cx="4972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0"/>
            <a:endCxn id="6" idx="5"/>
          </p:cNvCxnSpPr>
          <p:nvPr/>
        </p:nvCxnSpPr>
        <p:spPr>
          <a:xfrm flipH="1" flipV="1">
            <a:off x="5484485" y="4798685"/>
            <a:ext cx="6496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5344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cxnSp>
        <p:nvCxnSpPr>
          <p:cNvPr id="18" name="Straight Connector 17"/>
          <p:cNvCxnSpPr>
            <a:stCxn id="17" idx="0"/>
            <a:endCxn id="8" idx="5"/>
          </p:cNvCxnSpPr>
          <p:nvPr/>
        </p:nvCxnSpPr>
        <p:spPr>
          <a:xfrm flipH="1" flipV="1">
            <a:off x="8227685" y="4798685"/>
            <a:ext cx="5734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6576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22" name="Oval 21"/>
          <p:cNvSpPr/>
          <p:nvPr/>
        </p:nvSpPr>
        <p:spPr>
          <a:xfrm>
            <a:off x="47244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cxnSp>
        <p:nvCxnSpPr>
          <p:cNvPr id="23" name="Straight Connector 22"/>
          <p:cNvCxnSpPr>
            <a:stCxn id="9" idx="3"/>
            <a:endCxn id="21" idx="0"/>
          </p:cNvCxnSpPr>
          <p:nvPr/>
        </p:nvCxnSpPr>
        <p:spPr>
          <a:xfrm flipH="1">
            <a:off x="3924300" y="5713085"/>
            <a:ext cx="344815" cy="535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2" idx="0"/>
            <a:endCxn id="9" idx="5"/>
          </p:cNvCxnSpPr>
          <p:nvPr/>
        </p:nvCxnSpPr>
        <p:spPr>
          <a:xfrm flipH="1" flipV="1">
            <a:off x="4646285" y="5713085"/>
            <a:ext cx="344815" cy="535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3340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29" name="Straight Connector 28"/>
          <p:cNvCxnSpPr>
            <a:stCxn id="10" idx="3"/>
            <a:endCxn id="27" idx="0"/>
          </p:cNvCxnSpPr>
          <p:nvPr/>
        </p:nvCxnSpPr>
        <p:spPr>
          <a:xfrm flipH="1">
            <a:off x="5600700" y="5713085"/>
            <a:ext cx="344815" cy="535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81000" y="1752600"/>
          <a:ext cx="842010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5676900" cy="3048000"/>
          </a:xfrm>
        </p:spPr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Where is right child of node </a:t>
            </a:r>
            <a:r>
              <a:rPr lang="en-US" i="1" dirty="0" err="1" smtClean="0">
                <a:solidFill>
                  <a:schemeClr val="accent4"/>
                </a:solidFill>
              </a:rPr>
              <a:t>i</a:t>
            </a:r>
            <a:r>
              <a:rPr lang="en-US" dirty="0" smtClean="0">
                <a:solidFill>
                  <a:schemeClr val="accent4"/>
                </a:solidFill>
              </a:rPr>
              <a:t>?</a:t>
            </a:r>
          </a:p>
        </p:txBody>
      </p:sp>
      <p:sp>
        <p:nvSpPr>
          <p:cNvPr id="6" name="Oval 5"/>
          <p:cNvSpPr/>
          <p:nvPr/>
        </p:nvSpPr>
        <p:spPr>
          <a:xfrm>
            <a:off x="5029200" y="4343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324600" y="3352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7772400" y="4343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41910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58674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70866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2" name="Straight Connector 11"/>
          <p:cNvCxnSpPr>
            <a:stCxn id="6" idx="0"/>
            <a:endCxn id="7" idx="4"/>
          </p:cNvCxnSpPr>
          <p:nvPr/>
        </p:nvCxnSpPr>
        <p:spPr>
          <a:xfrm flipV="1">
            <a:off x="5295900" y="3886200"/>
            <a:ext cx="12954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4"/>
            <a:endCxn id="8" idx="0"/>
          </p:cNvCxnSpPr>
          <p:nvPr/>
        </p:nvCxnSpPr>
        <p:spPr>
          <a:xfrm>
            <a:off x="6591300" y="3886200"/>
            <a:ext cx="14478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3"/>
            <a:endCxn id="9" idx="0"/>
          </p:cNvCxnSpPr>
          <p:nvPr/>
        </p:nvCxnSpPr>
        <p:spPr>
          <a:xfrm flipH="1">
            <a:off x="4457700" y="4798685"/>
            <a:ext cx="6496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11" idx="0"/>
          </p:cNvCxnSpPr>
          <p:nvPr/>
        </p:nvCxnSpPr>
        <p:spPr>
          <a:xfrm flipH="1">
            <a:off x="7353300" y="4798685"/>
            <a:ext cx="4972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0"/>
            <a:endCxn id="6" idx="5"/>
          </p:cNvCxnSpPr>
          <p:nvPr/>
        </p:nvCxnSpPr>
        <p:spPr>
          <a:xfrm flipH="1" flipV="1">
            <a:off x="5484485" y="4798685"/>
            <a:ext cx="6496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5344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cxnSp>
        <p:nvCxnSpPr>
          <p:cNvPr id="18" name="Straight Connector 17"/>
          <p:cNvCxnSpPr>
            <a:stCxn id="17" idx="0"/>
            <a:endCxn id="8" idx="5"/>
          </p:cNvCxnSpPr>
          <p:nvPr/>
        </p:nvCxnSpPr>
        <p:spPr>
          <a:xfrm flipH="1" flipV="1">
            <a:off x="8227685" y="4798685"/>
            <a:ext cx="5734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6576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22" name="Oval 21"/>
          <p:cNvSpPr/>
          <p:nvPr/>
        </p:nvSpPr>
        <p:spPr>
          <a:xfrm>
            <a:off x="47244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cxnSp>
        <p:nvCxnSpPr>
          <p:cNvPr id="23" name="Straight Connector 22"/>
          <p:cNvCxnSpPr>
            <a:stCxn id="9" idx="3"/>
            <a:endCxn id="21" idx="0"/>
          </p:cNvCxnSpPr>
          <p:nvPr/>
        </p:nvCxnSpPr>
        <p:spPr>
          <a:xfrm flipH="1">
            <a:off x="3924300" y="5713085"/>
            <a:ext cx="344815" cy="535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2" idx="0"/>
            <a:endCxn id="9" idx="5"/>
          </p:cNvCxnSpPr>
          <p:nvPr/>
        </p:nvCxnSpPr>
        <p:spPr>
          <a:xfrm flipH="1" flipV="1">
            <a:off x="4646285" y="5713085"/>
            <a:ext cx="344815" cy="535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3340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29" name="Straight Connector 28"/>
          <p:cNvCxnSpPr>
            <a:stCxn id="10" idx="3"/>
            <a:endCxn id="27" idx="0"/>
          </p:cNvCxnSpPr>
          <p:nvPr/>
        </p:nvCxnSpPr>
        <p:spPr>
          <a:xfrm flipH="1">
            <a:off x="5600700" y="5713085"/>
            <a:ext cx="344815" cy="535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81000" y="1752600"/>
          <a:ext cx="842010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75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5676900" cy="3048000"/>
          </a:xfrm>
        </p:spPr>
        <p:txBody>
          <a:bodyPr/>
          <a:lstStyle/>
          <a:p>
            <a:r>
              <a:rPr lang="en-US" dirty="0" smtClean="0"/>
              <a:t>Where is right child of node </a:t>
            </a:r>
            <a:r>
              <a:rPr lang="en-US" i="1" dirty="0" err="1" smtClean="0"/>
              <a:t>i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2i + 1</a:t>
            </a:r>
          </a:p>
        </p:txBody>
      </p:sp>
      <p:sp>
        <p:nvSpPr>
          <p:cNvPr id="6" name="Oval 5"/>
          <p:cNvSpPr/>
          <p:nvPr/>
        </p:nvSpPr>
        <p:spPr>
          <a:xfrm>
            <a:off x="5029200" y="4343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324600" y="3352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7772400" y="4343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41910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58674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70866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2" name="Straight Connector 11"/>
          <p:cNvCxnSpPr>
            <a:stCxn id="6" idx="0"/>
            <a:endCxn id="7" idx="4"/>
          </p:cNvCxnSpPr>
          <p:nvPr/>
        </p:nvCxnSpPr>
        <p:spPr>
          <a:xfrm flipV="1">
            <a:off x="5295900" y="3886200"/>
            <a:ext cx="12954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4"/>
            <a:endCxn id="8" idx="0"/>
          </p:cNvCxnSpPr>
          <p:nvPr/>
        </p:nvCxnSpPr>
        <p:spPr>
          <a:xfrm>
            <a:off x="6591300" y="3886200"/>
            <a:ext cx="14478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3"/>
            <a:endCxn id="9" idx="0"/>
          </p:cNvCxnSpPr>
          <p:nvPr/>
        </p:nvCxnSpPr>
        <p:spPr>
          <a:xfrm flipH="1">
            <a:off x="4457700" y="4798685"/>
            <a:ext cx="6496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11" idx="0"/>
          </p:cNvCxnSpPr>
          <p:nvPr/>
        </p:nvCxnSpPr>
        <p:spPr>
          <a:xfrm flipH="1">
            <a:off x="7353300" y="4798685"/>
            <a:ext cx="4972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0"/>
            <a:endCxn id="6" idx="5"/>
          </p:cNvCxnSpPr>
          <p:nvPr/>
        </p:nvCxnSpPr>
        <p:spPr>
          <a:xfrm flipH="1" flipV="1">
            <a:off x="5484485" y="4798685"/>
            <a:ext cx="6496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5344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cxnSp>
        <p:nvCxnSpPr>
          <p:cNvPr id="18" name="Straight Connector 17"/>
          <p:cNvCxnSpPr>
            <a:stCxn id="17" idx="0"/>
            <a:endCxn id="8" idx="5"/>
          </p:cNvCxnSpPr>
          <p:nvPr/>
        </p:nvCxnSpPr>
        <p:spPr>
          <a:xfrm flipH="1" flipV="1">
            <a:off x="8227685" y="4798685"/>
            <a:ext cx="5734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6576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22" name="Oval 21"/>
          <p:cNvSpPr/>
          <p:nvPr/>
        </p:nvSpPr>
        <p:spPr>
          <a:xfrm>
            <a:off x="47244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cxnSp>
        <p:nvCxnSpPr>
          <p:cNvPr id="23" name="Straight Connector 22"/>
          <p:cNvCxnSpPr>
            <a:stCxn id="9" idx="3"/>
            <a:endCxn id="21" idx="0"/>
          </p:cNvCxnSpPr>
          <p:nvPr/>
        </p:nvCxnSpPr>
        <p:spPr>
          <a:xfrm flipH="1">
            <a:off x="3924300" y="5713085"/>
            <a:ext cx="344815" cy="535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2" idx="0"/>
            <a:endCxn id="9" idx="5"/>
          </p:cNvCxnSpPr>
          <p:nvPr/>
        </p:nvCxnSpPr>
        <p:spPr>
          <a:xfrm flipH="1" flipV="1">
            <a:off x="4646285" y="5713085"/>
            <a:ext cx="344815" cy="535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3340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29" name="Straight Connector 28"/>
          <p:cNvCxnSpPr>
            <a:stCxn id="10" idx="3"/>
            <a:endCxn id="27" idx="0"/>
          </p:cNvCxnSpPr>
          <p:nvPr/>
        </p:nvCxnSpPr>
        <p:spPr>
          <a:xfrm flipH="1">
            <a:off x="5600700" y="5713085"/>
            <a:ext cx="344815" cy="535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81000" y="1752600"/>
          <a:ext cx="842010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15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Heap: </a:t>
            </a:r>
            <a:r>
              <a:rPr lang="el-GR" dirty="0" smtClean="0"/>
              <a:t>Θ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HeapBottomUp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(H[1…n])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← floor(n/2)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H[k]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heap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not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heap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2*k ≤ n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j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* k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&lt; n  // there are 2 children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H[j] &lt; H[j+1]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j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+ 1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 ≥ H[j]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heap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H[k]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H[j]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j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H[k]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← v</a:t>
            </a:r>
          </a:p>
        </p:txBody>
      </p:sp>
      <p:sp>
        <p:nvSpPr>
          <p:cNvPr id="5" name="Oval 4"/>
          <p:cNvSpPr/>
          <p:nvPr/>
        </p:nvSpPr>
        <p:spPr>
          <a:xfrm>
            <a:off x="5715000" y="53340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7010400" y="4343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8458200" y="53340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48768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65532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77724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cxnSp>
        <p:nvCxnSpPr>
          <p:cNvPr id="11" name="Straight Connector 10"/>
          <p:cNvCxnSpPr>
            <a:stCxn id="5" idx="0"/>
            <a:endCxn id="6" idx="4"/>
          </p:cNvCxnSpPr>
          <p:nvPr/>
        </p:nvCxnSpPr>
        <p:spPr>
          <a:xfrm flipV="1">
            <a:off x="5981700" y="4876800"/>
            <a:ext cx="12954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>
            <a:off x="7277100" y="4876800"/>
            <a:ext cx="14478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3"/>
            <a:endCxn id="8" idx="0"/>
          </p:cNvCxnSpPr>
          <p:nvPr/>
        </p:nvCxnSpPr>
        <p:spPr>
          <a:xfrm flipH="1">
            <a:off x="5143500" y="5789285"/>
            <a:ext cx="6496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3"/>
            <a:endCxn id="10" idx="0"/>
          </p:cNvCxnSpPr>
          <p:nvPr/>
        </p:nvCxnSpPr>
        <p:spPr>
          <a:xfrm flipH="1">
            <a:off x="8039100" y="5789285"/>
            <a:ext cx="4972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0"/>
            <a:endCxn id="5" idx="5"/>
          </p:cNvCxnSpPr>
          <p:nvPr/>
        </p:nvCxnSpPr>
        <p:spPr>
          <a:xfrm flipH="1" flipV="1">
            <a:off x="6170285" y="5789285"/>
            <a:ext cx="6496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32251" y="2667000"/>
            <a:ext cx="31117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4"/>
                </a:solidFill>
              </a:rPr>
              <a:t>Convert to array </a:t>
            </a:r>
            <a:br>
              <a:rPr lang="en-US" sz="2800" dirty="0" smtClean="0">
                <a:solidFill>
                  <a:schemeClr val="accent4"/>
                </a:solidFill>
              </a:rPr>
            </a:br>
            <a:r>
              <a:rPr lang="en-US" sz="2800" dirty="0" smtClean="0">
                <a:solidFill>
                  <a:schemeClr val="accent4"/>
                </a:solidFill>
              </a:rPr>
              <a:t>representation and</a:t>
            </a:r>
            <a:br>
              <a:rPr lang="en-US" sz="2800" dirty="0" smtClean="0">
                <a:solidFill>
                  <a:schemeClr val="accent4"/>
                </a:solidFill>
              </a:rPr>
            </a:br>
            <a:r>
              <a:rPr lang="en-US" sz="2800" dirty="0" smtClean="0">
                <a:solidFill>
                  <a:schemeClr val="accent4"/>
                </a:solidFill>
              </a:rPr>
              <a:t>run </a:t>
            </a:r>
            <a:r>
              <a:rPr lang="en-US" sz="2800" dirty="0" err="1" smtClean="0">
                <a:solidFill>
                  <a:schemeClr val="accent4"/>
                </a:solidFill>
              </a:rPr>
              <a:t>HeapBottomUp</a:t>
            </a:r>
            <a:endParaRPr lang="en-US" sz="2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19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Push: </a:t>
            </a:r>
            <a:r>
              <a:rPr lang="el-GR" dirty="0" smtClean="0"/>
              <a:t>Θ</a:t>
            </a:r>
            <a:r>
              <a:rPr lang="en-US" dirty="0" smtClean="0"/>
              <a:t>(log</a:t>
            </a:r>
            <a:r>
              <a:rPr lang="en-US" baseline="-25000" dirty="0" smtClean="0"/>
              <a:t>2</a:t>
            </a:r>
            <a:r>
              <a:rPr lang="en-US" dirty="0" smtClean="0"/>
              <a:t>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HeapPush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(H[1…n], k)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H[n+1] ← k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n+1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heap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while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heap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≠ 1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floor(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/2)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&gt; H[p]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swap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and H[p]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11887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heap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382874"/>
            <a:ext cx="9144000" cy="14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29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Pop</a:t>
            </a:r>
            <a:r>
              <a:rPr lang="en-US" dirty="0"/>
              <a:t>: </a:t>
            </a:r>
            <a:r>
              <a:rPr lang="el-GR" dirty="0"/>
              <a:t>Θ</a:t>
            </a:r>
            <a:r>
              <a:rPr lang="en-US" dirty="0"/>
              <a:t>(log</a:t>
            </a:r>
            <a:r>
              <a:rPr lang="en-US" baseline="-25000" dirty="0"/>
              <a:t>2</a:t>
            </a:r>
            <a:r>
              <a:rPr lang="en-US" dirty="0"/>
              <a:t>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Pops root – largest item</a:t>
            </a:r>
          </a:p>
          <a:p>
            <a:pPr lvl="1"/>
            <a:r>
              <a:rPr lang="en-US" dirty="0" smtClean="0"/>
              <a:t>Often returns item in addition to removing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2942"/>
            <a:ext cx="9144000" cy="3311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228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that you start with an empty max-heap.  Draw the heap (in tree format) after each of the following operations.</a:t>
            </a:r>
            <a:br>
              <a:rPr lang="en-US" dirty="0"/>
            </a:br>
            <a:r>
              <a:rPr lang="en-US" dirty="0" err="1"/>
              <a:t>heap_push</a:t>
            </a:r>
            <a:r>
              <a:rPr lang="en-US" dirty="0"/>
              <a:t>(10)</a:t>
            </a:r>
            <a:br>
              <a:rPr lang="en-US" dirty="0"/>
            </a:br>
            <a:r>
              <a:rPr lang="en-US" dirty="0" err="1"/>
              <a:t>heap_push</a:t>
            </a:r>
            <a:r>
              <a:rPr lang="en-US" dirty="0"/>
              <a:t>(5)</a:t>
            </a:r>
            <a:br>
              <a:rPr lang="en-US" dirty="0"/>
            </a:br>
            <a:r>
              <a:rPr lang="en-US" dirty="0" err="1"/>
              <a:t>heap_push</a:t>
            </a:r>
            <a:r>
              <a:rPr lang="en-US" dirty="0"/>
              <a:t>(11)</a:t>
            </a:r>
            <a:br>
              <a:rPr lang="en-US" dirty="0"/>
            </a:br>
            <a:r>
              <a:rPr lang="en-US" dirty="0" err="1"/>
              <a:t>heap_push</a:t>
            </a:r>
            <a:r>
              <a:rPr lang="en-US" dirty="0"/>
              <a:t>(6)</a:t>
            </a:r>
            <a:br>
              <a:rPr lang="en-US" dirty="0"/>
            </a:br>
            <a:r>
              <a:rPr lang="en-US" dirty="0" err="1"/>
              <a:t>heap_push</a:t>
            </a:r>
            <a:r>
              <a:rPr lang="en-US" dirty="0"/>
              <a:t>(2)</a:t>
            </a:r>
            <a:br>
              <a:rPr lang="en-US" dirty="0"/>
            </a:br>
            <a:r>
              <a:rPr lang="en-US" dirty="0" err="1"/>
              <a:t>heap_pop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07526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n-US" dirty="0" smtClean="0"/>
              <a:t>Construct heap from array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Call heap pop repeatedly until empty (could add popped items into new array if desired)</a:t>
            </a:r>
          </a:p>
          <a:p>
            <a:pPr marL="633222" indent="-514350">
              <a:buFont typeface="+mj-lt"/>
              <a:buAutoNum type="arabicPeriod"/>
            </a:pPr>
            <a:endParaRPr lang="en-US" dirty="0"/>
          </a:p>
          <a:p>
            <a:r>
              <a:rPr lang="en-US" dirty="0" smtClean="0">
                <a:solidFill>
                  <a:schemeClr val="accent4"/>
                </a:solidFill>
              </a:rPr>
              <a:t>What would Big-</a:t>
            </a:r>
            <a:r>
              <a:rPr lang="el-GR" dirty="0" smtClean="0">
                <a:solidFill>
                  <a:schemeClr val="accent4"/>
                </a:solidFill>
              </a:rPr>
              <a:t>Θ</a:t>
            </a:r>
            <a:r>
              <a:rPr lang="en-US" dirty="0" smtClean="0">
                <a:solidFill>
                  <a:schemeClr val="accent4"/>
                </a:solidFill>
              </a:rPr>
              <a:t> of </a:t>
            </a:r>
            <a:r>
              <a:rPr lang="en-US" dirty="0" err="1" smtClean="0">
                <a:solidFill>
                  <a:schemeClr val="accent4"/>
                </a:solidFill>
              </a:rPr>
              <a:t>Heapsort</a:t>
            </a:r>
            <a:r>
              <a:rPr lang="en-US" dirty="0" smtClean="0">
                <a:solidFill>
                  <a:schemeClr val="accent4"/>
                </a:solidFill>
              </a:rPr>
              <a:t> be?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87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Reminder: Homework </a:t>
            </a:r>
            <a:r>
              <a:rPr lang="en-US" dirty="0" smtClean="0"/>
              <a:t>3 assigned</a:t>
            </a:r>
          </a:p>
          <a:p>
            <a:pPr lvl="1"/>
            <a:r>
              <a:rPr lang="en-US" dirty="0" smtClean="0"/>
              <a:t>Covers Decrease &amp; Conquer and Divide &amp; Conquer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7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n-US" dirty="0" smtClean="0"/>
              <a:t>Construct heap from array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Call heap pop repeatedly until empty (could add popped items into new array if desired)</a:t>
            </a:r>
          </a:p>
          <a:p>
            <a:pPr marL="633222" indent="-51435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What would Big-</a:t>
            </a:r>
            <a:r>
              <a:rPr lang="el-GR" dirty="0" smtClean="0"/>
              <a:t>Θ</a:t>
            </a:r>
            <a:r>
              <a:rPr lang="en-US" dirty="0" smtClean="0"/>
              <a:t> of </a:t>
            </a:r>
            <a:r>
              <a:rPr lang="en-US" dirty="0" err="1" smtClean="0"/>
              <a:t>Heapsort</a:t>
            </a:r>
            <a:r>
              <a:rPr lang="en-US" dirty="0" smtClean="0"/>
              <a:t> be?</a:t>
            </a:r>
            <a:br>
              <a:rPr lang="en-US" dirty="0" smtClean="0"/>
            </a:br>
            <a:r>
              <a:rPr lang="en-US" dirty="0" smtClean="0"/>
              <a:t>T(n) = T(construct) + n * T(pop)</a:t>
            </a:r>
            <a:br>
              <a:rPr lang="en-US" dirty="0" smtClean="0"/>
            </a:br>
            <a:r>
              <a:rPr lang="en-US" dirty="0" smtClean="0"/>
              <a:t>         = </a:t>
            </a:r>
            <a:r>
              <a:rPr lang="el-GR" dirty="0" smtClean="0"/>
              <a:t>Θ</a:t>
            </a:r>
            <a:r>
              <a:rPr lang="en-US" dirty="0" smtClean="0"/>
              <a:t>(n) + n * </a:t>
            </a:r>
            <a:r>
              <a:rPr lang="el-GR" dirty="0" smtClean="0"/>
              <a:t>Θ</a:t>
            </a:r>
            <a:r>
              <a:rPr lang="en-US" dirty="0" smtClean="0"/>
              <a:t>(log</a:t>
            </a:r>
            <a:r>
              <a:rPr lang="en-US" baseline="-25000" dirty="0" smtClean="0"/>
              <a:t>2</a:t>
            </a:r>
            <a:r>
              <a:rPr lang="en-US" dirty="0" smtClean="0"/>
              <a:t>n)</a:t>
            </a:r>
            <a:br>
              <a:rPr lang="en-US" dirty="0" smtClean="0"/>
            </a:br>
            <a:r>
              <a:rPr lang="en-US" dirty="0" smtClean="0"/>
              <a:t>         = </a:t>
            </a:r>
            <a:r>
              <a:rPr lang="el-GR" dirty="0"/>
              <a:t>Θ</a:t>
            </a:r>
            <a:r>
              <a:rPr lang="en-US" dirty="0" smtClean="0"/>
              <a:t>(n log</a:t>
            </a:r>
            <a:r>
              <a:rPr lang="en-US" baseline="-25000" dirty="0" smtClean="0"/>
              <a:t>2</a:t>
            </a:r>
            <a:r>
              <a:rPr lang="en-US" dirty="0" smtClean="0"/>
              <a:t>n)</a:t>
            </a:r>
          </a:p>
          <a:p>
            <a:pPr lvl="1"/>
            <a:r>
              <a:rPr lang="en-US" dirty="0" smtClean="0"/>
              <a:t>Comparable to </a:t>
            </a:r>
            <a:r>
              <a:rPr lang="en-US" dirty="0" err="1" smtClean="0"/>
              <a:t>mergesort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07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Search Trees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28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Converting list to BST is a transformation change, </a:t>
            </a:r>
            <a:r>
              <a:rPr lang="en-US" dirty="0" smtClean="0">
                <a:solidFill>
                  <a:schemeClr val="accent4"/>
                </a:solidFill>
              </a:rPr>
              <a:t>what do we gain?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Best/Avg. Case?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Worst Case?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95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Converting list to BST is a transformation change, what do we gain?</a:t>
            </a:r>
          </a:p>
          <a:p>
            <a:pPr lvl="1"/>
            <a:r>
              <a:rPr lang="en-US" dirty="0" smtClean="0"/>
              <a:t>Best/Avg. Case:  </a:t>
            </a:r>
            <a:r>
              <a:rPr lang="el-GR" dirty="0" smtClean="0"/>
              <a:t>Θ</a:t>
            </a:r>
            <a:r>
              <a:rPr lang="en-US" dirty="0" smtClean="0"/>
              <a:t>(log n) insert, search, etc.</a:t>
            </a:r>
          </a:p>
          <a:p>
            <a:pPr lvl="1"/>
            <a:r>
              <a:rPr lang="en-US" dirty="0" smtClean="0"/>
              <a:t>Worst Case:  nothing, still </a:t>
            </a:r>
            <a:r>
              <a:rPr lang="el-GR" dirty="0"/>
              <a:t>Θ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066800" y="49530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6" name="Oval 15"/>
          <p:cNvSpPr/>
          <p:nvPr/>
        </p:nvSpPr>
        <p:spPr>
          <a:xfrm>
            <a:off x="2286000" y="40386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3429000" y="49530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533400" y="5867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9" name="Oval 18"/>
          <p:cNvSpPr/>
          <p:nvPr/>
        </p:nvSpPr>
        <p:spPr>
          <a:xfrm>
            <a:off x="1676400" y="5867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20" name="Oval 19"/>
          <p:cNvSpPr/>
          <p:nvPr/>
        </p:nvSpPr>
        <p:spPr>
          <a:xfrm>
            <a:off x="3048000" y="5867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cxnSp>
        <p:nvCxnSpPr>
          <p:cNvPr id="21" name="Straight Connector 20"/>
          <p:cNvCxnSpPr>
            <a:stCxn id="15" idx="0"/>
            <a:endCxn id="16" idx="4"/>
          </p:cNvCxnSpPr>
          <p:nvPr/>
        </p:nvCxnSpPr>
        <p:spPr>
          <a:xfrm flipV="1">
            <a:off x="1333500" y="4572000"/>
            <a:ext cx="1219200" cy="381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6" idx="4"/>
            <a:endCxn id="17" idx="0"/>
          </p:cNvCxnSpPr>
          <p:nvPr/>
        </p:nvCxnSpPr>
        <p:spPr>
          <a:xfrm>
            <a:off x="2552700" y="4572000"/>
            <a:ext cx="1143000" cy="381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3"/>
            <a:endCxn id="18" idx="0"/>
          </p:cNvCxnSpPr>
          <p:nvPr/>
        </p:nvCxnSpPr>
        <p:spPr>
          <a:xfrm flipH="1">
            <a:off x="800100" y="5408285"/>
            <a:ext cx="3448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7" idx="4"/>
            <a:endCxn id="20" idx="0"/>
          </p:cNvCxnSpPr>
          <p:nvPr/>
        </p:nvCxnSpPr>
        <p:spPr>
          <a:xfrm flipH="1">
            <a:off x="3314700" y="5486400"/>
            <a:ext cx="381000" cy="381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0"/>
            <a:endCxn id="15" idx="5"/>
          </p:cNvCxnSpPr>
          <p:nvPr/>
        </p:nvCxnSpPr>
        <p:spPr>
          <a:xfrm flipH="1" flipV="1">
            <a:off x="1522085" y="5408285"/>
            <a:ext cx="4210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962400" y="59436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cxnSp>
        <p:nvCxnSpPr>
          <p:cNvPr id="30" name="Straight Connector 29"/>
          <p:cNvCxnSpPr>
            <a:stCxn id="29" idx="0"/>
          </p:cNvCxnSpPr>
          <p:nvPr/>
        </p:nvCxnSpPr>
        <p:spPr>
          <a:xfrm flipH="1" flipV="1">
            <a:off x="3808085" y="5484485"/>
            <a:ext cx="4210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370788" y="5105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7437588" y="3358243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34" name="Oval 33"/>
          <p:cNvSpPr/>
          <p:nvPr/>
        </p:nvSpPr>
        <p:spPr>
          <a:xfrm>
            <a:off x="8044543" y="243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35" name="Oval 34"/>
          <p:cNvSpPr/>
          <p:nvPr/>
        </p:nvSpPr>
        <p:spPr>
          <a:xfrm>
            <a:off x="5837388" y="60960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6" name="Oval 35"/>
          <p:cNvSpPr/>
          <p:nvPr/>
        </p:nvSpPr>
        <p:spPr>
          <a:xfrm>
            <a:off x="6904188" y="41910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37" name="Oval 36"/>
          <p:cNvSpPr/>
          <p:nvPr/>
        </p:nvSpPr>
        <p:spPr>
          <a:xfrm>
            <a:off x="8044543" y="418717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cxnSp>
        <p:nvCxnSpPr>
          <p:cNvPr id="38" name="Straight Connector 37"/>
          <p:cNvCxnSpPr>
            <a:stCxn id="36" idx="0"/>
            <a:endCxn id="33" idx="3"/>
          </p:cNvCxnSpPr>
          <p:nvPr/>
        </p:nvCxnSpPr>
        <p:spPr>
          <a:xfrm flipV="1">
            <a:off x="7170888" y="3813528"/>
            <a:ext cx="344815" cy="3774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3" idx="0"/>
            <a:endCxn id="34" idx="3"/>
          </p:cNvCxnSpPr>
          <p:nvPr/>
        </p:nvCxnSpPr>
        <p:spPr>
          <a:xfrm flipV="1">
            <a:off x="7704288" y="2893685"/>
            <a:ext cx="418370" cy="4645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2" idx="3"/>
            <a:endCxn id="35" idx="0"/>
          </p:cNvCxnSpPr>
          <p:nvPr/>
        </p:nvCxnSpPr>
        <p:spPr>
          <a:xfrm flipH="1">
            <a:off x="6104088" y="5560685"/>
            <a:ext cx="344815" cy="535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5"/>
            <a:endCxn id="37" idx="0"/>
          </p:cNvCxnSpPr>
          <p:nvPr/>
        </p:nvCxnSpPr>
        <p:spPr>
          <a:xfrm>
            <a:off x="7892873" y="3813528"/>
            <a:ext cx="418370" cy="3736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6" idx="3"/>
            <a:endCxn id="32" idx="0"/>
          </p:cNvCxnSpPr>
          <p:nvPr/>
        </p:nvCxnSpPr>
        <p:spPr>
          <a:xfrm flipH="1">
            <a:off x="6637488" y="4646285"/>
            <a:ext cx="3448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577943" y="15240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cxnSp>
        <p:nvCxnSpPr>
          <p:cNvPr id="44" name="Straight Connector 43"/>
          <p:cNvCxnSpPr>
            <a:stCxn id="43" idx="3"/>
            <a:endCxn id="34" idx="0"/>
          </p:cNvCxnSpPr>
          <p:nvPr/>
        </p:nvCxnSpPr>
        <p:spPr>
          <a:xfrm flipH="1">
            <a:off x="8311243" y="1979285"/>
            <a:ext cx="3448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473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Avoid BST Worst Case?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Instance Simplification</a:t>
            </a:r>
            <a:r>
              <a:rPr lang="en-US" dirty="0" smtClean="0"/>
              <a:t>:  if an insertion breaks balance rule, use rotation to restructure tree.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AVL Tree</a:t>
            </a:r>
            <a:endParaRPr lang="en-US" dirty="0" smtClean="0"/>
          </a:p>
          <a:p>
            <a:pPr lvl="1">
              <a:spcAft>
                <a:spcPts val="1800"/>
              </a:spcAft>
            </a:pPr>
            <a:r>
              <a:rPr lang="en-US" dirty="0" smtClean="0"/>
              <a:t>Others:  </a:t>
            </a:r>
            <a:r>
              <a:rPr lang="en-US" dirty="0" smtClean="0">
                <a:solidFill>
                  <a:schemeClr val="accent2"/>
                </a:solidFill>
              </a:rPr>
              <a:t>Red-Black Tree, Splay Tree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Representation Change</a:t>
            </a:r>
            <a:r>
              <a:rPr lang="en-US" dirty="0" smtClean="0"/>
              <a:t>:  allow more than one item in each node: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2-3 Trees</a:t>
            </a:r>
          </a:p>
          <a:p>
            <a:pPr lvl="1"/>
            <a:r>
              <a:rPr lang="en-US" dirty="0" smtClean="0"/>
              <a:t>Others:  </a:t>
            </a:r>
            <a:r>
              <a:rPr lang="en-US" dirty="0" smtClean="0">
                <a:solidFill>
                  <a:schemeClr val="accent2"/>
                </a:solidFill>
              </a:rPr>
              <a:t>B-Trees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559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AVL Tree</a:t>
            </a:r>
            <a:r>
              <a:rPr lang="en-US" dirty="0" smtClean="0"/>
              <a:t>: a BST in which the balance factor of every node is either 0, +1 or -1.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Balance Factor</a:t>
            </a:r>
            <a:r>
              <a:rPr lang="en-US" dirty="0" smtClean="0"/>
              <a:t>:  the difference between heights of the nodes left and right </a:t>
            </a:r>
            <a:r>
              <a:rPr lang="en-US" dirty="0" err="1" smtClean="0"/>
              <a:t>subtrees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accent4"/>
                </a:solidFill>
              </a:rPr>
              <a:t>What is balance factor of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nodes in this BST?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Is it an AVL tree?</a:t>
            </a:r>
          </a:p>
        </p:txBody>
      </p:sp>
      <p:sp>
        <p:nvSpPr>
          <p:cNvPr id="4" name="Oval 3"/>
          <p:cNvSpPr/>
          <p:nvPr/>
        </p:nvSpPr>
        <p:spPr>
          <a:xfrm>
            <a:off x="5867400" y="42672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7086600" y="3352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8229600" y="42672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5334000" y="51816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6477000" y="51816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cxnSp>
        <p:nvCxnSpPr>
          <p:cNvPr id="10" name="Straight Connector 9"/>
          <p:cNvCxnSpPr>
            <a:stCxn id="4" idx="0"/>
            <a:endCxn id="5" idx="4"/>
          </p:cNvCxnSpPr>
          <p:nvPr/>
        </p:nvCxnSpPr>
        <p:spPr>
          <a:xfrm flipV="1">
            <a:off x="6134100" y="3886200"/>
            <a:ext cx="1219200" cy="381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4"/>
            <a:endCxn id="6" idx="0"/>
          </p:cNvCxnSpPr>
          <p:nvPr/>
        </p:nvCxnSpPr>
        <p:spPr>
          <a:xfrm>
            <a:off x="7353300" y="3886200"/>
            <a:ext cx="1143000" cy="381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7" idx="0"/>
          </p:cNvCxnSpPr>
          <p:nvPr/>
        </p:nvCxnSpPr>
        <p:spPr>
          <a:xfrm flipH="1">
            <a:off x="5600700" y="4722485"/>
            <a:ext cx="3448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0"/>
            <a:endCxn id="4" idx="5"/>
          </p:cNvCxnSpPr>
          <p:nvPr/>
        </p:nvCxnSpPr>
        <p:spPr>
          <a:xfrm flipH="1" flipV="1">
            <a:off x="6322685" y="4722485"/>
            <a:ext cx="4210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60960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cxnSp>
        <p:nvCxnSpPr>
          <p:cNvPr id="16" name="Straight Connector 15"/>
          <p:cNvCxnSpPr>
            <a:stCxn id="15" idx="0"/>
          </p:cNvCxnSpPr>
          <p:nvPr/>
        </p:nvCxnSpPr>
        <p:spPr>
          <a:xfrm flipH="1" flipV="1">
            <a:off x="6932285" y="5636885"/>
            <a:ext cx="4210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800600" y="60960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8" name="Straight Connector 17"/>
          <p:cNvCxnSpPr>
            <a:stCxn id="7" idx="3"/>
            <a:endCxn id="17" idx="0"/>
          </p:cNvCxnSpPr>
          <p:nvPr/>
        </p:nvCxnSpPr>
        <p:spPr>
          <a:xfrm flipH="1">
            <a:off x="5067300" y="5636885"/>
            <a:ext cx="3448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153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AVL Tree</a:t>
            </a:r>
            <a:r>
              <a:rPr lang="en-US" dirty="0" smtClean="0"/>
              <a:t>: a BST in which the balance factor of every node is either 0, +1 or -1.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Balance Factor</a:t>
            </a:r>
            <a:r>
              <a:rPr lang="en-US" dirty="0" smtClean="0"/>
              <a:t>:  the difference between heights of the nodes left and right </a:t>
            </a:r>
            <a:r>
              <a:rPr lang="en-US" dirty="0" err="1" smtClean="0"/>
              <a:t>subtrees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4"/>
                </a:solidFill>
              </a:rPr>
              <a:t/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Is it an AVL tree?  No.</a:t>
            </a:r>
          </a:p>
        </p:txBody>
      </p:sp>
      <p:sp>
        <p:nvSpPr>
          <p:cNvPr id="4" name="Oval 3"/>
          <p:cNvSpPr/>
          <p:nvPr/>
        </p:nvSpPr>
        <p:spPr>
          <a:xfrm>
            <a:off x="5867400" y="42672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7086600" y="3352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8229600" y="42672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5334000" y="51816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6477000" y="51816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cxnSp>
        <p:nvCxnSpPr>
          <p:cNvPr id="10" name="Straight Connector 9"/>
          <p:cNvCxnSpPr>
            <a:stCxn id="4" idx="0"/>
            <a:endCxn id="5" idx="4"/>
          </p:cNvCxnSpPr>
          <p:nvPr/>
        </p:nvCxnSpPr>
        <p:spPr>
          <a:xfrm flipV="1">
            <a:off x="6134100" y="3886200"/>
            <a:ext cx="1219200" cy="381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4"/>
            <a:endCxn id="6" idx="0"/>
          </p:cNvCxnSpPr>
          <p:nvPr/>
        </p:nvCxnSpPr>
        <p:spPr>
          <a:xfrm>
            <a:off x="7353300" y="3886200"/>
            <a:ext cx="1143000" cy="381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7" idx="0"/>
          </p:cNvCxnSpPr>
          <p:nvPr/>
        </p:nvCxnSpPr>
        <p:spPr>
          <a:xfrm flipH="1">
            <a:off x="5600700" y="4722485"/>
            <a:ext cx="3448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0"/>
            <a:endCxn id="4" idx="5"/>
          </p:cNvCxnSpPr>
          <p:nvPr/>
        </p:nvCxnSpPr>
        <p:spPr>
          <a:xfrm flipH="1" flipV="1">
            <a:off x="6322685" y="4722485"/>
            <a:ext cx="4210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60960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cxnSp>
        <p:nvCxnSpPr>
          <p:cNvPr id="16" name="Straight Connector 15"/>
          <p:cNvCxnSpPr>
            <a:stCxn id="15" idx="0"/>
          </p:cNvCxnSpPr>
          <p:nvPr/>
        </p:nvCxnSpPr>
        <p:spPr>
          <a:xfrm flipH="1" flipV="1">
            <a:off x="6932285" y="5636885"/>
            <a:ext cx="4210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800600" y="60960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8" name="Straight Connector 17"/>
          <p:cNvCxnSpPr>
            <a:stCxn id="7" idx="3"/>
            <a:endCxn id="17" idx="0"/>
          </p:cNvCxnSpPr>
          <p:nvPr/>
        </p:nvCxnSpPr>
        <p:spPr>
          <a:xfrm flipH="1">
            <a:off x="5067300" y="5636885"/>
            <a:ext cx="3448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83040" y="3424535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</a:rPr>
              <a:t>2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63000" y="4338935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</a:rPr>
              <a:t>0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55229" y="4303067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</a:rPr>
              <a:t>0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67300" y="5146710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</a:rPr>
              <a:t>1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58840" y="6096000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</a:rPr>
              <a:t>0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71912" y="5146709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</a:rPr>
              <a:t>-1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83040" y="6131867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</a:rPr>
              <a:t>0</a:t>
            </a: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589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AVL Tree</a:t>
            </a:r>
            <a:r>
              <a:rPr lang="en-US" dirty="0" smtClean="0"/>
              <a:t>: a BST in which the balance factor of every node is either 0, +1 or -1.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Balance Factor</a:t>
            </a:r>
            <a:r>
              <a:rPr lang="en-US" dirty="0" smtClean="0"/>
              <a:t>:  the difference between heights of the nodes left and right </a:t>
            </a:r>
            <a:r>
              <a:rPr lang="en-US" dirty="0" err="1" smtClean="0"/>
              <a:t>subtrees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4"/>
                </a:solidFill>
              </a:rPr>
              <a:t/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This IS an AVL tree.</a:t>
            </a:r>
          </a:p>
        </p:txBody>
      </p:sp>
      <p:sp>
        <p:nvSpPr>
          <p:cNvPr id="4" name="Oval 3"/>
          <p:cNvSpPr/>
          <p:nvPr/>
        </p:nvSpPr>
        <p:spPr>
          <a:xfrm>
            <a:off x="5867400" y="42672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7086600" y="3352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8229600" y="42672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5334000" y="51816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6477000" y="51816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cxnSp>
        <p:nvCxnSpPr>
          <p:cNvPr id="10" name="Straight Connector 9"/>
          <p:cNvCxnSpPr>
            <a:stCxn id="4" idx="0"/>
            <a:endCxn id="5" idx="4"/>
          </p:cNvCxnSpPr>
          <p:nvPr/>
        </p:nvCxnSpPr>
        <p:spPr>
          <a:xfrm flipV="1">
            <a:off x="6134100" y="3886200"/>
            <a:ext cx="1219200" cy="381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4"/>
            <a:endCxn id="6" idx="0"/>
          </p:cNvCxnSpPr>
          <p:nvPr/>
        </p:nvCxnSpPr>
        <p:spPr>
          <a:xfrm>
            <a:off x="7353300" y="3886200"/>
            <a:ext cx="1143000" cy="381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7" idx="0"/>
          </p:cNvCxnSpPr>
          <p:nvPr/>
        </p:nvCxnSpPr>
        <p:spPr>
          <a:xfrm flipH="1">
            <a:off x="5600700" y="4722485"/>
            <a:ext cx="3448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0"/>
            <a:endCxn id="4" idx="5"/>
          </p:cNvCxnSpPr>
          <p:nvPr/>
        </p:nvCxnSpPr>
        <p:spPr>
          <a:xfrm flipH="1" flipV="1">
            <a:off x="6322685" y="4722485"/>
            <a:ext cx="4210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60960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cxnSp>
        <p:nvCxnSpPr>
          <p:cNvPr id="16" name="Straight Connector 15"/>
          <p:cNvCxnSpPr>
            <a:stCxn id="15" idx="0"/>
          </p:cNvCxnSpPr>
          <p:nvPr/>
        </p:nvCxnSpPr>
        <p:spPr>
          <a:xfrm flipH="1" flipV="1">
            <a:off x="6932285" y="5636885"/>
            <a:ext cx="4210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800600" y="60960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8" name="Straight Connector 17"/>
          <p:cNvCxnSpPr>
            <a:stCxn id="7" idx="3"/>
            <a:endCxn id="17" idx="0"/>
          </p:cNvCxnSpPr>
          <p:nvPr/>
        </p:nvCxnSpPr>
        <p:spPr>
          <a:xfrm flipH="1">
            <a:off x="5067300" y="5636885"/>
            <a:ext cx="3448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83040" y="3424535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</a:rPr>
              <a:t>1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63000" y="4338935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accent3"/>
                </a:solidFill>
              </a:rPr>
              <a:t>1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55229" y="4303067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</a:rPr>
              <a:t>0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67300" y="5146710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</a:rPr>
              <a:t>1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58840" y="6096000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</a:rPr>
              <a:t>0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71912" y="5146709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</a:rPr>
              <a:t>-1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83040" y="6131867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</a:rPr>
              <a:t>0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790492" y="5222889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cxnSp>
        <p:nvCxnSpPr>
          <p:cNvPr id="26" name="Straight Connector 25"/>
          <p:cNvCxnSpPr>
            <a:endCxn id="25" idx="0"/>
          </p:cNvCxnSpPr>
          <p:nvPr/>
        </p:nvCxnSpPr>
        <p:spPr>
          <a:xfrm flipH="1">
            <a:off x="8057192" y="4763774"/>
            <a:ext cx="3448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48732" y="5222889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</a:rPr>
              <a:t>0</a:t>
            </a: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974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75191"/>
            <a:ext cx="5867401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If insertion leads a node to </a:t>
            </a:r>
            <a:br>
              <a:rPr lang="en-US" dirty="0" smtClean="0"/>
            </a:br>
            <a:r>
              <a:rPr lang="en-US" dirty="0" smtClean="0"/>
              <a:t>have +2 or -2, perform one of 4 possible rotations to rebalance.</a:t>
            </a:r>
          </a:p>
          <a:p>
            <a:pPr lvl="1"/>
            <a:r>
              <a:rPr lang="en-US" dirty="0" smtClean="0"/>
              <a:t>If more than one such node, rotate one closest to inserted leaf.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901" y="1523999"/>
            <a:ext cx="2681099" cy="532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9224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/>
          </a:bodyPr>
          <a:lstStyle/>
          <a:p>
            <a:r>
              <a:rPr lang="en-US" dirty="0" smtClean="0"/>
              <a:t>Performed after new key inserted into left </a:t>
            </a:r>
            <a:r>
              <a:rPr lang="en-US" dirty="0" err="1" smtClean="0"/>
              <a:t>subtree</a:t>
            </a:r>
            <a:r>
              <a:rPr lang="en-US" dirty="0" smtClean="0"/>
              <a:t> of left child causing +2 balance factor.</a:t>
            </a:r>
          </a:p>
          <a:p>
            <a:pPr lvl="1"/>
            <a:r>
              <a:rPr lang="en-US" dirty="0" smtClean="0"/>
              <a:t>r:  node with +2 balance factor        c: left child of 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L-rotation is mirror image (-2 balance factor)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3418010"/>
            <a:ext cx="6743700" cy="2982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43200" y="5834390"/>
            <a:ext cx="3667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</a:rPr>
              <a:t>Is BST order preserved?</a:t>
            </a:r>
            <a:endParaRPr lang="en-US" sz="2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and Conquer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First</a:t>
            </a:r>
            <a:r>
              <a:rPr lang="en-US" dirty="0" smtClean="0"/>
              <a:t>: Transform problem instance to form that is more amenable to solution.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Instance Simplification</a:t>
            </a:r>
            <a:r>
              <a:rPr lang="en-US" dirty="0" smtClean="0"/>
              <a:t>: simpler instance of same problem.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Representation Change</a:t>
            </a:r>
            <a:r>
              <a:rPr lang="en-US" dirty="0" smtClean="0"/>
              <a:t>: different representation of same instance.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Problem Reduction</a:t>
            </a:r>
            <a:r>
              <a:rPr lang="en-US" dirty="0" smtClean="0"/>
              <a:t>: instance of different problem for which algorithm is already available.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Second</a:t>
            </a:r>
            <a:r>
              <a:rPr lang="en-US" dirty="0" smtClean="0"/>
              <a:t>: Solve it!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3810000"/>
            <a:ext cx="7391400" cy="9144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/>
          </a:bodyPr>
          <a:lstStyle/>
          <a:p>
            <a:r>
              <a:rPr lang="en-US" dirty="0" smtClean="0"/>
              <a:t>Create pointers to r, c and parent of r</a:t>
            </a:r>
          </a:p>
          <a:p>
            <a:r>
              <a:rPr lang="en-US" dirty="0" smtClean="0"/>
              <a:t>Move r’s </a:t>
            </a:r>
            <a:r>
              <a:rPr lang="en-US" dirty="0" err="1" smtClean="0"/>
              <a:t>lchild</a:t>
            </a:r>
            <a:r>
              <a:rPr lang="en-US" dirty="0" smtClean="0"/>
              <a:t> pointer from c to T2</a:t>
            </a:r>
          </a:p>
          <a:p>
            <a:r>
              <a:rPr lang="en-US" dirty="0" smtClean="0"/>
              <a:t>Move c’s </a:t>
            </a:r>
            <a:r>
              <a:rPr lang="en-US" dirty="0" err="1" smtClean="0"/>
              <a:t>rchild</a:t>
            </a:r>
            <a:r>
              <a:rPr lang="en-US" dirty="0" smtClean="0"/>
              <a:t> pointer from T2 to r</a:t>
            </a:r>
          </a:p>
          <a:p>
            <a:r>
              <a:rPr lang="en-US" dirty="0" smtClean="0"/>
              <a:t>Move parent of r’s child pointer from r to c.</a:t>
            </a:r>
          </a:p>
          <a:p>
            <a:pPr marL="118872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3875210"/>
            <a:ext cx="6743700" cy="2982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72400" y="4191000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dirty="0" smtClean="0">
                <a:solidFill>
                  <a:schemeClr val="accent4"/>
                </a:solidFill>
              </a:rPr>
              <a:t>Θ</a:t>
            </a:r>
            <a:r>
              <a:rPr lang="en-US" sz="3200" dirty="0" smtClean="0">
                <a:solidFill>
                  <a:schemeClr val="accent4"/>
                </a:solidFill>
              </a:rPr>
              <a:t>?</a:t>
            </a:r>
            <a:endParaRPr lang="en-US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082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/>
          </a:bodyPr>
          <a:lstStyle/>
          <a:p>
            <a:r>
              <a:rPr lang="en-US" dirty="0" smtClean="0"/>
              <a:t>Create pointers to r, c and parent of r</a:t>
            </a:r>
          </a:p>
          <a:p>
            <a:r>
              <a:rPr lang="en-US" dirty="0" smtClean="0"/>
              <a:t>Move r’s </a:t>
            </a:r>
            <a:r>
              <a:rPr lang="en-US" dirty="0" err="1" smtClean="0"/>
              <a:t>lchild</a:t>
            </a:r>
            <a:r>
              <a:rPr lang="en-US" dirty="0" smtClean="0"/>
              <a:t> pointer from c to T2</a:t>
            </a:r>
          </a:p>
          <a:p>
            <a:r>
              <a:rPr lang="en-US" dirty="0" smtClean="0"/>
              <a:t>Move c’s </a:t>
            </a:r>
            <a:r>
              <a:rPr lang="en-US" dirty="0" err="1" smtClean="0"/>
              <a:t>rchild</a:t>
            </a:r>
            <a:r>
              <a:rPr lang="en-US" dirty="0" smtClean="0"/>
              <a:t> pointer from T2 to r</a:t>
            </a:r>
          </a:p>
          <a:p>
            <a:r>
              <a:rPr lang="en-US" dirty="0" smtClean="0"/>
              <a:t>Move parent of r’s child pointer from r to c.</a:t>
            </a:r>
          </a:p>
          <a:p>
            <a:pPr marL="118872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3875210"/>
            <a:ext cx="6743700" cy="2982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72400" y="4191000"/>
            <a:ext cx="91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dirty="0" smtClean="0">
                <a:solidFill>
                  <a:schemeClr val="accent4"/>
                </a:solidFill>
              </a:rPr>
              <a:t>Θ</a:t>
            </a:r>
            <a:r>
              <a:rPr lang="en-US" sz="3200" dirty="0" smtClean="0">
                <a:solidFill>
                  <a:schemeClr val="accent4"/>
                </a:solidFill>
              </a:rPr>
              <a:t>(1)</a:t>
            </a:r>
            <a:endParaRPr lang="en-US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114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LR-rotation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/>
          <a:lstStyle/>
          <a:p>
            <a:r>
              <a:rPr lang="en-US" dirty="0" smtClean="0"/>
              <a:t>An L-rotation followed by an R-rotation.  Performed after key inserted into right </a:t>
            </a:r>
            <a:r>
              <a:rPr lang="en-US" dirty="0" err="1" smtClean="0"/>
              <a:t>subtree</a:t>
            </a:r>
            <a:r>
              <a:rPr lang="en-US" dirty="0" smtClean="0"/>
              <a:t> of left child causing +2 balance factor.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RL-rotation is mirror image.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3352800"/>
            <a:ext cx="6796087" cy="293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9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Leads to search, insert, remove all being </a:t>
            </a:r>
            <a:r>
              <a:rPr lang="el-GR" dirty="0" smtClean="0"/>
              <a:t>Θ</a:t>
            </a:r>
            <a:r>
              <a:rPr lang="en-US" dirty="0" smtClean="0"/>
              <a:t>(log</a:t>
            </a:r>
            <a:r>
              <a:rPr lang="en-US" baseline="-25000" dirty="0" smtClean="0"/>
              <a:t>2</a:t>
            </a:r>
            <a:r>
              <a:rPr lang="en-US" dirty="0" smtClean="0"/>
              <a:t>n) in best, worst and average case.</a:t>
            </a:r>
          </a:p>
          <a:p>
            <a:endParaRPr lang="en-US" dirty="0"/>
          </a:p>
          <a:p>
            <a:r>
              <a:rPr lang="en-US" dirty="0" smtClean="0"/>
              <a:t>Not widely used, due to frequent rotations.</a:t>
            </a:r>
          </a:p>
          <a:p>
            <a:pPr lvl="1"/>
            <a:r>
              <a:rPr lang="en-US" dirty="0" smtClean="0"/>
              <a:t>Generated idea of rebalancing, which is used in other tree implementations.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0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Representation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63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Partially Sorted Data Structure</a:t>
            </a:r>
          </a:p>
          <a:p>
            <a:pPr lvl="1"/>
            <a:r>
              <a:rPr lang="en-US" dirty="0" smtClean="0"/>
              <a:t>Ideal for Priority Queues</a:t>
            </a:r>
          </a:p>
          <a:p>
            <a:pPr lvl="2"/>
            <a:r>
              <a:rPr lang="en-US" dirty="0" smtClean="0"/>
              <a:t>Good for process scheduling, network traffic management, various algorithms (Prim’s, </a:t>
            </a:r>
            <a:r>
              <a:rPr lang="en-US" dirty="0" err="1" smtClean="0"/>
              <a:t>Dijkstra’s</a:t>
            </a:r>
            <a:r>
              <a:rPr lang="en-US" dirty="0" smtClean="0"/>
              <a:t>, Huffman, A*, etc.)</a:t>
            </a:r>
          </a:p>
          <a:p>
            <a:pPr lvl="1"/>
            <a:r>
              <a:rPr lang="en-US" dirty="0" smtClean="0"/>
              <a:t>Cornerstone of </a:t>
            </a:r>
            <a:r>
              <a:rPr lang="en-US" dirty="0" err="1" smtClean="0"/>
              <a:t>heapsort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9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Heap</a:t>
            </a:r>
            <a:r>
              <a:rPr lang="en-US" dirty="0" smtClean="0"/>
              <a:t>:  a binary tree that has 2 properties: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Shape property</a:t>
            </a:r>
            <a:r>
              <a:rPr lang="en-US" dirty="0" smtClean="0"/>
              <a:t>:  tree is complete – all levels are full except for last, which is filled from left to right.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Heap property</a:t>
            </a:r>
            <a:r>
              <a:rPr lang="en-US" dirty="0" smtClean="0"/>
              <a:t>:  the key in each node is greater</a:t>
            </a:r>
            <a:r>
              <a:rPr lang="en-US" baseline="30000" dirty="0" smtClean="0"/>
              <a:t>*</a:t>
            </a:r>
            <a:r>
              <a:rPr lang="en-US" dirty="0" smtClean="0"/>
              <a:t> than or equal to key in each of its children.</a:t>
            </a:r>
          </a:p>
          <a:p>
            <a:pPr lvl="2"/>
            <a:r>
              <a:rPr lang="en-US" dirty="0" smtClean="0"/>
              <a:t>Order of children irrelevant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06" y="4800600"/>
            <a:ext cx="8907694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434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 smtClean="0"/>
              <a:t>Only one complete tree with </a:t>
            </a:r>
            <a:r>
              <a:rPr lang="en-US" i="1" dirty="0" smtClean="0"/>
              <a:t>n</a:t>
            </a:r>
            <a:r>
              <a:rPr lang="en-US" dirty="0" smtClean="0"/>
              <a:t> nodes.  Height is always log</a:t>
            </a:r>
            <a:r>
              <a:rPr lang="en-US" baseline="-25000" dirty="0" smtClean="0"/>
              <a:t>2</a:t>
            </a:r>
            <a:r>
              <a:rPr lang="en-US" dirty="0" smtClean="0"/>
              <a:t>n.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Root always largest</a:t>
            </a:r>
            <a:r>
              <a:rPr lang="en-US" baseline="30000" dirty="0" smtClean="0"/>
              <a:t>*</a:t>
            </a:r>
            <a:r>
              <a:rPr lang="en-US" dirty="0" smtClean="0"/>
              <a:t> key value.</a:t>
            </a:r>
          </a:p>
          <a:p>
            <a:r>
              <a:rPr lang="en-US" dirty="0" smtClean="0"/>
              <a:t>Each subpart of tree is a </a:t>
            </a:r>
            <a:br>
              <a:rPr lang="en-US" dirty="0" smtClean="0"/>
            </a:br>
            <a:r>
              <a:rPr lang="en-US" dirty="0" smtClean="0"/>
              <a:t>heap.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029200" y="4343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324600" y="3352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7772400" y="4343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41910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58674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70866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2" name="Straight Connector 11"/>
          <p:cNvCxnSpPr>
            <a:stCxn id="6" idx="0"/>
            <a:endCxn id="7" idx="4"/>
          </p:cNvCxnSpPr>
          <p:nvPr/>
        </p:nvCxnSpPr>
        <p:spPr>
          <a:xfrm flipV="1">
            <a:off x="5295900" y="3886200"/>
            <a:ext cx="12954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4"/>
            <a:endCxn id="8" idx="0"/>
          </p:cNvCxnSpPr>
          <p:nvPr/>
        </p:nvCxnSpPr>
        <p:spPr>
          <a:xfrm>
            <a:off x="6591300" y="3886200"/>
            <a:ext cx="14478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3"/>
            <a:endCxn id="9" idx="0"/>
          </p:cNvCxnSpPr>
          <p:nvPr/>
        </p:nvCxnSpPr>
        <p:spPr>
          <a:xfrm flipH="1">
            <a:off x="4457700" y="4798685"/>
            <a:ext cx="6496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11" idx="0"/>
          </p:cNvCxnSpPr>
          <p:nvPr/>
        </p:nvCxnSpPr>
        <p:spPr>
          <a:xfrm flipH="1">
            <a:off x="7353300" y="4798685"/>
            <a:ext cx="4972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0"/>
            <a:endCxn id="6" idx="5"/>
          </p:cNvCxnSpPr>
          <p:nvPr/>
        </p:nvCxnSpPr>
        <p:spPr>
          <a:xfrm flipH="1" flipV="1">
            <a:off x="5484485" y="4798685"/>
            <a:ext cx="6496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5344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cxnSp>
        <p:nvCxnSpPr>
          <p:cNvPr id="18" name="Straight Connector 17"/>
          <p:cNvCxnSpPr>
            <a:stCxn id="17" idx="0"/>
            <a:endCxn id="8" idx="5"/>
          </p:cNvCxnSpPr>
          <p:nvPr/>
        </p:nvCxnSpPr>
        <p:spPr>
          <a:xfrm flipH="1" flipV="1">
            <a:off x="8227685" y="4798685"/>
            <a:ext cx="5734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6576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22" name="Oval 21"/>
          <p:cNvSpPr/>
          <p:nvPr/>
        </p:nvSpPr>
        <p:spPr>
          <a:xfrm>
            <a:off x="47244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cxnSp>
        <p:nvCxnSpPr>
          <p:cNvPr id="23" name="Straight Connector 22"/>
          <p:cNvCxnSpPr>
            <a:stCxn id="9" idx="3"/>
            <a:endCxn id="21" idx="0"/>
          </p:cNvCxnSpPr>
          <p:nvPr/>
        </p:nvCxnSpPr>
        <p:spPr>
          <a:xfrm flipH="1">
            <a:off x="3924300" y="5713085"/>
            <a:ext cx="344815" cy="535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2" idx="0"/>
            <a:endCxn id="9" idx="5"/>
          </p:cNvCxnSpPr>
          <p:nvPr/>
        </p:nvCxnSpPr>
        <p:spPr>
          <a:xfrm flipH="1" flipV="1">
            <a:off x="4646285" y="5713085"/>
            <a:ext cx="344815" cy="535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3340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29" name="Straight Connector 28"/>
          <p:cNvCxnSpPr>
            <a:stCxn id="10" idx="3"/>
            <a:endCxn id="27" idx="0"/>
          </p:cNvCxnSpPr>
          <p:nvPr/>
        </p:nvCxnSpPr>
        <p:spPr>
          <a:xfrm flipH="1">
            <a:off x="5600700" y="5713085"/>
            <a:ext cx="344815" cy="535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6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5676900" cy="3200400"/>
          </a:xfrm>
        </p:spPr>
        <p:txBody>
          <a:bodyPr/>
          <a:lstStyle/>
          <a:p>
            <a:r>
              <a:rPr lang="en-US" dirty="0" smtClean="0"/>
              <a:t>Most languages provide function to </a:t>
            </a:r>
            <a:r>
              <a:rPr lang="en-US" dirty="0" err="1" smtClean="0"/>
              <a:t>heapify</a:t>
            </a:r>
            <a:r>
              <a:rPr lang="en-US" dirty="0" smtClean="0"/>
              <a:t> an array/list.  </a:t>
            </a:r>
          </a:p>
          <a:p>
            <a:pPr lvl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heapq</a:t>
            </a:r>
            <a:r>
              <a:rPr lang="en-US" dirty="0" smtClean="0"/>
              <a:t> in Python</a:t>
            </a:r>
          </a:p>
        </p:txBody>
      </p:sp>
      <p:sp>
        <p:nvSpPr>
          <p:cNvPr id="6" name="Oval 5"/>
          <p:cNvSpPr/>
          <p:nvPr/>
        </p:nvSpPr>
        <p:spPr>
          <a:xfrm>
            <a:off x="5029200" y="4343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324600" y="3352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7772400" y="4343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41910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58674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70866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2" name="Straight Connector 11"/>
          <p:cNvCxnSpPr>
            <a:stCxn id="6" idx="0"/>
            <a:endCxn id="7" idx="4"/>
          </p:cNvCxnSpPr>
          <p:nvPr/>
        </p:nvCxnSpPr>
        <p:spPr>
          <a:xfrm flipV="1">
            <a:off x="5295900" y="3886200"/>
            <a:ext cx="12954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4"/>
            <a:endCxn id="8" idx="0"/>
          </p:cNvCxnSpPr>
          <p:nvPr/>
        </p:nvCxnSpPr>
        <p:spPr>
          <a:xfrm>
            <a:off x="6591300" y="3886200"/>
            <a:ext cx="14478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3"/>
            <a:endCxn id="9" idx="0"/>
          </p:cNvCxnSpPr>
          <p:nvPr/>
        </p:nvCxnSpPr>
        <p:spPr>
          <a:xfrm flipH="1">
            <a:off x="4457700" y="4798685"/>
            <a:ext cx="6496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11" idx="0"/>
          </p:cNvCxnSpPr>
          <p:nvPr/>
        </p:nvCxnSpPr>
        <p:spPr>
          <a:xfrm flipH="1">
            <a:off x="7353300" y="4798685"/>
            <a:ext cx="4972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0"/>
            <a:endCxn id="6" idx="5"/>
          </p:cNvCxnSpPr>
          <p:nvPr/>
        </p:nvCxnSpPr>
        <p:spPr>
          <a:xfrm flipH="1" flipV="1">
            <a:off x="5484485" y="4798685"/>
            <a:ext cx="6496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5344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cxnSp>
        <p:nvCxnSpPr>
          <p:cNvPr id="18" name="Straight Connector 17"/>
          <p:cNvCxnSpPr>
            <a:stCxn id="17" idx="0"/>
            <a:endCxn id="8" idx="5"/>
          </p:cNvCxnSpPr>
          <p:nvPr/>
        </p:nvCxnSpPr>
        <p:spPr>
          <a:xfrm flipH="1" flipV="1">
            <a:off x="8227685" y="4798685"/>
            <a:ext cx="5734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6576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22" name="Oval 21"/>
          <p:cNvSpPr/>
          <p:nvPr/>
        </p:nvSpPr>
        <p:spPr>
          <a:xfrm>
            <a:off x="47244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cxnSp>
        <p:nvCxnSpPr>
          <p:cNvPr id="23" name="Straight Connector 22"/>
          <p:cNvCxnSpPr>
            <a:stCxn id="9" idx="3"/>
            <a:endCxn id="21" idx="0"/>
          </p:cNvCxnSpPr>
          <p:nvPr/>
        </p:nvCxnSpPr>
        <p:spPr>
          <a:xfrm flipH="1">
            <a:off x="3924300" y="5713085"/>
            <a:ext cx="344815" cy="535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2" idx="0"/>
            <a:endCxn id="9" idx="5"/>
          </p:cNvCxnSpPr>
          <p:nvPr/>
        </p:nvCxnSpPr>
        <p:spPr>
          <a:xfrm flipH="1" flipV="1">
            <a:off x="4646285" y="5713085"/>
            <a:ext cx="344815" cy="535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3340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29" name="Straight Connector 28"/>
          <p:cNvCxnSpPr>
            <a:stCxn id="10" idx="3"/>
            <a:endCxn id="27" idx="0"/>
          </p:cNvCxnSpPr>
          <p:nvPr/>
        </p:nvCxnSpPr>
        <p:spPr>
          <a:xfrm flipH="1">
            <a:off x="5600700" y="5713085"/>
            <a:ext cx="344815" cy="535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81000" y="1752600"/>
          <a:ext cx="842010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04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5676900" cy="3048000"/>
          </a:xfrm>
        </p:spPr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Where is parent of node </a:t>
            </a:r>
            <a:r>
              <a:rPr lang="en-US" i="1" dirty="0" err="1" smtClean="0">
                <a:solidFill>
                  <a:schemeClr val="accent4"/>
                </a:solidFill>
              </a:rPr>
              <a:t>i</a:t>
            </a:r>
            <a:r>
              <a:rPr lang="en-US" dirty="0" smtClean="0">
                <a:solidFill>
                  <a:schemeClr val="accent4"/>
                </a:solidFill>
              </a:rPr>
              <a:t>?</a:t>
            </a:r>
          </a:p>
        </p:txBody>
      </p:sp>
      <p:sp>
        <p:nvSpPr>
          <p:cNvPr id="6" name="Oval 5"/>
          <p:cNvSpPr/>
          <p:nvPr/>
        </p:nvSpPr>
        <p:spPr>
          <a:xfrm>
            <a:off x="5029200" y="4343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324600" y="3352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7772400" y="4343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41910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58674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70866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2" name="Straight Connector 11"/>
          <p:cNvCxnSpPr>
            <a:stCxn id="6" idx="0"/>
            <a:endCxn id="7" idx="4"/>
          </p:cNvCxnSpPr>
          <p:nvPr/>
        </p:nvCxnSpPr>
        <p:spPr>
          <a:xfrm flipV="1">
            <a:off x="5295900" y="3886200"/>
            <a:ext cx="12954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4"/>
            <a:endCxn id="8" idx="0"/>
          </p:cNvCxnSpPr>
          <p:nvPr/>
        </p:nvCxnSpPr>
        <p:spPr>
          <a:xfrm>
            <a:off x="6591300" y="3886200"/>
            <a:ext cx="14478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3"/>
            <a:endCxn id="9" idx="0"/>
          </p:cNvCxnSpPr>
          <p:nvPr/>
        </p:nvCxnSpPr>
        <p:spPr>
          <a:xfrm flipH="1">
            <a:off x="4457700" y="4798685"/>
            <a:ext cx="6496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11" idx="0"/>
          </p:cNvCxnSpPr>
          <p:nvPr/>
        </p:nvCxnSpPr>
        <p:spPr>
          <a:xfrm flipH="1">
            <a:off x="7353300" y="4798685"/>
            <a:ext cx="4972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0"/>
            <a:endCxn id="6" idx="5"/>
          </p:cNvCxnSpPr>
          <p:nvPr/>
        </p:nvCxnSpPr>
        <p:spPr>
          <a:xfrm flipH="1" flipV="1">
            <a:off x="5484485" y="4798685"/>
            <a:ext cx="6496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5344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cxnSp>
        <p:nvCxnSpPr>
          <p:cNvPr id="18" name="Straight Connector 17"/>
          <p:cNvCxnSpPr>
            <a:stCxn id="17" idx="0"/>
            <a:endCxn id="8" idx="5"/>
          </p:cNvCxnSpPr>
          <p:nvPr/>
        </p:nvCxnSpPr>
        <p:spPr>
          <a:xfrm flipH="1" flipV="1">
            <a:off x="8227685" y="4798685"/>
            <a:ext cx="5734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6576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22" name="Oval 21"/>
          <p:cNvSpPr/>
          <p:nvPr/>
        </p:nvSpPr>
        <p:spPr>
          <a:xfrm>
            <a:off x="47244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cxnSp>
        <p:nvCxnSpPr>
          <p:cNvPr id="23" name="Straight Connector 22"/>
          <p:cNvCxnSpPr>
            <a:stCxn id="9" idx="3"/>
            <a:endCxn id="21" idx="0"/>
          </p:cNvCxnSpPr>
          <p:nvPr/>
        </p:nvCxnSpPr>
        <p:spPr>
          <a:xfrm flipH="1">
            <a:off x="3924300" y="5713085"/>
            <a:ext cx="344815" cy="535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2" idx="0"/>
            <a:endCxn id="9" idx="5"/>
          </p:cNvCxnSpPr>
          <p:nvPr/>
        </p:nvCxnSpPr>
        <p:spPr>
          <a:xfrm flipH="1" flipV="1">
            <a:off x="4646285" y="5713085"/>
            <a:ext cx="344815" cy="535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3340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29" name="Straight Connector 28"/>
          <p:cNvCxnSpPr>
            <a:stCxn id="10" idx="3"/>
            <a:endCxn id="27" idx="0"/>
          </p:cNvCxnSpPr>
          <p:nvPr/>
        </p:nvCxnSpPr>
        <p:spPr>
          <a:xfrm flipH="1">
            <a:off x="5600700" y="5713085"/>
            <a:ext cx="344815" cy="535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81000" y="1752600"/>
          <a:ext cx="842010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22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Pacific 2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6700"/>
      </a:accent1>
      <a:accent2>
        <a:srgbClr val="0000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33650</TotalTime>
  <Words>1173</Words>
  <Application>Microsoft Office PowerPoint</Application>
  <PresentationFormat>On-screen Show (4:3)</PresentationFormat>
  <Paragraphs>442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Cambria Math</vt:lpstr>
      <vt:lpstr>Corbel</vt:lpstr>
      <vt:lpstr>Courier New</vt:lpstr>
      <vt:lpstr>Wingdings</vt:lpstr>
      <vt:lpstr>Wingdings 2</vt:lpstr>
      <vt:lpstr>Wingdings 3</vt:lpstr>
      <vt:lpstr>Module</vt:lpstr>
      <vt:lpstr>Transform and Conquer II</vt:lpstr>
      <vt:lpstr>Announcements</vt:lpstr>
      <vt:lpstr>Transform and Conquer</vt:lpstr>
      <vt:lpstr>Heaps</vt:lpstr>
      <vt:lpstr>Heap</vt:lpstr>
      <vt:lpstr>Heap</vt:lpstr>
      <vt:lpstr>Heap Properties</vt:lpstr>
      <vt:lpstr>Array Representation</vt:lpstr>
      <vt:lpstr>Array Representation</vt:lpstr>
      <vt:lpstr>Array Representation</vt:lpstr>
      <vt:lpstr>Array Representation</vt:lpstr>
      <vt:lpstr>Array Representation</vt:lpstr>
      <vt:lpstr>Array Representation</vt:lpstr>
      <vt:lpstr>Array Representation</vt:lpstr>
      <vt:lpstr>Constructing a Heap: Θ(n)</vt:lpstr>
      <vt:lpstr>Heap Push: Θ(log2n)</vt:lpstr>
      <vt:lpstr>Heap Pop: Θ(log2n)</vt:lpstr>
      <vt:lpstr>Your Turn …</vt:lpstr>
      <vt:lpstr>Heapsort</vt:lpstr>
      <vt:lpstr>Heapsort</vt:lpstr>
      <vt:lpstr>Balanced Search Trees</vt:lpstr>
      <vt:lpstr>BST</vt:lpstr>
      <vt:lpstr>BST</vt:lpstr>
      <vt:lpstr>How to Avoid BST Worst Case?</vt:lpstr>
      <vt:lpstr>AVL Trees</vt:lpstr>
      <vt:lpstr>AVL Trees</vt:lpstr>
      <vt:lpstr>AVL Trees</vt:lpstr>
      <vt:lpstr>Rotations</vt:lpstr>
      <vt:lpstr>R-rotation</vt:lpstr>
      <vt:lpstr>R-rotation</vt:lpstr>
      <vt:lpstr>R-rotation</vt:lpstr>
      <vt:lpstr>LR-rotation</vt:lpstr>
      <vt:lpstr>AVL Trees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COMP 157!</dc:title>
  <dc:creator>Emma Hayes</dc:creator>
  <cp:lastModifiedBy>Emma Hayes</cp:lastModifiedBy>
  <cp:revision>518</cp:revision>
  <dcterms:created xsi:type="dcterms:W3CDTF">2006-08-16T00:00:00Z</dcterms:created>
  <dcterms:modified xsi:type="dcterms:W3CDTF">2016-10-24T02:55:10Z</dcterms:modified>
</cp:coreProperties>
</file>