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37" r:id="rId3"/>
    <p:sldId id="338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3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Time Tradeoffs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Horspool’s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4:  letter c is last letter and occurs in another position earlier in the pattern.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Shift so that next rightmost occurrence of c aligns with c in text.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917371"/>
            <a:ext cx="7386737" cy="165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7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speed up shifting, pre-compute for each letter c, the shift factor: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would shift table be for pattern BARBER?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028950"/>
            <a:ext cx="73723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2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speed up shifting, pre-compute for each letter c, the shift factor:</a:t>
            </a:r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028950"/>
            <a:ext cx="73723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0996" y="4495800"/>
          <a:ext cx="84582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1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Shift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3632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1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Horspool’s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96200" cy="49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0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Run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Horspool’s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Algorithm on following text and pattern: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JIM_SAW_ME_IN_A_BARBERSHOP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of </a:t>
            </a:r>
            <a:r>
              <a:rPr lang="en-US" dirty="0" err="1" smtClean="0"/>
              <a:t>Horspool’s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Worst Case: O(</a:t>
            </a:r>
            <a:r>
              <a:rPr lang="en-US" i="1" dirty="0" smtClean="0"/>
              <a:t>nm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Case: 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Boyer-Moore Algorithm:  similar idea to </a:t>
            </a:r>
            <a:r>
              <a:rPr lang="en-US" dirty="0" err="1" smtClean="0"/>
              <a:t>Horspool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Worst Case: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by Counting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0596" y="3493961"/>
            <a:ext cx="13180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18658" y="3493961"/>
            <a:ext cx="1318062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Input Enhancement: can </a:t>
            </a:r>
            <a:r>
              <a:rPr lang="en-US" dirty="0"/>
              <a:t>save time by preprocessing input</a:t>
            </a:r>
            <a:endParaRPr lang="en-US" dirty="0" smtClean="0"/>
          </a:p>
          <a:p>
            <a:pPr lvl="1"/>
            <a:r>
              <a:rPr lang="en-US" dirty="0" err="1" smtClean="0"/>
              <a:t>Horspool’s</a:t>
            </a:r>
            <a:r>
              <a:rPr lang="en-US" dirty="0" smtClean="0"/>
              <a:t> </a:t>
            </a:r>
            <a:r>
              <a:rPr lang="en-US" dirty="0" smtClean="0"/>
              <a:t>Algorithm for String </a:t>
            </a:r>
            <a:r>
              <a:rPr lang="en-US" dirty="0" smtClean="0"/>
              <a:t>Matching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Counting Methods for </a:t>
            </a:r>
            <a:r>
              <a:rPr lang="en-US" dirty="0" smtClean="0"/>
              <a:t>Sorting</a:t>
            </a:r>
            <a:endParaRPr lang="en-US" dirty="0" smtClean="0"/>
          </a:p>
          <a:p>
            <a:r>
              <a:rPr lang="en-US" dirty="0" err="1" smtClean="0"/>
              <a:t>Prestructuring</a:t>
            </a:r>
            <a:r>
              <a:rPr lang="en-US" dirty="0" smtClean="0"/>
              <a:t>:  Use extra space to facilitate more flexible access.</a:t>
            </a:r>
          </a:p>
          <a:p>
            <a:pPr lvl="1"/>
            <a:r>
              <a:rPr lang="en-US" dirty="0" smtClean="0"/>
              <a:t>Hashing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Indexing with B-Trees</a:t>
            </a:r>
          </a:p>
          <a:p>
            <a:r>
              <a:rPr lang="en-US" dirty="0" smtClean="0"/>
              <a:t>Dynamic Programming:  next chapter.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0596" y="3493961"/>
            <a:ext cx="13180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493961"/>
            <a:ext cx="1318062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0596" y="3493961"/>
            <a:ext cx="13180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6538" y="3493961"/>
            <a:ext cx="1318062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0596" y="3493961"/>
            <a:ext cx="13180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493961"/>
            <a:ext cx="1318062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0596" y="3493961"/>
            <a:ext cx="13180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73538" y="3493961"/>
            <a:ext cx="1318062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538" y="3493961"/>
            <a:ext cx="13180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493961"/>
            <a:ext cx="533400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3493961"/>
            <a:ext cx="13180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3493961"/>
            <a:ext cx="396240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6538" y="3493961"/>
            <a:ext cx="13180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493961"/>
            <a:ext cx="266700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 of list to be sorted, count number of smaller elements</a:t>
            </a:r>
          </a:p>
          <a:p>
            <a:pPr lvl="1"/>
            <a:r>
              <a:rPr lang="en-US" dirty="0" smtClean="0"/>
              <a:t>Yields index of element in sorted list.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42672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493961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Array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427738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Count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3493961"/>
            <a:ext cx="13180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58100" y="3493961"/>
            <a:ext cx="133350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By Sorting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09800"/>
            <a:ext cx="85534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0095" y="5832187"/>
            <a:ext cx="290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What is </a:t>
            </a:r>
            <a:r>
              <a:rPr lang="el-GR" sz="3200" dirty="0" smtClean="0">
                <a:solidFill>
                  <a:schemeClr val="accent4">
                    <a:lumMod val="75000"/>
                  </a:schemeClr>
                </a:solidFill>
              </a:rPr>
              <a:t>Θ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(g(n))?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Number of comparisons performed: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/>
                      </a:rPr>
                      <m:t>   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>
                  <a:lnSpc>
                    <a:spcPct val="125000"/>
                  </a:lnSpc>
                </a:pPr>
                <a:r>
                  <a:rPr lang="en-US" dirty="0" smtClean="0"/>
                  <a:t>Comparable to Selection Sort in comparisons.</a:t>
                </a:r>
              </a:p>
              <a:p>
                <a:pPr lvl="1">
                  <a:lnSpc>
                    <a:spcPct val="125000"/>
                  </a:lnSpc>
                </a:pPr>
                <a:r>
                  <a:rPr lang="en-US" dirty="0" smtClean="0"/>
                  <a:t>Minimum number of moves.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algorithms:  chapter 9</a:t>
            </a:r>
          </a:p>
          <a:p>
            <a:endParaRPr lang="en-US" dirty="0"/>
          </a:p>
          <a:p>
            <a:r>
              <a:rPr lang="en-US" dirty="0" smtClean="0"/>
              <a:t>Space and Time not always in direct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06609"/>
          </a:xfrm>
        </p:spPr>
        <p:txBody>
          <a:bodyPr/>
          <a:lstStyle/>
          <a:p>
            <a:r>
              <a:rPr lang="en-US" dirty="0" smtClean="0"/>
              <a:t>Assume list only has two elements: 0 or 1</a:t>
            </a:r>
          </a:p>
          <a:p>
            <a:pPr lvl="1"/>
            <a:r>
              <a:rPr lang="en-US" dirty="0" smtClean="0"/>
              <a:t>Use counting approach to find number of 0’s and 1’s.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Then write </a:t>
            </a:r>
            <a:r>
              <a:rPr lang="en-US" i="1" dirty="0" smtClean="0"/>
              <a:t>x</a:t>
            </a:r>
            <a:r>
              <a:rPr lang="en-US" dirty="0" smtClean="0"/>
              <a:t> 0’s followed by </a:t>
            </a:r>
            <a:r>
              <a:rPr lang="en-US" i="1" dirty="0" smtClean="0"/>
              <a:t>y</a:t>
            </a:r>
            <a:r>
              <a:rPr lang="en-US" dirty="0" smtClean="0"/>
              <a:t> 1’s.  Or copy.</a:t>
            </a:r>
          </a:p>
          <a:p>
            <a:r>
              <a:rPr lang="en-US" dirty="0" smtClean="0"/>
              <a:t>Can generalize to more possible values: </a:t>
            </a:r>
            <a:r>
              <a:rPr lang="en-US" dirty="0" smtClean="0">
                <a:solidFill>
                  <a:schemeClr val="accent2"/>
                </a:solidFill>
              </a:rPr>
              <a:t>distribution counting sort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Smallest value: 0 … F[0]-1 in new array</a:t>
            </a:r>
          </a:p>
          <a:p>
            <a:pPr lvl="1"/>
            <a:r>
              <a:rPr lang="en-US" dirty="0" smtClean="0"/>
              <a:t>Next value: F[0] … F[1]-1 in new array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3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34200" y="24384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34200" y="24384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15000" y="2438400"/>
            <a:ext cx="12192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8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15000" y="2438400"/>
            <a:ext cx="12192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24384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24384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29000" y="24384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7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46838"/>
              </p:ext>
            </p:extLst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29000" y="24384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smtClean="0"/>
              <a:t>Enhancement for String Matching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07643"/>
              </p:ext>
            </p:extLst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09800" y="2438400"/>
            <a:ext cx="12192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8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7000"/>
              </p:ext>
            </p:extLst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09800" y="2438400"/>
            <a:ext cx="12192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24227"/>
              </p:ext>
            </p:extLst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24384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8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sorting following array: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4384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01255"/>
              </p:ext>
            </p:extLst>
          </p:nvPr>
        </p:nvGraphicFramePr>
        <p:xfrm>
          <a:off x="1066800" y="5105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Array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Frequencies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Distribution Values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24384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6172200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6800" y="3657600"/>
          <a:ext cx="701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is </a:t>
            </a:r>
            <a:r>
              <a:rPr lang="el-GR" dirty="0" smtClean="0">
                <a:solidFill>
                  <a:schemeClr val="accent4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(g(n))?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5" y="1676400"/>
            <a:ext cx="8842707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Faster than quicksort!!</a:t>
            </a:r>
          </a:p>
          <a:p>
            <a:pPr lvl="1"/>
            <a:r>
              <a:rPr lang="en-US" dirty="0" smtClean="0"/>
              <a:t>Relies on nature of input as well as trading space for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string of </a:t>
            </a:r>
            <a:r>
              <a:rPr lang="en-US" i="1" dirty="0" smtClean="0"/>
              <a:t>n</a:t>
            </a:r>
            <a:r>
              <a:rPr lang="en-US" dirty="0" smtClean="0"/>
              <a:t> characters called the </a:t>
            </a:r>
            <a:r>
              <a:rPr lang="en-US" b="1" i="1" dirty="0" smtClean="0"/>
              <a:t>text</a:t>
            </a:r>
            <a:r>
              <a:rPr lang="en-US" dirty="0" smtClean="0"/>
              <a:t> and a string of </a:t>
            </a:r>
            <a:r>
              <a:rPr lang="en-US" i="1" dirty="0" smtClean="0"/>
              <a:t>m</a:t>
            </a:r>
            <a:r>
              <a:rPr lang="en-US" dirty="0" smtClean="0"/>
              <a:t> characters (m ≤ n) called the </a:t>
            </a:r>
            <a:r>
              <a:rPr lang="en-US" b="1" i="1" dirty="0" smtClean="0"/>
              <a:t>pattern</a:t>
            </a:r>
            <a:r>
              <a:rPr lang="en-US" dirty="0" smtClean="0"/>
              <a:t>, find a substring of the text that matches the pattern and return the starting index of the first matching substring.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Also commonly termed “needle” and “haystack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Brute Force algorithm: O(n*m)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Horspool’s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spcAft>
                <a:spcPts val="1800"/>
              </a:spcAft>
            </a:pPr>
            <a:r>
              <a:rPr lang="en-US" dirty="0" smtClean="0"/>
              <a:t>Like brute force approach, line pattern up against text and compare letter by letter.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When find a mismatch, want to shift as much as possible (instead of just by one).</a:t>
            </a:r>
          </a:p>
          <a:p>
            <a:r>
              <a:rPr lang="en-US" dirty="0" smtClean="0"/>
              <a:t>Consider this by looking at letter c, which is aligned against last letter of pattern.</a:t>
            </a:r>
          </a:p>
          <a:p>
            <a:pPr lvl="1"/>
            <a:r>
              <a:rPr lang="en-US" dirty="0" smtClean="0"/>
              <a:t>4 possible outcomes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08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2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Horspool’s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1:  no c’s in pattern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Can safely shift </a:t>
            </a:r>
            <a:r>
              <a:rPr lang="en-US" i="1" dirty="0" smtClean="0"/>
              <a:t>m</a:t>
            </a:r>
            <a:r>
              <a:rPr lang="en-US" dirty="0" smtClean="0"/>
              <a:t> spaces.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55467"/>
            <a:ext cx="7543800" cy="15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1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Horspool’s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2:  there are occurrences of c in pattern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Shift so that rightmost occurrence of c aligns with c in text.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496911"/>
            <a:ext cx="7512183" cy="177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1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Horspool’s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3:  the last letter of pattern is only occurrence of c.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Can safely shift </a:t>
            </a:r>
            <a:r>
              <a:rPr lang="en-US" i="1" dirty="0" smtClean="0"/>
              <a:t>m</a:t>
            </a:r>
            <a:r>
              <a:rPr lang="en-US" dirty="0" smtClean="0"/>
              <a:t> spaces.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24187"/>
            <a:ext cx="7481564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6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30571</TotalTime>
  <Words>1777</Words>
  <Application>Microsoft Office PowerPoint</Application>
  <PresentationFormat>On-screen Show (4:3)</PresentationFormat>
  <Paragraphs>768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Space Time Tradeoffs</vt:lpstr>
      <vt:lpstr>Gaining Time</vt:lpstr>
      <vt:lpstr>Gaining Space</vt:lpstr>
      <vt:lpstr>Input Enhancement for String Matching</vt:lpstr>
      <vt:lpstr>String Matching</vt:lpstr>
      <vt:lpstr>Horspool’s Algorithm</vt:lpstr>
      <vt:lpstr>Horspool’s Algorithm</vt:lpstr>
      <vt:lpstr>Horspool’s Algorithm</vt:lpstr>
      <vt:lpstr>Horspool’s Algorithm</vt:lpstr>
      <vt:lpstr>Horspool’s Algorithm</vt:lpstr>
      <vt:lpstr>Shift Table</vt:lpstr>
      <vt:lpstr>Shift Table</vt:lpstr>
      <vt:lpstr>Computing Shift Table</vt:lpstr>
      <vt:lpstr>Horspool’s Algorithm</vt:lpstr>
      <vt:lpstr>Example</vt:lpstr>
      <vt:lpstr>Efficiency</vt:lpstr>
      <vt:lpstr>Sorting by Counting</vt:lpstr>
      <vt:lpstr>Input Enhancement</vt:lpstr>
      <vt:lpstr>Input Enhancement</vt:lpstr>
      <vt:lpstr>Input Enhancement</vt:lpstr>
      <vt:lpstr>Input Enhancement</vt:lpstr>
      <vt:lpstr>Input Enhancement</vt:lpstr>
      <vt:lpstr>Input Enhancement</vt:lpstr>
      <vt:lpstr>Input Enhancement</vt:lpstr>
      <vt:lpstr>Input Enhancement</vt:lpstr>
      <vt:lpstr>Input Enhancement</vt:lpstr>
      <vt:lpstr>Input Enhancement</vt:lpstr>
      <vt:lpstr>Counting By Sorting</vt:lpstr>
      <vt:lpstr>Efficiency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  <vt:lpstr>Distribution 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560</cp:revision>
  <dcterms:created xsi:type="dcterms:W3CDTF">2006-08-16T00:00:00Z</dcterms:created>
  <dcterms:modified xsi:type="dcterms:W3CDTF">2016-10-28T19:37:08Z</dcterms:modified>
</cp:coreProperties>
</file>