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03" r:id="rId3"/>
    <p:sldId id="404" r:id="rId4"/>
    <p:sldId id="335" r:id="rId5"/>
    <p:sldId id="392" r:id="rId6"/>
    <p:sldId id="391" r:id="rId7"/>
    <p:sldId id="393" r:id="rId8"/>
    <p:sldId id="405" r:id="rId9"/>
    <p:sldId id="394" r:id="rId10"/>
    <p:sldId id="395" r:id="rId11"/>
    <p:sldId id="396" r:id="rId12"/>
    <p:sldId id="397" r:id="rId13"/>
    <p:sldId id="406" r:id="rId14"/>
    <p:sldId id="398" r:id="rId15"/>
    <p:sldId id="337" r:id="rId16"/>
    <p:sldId id="382" r:id="rId17"/>
    <p:sldId id="384" r:id="rId18"/>
    <p:sldId id="385" r:id="rId19"/>
    <p:sldId id="386" r:id="rId20"/>
    <p:sldId id="387" r:id="rId21"/>
    <p:sldId id="388" r:id="rId22"/>
    <p:sldId id="390" r:id="rId23"/>
    <p:sldId id="3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23=50%  30=70%  35=80%  42=90%  59=99%</a:t>
            </a:r>
          </a:p>
          <a:p>
            <a:r>
              <a:rPr lang="en-US" dirty="0" smtClean="0"/>
              <a:t>https://betterexplained.com/articles/understanding-the-birthday-paradox/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3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Rehashing:  when</a:t>
            </a:r>
            <a:r>
              <a:rPr lang="en-US" baseline="0" dirty="0" smtClean="0"/>
              <a:t> table gets full, create bigger one and rehash all the data into new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and Time Tradeoffs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Hashing (Chaining)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</a:t>
            </a:r>
            <a:r>
              <a:rPr lang="en-US" dirty="0" smtClean="0"/>
              <a:t>stored </a:t>
            </a:r>
            <a:r>
              <a:rPr lang="en-US" dirty="0"/>
              <a:t>in linked lists </a:t>
            </a:r>
            <a:r>
              <a:rPr lang="en-US" dirty="0" smtClean="0"/>
              <a:t>– hash table elements </a:t>
            </a:r>
            <a:r>
              <a:rPr lang="en-US" dirty="0"/>
              <a:t>serve as </a:t>
            </a:r>
            <a:r>
              <a:rPr lang="en-US" dirty="0" smtClean="0"/>
              <a:t>lists</a:t>
            </a:r>
            <a:r>
              <a:rPr lang="en-US" dirty="0"/>
              <a:t>’ headers.</a:t>
            </a:r>
          </a:p>
          <a:p>
            <a:pPr lvl="1"/>
            <a:r>
              <a:rPr lang="en-US" dirty="0"/>
              <a:t>Example: A, FOOL, AND, HIS, MONEY, ARE, SOON, PARTED</a:t>
            </a:r>
          </a:p>
          <a:p>
            <a:pPr lvl="1"/>
            <a:r>
              <a:rPr lang="en-US" dirty="0"/>
              <a:t>h(K) = sum of </a:t>
            </a:r>
            <a:r>
              <a:rPr lang="en-US" dirty="0" smtClean="0"/>
              <a:t>K’s </a:t>
            </a:r>
            <a:r>
              <a:rPr lang="en-US" dirty="0"/>
              <a:t>letters’ positions in </a:t>
            </a:r>
            <a:r>
              <a:rPr lang="en-US" dirty="0" smtClean="0"/>
              <a:t>alphabet </a:t>
            </a:r>
            <a:r>
              <a:rPr lang="en-US" dirty="0"/>
              <a:t>MOD 13</a:t>
            </a:r>
          </a:p>
        </p:txBody>
      </p:sp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35959"/>
              </p:ext>
            </p:extLst>
          </p:nvPr>
        </p:nvGraphicFramePr>
        <p:xfrm>
          <a:off x="457200" y="5029200"/>
          <a:ext cx="8305800" cy="396240"/>
        </p:xfrm>
        <a:graphic>
          <a:graphicData uri="http://schemas.openxmlformats.org/drawingml/2006/table">
            <a:tbl>
              <a:tblPr/>
              <a:tblGrid>
                <a:gridCol w="665163">
                  <a:extLst>
                    <a:ext uri="{9D8B030D-6E8A-4147-A177-3AD203B41FA5}">
                      <a16:colId xmlns:a16="http://schemas.microsoft.com/office/drawing/2014/main" val="4255511598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597190726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158099345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820205308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138653652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1116384320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964520643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364710182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1707690847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1447189708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3442242694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91513751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173507668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462866"/>
                  </a:ext>
                </a:extLst>
              </a:tr>
            </a:tbl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219200" y="5715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" name="Line 67"/>
          <p:cNvSpPr>
            <a:spLocks noChangeShapeType="1"/>
          </p:cNvSpPr>
          <p:nvPr/>
        </p:nvSpPr>
        <p:spPr bwMode="auto">
          <a:xfrm>
            <a:off x="13716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62484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75438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0"/>
          <p:cNvSpPr>
            <a:spLocks noChangeShapeType="1"/>
          </p:cNvSpPr>
          <p:nvPr/>
        </p:nvSpPr>
        <p:spPr bwMode="auto">
          <a:xfrm>
            <a:off x="83820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5791200" y="5715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FOOL</a:t>
            </a:r>
          </a:p>
        </p:txBody>
      </p:sp>
      <p:sp>
        <p:nvSpPr>
          <p:cNvPr id="12" name="Line 72"/>
          <p:cNvSpPr>
            <a:spLocks noChangeShapeType="1"/>
          </p:cNvSpPr>
          <p:nvPr/>
        </p:nvSpPr>
        <p:spPr bwMode="auto">
          <a:xfrm>
            <a:off x="42672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3886200" y="5715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</a:p>
        </p:txBody>
      </p:sp>
      <p:sp>
        <p:nvSpPr>
          <p:cNvPr id="14" name="Line 74"/>
          <p:cNvSpPr>
            <a:spLocks noChangeShapeType="1"/>
          </p:cNvSpPr>
          <p:nvPr/>
        </p:nvSpPr>
        <p:spPr bwMode="auto">
          <a:xfrm>
            <a:off x="69342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6629400" y="571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HIS</a:t>
            </a:r>
          </a:p>
        </p:txBody>
      </p:sp>
      <p:sp>
        <p:nvSpPr>
          <p:cNvPr id="16" name="Line 76"/>
          <p:cNvSpPr>
            <a:spLocks noChangeShapeType="1"/>
          </p:cNvSpPr>
          <p:nvPr/>
        </p:nvSpPr>
        <p:spPr bwMode="auto">
          <a:xfrm>
            <a:off x="5029200" y="541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4648200" y="58674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4000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4572000" y="57150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MONEY</a:t>
            </a: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7162800" y="5715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ARE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7848600" y="5715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PARTED</a:t>
            </a:r>
          </a:p>
        </p:txBody>
      </p:sp>
      <p:sp>
        <p:nvSpPr>
          <p:cNvPr id="21" name="Line 81"/>
          <p:cNvSpPr>
            <a:spLocks noChangeShapeType="1"/>
          </p:cNvSpPr>
          <p:nvPr/>
        </p:nvSpPr>
        <p:spPr bwMode="auto">
          <a:xfrm>
            <a:off x="7543800" y="60198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7086600" y="6324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SOON</a:t>
            </a:r>
          </a:p>
        </p:txBody>
      </p:sp>
      <p:sp>
        <p:nvSpPr>
          <p:cNvPr id="23" name="Text Box 83"/>
          <p:cNvSpPr txBox="1">
            <a:spLocks noChangeArrowheads="1"/>
          </p:cNvSpPr>
          <p:nvPr/>
        </p:nvSpPr>
        <p:spPr bwMode="auto">
          <a:xfrm>
            <a:off x="8077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24" name="Text Box 84"/>
          <p:cNvSpPr txBox="1">
            <a:spLocks noChangeArrowheads="1"/>
          </p:cNvSpPr>
          <p:nvPr/>
        </p:nvSpPr>
        <p:spPr bwMode="auto">
          <a:xfrm>
            <a:off x="7315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11</a:t>
            </a: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66294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26" name="Text Box 86"/>
          <p:cNvSpPr txBox="1">
            <a:spLocks noChangeArrowheads="1"/>
          </p:cNvSpPr>
          <p:nvPr/>
        </p:nvSpPr>
        <p:spPr bwMode="auto">
          <a:xfrm>
            <a:off x="60198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9</a:t>
            </a:r>
          </a:p>
        </p:txBody>
      </p:sp>
      <p:sp>
        <p:nvSpPr>
          <p:cNvPr id="27" name="Text Box 87"/>
          <p:cNvSpPr txBox="1">
            <a:spLocks noChangeArrowheads="1"/>
          </p:cNvSpPr>
          <p:nvPr/>
        </p:nvSpPr>
        <p:spPr bwMode="auto">
          <a:xfrm>
            <a:off x="5410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8" name="Text Box 88"/>
          <p:cNvSpPr txBox="1">
            <a:spLocks noChangeArrowheads="1"/>
          </p:cNvSpPr>
          <p:nvPr/>
        </p:nvSpPr>
        <p:spPr bwMode="auto">
          <a:xfrm>
            <a:off x="48006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9" name="Text Box 89"/>
          <p:cNvSpPr txBox="1">
            <a:spLocks noChangeArrowheads="1"/>
          </p:cNvSpPr>
          <p:nvPr/>
        </p:nvSpPr>
        <p:spPr bwMode="auto">
          <a:xfrm>
            <a:off x="40386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6</a:t>
            </a:r>
          </a:p>
        </p:txBody>
      </p:sp>
      <p:sp>
        <p:nvSpPr>
          <p:cNvPr id="30" name="Text Box 90"/>
          <p:cNvSpPr txBox="1">
            <a:spLocks noChangeArrowheads="1"/>
          </p:cNvSpPr>
          <p:nvPr/>
        </p:nvSpPr>
        <p:spPr bwMode="auto">
          <a:xfrm>
            <a:off x="3429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29718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32" name="Text Box 92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33" name="Text Box 93"/>
          <p:cNvSpPr txBox="1">
            <a:spLocks noChangeArrowheads="1"/>
          </p:cNvSpPr>
          <p:nvPr/>
        </p:nvSpPr>
        <p:spPr bwMode="auto">
          <a:xfrm>
            <a:off x="17526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34" name="Text Box 94"/>
          <p:cNvSpPr txBox="1">
            <a:spLocks noChangeArrowheads="1"/>
          </p:cNvSpPr>
          <p:nvPr/>
        </p:nvSpPr>
        <p:spPr bwMode="auto">
          <a:xfrm>
            <a:off x="1143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35" name="Text Box 95"/>
          <p:cNvSpPr txBox="1">
            <a:spLocks noChangeArrowheads="1"/>
          </p:cNvSpPr>
          <p:nvPr/>
        </p:nvSpPr>
        <p:spPr bwMode="auto">
          <a:xfrm>
            <a:off x="5334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657225" y="6248400"/>
            <a:ext cx="2173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400" dirty="0">
                <a:solidFill>
                  <a:srgbClr val="00B050"/>
                </a:solidFill>
              </a:rPr>
              <a:t>Search for </a:t>
            </a:r>
            <a:r>
              <a:rPr kumimoji="1" lang="en-US" altLang="en-US" sz="2800" dirty="0">
                <a:solidFill>
                  <a:srgbClr val="00B050"/>
                </a:solidFill>
              </a:rPr>
              <a:t>KID</a:t>
            </a:r>
          </a:p>
        </p:txBody>
      </p:sp>
    </p:spTree>
    <p:extLst>
      <p:ext uri="{BB962C8B-B14F-4D97-AF65-F5344CB8AC3E}">
        <p14:creationId xmlns:p14="http://schemas.microsoft.com/office/powerpoint/2010/main" val="12757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hash function distributes keys uniformly, average length of linked list will be </a:t>
            </a:r>
            <a:r>
              <a:rPr lang="el-GR" altLang="en-US" dirty="0"/>
              <a:t>α</a:t>
            </a:r>
            <a:r>
              <a:rPr lang="en-US" altLang="en-US" dirty="0"/>
              <a:t> = </a:t>
            </a:r>
            <a:r>
              <a:rPr lang="en-US" altLang="en-US" i="1" dirty="0" smtClean="0"/>
              <a:t>n/m, </a:t>
            </a:r>
            <a:r>
              <a:rPr lang="en-US" altLang="en-US" dirty="0" smtClean="0"/>
              <a:t>the </a:t>
            </a:r>
            <a:r>
              <a:rPr lang="en-US" altLang="en-US" dirty="0">
                <a:solidFill>
                  <a:schemeClr val="accent2"/>
                </a:solidFill>
              </a:rPr>
              <a:t>load factor</a:t>
            </a:r>
            <a:r>
              <a:rPr lang="en-US" altLang="en-US" dirty="0"/>
              <a:t>.</a:t>
            </a:r>
            <a:endParaRPr lang="en-US" altLang="en-US" i="1" dirty="0"/>
          </a:p>
          <a:p>
            <a:endParaRPr lang="en-US" altLang="en-US" sz="1100" dirty="0"/>
          </a:p>
          <a:p>
            <a:r>
              <a:rPr lang="en-US" altLang="en-US" dirty="0"/>
              <a:t>Average number of probes in successful, </a:t>
            </a:r>
            <a:r>
              <a:rPr lang="en-US" altLang="en-US" i="1" dirty="0"/>
              <a:t>S</a:t>
            </a:r>
            <a:r>
              <a:rPr lang="en-US" altLang="en-US" dirty="0"/>
              <a:t>, and </a:t>
            </a:r>
            <a:r>
              <a:rPr lang="en-US" altLang="en-US" dirty="0" smtClean="0"/>
              <a:t>unsuccessful </a:t>
            </a:r>
            <a:r>
              <a:rPr lang="en-US" altLang="en-US" dirty="0"/>
              <a:t>searches, </a:t>
            </a:r>
            <a:r>
              <a:rPr lang="en-US" altLang="en-US" i="1" dirty="0"/>
              <a:t>U</a:t>
            </a:r>
            <a:r>
              <a:rPr lang="en-US" altLang="en-US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 1+</a:t>
            </a:r>
            <a:r>
              <a:rPr lang="el-GR" altLang="en-US" dirty="0"/>
              <a:t>α</a:t>
            </a:r>
            <a:r>
              <a:rPr lang="en-US" altLang="en-US" dirty="0"/>
              <a:t>/2,     </a:t>
            </a:r>
            <a:r>
              <a:rPr lang="en-US" altLang="en-US" i="1" dirty="0"/>
              <a:t>U = </a:t>
            </a:r>
            <a:r>
              <a:rPr lang="el-GR" altLang="en-US" dirty="0"/>
              <a:t>α</a:t>
            </a:r>
            <a:endParaRPr lang="el-GR" altLang="en-US" i="1" dirty="0"/>
          </a:p>
          <a:p>
            <a:endParaRPr lang="en-US" altLang="en-US" sz="1100" i="1" dirty="0"/>
          </a:p>
          <a:p>
            <a:pPr lvl="1"/>
            <a:r>
              <a:rPr lang="en-US" altLang="en-US" dirty="0"/>
              <a:t>Load </a:t>
            </a:r>
            <a:r>
              <a:rPr lang="el-GR" altLang="en-US" dirty="0" smtClean="0"/>
              <a:t>is </a:t>
            </a:r>
            <a:r>
              <a:rPr lang="el-GR" altLang="en-US" dirty="0"/>
              <a:t>typically kept small (ideally, about 1</a:t>
            </a:r>
            <a:r>
              <a:rPr lang="el-GR" altLang="en-US" dirty="0" smtClean="0"/>
              <a:t>)</a:t>
            </a:r>
            <a:endParaRPr lang="en-US" altLang="en-US" i="1" dirty="0" smtClean="0"/>
          </a:p>
          <a:p>
            <a:endParaRPr lang="en-US" altLang="en-US" sz="1000" dirty="0"/>
          </a:p>
          <a:p>
            <a:r>
              <a:rPr lang="en-US" altLang="en-US" dirty="0"/>
              <a:t>Open hashing still works if  </a:t>
            </a:r>
            <a:r>
              <a:rPr lang="en-US" altLang="en-US" i="1" dirty="0"/>
              <a:t>n &gt; </a:t>
            </a:r>
            <a:r>
              <a:rPr lang="en-US" altLang="en-US" i="1" dirty="0" smtClean="0"/>
              <a:t>m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400800"/>
            <a:ext cx="749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How many probes if 100 keys stored in 20 item </a:t>
            </a:r>
            <a:r>
              <a:rPr lang="en-US" sz="2400" dirty="0" err="1" smtClean="0">
                <a:solidFill>
                  <a:srgbClr val="00B050"/>
                </a:solidFill>
              </a:rPr>
              <a:t>hashtable</a:t>
            </a:r>
            <a:r>
              <a:rPr lang="en-US" sz="2400" dirty="0" smtClean="0">
                <a:solidFill>
                  <a:srgbClr val="00B050"/>
                </a:solidFill>
              </a:rPr>
              <a:t>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Hashing (Open Addressing)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are stored inside table – avoids </a:t>
            </a:r>
            <a:r>
              <a:rPr lang="en-US" dirty="0" smtClean="0"/>
              <a:t>pointers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Linear Probe:  if collision, keep looking in adjacent cells.</a:t>
            </a:r>
          </a:p>
          <a:p>
            <a:pPr lvl="2"/>
            <a:r>
              <a:rPr lang="en-US" dirty="0" smtClean="0"/>
              <a:t>Can lead to clusters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2425693"/>
              </p:ext>
            </p:extLst>
          </p:nvPr>
        </p:nvGraphicFramePr>
        <p:xfrm>
          <a:off x="457200" y="4876800"/>
          <a:ext cx="8686800" cy="1981200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333254015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93086349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339649485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9067814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293223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585723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737136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049112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767306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798652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4883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364903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502985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10638"/>
                  </a:ext>
                </a:extLst>
              </a:tr>
              <a:tr h="338138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526320"/>
                  </a:ext>
                </a:extLst>
              </a:tr>
              <a:tr h="336550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10674"/>
                  </a:ext>
                </a:extLst>
              </a:tr>
              <a:tr h="338138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847779"/>
                  </a:ext>
                </a:extLst>
              </a:tr>
              <a:tr h="336550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03966"/>
                  </a:ext>
                </a:extLst>
              </a:tr>
            </a:tbl>
          </a:graphicData>
        </a:graphic>
      </p:graphicFrame>
      <p:graphicFrame>
        <p:nvGraphicFramePr>
          <p:cNvPr id="5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70138"/>
              </p:ext>
            </p:extLst>
          </p:nvPr>
        </p:nvGraphicFramePr>
        <p:xfrm>
          <a:off x="533400" y="2423160"/>
          <a:ext cx="8610600" cy="853440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787121469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8518460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50394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820252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349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146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3501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575117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1556841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34574"/>
                  </a:ext>
                </a:extLst>
              </a:tr>
              <a:tr h="268288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41615"/>
                  </a:ext>
                </a:extLst>
              </a:tr>
            </a:tbl>
          </a:graphicData>
        </a:graphic>
      </p:graphicFrame>
      <p:sp>
        <p:nvSpPr>
          <p:cNvPr id="7" name="Text Box 165"/>
          <p:cNvSpPr txBox="1">
            <a:spLocks noChangeAspect="1" noChangeArrowheads="1"/>
          </p:cNvSpPr>
          <p:nvPr/>
        </p:nvSpPr>
        <p:spPr bwMode="auto">
          <a:xfrm>
            <a:off x="9144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8" name="Text Box 166"/>
          <p:cNvSpPr txBox="1">
            <a:spLocks noChangeArrowheads="1"/>
          </p:cNvSpPr>
          <p:nvPr/>
        </p:nvSpPr>
        <p:spPr bwMode="auto">
          <a:xfrm>
            <a:off x="16764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9" name="Text Box 167"/>
          <p:cNvSpPr txBox="1">
            <a:spLocks noChangeArrowheads="1"/>
          </p:cNvSpPr>
          <p:nvPr/>
        </p:nvSpPr>
        <p:spPr bwMode="auto">
          <a:xfrm>
            <a:off x="20574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" name="Text Box 168"/>
          <p:cNvSpPr txBox="1">
            <a:spLocks noChangeArrowheads="1"/>
          </p:cNvSpPr>
          <p:nvPr/>
        </p:nvSpPr>
        <p:spPr bwMode="auto">
          <a:xfrm>
            <a:off x="23622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" name="Text Box 169"/>
          <p:cNvSpPr txBox="1">
            <a:spLocks noChangeArrowheads="1"/>
          </p:cNvSpPr>
          <p:nvPr/>
        </p:nvSpPr>
        <p:spPr bwMode="auto">
          <a:xfrm>
            <a:off x="26670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2" name="Text Box 170"/>
          <p:cNvSpPr txBox="1">
            <a:spLocks noChangeArrowheads="1"/>
          </p:cNvSpPr>
          <p:nvPr/>
        </p:nvSpPr>
        <p:spPr bwMode="auto">
          <a:xfrm>
            <a:off x="30480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3" name="Text Box 171"/>
          <p:cNvSpPr txBox="1">
            <a:spLocks noChangeArrowheads="1"/>
          </p:cNvSpPr>
          <p:nvPr/>
        </p:nvSpPr>
        <p:spPr bwMode="auto">
          <a:xfrm>
            <a:off x="35814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6</a:t>
            </a:r>
          </a:p>
        </p:txBody>
      </p:sp>
      <p:sp>
        <p:nvSpPr>
          <p:cNvPr id="14" name="Text Box 172"/>
          <p:cNvSpPr txBox="1">
            <a:spLocks noChangeArrowheads="1"/>
          </p:cNvSpPr>
          <p:nvPr/>
        </p:nvSpPr>
        <p:spPr bwMode="auto">
          <a:xfrm>
            <a:off x="46482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15" name="Text Box 173"/>
          <p:cNvSpPr txBox="1">
            <a:spLocks noChangeArrowheads="1"/>
          </p:cNvSpPr>
          <p:nvPr/>
        </p:nvSpPr>
        <p:spPr bwMode="auto">
          <a:xfrm>
            <a:off x="54102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16" name="Text Box 174"/>
          <p:cNvSpPr txBox="1">
            <a:spLocks noChangeArrowheads="1"/>
          </p:cNvSpPr>
          <p:nvPr/>
        </p:nvSpPr>
        <p:spPr bwMode="auto">
          <a:xfrm>
            <a:off x="61722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9</a:t>
            </a:r>
          </a:p>
        </p:txBody>
      </p:sp>
      <p:sp>
        <p:nvSpPr>
          <p:cNvPr id="17" name="Text Box 175"/>
          <p:cNvSpPr txBox="1">
            <a:spLocks noChangeArrowheads="1"/>
          </p:cNvSpPr>
          <p:nvPr/>
        </p:nvSpPr>
        <p:spPr bwMode="auto">
          <a:xfrm>
            <a:off x="6858000" y="4572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18" name="Text Box 176"/>
          <p:cNvSpPr txBox="1">
            <a:spLocks noChangeArrowheads="1"/>
          </p:cNvSpPr>
          <p:nvPr/>
        </p:nvSpPr>
        <p:spPr bwMode="auto">
          <a:xfrm>
            <a:off x="7543800" y="4572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11</a:t>
            </a:r>
          </a:p>
        </p:txBody>
      </p:sp>
      <p:sp>
        <p:nvSpPr>
          <p:cNvPr id="19" name="Text Box 177"/>
          <p:cNvSpPr txBox="1">
            <a:spLocks noChangeArrowheads="1"/>
          </p:cNvSpPr>
          <p:nvPr/>
        </p:nvSpPr>
        <p:spPr bwMode="auto">
          <a:xfrm>
            <a:off x="8382000" y="4572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05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Hashing (Open Addressing)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05800" cy="4625609"/>
          </a:xfrm>
        </p:spPr>
        <p:txBody>
          <a:bodyPr/>
          <a:lstStyle/>
          <a:p>
            <a:r>
              <a:rPr lang="en-US" dirty="0" smtClean="0"/>
              <a:t>Keys are stored inside table – avoids </a:t>
            </a:r>
            <a:r>
              <a:rPr lang="en-US" dirty="0" smtClean="0"/>
              <a:t>pointers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Double hashing: another function s(K) gives increment for probing:  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h(K) + c*s(K)) mod m</a:t>
            </a:r>
          </a:p>
          <a:p>
            <a:pPr lvl="2"/>
            <a:r>
              <a:rPr lang="en-US" dirty="0" smtClean="0">
                <a:ea typeface="Cambria Math" panose="02040503050406030204" pitchFamily="18" charset="0"/>
              </a:rPr>
              <a:t>s(K) and m need to be relatively prime (easy if m is prime) for all cells to be reachable.</a:t>
            </a:r>
          </a:p>
          <a:p>
            <a:pPr lvl="2"/>
            <a:r>
              <a:rPr lang="en-US" dirty="0" smtClean="0">
                <a:ea typeface="Cambria Math" panose="02040503050406030204" pitchFamily="18" charset="0"/>
              </a:rPr>
              <a:t>Example s(K): 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 – 2 – k mod (m-2)</a:t>
            </a:r>
            <a:endParaRPr lang="en-US" dirty="0"/>
          </a:p>
        </p:txBody>
      </p:sp>
      <p:graphicFrame>
        <p:nvGraphicFramePr>
          <p:cNvPr id="5" name="Group 132"/>
          <p:cNvGraphicFramePr>
            <a:graphicFrameLocks noGrp="1"/>
          </p:cNvGraphicFramePr>
          <p:nvPr>
            <p:extLst/>
          </p:nvPr>
        </p:nvGraphicFramePr>
        <p:xfrm>
          <a:off x="533400" y="2423160"/>
          <a:ext cx="8610600" cy="853440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787121469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8518460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50394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820252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349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146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3501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575117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1556841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34574"/>
                  </a:ext>
                </a:extLst>
              </a:tr>
              <a:tr h="268288"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365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8738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771650" algn="l" defTabSz="887413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2288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6860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1432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600450" defTabSz="8874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4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Does not work if </a:t>
            </a:r>
            <a:r>
              <a:rPr lang="en-US" altLang="en-US" i="1" dirty="0"/>
              <a:t>n &gt; m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Deletions </a:t>
            </a:r>
            <a:r>
              <a:rPr lang="en-US" altLang="en-US" dirty="0"/>
              <a:t>are </a:t>
            </a:r>
            <a:r>
              <a:rPr lang="en-US" altLang="en-US" i="1" dirty="0"/>
              <a:t>not</a:t>
            </a:r>
            <a:r>
              <a:rPr lang="en-US" altLang="en-US" dirty="0"/>
              <a:t> </a:t>
            </a:r>
            <a:r>
              <a:rPr lang="en-US" altLang="en-US" dirty="0" smtClean="0"/>
              <a:t>efficient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Number of probes </a:t>
            </a:r>
            <a:r>
              <a:rPr lang="en-US" altLang="en-US" dirty="0" smtClean="0"/>
              <a:t>depends </a:t>
            </a:r>
            <a:r>
              <a:rPr lang="en-US" altLang="en-US" dirty="0"/>
              <a:t>on </a:t>
            </a:r>
            <a:r>
              <a:rPr lang="en-US" altLang="en-US" dirty="0" smtClean="0"/>
              <a:t>load </a:t>
            </a:r>
            <a:r>
              <a:rPr lang="en-US" altLang="en-US" dirty="0"/>
              <a:t>factor </a:t>
            </a:r>
            <a:r>
              <a:rPr lang="en-US" altLang="en-US" dirty="0" smtClean="0">
                <a:sym typeface="WP Greek Century" pitchFamily="2" charset="2"/>
              </a:rPr>
              <a:t>and </a:t>
            </a:r>
            <a:r>
              <a:rPr lang="en-US" altLang="en-US" dirty="0">
                <a:sym typeface="WP Greek Century" pitchFamily="2" charset="2"/>
              </a:rPr>
              <a:t>collision resolution strategy.   </a:t>
            </a:r>
            <a:endParaRPr lang="en-US" altLang="en-US" dirty="0" smtClean="0">
              <a:sym typeface="WP Greek Century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P Greek Century" pitchFamily="2" charset="2"/>
              </a:rPr>
              <a:t>For </a:t>
            </a:r>
            <a:r>
              <a:rPr lang="en-US" altLang="en-US" dirty="0">
                <a:sym typeface="WP Greek Century" pitchFamily="2" charset="2"/>
              </a:rPr>
              <a:t>linear </a:t>
            </a:r>
            <a:r>
              <a:rPr lang="en-US" altLang="en-US" dirty="0" smtClean="0">
                <a:sym typeface="WP Greek Century" pitchFamily="2" charset="2"/>
              </a:rPr>
              <a:t>probe:   </a:t>
            </a:r>
            <a:endParaRPr lang="en-US" altLang="en-US" dirty="0">
              <a:sym typeface="WP Greek Century" pitchFamily="2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WP Greek Century" pitchFamily="2" charset="2"/>
              </a:rPr>
              <a:t>S </a:t>
            </a:r>
            <a:r>
              <a:rPr lang="en-US" altLang="en-US" dirty="0">
                <a:sym typeface="WP Greek Century" pitchFamily="2" charset="2"/>
              </a:rPr>
              <a:t>= (½) (1+ 1/(1- </a:t>
            </a:r>
            <a:r>
              <a:rPr lang="el-GR" altLang="en-US" dirty="0"/>
              <a:t>α</a:t>
            </a:r>
            <a:r>
              <a:rPr lang="en-US" altLang="en-US" dirty="0">
                <a:sym typeface="WP Greek Century" pitchFamily="2" charset="2"/>
              </a:rPr>
              <a:t>))  and  </a:t>
            </a:r>
            <a:r>
              <a:rPr lang="en-US" altLang="en-US" i="1" dirty="0">
                <a:sym typeface="WP Greek Century" pitchFamily="2" charset="2"/>
              </a:rPr>
              <a:t>U = </a:t>
            </a:r>
            <a:r>
              <a:rPr lang="en-US" altLang="en-US" dirty="0">
                <a:sym typeface="WP Greek Century" pitchFamily="2" charset="2"/>
              </a:rPr>
              <a:t> (½) (1+ 1/(1- </a:t>
            </a:r>
            <a:r>
              <a:rPr lang="el-GR" altLang="en-US" dirty="0"/>
              <a:t>α</a:t>
            </a:r>
            <a:r>
              <a:rPr lang="en-US" altLang="en-US" dirty="0">
                <a:sym typeface="WP Greek Century" pitchFamily="2" charset="2"/>
              </a:rPr>
              <a:t>)²)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P Greek Century" pitchFamily="2" charset="2"/>
              </a:rPr>
              <a:t>As </a:t>
            </a:r>
            <a:r>
              <a:rPr lang="el-GR" altLang="en-US" dirty="0" smtClean="0"/>
              <a:t>α</a:t>
            </a:r>
            <a:r>
              <a:rPr lang="en-US" altLang="en-US" dirty="0" smtClean="0">
                <a:sym typeface="WP Greek Century" pitchFamily="2" charset="2"/>
              </a:rPr>
              <a:t> </a:t>
            </a:r>
            <a:r>
              <a:rPr lang="en-US" altLang="en-US" dirty="0">
                <a:sym typeface="WP Greek Century" pitchFamily="2" charset="2"/>
              </a:rPr>
              <a:t>approaches </a:t>
            </a:r>
            <a:r>
              <a:rPr lang="en-US" altLang="en-US" dirty="0" smtClean="0">
                <a:sym typeface="WP Greek Century" pitchFamily="2" charset="2"/>
              </a:rPr>
              <a:t>1, </a:t>
            </a:r>
            <a:r>
              <a:rPr lang="en-US" altLang="en-US" dirty="0">
                <a:sym typeface="WP Greek Century" pitchFamily="2" charset="2"/>
              </a:rPr>
              <a:t>number of probes  </a:t>
            </a:r>
            <a:r>
              <a:rPr lang="en-US" altLang="en-US" dirty="0" smtClean="0">
                <a:sym typeface="WP Greek Century" pitchFamily="2" charset="2"/>
              </a:rPr>
              <a:t>increases </a:t>
            </a:r>
            <a:r>
              <a:rPr lang="en-US" altLang="en-US" dirty="0">
                <a:sym typeface="WP Greek Century" pitchFamily="2" charset="2"/>
              </a:rPr>
              <a:t>dramatically: </a:t>
            </a:r>
          </a:p>
        </p:txBody>
      </p:sp>
      <p:pic>
        <p:nvPicPr>
          <p:cNvPr id="4" name="Picture 4" descr="closed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3" y="5029200"/>
            <a:ext cx="55695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Prestructuring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large number of records on a disk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orthwhile to use extra space for faster access.</a:t>
            </a:r>
          </a:p>
          <a:p>
            <a:endParaRPr lang="en-US" sz="1600" dirty="0" smtClean="0"/>
          </a:p>
          <a:p>
            <a:r>
              <a:rPr lang="en-US" dirty="0" smtClean="0"/>
              <a:t>Index provides information about where record is located</a:t>
            </a:r>
          </a:p>
          <a:p>
            <a:pPr lvl="1"/>
            <a:r>
              <a:rPr lang="en-US" dirty="0" smtClean="0"/>
              <a:t>Structured Dataset:  record is assumed to have a key that is used to locate it.</a:t>
            </a:r>
          </a:p>
          <a:p>
            <a:pPr lvl="1"/>
            <a:r>
              <a:rPr lang="en-US" dirty="0" smtClean="0"/>
              <a:t>Implemented with a B-Tree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B-Trees are non-binary</a:t>
            </a:r>
          </a:p>
          <a:p>
            <a:pPr lvl="1"/>
            <a:r>
              <a:rPr lang="en-US" dirty="0" smtClean="0"/>
              <a:t>Records stored in leaves in increasing key order.</a:t>
            </a:r>
          </a:p>
          <a:p>
            <a:pPr lvl="1"/>
            <a:r>
              <a:rPr lang="en-US" dirty="0" smtClean="0"/>
              <a:t>Parental nodes used for indexing – contain n-1 ordered keys interposed with pointers to children.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962400"/>
            <a:ext cx="81724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152900"/>
            <a:ext cx="86963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has an order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Root is leaf or has between </a:t>
            </a:r>
            <a:r>
              <a:rPr lang="en-US" i="1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children.</a:t>
            </a:r>
          </a:p>
          <a:p>
            <a:pPr lvl="1"/>
            <a:r>
              <a:rPr lang="en-US" dirty="0" smtClean="0"/>
              <a:t>Internal node has between m/2 and </a:t>
            </a:r>
            <a:r>
              <a:rPr lang="en-US" i="1" dirty="0" smtClean="0"/>
              <a:t>m</a:t>
            </a:r>
            <a:r>
              <a:rPr lang="en-US" dirty="0" smtClean="0"/>
              <a:t> children.</a:t>
            </a:r>
          </a:p>
          <a:p>
            <a:pPr lvl="1"/>
            <a:r>
              <a:rPr lang="en-US" dirty="0" smtClean="0"/>
              <a:t>The tree is perfectly balanced – all leaves are at same level.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4178404"/>
            <a:ext cx="251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Example of B-Tree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(m = 4)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searching a BST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 is large, can use binary search inside a node.</a:t>
            </a:r>
            <a:endParaRPr lang="en-US" dirty="0"/>
          </a:p>
          <a:p>
            <a:r>
              <a:rPr lang="en-US" dirty="0" smtClean="0"/>
              <a:t>Performance: more interested in disk page accesses than individual comparisons</a:t>
            </a:r>
          </a:p>
          <a:p>
            <a:pPr lvl="1"/>
            <a:r>
              <a:rPr lang="en-US" dirty="0" smtClean="0"/>
              <a:t>Disk access orders of magnitude slower than key comparison.</a:t>
            </a:r>
          </a:p>
          <a:p>
            <a:pPr lvl="1"/>
            <a:r>
              <a:rPr lang="en-US" dirty="0" smtClean="0"/>
              <a:t>Each node in B-Tree </a:t>
            </a:r>
            <a:r>
              <a:rPr lang="en-US" dirty="0"/>
              <a:t>corresponds to a disk </a:t>
            </a:r>
            <a:r>
              <a:rPr lang="en-US" dirty="0" smtClean="0"/>
              <a:t>page</a:t>
            </a:r>
          </a:p>
          <a:p>
            <a:pPr lvl="2"/>
            <a:r>
              <a:rPr lang="en-US" dirty="0" smtClean="0"/>
              <a:t>Number of page accesses = height of B-Tree</a:t>
            </a:r>
          </a:p>
        </p:txBody>
      </p:sp>
    </p:spTree>
    <p:extLst>
      <p:ext uri="{BB962C8B-B14F-4D97-AF65-F5344CB8AC3E}">
        <p14:creationId xmlns:p14="http://schemas.microsoft.com/office/powerpoint/2010/main" val="39877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ABET coming on Monday</a:t>
            </a:r>
          </a:p>
          <a:p>
            <a:pPr lvl="1"/>
            <a:r>
              <a:rPr lang="en-US" dirty="0" smtClean="0"/>
              <a:t>3:30-4:30pm in CTC 114  open meeting for students  (Free Pizza!!)</a:t>
            </a:r>
          </a:p>
          <a:p>
            <a:pPr lvl="1"/>
            <a:r>
              <a:rPr lang="en-US" dirty="0" smtClean="0"/>
              <a:t>Morning Office Hours </a:t>
            </a:r>
            <a:r>
              <a:rPr lang="en-US" dirty="0" smtClean="0"/>
              <a:t>cancelled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2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B-Tree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/>
              <a:lstStyle/>
              <a:p>
                <a:r>
                  <a:rPr lang="en-US" dirty="0" smtClean="0"/>
                  <a:t>What is smallest number of keys tree of order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and height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can have?</a:t>
                </a:r>
              </a:p>
              <a:p>
                <a:pPr lvl="1"/>
                <a:r>
                  <a:rPr lang="en-US" dirty="0" smtClean="0"/>
                  <a:t>Root has at least one key, lower levels have at least 2 nodes with m/2 keys …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≥4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Height:  O(log 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 t="-600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Height:  O(log n)</a:t>
            </a:r>
          </a:p>
          <a:p>
            <a:pPr lvl="1"/>
            <a:r>
              <a:rPr lang="en-US" dirty="0" smtClean="0"/>
              <a:t>Given 100 million records: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real applications, rarely exceeds 3 disk accesses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store root and level 1 pages in RAM to speed up.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1624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O(log n) – Remove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appropriate leaf for new record’s key.</a:t>
            </a:r>
          </a:p>
          <a:p>
            <a:pPr lvl="1"/>
            <a:r>
              <a:rPr lang="en-US" dirty="0" smtClean="0"/>
              <a:t>If leaf has space, place record and finished.</a:t>
            </a:r>
          </a:p>
          <a:p>
            <a:pPr lvl="1"/>
            <a:r>
              <a:rPr lang="en-US" dirty="0" smtClean="0"/>
              <a:t>If not, split leaf in half: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ake larger half of keys and break into new node</a:t>
            </a:r>
          </a:p>
          <a:p>
            <a:pPr lvl="2"/>
            <a:r>
              <a:rPr lang="en-US" dirty="0" smtClean="0"/>
              <a:t>Insert newly created node into old node’s parent (recursive insert)</a:t>
            </a:r>
          </a:p>
          <a:p>
            <a:pPr lvl="2"/>
            <a:r>
              <a:rPr lang="en-US" dirty="0" smtClean="0"/>
              <a:t>If root splits, then create new root above and thus increase height of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O(log 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2" cy="255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5" y="4405031"/>
            <a:ext cx="8495415" cy="245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2400" y="64770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2800" y="4748518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42 to tree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 posted – Fuzzy </a:t>
            </a:r>
            <a:r>
              <a:rPr lang="en-US" dirty="0" smtClean="0"/>
              <a:t>Search  (due Nov 14)</a:t>
            </a:r>
            <a:endParaRPr lang="en-US" dirty="0"/>
          </a:p>
          <a:p>
            <a:pPr lvl="1"/>
            <a:r>
              <a:rPr lang="en-US" dirty="0" smtClean="0"/>
              <a:t>Given document and query, e.g. “brain”</a:t>
            </a:r>
          </a:p>
          <a:p>
            <a:pPr lvl="1"/>
            <a:r>
              <a:rPr lang="en-US" dirty="0" smtClean="0"/>
              <a:t>First search document for exact match.</a:t>
            </a:r>
          </a:p>
          <a:p>
            <a:pPr lvl="1"/>
            <a:r>
              <a:rPr lang="en-US" dirty="0" smtClean="0"/>
              <a:t>If not found, search for approximate matches (</a:t>
            </a:r>
            <a:r>
              <a:rPr lang="en-US" dirty="0" smtClean="0">
                <a:solidFill>
                  <a:schemeClr val="accent1"/>
                </a:solidFill>
              </a:rPr>
              <a:t>edit distance</a:t>
            </a:r>
            <a:r>
              <a:rPr lang="en-US" dirty="0" smtClean="0"/>
              <a:t> 1):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Deletions:</a:t>
            </a:r>
            <a:r>
              <a:rPr lang="en-US" dirty="0" smtClean="0"/>
              <a:t>  rain  </a:t>
            </a:r>
            <a:r>
              <a:rPr lang="en-US" dirty="0" err="1" smtClean="0"/>
              <a:t>bain</a:t>
            </a:r>
            <a:r>
              <a:rPr lang="en-US" dirty="0" smtClean="0"/>
              <a:t>  </a:t>
            </a:r>
            <a:r>
              <a:rPr lang="en-US" dirty="0" err="1" smtClean="0"/>
              <a:t>brin</a:t>
            </a:r>
            <a:r>
              <a:rPr lang="en-US" dirty="0" smtClean="0"/>
              <a:t>  bran  </a:t>
            </a:r>
            <a:r>
              <a:rPr lang="en-US" dirty="0" err="1" smtClean="0"/>
              <a:t>brai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Swaps:</a:t>
            </a:r>
            <a:r>
              <a:rPr lang="en-US" dirty="0" smtClean="0"/>
              <a:t>  </a:t>
            </a:r>
            <a:r>
              <a:rPr lang="en-US" dirty="0" err="1" smtClean="0"/>
              <a:t>rbain</a:t>
            </a:r>
            <a:r>
              <a:rPr lang="en-US" dirty="0" smtClean="0"/>
              <a:t>  </a:t>
            </a:r>
            <a:r>
              <a:rPr lang="en-US" dirty="0" err="1" smtClean="0"/>
              <a:t>barin</a:t>
            </a:r>
            <a:r>
              <a:rPr lang="en-US" dirty="0" smtClean="0"/>
              <a:t>  </a:t>
            </a:r>
            <a:r>
              <a:rPr lang="en-US" dirty="0" err="1" smtClean="0"/>
              <a:t>brian</a:t>
            </a:r>
            <a:r>
              <a:rPr lang="en-US" dirty="0" smtClean="0"/>
              <a:t>  </a:t>
            </a:r>
            <a:r>
              <a:rPr lang="en-US" dirty="0" err="1" smtClean="0"/>
              <a:t>brani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Substitutions:</a:t>
            </a:r>
            <a:r>
              <a:rPr lang="en-US" dirty="0" smtClean="0"/>
              <a:t>  train  grain  blain  </a:t>
            </a:r>
            <a:r>
              <a:rPr lang="en-US" dirty="0" err="1" smtClean="0"/>
              <a:t>bryin</a:t>
            </a:r>
            <a:r>
              <a:rPr lang="en-US" dirty="0" smtClean="0"/>
              <a:t> …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Insertions:</a:t>
            </a:r>
            <a:r>
              <a:rPr lang="en-US" dirty="0" smtClean="0"/>
              <a:t>  </a:t>
            </a:r>
            <a:r>
              <a:rPr lang="en-US" dirty="0" err="1" smtClean="0"/>
              <a:t>barain</a:t>
            </a:r>
            <a:r>
              <a:rPr lang="en-US" dirty="0" smtClean="0"/>
              <a:t>  </a:t>
            </a:r>
            <a:r>
              <a:rPr lang="en-US" dirty="0" err="1" smtClean="0"/>
              <a:t>bryain</a:t>
            </a:r>
            <a:r>
              <a:rPr lang="en-US" dirty="0" smtClean="0"/>
              <a:t> 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7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Enhancement: can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save time by preprocessing input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Counting Methods for Sorting</a:t>
            </a:r>
          </a:p>
          <a:p>
            <a:pPr lvl="1">
              <a:spcAft>
                <a:spcPts val="1800"/>
              </a:spcAft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Horspool’s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Algorithm for String Matching</a:t>
            </a:r>
          </a:p>
          <a:p>
            <a:r>
              <a:rPr lang="en-US" dirty="0" err="1" smtClean="0"/>
              <a:t>Prestructuring</a:t>
            </a:r>
            <a:r>
              <a:rPr lang="en-US" dirty="0" smtClean="0"/>
              <a:t>:  Use extra space to facilitate more flexible access.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Indexing with B-Trees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7772400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1"/>
                </a:solidFill>
              </a:rPr>
              <a:t>Dictionary</a:t>
            </a:r>
            <a:r>
              <a:rPr lang="en-US" altLang="en-US" sz="2800" dirty="0" smtClean="0"/>
              <a:t>:  mapping from </a:t>
            </a:r>
            <a:r>
              <a:rPr lang="en-US" altLang="en-US" sz="2800" dirty="0" smtClean="0"/>
              <a:t>one set of values to another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Must be efficient at: </a:t>
            </a:r>
            <a:r>
              <a:rPr lang="en-US" altLang="en-US" dirty="0" smtClean="0"/>
              <a:t>find</a:t>
            </a:r>
            <a:r>
              <a:rPr lang="en-US" altLang="en-US" dirty="0" smtClean="0"/>
              <a:t>, insert , delete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2 Implementations in most languages: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(Tree)Map </a:t>
            </a:r>
            <a:r>
              <a:rPr lang="en-US" altLang="en-US" dirty="0" smtClean="0"/>
              <a:t>– ordered dictionary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 smtClean="0">
                <a:solidFill>
                  <a:schemeClr val="accent2"/>
                </a:solidFill>
              </a:rPr>
              <a:t>HashMap</a:t>
            </a:r>
            <a:r>
              <a:rPr lang="en-US" altLang="en-US" dirty="0" smtClean="0"/>
              <a:t> – unordered dictionary (often the default)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Both use representation-change idea, hashing also a </a:t>
            </a:r>
            <a:r>
              <a:rPr lang="en-US" altLang="en-US" sz="2800" dirty="0"/>
              <a:t>space-for-time </a:t>
            </a:r>
            <a:r>
              <a:rPr lang="en-US" altLang="en-US" sz="2800" dirty="0" smtClean="0"/>
              <a:t>tradeoff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32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85800" algn="l"/>
              </a:tabLst>
            </a:pPr>
            <a:r>
              <a:rPr lang="en-US" altLang="en-US" dirty="0" smtClean="0">
                <a:solidFill>
                  <a:schemeClr val="accent2"/>
                </a:solidFill>
              </a:rPr>
              <a:t>Hashing</a:t>
            </a:r>
            <a:r>
              <a:rPr lang="en-US" altLang="en-US" dirty="0" smtClean="0"/>
              <a:t> maps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keys into </a:t>
            </a:r>
            <a:r>
              <a:rPr lang="en-US" altLang="en-US" dirty="0" smtClean="0"/>
              <a:t>a </a:t>
            </a:r>
            <a:r>
              <a:rPr lang="en-US" altLang="en-US" dirty="0"/>
              <a:t>table of size </a:t>
            </a:r>
            <a:r>
              <a:rPr lang="en-US" altLang="en-US" i="1" dirty="0"/>
              <a:t>m, </a:t>
            </a:r>
            <a:r>
              <a:rPr lang="en-US" altLang="en-US" dirty="0" smtClean="0"/>
              <a:t>using </a:t>
            </a:r>
            <a:r>
              <a:rPr lang="en-US" altLang="en-US" dirty="0"/>
              <a:t>a </a:t>
            </a:r>
            <a:r>
              <a:rPr lang="en-US" altLang="en-US" dirty="0" smtClean="0"/>
              <a:t>predefined </a:t>
            </a:r>
            <a:r>
              <a:rPr lang="en-US" altLang="en-US" dirty="0" smtClean="0">
                <a:solidFill>
                  <a:schemeClr val="accent1"/>
                </a:solidFill>
              </a:rPr>
              <a:t>hash function</a:t>
            </a:r>
            <a:r>
              <a:rPr lang="en-US" altLang="en-US" dirty="0"/>
              <a:t> </a:t>
            </a:r>
            <a:r>
              <a:rPr lang="en-US" altLang="en-US" dirty="0" smtClean="0"/>
              <a:t>(h):</a:t>
            </a:r>
          </a:p>
          <a:p>
            <a:pPr>
              <a:tabLst>
                <a:tab pos="685800" algn="l"/>
              </a:tabLst>
            </a:pPr>
            <a:endParaRPr lang="en-US" altLang="en-US" sz="900" dirty="0"/>
          </a:p>
          <a:p>
            <a:pPr>
              <a:buFont typeface="Monotype Sorts" pitchFamily="2" charset="2"/>
              <a:buNone/>
              <a:tabLst>
                <a:tab pos="685800" algn="l"/>
              </a:tabLst>
            </a:pPr>
            <a:r>
              <a:rPr lang="en-US" altLang="en-US" dirty="0"/>
              <a:t>               </a:t>
            </a:r>
            <a:r>
              <a:rPr lang="en-US" altLang="en-US" i="1" dirty="0"/>
              <a:t>h</a:t>
            </a:r>
            <a:r>
              <a:rPr lang="en-US" altLang="en-US" dirty="0"/>
              <a:t>: 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K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 </a:t>
            </a:r>
            <a:r>
              <a:rPr lang="en-US" altLang="en-US" dirty="0" smtClean="0"/>
              <a:t>index </a:t>
            </a:r>
            <a:r>
              <a:rPr lang="en-US" altLang="en-US" dirty="0"/>
              <a:t>in the hash </a:t>
            </a:r>
            <a:r>
              <a:rPr lang="en-US" altLang="en-US" dirty="0" smtClean="0"/>
              <a:t>table</a:t>
            </a:r>
            <a:endParaRPr lang="en-US" altLang="en-US" u="sng" dirty="0"/>
          </a:p>
          <a:p>
            <a:pPr marL="457200" lvl="1" indent="0">
              <a:buNone/>
              <a:tabLst>
                <a:tab pos="685800" algn="l"/>
              </a:tabLst>
            </a:pPr>
            <a:endParaRPr lang="en-US" altLang="en-US" sz="1200" dirty="0"/>
          </a:p>
          <a:p>
            <a:pPr lvl="1">
              <a:tabLst>
                <a:tab pos="685800" algn="l"/>
              </a:tabLst>
            </a:pPr>
            <a:r>
              <a:rPr lang="en-US" altLang="en-US" dirty="0" smtClean="0"/>
              <a:t>Hash </a:t>
            </a:r>
            <a:r>
              <a:rPr lang="en-US" altLang="en-US" dirty="0"/>
              <a:t>function should:</a:t>
            </a:r>
          </a:p>
          <a:p>
            <a:pPr marL="950976" lvl="2">
              <a:tabLst>
                <a:tab pos="685800" algn="l"/>
              </a:tabLst>
            </a:pPr>
            <a:r>
              <a:rPr lang="en-US" altLang="en-US" dirty="0"/>
              <a:t>be easy to </a:t>
            </a:r>
            <a:r>
              <a:rPr lang="en-US" altLang="en-US" dirty="0" smtClean="0"/>
              <a:t>compute (and deterministic)</a:t>
            </a:r>
            <a:endParaRPr lang="en-US" altLang="en-US" dirty="0"/>
          </a:p>
          <a:p>
            <a:pPr marL="950976" lvl="2">
              <a:tabLst>
                <a:tab pos="685800" algn="l"/>
              </a:tabLst>
            </a:pPr>
            <a:r>
              <a:rPr lang="en-US" altLang="en-US" dirty="0"/>
              <a:t>distribute keys </a:t>
            </a:r>
            <a:r>
              <a:rPr lang="en-US" altLang="en-US" dirty="0" smtClean="0"/>
              <a:t>evenly </a:t>
            </a:r>
            <a:r>
              <a:rPr lang="en-US" altLang="en-US" dirty="0"/>
              <a:t>throughout </a:t>
            </a:r>
            <a:r>
              <a:rPr lang="en-US" altLang="en-US" dirty="0" smtClean="0"/>
              <a:t>hash table</a:t>
            </a:r>
          </a:p>
          <a:p>
            <a:pPr marL="685800" lvl="1" indent="-228600">
              <a:tabLst>
                <a:tab pos="685800" algn="l"/>
              </a:tabLst>
            </a:pPr>
            <a:r>
              <a:rPr lang="en-US" altLang="en-US" dirty="0" smtClean="0"/>
              <a:t>Want keys to:</a:t>
            </a:r>
          </a:p>
          <a:p>
            <a:pPr marL="950976" lvl="2">
              <a:tabLst>
                <a:tab pos="685800" algn="l"/>
              </a:tabLst>
            </a:pPr>
            <a:r>
              <a:rPr lang="en-US" altLang="en-US" dirty="0" smtClean="0"/>
              <a:t>Be unique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0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85800" algn="l"/>
              </a:tabLst>
            </a:pPr>
            <a:r>
              <a:rPr lang="en-US" altLang="en-US" dirty="0"/>
              <a:t>Example: student </a:t>
            </a:r>
            <a:r>
              <a:rPr lang="en-US" altLang="en-US" dirty="0" smtClean="0"/>
              <a:t>records</a:t>
            </a:r>
          </a:p>
          <a:p>
            <a:pPr lvl="1">
              <a:tabLst>
                <a:tab pos="685800" algn="l"/>
              </a:tabLst>
            </a:pPr>
            <a:r>
              <a:rPr lang="en-US" altLang="en-US" dirty="0" smtClean="0"/>
              <a:t>Key: 989#</a:t>
            </a:r>
          </a:p>
          <a:p>
            <a:pPr lvl="1">
              <a:tabLst>
                <a:tab pos="685800" algn="l"/>
              </a:tabLst>
            </a:pPr>
            <a:r>
              <a:rPr lang="en-US" altLang="en-US" dirty="0" smtClean="0"/>
              <a:t>Hash </a:t>
            </a:r>
            <a:r>
              <a:rPr lang="en-US" altLang="en-US" dirty="0"/>
              <a:t>function: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 mod </a:t>
            </a:r>
            <a:r>
              <a:rPr lang="en-US" altLang="en-US" i="1" dirty="0"/>
              <a:t>m  </a:t>
            </a:r>
            <a:r>
              <a:rPr lang="en-US" altLang="en-US" dirty="0"/>
              <a:t>where </a:t>
            </a:r>
            <a:r>
              <a:rPr lang="en-US" altLang="en-US" i="1" dirty="0"/>
              <a:t>m</a:t>
            </a:r>
            <a:r>
              <a:rPr lang="en-US" altLang="en-US" dirty="0"/>
              <a:t> is </a:t>
            </a:r>
            <a:r>
              <a:rPr lang="en-US" altLang="en-US" dirty="0" smtClean="0"/>
              <a:t>size of table </a:t>
            </a:r>
            <a:r>
              <a:rPr lang="en-US" altLang="en-US" dirty="0"/>
              <a:t>(typically, prime)</a:t>
            </a:r>
          </a:p>
          <a:p>
            <a:pPr>
              <a:tabLst>
                <a:tab pos="685800" algn="l"/>
              </a:tabLst>
            </a:pPr>
            <a:endParaRPr lang="en-US" altLang="en-US" dirty="0" smtClean="0">
              <a:solidFill>
                <a:srgbClr val="00B050"/>
              </a:solidFill>
            </a:endParaRPr>
          </a:p>
          <a:p>
            <a:pPr>
              <a:tabLst>
                <a:tab pos="685800" algn="l"/>
              </a:tabLst>
            </a:pPr>
            <a:r>
              <a:rPr lang="en-US" altLang="en-US" dirty="0" smtClean="0">
                <a:solidFill>
                  <a:srgbClr val="00B050"/>
                </a:solidFill>
              </a:rPr>
              <a:t>If </a:t>
            </a:r>
            <a:r>
              <a:rPr lang="en-US" altLang="en-US" i="1" dirty="0">
                <a:solidFill>
                  <a:srgbClr val="00B050"/>
                </a:solidFill>
              </a:rPr>
              <a:t>m</a:t>
            </a:r>
            <a:r>
              <a:rPr lang="en-US" altLang="en-US" dirty="0">
                <a:solidFill>
                  <a:srgbClr val="00B050"/>
                </a:solidFill>
              </a:rPr>
              <a:t> = 1000, where is record with </a:t>
            </a:r>
            <a:r>
              <a:rPr lang="en-US" altLang="en-US" dirty="0" smtClean="0">
                <a:solidFill>
                  <a:srgbClr val="00B050"/>
                </a:solidFill>
              </a:rPr>
              <a:t>ID = 989159265 </a:t>
            </a:r>
            <a:r>
              <a:rPr lang="en-US" altLang="en-US" dirty="0">
                <a:solidFill>
                  <a:srgbClr val="00B050"/>
                </a:solidFill>
              </a:rPr>
              <a:t>stored</a:t>
            </a:r>
            <a:r>
              <a:rPr lang="en-US" altLang="en-US" dirty="0" smtClean="0">
                <a:solidFill>
                  <a:srgbClr val="00B050"/>
                </a:solidFill>
              </a:rPr>
              <a:t>?</a:t>
            </a:r>
          </a:p>
          <a:p>
            <a:pPr>
              <a:tabLst>
                <a:tab pos="685800" algn="l"/>
              </a:tabLst>
            </a:pPr>
            <a:r>
              <a:rPr lang="en-US" altLang="en-US" dirty="0">
                <a:solidFill>
                  <a:srgbClr val="00B050"/>
                </a:solidFill>
              </a:rPr>
              <a:t>If </a:t>
            </a:r>
            <a:r>
              <a:rPr lang="en-US" altLang="en-US" i="1" dirty="0">
                <a:solidFill>
                  <a:srgbClr val="00B050"/>
                </a:solidFill>
              </a:rPr>
              <a:t>m</a:t>
            </a:r>
            <a:r>
              <a:rPr lang="en-US" altLang="en-US" dirty="0">
                <a:solidFill>
                  <a:srgbClr val="00B050"/>
                </a:solidFill>
              </a:rPr>
              <a:t> = 1000, where is record with ID = </a:t>
            </a:r>
            <a:r>
              <a:rPr lang="en-US" altLang="en-US" dirty="0" smtClean="0">
                <a:solidFill>
                  <a:srgbClr val="00B050"/>
                </a:solidFill>
              </a:rPr>
              <a:t>989434265 </a:t>
            </a:r>
            <a:r>
              <a:rPr lang="en-US" altLang="en-US" dirty="0">
                <a:solidFill>
                  <a:srgbClr val="00B050"/>
                </a:solidFill>
              </a:rPr>
              <a:t>stored</a:t>
            </a:r>
            <a:r>
              <a:rPr lang="en-US" altLang="en-US" dirty="0" smtClean="0">
                <a:solidFill>
                  <a:srgbClr val="00B050"/>
                </a:solidFill>
              </a:rPr>
              <a:t>?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h(K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= h(K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/>
              <a:t>, there is a </a:t>
            </a:r>
            <a:r>
              <a:rPr lang="en-US" dirty="0" smtClean="0">
                <a:solidFill>
                  <a:schemeClr val="accent2"/>
                </a:solidFill>
              </a:rPr>
              <a:t>collision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Good hash functions result in fewer collisions but some collisions </a:t>
            </a:r>
            <a:r>
              <a:rPr lang="en-US" dirty="0" smtClean="0"/>
              <a:t>unavoidable </a:t>
            </a:r>
            <a:r>
              <a:rPr lang="en-US" dirty="0"/>
              <a:t>(birthday paradox)</a:t>
            </a:r>
          </a:p>
          <a:p>
            <a:endParaRPr lang="en-US" sz="1200" dirty="0"/>
          </a:p>
          <a:p>
            <a:r>
              <a:rPr lang="en-US" dirty="0"/>
              <a:t>Two </a:t>
            </a:r>
            <a:r>
              <a:rPr lang="en-US" dirty="0" smtClean="0"/>
              <a:t>main </a:t>
            </a:r>
            <a:r>
              <a:rPr lang="en-US" dirty="0"/>
              <a:t>hashing schemes handle collisions </a:t>
            </a:r>
            <a:r>
              <a:rPr lang="en-US" dirty="0" smtClean="0"/>
              <a:t>differently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Hashing  (Chaining)</a:t>
            </a:r>
            <a:endParaRPr lang="en-US" dirty="0"/>
          </a:p>
          <a:p>
            <a:pPr lvl="1"/>
            <a:r>
              <a:rPr lang="en-US" dirty="0" smtClean="0"/>
              <a:t>Closed </a:t>
            </a:r>
            <a:r>
              <a:rPr lang="en-US" dirty="0" smtClean="0"/>
              <a:t>H</a:t>
            </a:r>
            <a:r>
              <a:rPr lang="en-US" dirty="0" smtClean="0"/>
              <a:t>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33822</TotalTime>
  <Words>1076</Words>
  <Application>Microsoft Office PowerPoint</Application>
  <PresentationFormat>On-screen Show (4:3)</PresentationFormat>
  <Paragraphs>243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Corbel</vt:lpstr>
      <vt:lpstr>Monotype Sorts</vt:lpstr>
      <vt:lpstr>Symbol</vt:lpstr>
      <vt:lpstr>Times New Roman</vt:lpstr>
      <vt:lpstr>Wingdings</vt:lpstr>
      <vt:lpstr>Wingdings 2</vt:lpstr>
      <vt:lpstr>Wingdings 3</vt:lpstr>
      <vt:lpstr>WP Greek Century</vt:lpstr>
      <vt:lpstr>Module</vt:lpstr>
      <vt:lpstr>Space and Time Tradeoffs II</vt:lpstr>
      <vt:lpstr>Announcements</vt:lpstr>
      <vt:lpstr>Announcements</vt:lpstr>
      <vt:lpstr>Gaining Time</vt:lpstr>
      <vt:lpstr>Hashing</vt:lpstr>
      <vt:lpstr>Dictionaries</vt:lpstr>
      <vt:lpstr>Hash Functions</vt:lpstr>
      <vt:lpstr>Hash Functions</vt:lpstr>
      <vt:lpstr>Collisions</vt:lpstr>
      <vt:lpstr>Open Hashing (Chaining)</vt:lpstr>
      <vt:lpstr>Open Hashing</vt:lpstr>
      <vt:lpstr>Closed Hashing (Open Addressing)</vt:lpstr>
      <vt:lpstr>Closed Hashing (Open Addressing)</vt:lpstr>
      <vt:lpstr>Closed Hashing</vt:lpstr>
      <vt:lpstr>B-Trees</vt:lpstr>
      <vt:lpstr>Indexes</vt:lpstr>
      <vt:lpstr>B-Trees</vt:lpstr>
      <vt:lpstr>B-Tree Properties</vt:lpstr>
      <vt:lpstr>Searching a B-Tree</vt:lpstr>
      <vt:lpstr>Height of B-Tree</vt:lpstr>
      <vt:lpstr>Height of B-Tree</vt:lpstr>
      <vt:lpstr>Insert O(log n) – Remove Too</vt:lpstr>
      <vt:lpstr>Insert O(log 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674</cp:revision>
  <dcterms:created xsi:type="dcterms:W3CDTF">2006-08-16T00:00:00Z</dcterms:created>
  <dcterms:modified xsi:type="dcterms:W3CDTF">2016-11-04T17:43:11Z</dcterms:modified>
</cp:coreProperties>
</file>