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68" r:id="rId4"/>
    <p:sldId id="269" r:id="rId5"/>
    <p:sldId id="272" r:id="rId6"/>
    <p:sldId id="277" r:id="rId7"/>
    <p:sldId id="299" r:id="rId8"/>
    <p:sldId id="284" r:id="rId9"/>
    <p:sldId id="273" r:id="rId10"/>
    <p:sldId id="280" r:id="rId11"/>
    <p:sldId id="282" r:id="rId12"/>
    <p:sldId id="287" r:id="rId13"/>
    <p:sldId id="298" r:id="rId14"/>
    <p:sldId id="300" r:id="rId15"/>
    <p:sldId id="291" r:id="rId16"/>
    <p:sldId id="290" r:id="rId17"/>
    <p:sldId id="289" r:id="rId18"/>
    <p:sldId id="274" r:id="rId19"/>
    <p:sldId id="285" r:id="rId20"/>
    <p:sldId id="286" r:id="rId21"/>
    <p:sldId id="292" r:id="rId22"/>
    <p:sldId id="279" r:id="rId23"/>
    <p:sldId id="301" r:id="rId24"/>
    <p:sldId id="302" r:id="rId25"/>
    <p:sldId id="288" r:id="rId26"/>
    <p:sldId id="270" r:id="rId27"/>
    <p:sldId id="297" r:id="rId28"/>
    <p:sldId id="271" r:id="rId29"/>
    <p:sldId id="258" r:id="rId30"/>
    <p:sldId id="259" r:id="rId31"/>
    <p:sldId id="260" r:id="rId32"/>
    <p:sldId id="261" r:id="rId33"/>
    <p:sldId id="262" r:id="rId34"/>
    <p:sldId id="263" r:id="rId35"/>
    <p:sldId id="266" r:id="rId36"/>
    <p:sldId id="264" r:id="rId37"/>
    <p:sldId id="265" r:id="rId38"/>
    <p:sldId id="26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4" y="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324A2A-5972-49B8-922E-4167CE7D1AFD}" type="datetimeFigureOut">
              <a:rPr lang="en-US" smtClean="0"/>
              <a:t>8/30/2016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EAD660-70D6-4D6A-9AD4-5FB0178DFEA5}" type="slidenum">
              <a:rPr lang="en-US" smtClean="0"/>
              <a:t>‹#›</a:t>
            </a:fld>
            <a:endParaRPr lang="en-US"/>
          </a:p>
        </p:txBody>
      </p:sp>
    </p:spTree>
    <p:extLst>
      <p:ext uri="{BB962C8B-B14F-4D97-AF65-F5344CB8AC3E}">
        <p14:creationId xmlns:p14="http://schemas.microsoft.com/office/powerpoint/2010/main" val="295214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Classic algorithm</a:t>
            </a:r>
            <a:endParaRPr lang="en-US" dirty="0"/>
          </a:p>
        </p:txBody>
      </p:sp>
      <p:sp>
        <p:nvSpPr>
          <p:cNvPr id="4" name="Slide Number Placeholder 3"/>
          <p:cNvSpPr>
            <a:spLocks noGrp="1"/>
          </p:cNvSpPr>
          <p:nvPr>
            <p:ph type="sldNum" sz="quarter" idx="10"/>
          </p:nvPr>
        </p:nvSpPr>
        <p:spPr/>
        <p:txBody>
          <a:bodyPr/>
          <a:lstStyle/>
          <a:p>
            <a:fld id="{09EAD660-70D6-4D6A-9AD4-5FB0178DFEA5}" type="slidenum">
              <a:rPr lang="en-US" smtClean="0"/>
              <a:t>8</a:t>
            </a:fld>
            <a:endParaRPr lang="en-US"/>
          </a:p>
        </p:txBody>
      </p:sp>
    </p:spTree>
    <p:extLst>
      <p:ext uri="{BB962C8B-B14F-4D97-AF65-F5344CB8AC3E}">
        <p14:creationId xmlns:p14="http://schemas.microsoft.com/office/powerpoint/2010/main" val="158946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Strings are an immutable type</a:t>
            </a:r>
            <a:endParaRPr lang="en-US" dirty="0"/>
          </a:p>
        </p:txBody>
      </p:sp>
      <p:sp>
        <p:nvSpPr>
          <p:cNvPr id="4" name="Slide Number Placeholder 3"/>
          <p:cNvSpPr>
            <a:spLocks noGrp="1"/>
          </p:cNvSpPr>
          <p:nvPr>
            <p:ph type="sldNum" sz="quarter" idx="10"/>
          </p:nvPr>
        </p:nvSpPr>
        <p:spPr/>
        <p:txBody>
          <a:bodyPr/>
          <a:lstStyle/>
          <a:p>
            <a:fld id="{09EAD660-70D6-4D6A-9AD4-5FB0178DFEA5}" type="slidenum">
              <a:rPr lang="en-US" smtClean="0"/>
              <a:t>14</a:t>
            </a:fld>
            <a:endParaRPr lang="en-US"/>
          </a:p>
        </p:txBody>
      </p:sp>
    </p:spTree>
    <p:extLst>
      <p:ext uri="{BB962C8B-B14F-4D97-AF65-F5344CB8AC3E}">
        <p14:creationId xmlns:p14="http://schemas.microsoft.com/office/powerpoint/2010/main" val="1927714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solidFill>
                  <a:schemeClr val="accent1">
                    <a:lumMod val="75000"/>
                  </a:schemeClr>
                </a:solidFill>
              </a:defRPr>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7239000" cy="1252728"/>
          </a:xfrm>
        </p:spPr>
        <p:txBody>
          <a:bodyPr/>
          <a:lstStyle>
            <a:lvl1pPr>
              <a:defRPr>
                <a:solidFill>
                  <a:schemeClr val="accent1">
                    <a:lumMod val="75000"/>
                  </a:schemeClr>
                </a:solidFill>
              </a:defRPr>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AutoShape 2" descr="663666/img1.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django-unfriendly.readthedocs.org/en/latest/_static/img/python-logo-25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96200" y="15874"/>
            <a:ext cx="1476053" cy="14760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8/30/2016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8/30/2016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lumMod val="75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youtube.com/watch?v=PPN3KTtrnZ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youtube.com/watch?v=anwy2MPT5R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youtube.com/watch?v=4vuW6tQ021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jetbrains.com/pychar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youtube.com/watch?v=L2Wx230gYJ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youtube.com/watch?v=dOOTKA0aGI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Basics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0135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2570938"/>
              </p:ext>
            </p:extLst>
          </p:nvPr>
        </p:nvGraphicFramePr>
        <p:xfrm>
          <a:off x="457200" y="1676399"/>
          <a:ext cx="8229600" cy="5036820"/>
        </p:xfrm>
        <a:graphic>
          <a:graphicData uri="http://schemas.openxmlformats.org/drawingml/2006/table">
            <a:tbl>
              <a:tblPr firstRow="1" bandRow="1">
                <a:tableStyleId>{21E4AEA4-8DFA-4A89-87EB-49C32662AFE0}</a:tableStyleId>
              </a:tblPr>
              <a:tblGrid>
                <a:gridCol w="13716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619125">
                <a:tc>
                  <a:txBody>
                    <a:bodyPr/>
                    <a:lstStyle/>
                    <a:p>
                      <a:pPr algn="ctr"/>
                      <a:r>
                        <a:rPr lang="en-US" dirty="0" smtClean="0"/>
                        <a:t>Operator</a:t>
                      </a:r>
                      <a:endParaRPr lang="en-US" dirty="0"/>
                    </a:p>
                  </a:txBody>
                  <a:tcPr anchor="ctr"/>
                </a:tc>
                <a:tc>
                  <a:txBody>
                    <a:bodyPr/>
                    <a:lstStyle/>
                    <a:p>
                      <a:pPr algn="ctr"/>
                      <a:r>
                        <a:rPr lang="en-US" dirty="0" smtClean="0"/>
                        <a:t>Description</a:t>
                      </a:r>
                      <a:endParaRPr lang="en-US" dirty="0"/>
                    </a:p>
                  </a:txBody>
                  <a:tcPr anchor="ctr"/>
                </a:tc>
                <a:tc>
                  <a:txBody>
                    <a:bodyPr/>
                    <a:lstStyle/>
                    <a:p>
                      <a:pPr algn="ctr"/>
                      <a:r>
                        <a:rPr lang="en-US" dirty="0" smtClean="0"/>
                        <a:t>Example</a:t>
                      </a:r>
                      <a:endParaRPr lang="en-US" dirty="0"/>
                    </a:p>
                  </a:txBody>
                  <a:tcPr anchor="ctr"/>
                </a:tc>
                <a:extLst>
                  <a:ext uri="{0D108BD9-81ED-4DB2-BD59-A6C34878D82A}">
                    <a16:rowId xmlns:a16="http://schemas.microsoft.com/office/drawing/2014/main" val="10000"/>
                  </a:ext>
                </a:extLst>
              </a:tr>
              <a:tr h="619125">
                <a:tc>
                  <a:txBody>
                    <a:bodyPr/>
                    <a:lstStyle/>
                    <a:p>
                      <a:pPr algn="ct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nchor="ctr"/>
                </a:tc>
                <a:tc>
                  <a:txBody>
                    <a:bodyPr/>
                    <a:lstStyle/>
                    <a:p>
                      <a:r>
                        <a:rPr lang="en-US" dirty="0" smtClean="0"/>
                        <a:t>Equal</a:t>
                      </a:r>
                      <a:endParaRPr lang="en-US" dirty="0"/>
                    </a:p>
                  </a:txBody>
                  <a:tcPr anchor="ctr"/>
                </a:tc>
                <a:tc>
                  <a:txBody>
                    <a:bodyPr/>
                    <a:lstStyle/>
                    <a:p>
                      <a:r>
                        <a:rPr lang="en-US" baseline="0" dirty="0" smtClean="0">
                          <a:latin typeface="Courier New" panose="02070309020205020404" pitchFamily="49" charset="0"/>
                          <a:cs typeface="Courier New" panose="02070309020205020404" pitchFamily="49" charset="0"/>
                        </a:rPr>
                        <a:t>5 == 10  # False</a:t>
                      </a:r>
                      <a:endParaRPr 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1"/>
                  </a:ext>
                </a:extLst>
              </a:tr>
              <a:tr h="619125">
                <a:tc>
                  <a:txBody>
                    <a:bodyPr/>
                    <a:lstStyle/>
                    <a:p>
                      <a:pPr algn="ctr"/>
                      <a:r>
                        <a:rPr lang="en-US" dirty="0" smtClean="0">
                          <a:latin typeface="Courier New" panose="02070309020205020404" pitchFamily="49" charset="0"/>
                          <a:cs typeface="Courier New" panose="02070309020205020404" pitchFamily="49" charset="0"/>
                        </a:rPr>
                        <a:t>!=</a:t>
                      </a:r>
                    </a:p>
                    <a:p>
                      <a:pPr algn="ctr"/>
                      <a:r>
                        <a:rPr lang="en-US" dirty="0" smtClean="0">
                          <a:latin typeface="Courier New" panose="02070309020205020404" pitchFamily="49" charset="0"/>
                          <a:cs typeface="Courier New" panose="02070309020205020404" pitchFamily="49" charset="0"/>
                        </a:rPr>
                        <a:t>&lt;&gt;</a:t>
                      </a:r>
                      <a:endParaRPr lang="en-US" dirty="0">
                        <a:latin typeface="Courier New" panose="02070309020205020404" pitchFamily="49" charset="0"/>
                        <a:cs typeface="Courier New" panose="02070309020205020404" pitchFamily="49" charset="0"/>
                      </a:endParaRPr>
                    </a:p>
                  </a:txBody>
                  <a:tcPr anchor="ctr"/>
                </a:tc>
                <a:tc>
                  <a:txBody>
                    <a:bodyPr/>
                    <a:lstStyle/>
                    <a:p>
                      <a:r>
                        <a:rPr lang="en-US" dirty="0" smtClean="0"/>
                        <a:t>Not Equal</a:t>
                      </a:r>
                      <a:endParaRPr lang="en-US" dirty="0"/>
                    </a:p>
                  </a:txBody>
                  <a:tcPr anchor="ctr"/>
                </a:tc>
                <a:tc>
                  <a:txBody>
                    <a:bodyPr/>
                    <a:lstStyle/>
                    <a:p>
                      <a:r>
                        <a:rPr lang="en-US" baseline="0" dirty="0" smtClean="0">
                          <a:latin typeface="Courier New" panose="02070309020205020404" pitchFamily="49" charset="0"/>
                          <a:cs typeface="Courier New" panose="02070309020205020404" pitchFamily="49" charset="0"/>
                        </a:rPr>
                        <a:t>5 != 10  # True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Courier New" panose="02070309020205020404" pitchFamily="49" charset="0"/>
                          <a:cs typeface="Courier New" panose="02070309020205020404" pitchFamily="49" charset="0"/>
                        </a:rPr>
                        <a:t>5 &lt;&gt; 10  # True</a:t>
                      </a:r>
                      <a:endParaRPr lang="en-US" dirty="0" smtClean="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2"/>
                  </a:ext>
                </a:extLst>
              </a:tr>
              <a:tr h="619125">
                <a:tc>
                  <a:txBody>
                    <a:bodyPr/>
                    <a:lstStyle/>
                    <a:p>
                      <a:pPr algn="ctr"/>
                      <a:r>
                        <a:rPr lang="en-US" dirty="0" smtClean="0">
                          <a:latin typeface="Courier New" panose="02070309020205020404" pitchFamily="49" charset="0"/>
                          <a:cs typeface="Courier New" panose="02070309020205020404" pitchFamily="49" charset="0"/>
                        </a:rPr>
                        <a:t>&gt;</a:t>
                      </a:r>
                    </a:p>
                    <a:p>
                      <a:pPr algn="ct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txBody>
                  <a:tcPr anchor="ctr"/>
                </a:tc>
                <a:tc>
                  <a:txBody>
                    <a:bodyPr/>
                    <a:lstStyle/>
                    <a:p>
                      <a:r>
                        <a:rPr lang="en-US" dirty="0" smtClean="0"/>
                        <a:t>Greater Than</a:t>
                      </a:r>
                    </a:p>
                    <a:p>
                      <a:r>
                        <a:rPr lang="en-US" dirty="0" smtClean="0"/>
                        <a:t>Greater Than or Equal To</a:t>
                      </a:r>
                      <a:endParaRPr lang="en-US" dirty="0"/>
                    </a:p>
                  </a:txBody>
                  <a:tcPr anchor="ctr"/>
                </a:tc>
                <a:tc>
                  <a:txBody>
                    <a:bodyPr/>
                    <a:lstStyle/>
                    <a:p>
                      <a:r>
                        <a:rPr lang="en-US" baseline="0" dirty="0" smtClean="0">
                          <a:latin typeface="Courier New" panose="02070309020205020404" pitchFamily="49" charset="0"/>
                          <a:cs typeface="Courier New" panose="02070309020205020404" pitchFamily="49" charset="0"/>
                        </a:rPr>
                        <a:t>5 &lt; 10   #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Courier New" panose="02070309020205020404" pitchFamily="49" charset="0"/>
                          <a:cs typeface="Courier New" panose="02070309020205020404" pitchFamily="49" charset="0"/>
                        </a:rPr>
                        <a:t>5 &lt;= 10  # False</a:t>
                      </a:r>
                      <a:endParaRPr lang="en-US" dirty="0" smtClean="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3"/>
                  </a:ext>
                </a:extLst>
              </a:tr>
              <a:tr h="619125">
                <a:tc>
                  <a:txBody>
                    <a:bodyPr/>
                    <a:lstStyle/>
                    <a:p>
                      <a:pPr algn="ctr"/>
                      <a:r>
                        <a:rPr lang="en-US" dirty="0" smtClean="0">
                          <a:latin typeface="Courier New" panose="02070309020205020404" pitchFamily="49" charset="0"/>
                          <a:cs typeface="Courier New" panose="02070309020205020404" pitchFamily="49" charset="0"/>
                        </a:rPr>
                        <a:t>&lt;</a:t>
                      </a:r>
                    </a:p>
                    <a:p>
                      <a:pPr algn="ctr"/>
                      <a:r>
                        <a:rPr lang="en-US" dirty="0" smtClean="0">
                          <a:latin typeface="Courier New" panose="02070309020205020404" pitchFamily="49" charset="0"/>
                          <a:cs typeface="Courier New" panose="02070309020205020404" pitchFamily="49" charset="0"/>
                        </a:rPr>
                        <a:t>&lt;=</a:t>
                      </a:r>
                      <a:endParaRPr lang="en-US" dirty="0">
                        <a:latin typeface="Courier New" panose="02070309020205020404" pitchFamily="49" charset="0"/>
                        <a:cs typeface="Courier New" panose="02070309020205020404" pitchFamily="49" charset="0"/>
                      </a:endParaRPr>
                    </a:p>
                  </a:txBody>
                  <a:tcPr anchor="ctr"/>
                </a:tc>
                <a:tc>
                  <a:txBody>
                    <a:bodyPr/>
                    <a:lstStyle/>
                    <a:p>
                      <a:r>
                        <a:rPr lang="en-US" dirty="0" smtClean="0"/>
                        <a:t>Less Than</a:t>
                      </a:r>
                    </a:p>
                    <a:p>
                      <a:r>
                        <a:rPr lang="en-US" dirty="0" smtClean="0"/>
                        <a:t>Less Than or Equal To</a:t>
                      </a:r>
                      <a:endParaRPr lang="en-US" dirty="0"/>
                    </a:p>
                  </a:txBody>
                  <a:tcPr anchor="ctr"/>
                </a:tc>
                <a:tc>
                  <a:txBody>
                    <a:bodyPr/>
                    <a:lstStyle/>
                    <a:p>
                      <a:r>
                        <a:rPr lang="en-US" baseline="0" dirty="0" smtClean="0">
                          <a:latin typeface="Courier New" panose="02070309020205020404" pitchFamily="49" charset="0"/>
                          <a:cs typeface="Courier New" panose="02070309020205020404" pitchFamily="49" charset="0"/>
                        </a:rPr>
                        <a:t>5 &lt; 10   # True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Courier New" panose="02070309020205020404" pitchFamily="49" charset="0"/>
                          <a:cs typeface="Courier New" panose="02070309020205020404" pitchFamily="49" charset="0"/>
                        </a:rPr>
                        <a:t>5 &lt;= 10  # True</a:t>
                      </a:r>
                      <a:endParaRPr lang="en-US" dirty="0" smtClean="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4"/>
                  </a:ext>
                </a:extLst>
              </a:tr>
              <a:tr h="619125">
                <a:tc>
                  <a:txBody>
                    <a:bodyPr/>
                    <a:lstStyle/>
                    <a:p>
                      <a:pPr algn="ctr"/>
                      <a:r>
                        <a:rPr lang="en-US" dirty="0" smtClean="0">
                          <a:latin typeface="Courier New" panose="02070309020205020404" pitchFamily="49" charset="0"/>
                          <a:cs typeface="Courier New" panose="02070309020205020404" pitchFamily="49" charset="0"/>
                        </a:rPr>
                        <a:t>and</a:t>
                      </a:r>
                      <a:endParaRPr lang="en-US" dirty="0">
                        <a:latin typeface="Courier New" panose="02070309020205020404" pitchFamily="49" charset="0"/>
                        <a:cs typeface="Courier New" panose="02070309020205020404" pitchFamily="49" charset="0"/>
                      </a:endParaRPr>
                    </a:p>
                  </a:txBody>
                  <a:tcPr anchor="ctr"/>
                </a:tc>
                <a:tc>
                  <a:txBody>
                    <a:bodyPr/>
                    <a:lstStyle/>
                    <a:p>
                      <a:r>
                        <a:rPr lang="en-US" dirty="0" smtClean="0"/>
                        <a:t>Logical</a:t>
                      </a:r>
                      <a:r>
                        <a:rPr lang="en-US" baseline="0" dirty="0" smtClean="0"/>
                        <a:t> And</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Courier New" panose="02070309020205020404" pitchFamily="49" charset="0"/>
                          <a:cs typeface="Courier New" panose="02070309020205020404" pitchFamily="49" charset="0"/>
                        </a:rPr>
                        <a:t>x &gt; 5 and x &lt;= 5  # False</a:t>
                      </a:r>
                      <a:endParaRPr lang="en-US" dirty="0" smtClean="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5"/>
                  </a:ext>
                </a:extLst>
              </a:tr>
              <a:tr h="619125">
                <a:tc>
                  <a:txBody>
                    <a:bodyPr/>
                    <a:lstStyle/>
                    <a:p>
                      <a:pPr algn="ctr"/>
                      <a:r>
                        <a:rPr lang="en-US" dirty="0" smtClean="0">
                          <a:latin typeface="Courier New" panose="02070309020205020404" pitchFamily="49" charset="0"/>
                          <a:cs typeface="Courier New" panose="02070309020205020404" pitchFamily="49" charset="0"/>
                        </a:rPr>
                        <a:t>or</a:t>
                      </a:r>
                      <a:endParaRPr lang="en-US" dirty="0">
                        <a:latin typeface="Courier New" panose="02070309020205020404" pitchFamily="49" charset="0"/>
                        <a:cs typeface="Courier New" panose="02070309020205020404" pitchFamily="49" charset="0"/>
                      </a:endParaRPr>
                    </a:p>
                  </a:txBody>
                  <a:tcPr anchor="ctr"/>
                </a:tc>
                <a:tc>
                  <a:txBody>
                    <a:bodyPr/>
                    <a:lstStyle/>
                    <a:p>
                      <a:r>
                        <a:rPr lang="en-US" dirty="0" smtClean="0"/>
                        <a:t>Logical</a:t>
                      </a:r>
                      <a:r>
                        <a:rPr lang="en-US" baseline="0" dirty="0" smtClean="0"/>
                        <a:t> Or</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Courier New" panose="02070309020205020404" pitchFamily="49" charset="0"/>
                          <a:cs typeface="Courier New" panose="02070309020205020404" pitchFamily="49" charset="0"/>
                        </a:rPr>
                        <a:t>x &gt; 5 or x &lt;= 5   # True</a:t>
                      </a:r>
                      <a:endParaRPr lang="en-US" dirty="0" smtClean="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6"/>
                  </a:ext>
                </a:extLst>
              </a:tr>
              <a:tr h="619125">
                <a:tc>
                  <a:txBody>
                    <a:bodyPr/>
                    <a:lstStyle/>
                    <a:p>
                      <a:pPr algn="ctr"/>
                      <a:r>
                        <a:rPr lang="en-US" dirty="0" smtClean="0">
                          <a:latin typeface="Courier New" panose="02070309020205020404" pitchFamily="49" charset="0"/>
                          <a:cs typeface="Courier New" panose="02070309020205020404" pitchFamily="49" charset="0"/>
                        </a:rPr>
                        <a:t>not</a:t>
                      </a:r>
                      <a:endParaRPr lang="en-US" dirty="0">
                        <a:latin typeface="Courier New" panose="02070309020205020404" pitchFamily="49" charset="0"/>
                        <a:cs typeface="Courier New" panose="02070309020205020404" pitchFamily="49" charset="0"/>
                      </a:endParaRPr>
                    </a:p>
                  </a:txBody>
                  <a:tcPr anchor="ctr"/>
                </a:tc>
                <a:tc>
                  <a:txBody>
                    <a:bodyPr/>
                    <a:lstStyle/>
                    <a:p>
                      <a:r>
                        <a:rPr lang="en-US" dirty="0" smtClean="0"/>
                        <a:t>Opposite</a:t>
                      </a:r>
                      <a:r>
                        <a:rPr lang="en-US" baseline="0" dirty="0" smtClean="0"/>
                        <a:t> (Logical Not)</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New" panose="02070309020205020404" pitchFamily="49" charset="0"/>
                          <a:cs typeface="Courier New" panose="02070309020205020404" pitchFamily="49" charset="0"/>
                        </a:rPr>
                        <a:t>x = True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New" panose="02070309020205020404" pitchFamily="49" charset="0"/>
                          <a:cs typeface="Courier New" panose="02070309020205020404" pitchFamily="49" charset="0"/>
                        </a:rPr>
                        <a:t>not x  # False</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6477000" y="2362200"/>
            <a:ext cx="8382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618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a:xfrm>
            <a:off x="457200" y="1775191"/>
            <a:ext cx="8229600" cy="5082809"/>
          </a:xfrm>
        </p:spPr>
        <p:txBody>
          <a:bodyPr>
            <a:normAutofit/>
          </a:bodyPr>
          <a:lstStyle/>
          <a:p>
            <a:r>
              <a:rPr lang="en-US" dirty="0" smtClean="0"/>
              <a:t>More general than a C++ array</a:t>
            </a:r>
          </a:p>
          <a:p>
            <a:pPr lvl="1"/>
            <a:r>
              <a:rPr lang="en-US" dirty="0" smtClean="0"/>
              <a:t>Can store items of different types</a:t>
            </a:r>
          </a:p>
          <a:p>
            <a:pPr lvl="1"/>
            <a:r>
              <a:rPr lang="en-US" dirty="0" smtClean="0"/>
              <a:t>Can query length using </a:t>
            </a:r>
            <a:r>
              <a:rPr lang="en-US" dirty="0" err="1" smtClean="0"/>
              <a:t>len</a:t>
            </a:r>
            <a:r>
              <a:rPr lang="en-US" dirty="0" smtClean="0"/>
              <a:t>()</a:t>
            </a:r>
          </a:p>
          <a:p>
            <a:pPr marL="118872" indent="0">
              <a:buNone/>
            </a:pPr>
            <a:endParaRPr lang="en-US" sz="1000" dirty="0" smtClean="0">
              <a:latin typeface="Courier New" panose="02070309020205020404" pitchFamily="49" charset="0"/>
              <a:cs typeface="Courier New" panose="02070309020205020404" pitchFamily="49" charset="0"/>
            </a:endParaRPr>
          </a:p>
          <a:p>
            <a:pPr marL="118872" indent="0">
              <a:buNone/>
            </a:pPr>
            <a:r>
              <a:rPr lang="en-US" sz="2000" dirty="0" smtClean="0">
                <a:latin typeface="Courier New" panose="02070309020205020404" pitchFamily="49" charset="0"/>
                <a:cs typeface="Courier New" panose="02070309020205020404" pitchFamily="49" charset="0"/>
              </a:rPr>
              <a:t>cheeses </a:t>
            </a:r>
            <a:r>
              <a:rPr lang="en-US" sz="2000" dirty="0">
                <a:latin typeface="Courier New" panose="02070309020205020404" pitchFamily="49" charset="0"/>
                <a:cs typeface="Courier New" panose="02070309020205020404" pitchFamily="49" charset="0"/>
              </a:rPr>
              <a:t>= [</a:t>
            </a:r>
            <a:r>
              <a:rPr lang="en-US" sz="2000" dirty="0">
                <a:solidFill>
                  <a:schemeClr val="accent4">
                    <a:lumMod val="75000"/>
                  </a:schemeClr>
                </a:solidFill>
                <a:latin typeface="Courier New" panose="02070309020205020404" pitchFamily="49" charset="0"/>
                <a:cs typeface="Courier New" panose="02070309020205020404" pitchFamily="49" charset="0"/>
              </a:rPr>
              <a:t>"Red Leister"</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Tilsit</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Caerphilly</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 "Bel </a:t>
            </a:r>
            <a:r>
              <a:rPr lang="en-US" sz="2000" dirty="0" err="1">
                <a:solidFill>
                  <a:schemeClr val="accent4">
                    <a:lumMod val="75000"/>
                  </a:schemeClr>
                </a:solidFill>
                <a:latin typeface="Courier New" panose="02070309020205020404" pitchFamily="49" charset="0"/>
                <a:cs typeface="Courier New" panose="02070309020205020404" pitchFamily="49" charset="0"/>
              </a:rPr>
              <a:t>Paese</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 "Red Windsor"</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 "Stilton"</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 "Gruyere"</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Emmental</a:t>
            </a:r>
            <a:r>
              <a:rPr lang="en-US" sz="2000" dirty="0" smtClean="0">
                <a:solidFill>
                  <a:schemeClr val="accent4">
                    <a:lumMod val="75000"/>
                  </a:schemeClr>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 </a:t>
            </a:r>
            <a:r>
              <a:rPr lang="en-US" sz="2000" dirty="0" smtClean="0">
                <a:solidFill>
                  <a:schemeClr val="accent4">
                    <a:lumMod val="75000"/>
                  </a:schemeClr>
                </a:solidFill>
                <a:latin typeface="Courier New" panose="02070309020205020404" pitchFamily="49" charset="0"/>
                <a:cs typeface="Courier New" panose="02070309020205020404" pitchFamily="49" charset="0"/>
              </a:rPr>
              <a:t>"and"</a:t>
            </a:r>
            <a:r>
              <a:rPr lang="en-US" sz="2000" dirty="0" smtClean="0">
                <a:latin typeface="Courier New" panose="02070309020205020404" pitchFamily="49" charset="0"/>
                <a:cs typeface="Courier New" panose="02070309020205020404" pitchFamily="49" charset="0"/>
              </a:rPr>
              <a:t>, 36,</a:t>
            </a:r>
            <a:r>
              <a:rPr lang="en-US" sz="2000" dirty="0" smtClean="0">
                <a:solidFill>
                  <a:schemeClr val="accent4">
                    <a:lumMod val="75000"/>
                  </a:schemeClr>
                </a:solidFill>
                <a:latin typeface="Courier New" panose="02070309020205020404" pitchFamily="49" charset="0"/>
                <a:cs typeface="Courier New" panose="02070309020205020404" pitchFamily="49" charset="0"/>
              </a:rPr>
              <a:t> "more"</a:t>
            </a:r>
            <a:r>
              <a:rPr lang="en-US" sz="2000" dirty="0" smtClean="0">
                <a:latin typeface="Courier New" panose="02070309020205020404" pitchFamily="49" charset="0"/>
                <a:cs typeface="Courier New" panose="02070309020205020404" pitchFamily="49" charset="0"/>
              </a:rPr>
              <a:t>]</a:t>
            </a:r>
          </a:p>
          <a:p>
            <a:pPr marL="118872" indent="0">
              <a:buNone/>
            </a:pPr>
            <a:endParaRPr lang="en-US" sz="2000" dirty="0" smtClean="0">
              <a:latin typeface="Courier New" panose="02070309020205020404" pitchFamily="49" charset="0"/>
              <a:cs typeface="Courier New" panose="02070309020205020404" pitchFamily="49" charset="0"/>
            </a:endParaRPr>
          </a:p>
          <a:p>
            <a:pPr marL="118872" indent="0">
              <a:buNone/>
            </a:pP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len</a:t>
            </a:r>
            <a:r>
              <a:rPr lang="en-US" sz="2000" dirty="0" smtClean="0">
                <a:latin typeface="Courier New" panose="02070309020205020404" pitchFamily="49" charset="0"/>
                <a:cs typeface="Courier New" panose="02070309020205020404" pitchFamily="49" charset="0"/>
              </a:rPr>
              <a:t>(cheeses))</a:t>
            </a:r>
          </a:p>
          <a:p>
            <a:pPr marL="118872" indent="0">
              <a:buNone/>
            </a:pPr>
            <a:endParaRPr lang="en-US" sz="2000" dirty="0" smtClean="0">
              <a:latin typeface="Courier New" panose="02070309020205020404" pitchFamily="49" charset="0"/>
              <a:cs typeface="Courier New" panose="02070309020205020404" pitchFamily="49" charset="0"/>
            </a:endParaRPr>
          </a:p>
          <a:p>
            <a:pPr marL="118872" indent="0">
              <a:buNone/>
            </a:pPr>
            <a:r>
              <a:rPr lang="en-US" sz="2000" dirty="0" smtClean="0">
                <a:solidFill>
                  <a:schemeClr val="accent3"/>
                </a:solidFill>
                <a:latin typeface="Courier New" panose="02070309020205020404" pitchFamily="49" charset="0"/>
                <a:cs typeface="Courier New" panose="02070309020205020404" pitchFamily="49" charset="0"/>
              </a:rPr>
              <a:t># access ‘slices’ of lists, more general than index</a:t>
            </a:r>
          </a:p>
          <a:p>
            <a:pPr marL="118872" indent="0">
              <a:buNone/>
            </a:pPr>
            <a:r>
              <a:rPr lang="en-US" sz="2000" dirty="0" smtClean="0">
                <a:solidFill>
                  <a:schemeClr val="accent2"/>
                </a:solidFill>
                <a:latin typeface="Courier New" panose="02070309020205020404" pitchFamily="49" charset="0"/>
                <a:cs typeface="Courier New" panose="02070309020205020404" pitchFamily="49" charset="0"/>
              </a:rPr>
              <a:t>print</a:t>
            </a:r>
            <a:r>
              <a:rPr lang="en-US" sz="2000" dirty="0" smtClean="0">
                <a:latin typeface="Courier New" panose="02070309020205020404" pitchFamily="49" charset="0"/>
                <a:cs typeface="Courier New" panose="02070309020205020404" pitchFamily="49" charset="0"/>
              </a:rPr>
              <a:t> (cheeses[5])</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smtClean="0">
                <a:solidFill>
                  <a:schemeClr val="accent3"/>
                </a:solidFill>
                <a:latin typeface="Courier New" panose="02070309020205020404" pitchFamily="49" charset="0"/>
                <a:cs typeface="Courier New" panose="02070309020205020404" pitchFamily="49" charset="0"/>
              </a:rPr>
              <a:t># can use like an index</a:t>
            </a:r>
            <a:endParaRPr lang="en-US" sz="2000" dirty="0" smtClean="0">
              <a:latin typeface="Courier New" panose="02070309020205020404" pitchFamily="49" charset="0"/>
              <a:cs typeface="Courier New" panose="02070309020205020404" pitchFamily="49" charset="0"/>
            </a:endParaRPr>
          </a:p>
          <a:p>
            <a:pPr marL="118872" indent="0">
              <a:buNone/>
            </a:pPr>
            <a:r>
              <a:rPr lang="en-US" sz="2000" dirty="0" smtClean="0">
                <a:solidFill>
                  <a:schemeClr val="accent2"/>
                </a:solidFill>
                <a:latin typeface="Courier New" panose="02070309020205020404" pitchFamily="49" charset="0"/>
                <a:cs typeface="Courier New" panose="02070309020205020404" pitchFamily="49" charset="0"/>
              </a:rPr>
              <a:t>print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(cheeses[-1</a:t>
            </a:r>
            <a:r>
              <a:rPr lang="en-US" sz="2000" dirty="0" smtClean="0">
                <a:latin typeface="Courier New" panose="02070309020205020404" pitchFamily="49" charset="0"/>
                <a:cs typeface="Courier New" panose="02070309020205020404" pitchFamily="49" charset="0"/>
              </a:rPr>
              <a:t>])  </a:t>
            </a:r>
            <a:r>
              <a:rPr lang="en-US" sz="2000" dirty="0" smtClean="0">
                <a:solidFill>
                  <a:schemeClr val="accent3"/>
                </a:solidFill>
                <a:latin typeface="Courier New" panose="02070309020205020404" pitchFamily="49" charset="0"/>
                <a:cs typeface="Courier New" panose="02070309020205020404" pitchFamily="49" charset="0"/>
              </a:rPr>
              <a:t># can count from end ([-1] is last element, i.e. "more", [-2] is 36)</a:t>
            </a:r>
            <a:endParaRPr lang="en-US" sz="2000" dirty="0">
              <a:solidFill>
                <a:schemeClr val="accent3"/>
              </a:solidFill>
              <a:latin typeface="Courier New" panose="02070309020205020404" pitchFamily="49" charset="0"/>
              <a:cs typeface="Courier New" panose="02070309020205020404" pitchFamily="49" charset="0"/>
            </a:endParaRPr>
          </a:p>
        </p:txBody>
      </p:sp>
      <p:pic>
        <p:nvPicPr>
          <p:cNvPr id="4"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5875"/>
            <a:ext cx="1828800" cy="1369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892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Slices</a:t>
            </a:r>
            <a:endParaRPr lang="en-US" dirty="0"/>
          </a:p>
        </p:txBody>
      </p:sp>
      <p:sp>
        <p:nvSpPr>
          <p:cNvPr id="3" name="Content Placeholder 2"/>
          <p:cNvSpPr>
            <a:spLocks noGrp="1"/>
          </p:cNvSpPr>
          <p:nvPr>
            <p:ph idx="1"/>
          </p:nvPr>
        </p:nvSpPr>
        <p:spPr/>
        <p:txBody>
          <a:bodyPr>
            <a:normAutofit/>
          </a:bodyPr>
          <a:lstStyle/>
          <a:p>
            <a:r>
              <a:rPr lang="en-US" dirty="0" smtClean="0"/>
              <a:t>More powerful than index</a:t>
            </a:r>
          </a:p>
          <a:p>
            <a:pPr marL="118872" indent="0">
              <a:buNone/>
            </a:pPr>
            <a:r>
              <a:rPr lang="en-US" sz="2000" dirty="0">
                <a:latin typeface="Courier New" panose="02070309020205020404" pitchFamily="49" charset="0"/>
                <a:cs typeface="Courier New" panose="02070309020205020404" pitchFamily="49" charset="0"/>
              </a:rPr>
              <a:t>cheeses = [</a:t>
            </a:r>
            <a:r>
              <a:rPr lang="en-US" sz="2000" dirty="0">
                <a:solidFill>
                  <a:schemeClr val="accent4">
                    <a:lumMod val="75000"/>
                  </a:schemeClr>
                </a:solidFill>
                <a:latin typeface="Courier New" panose="02070309020205020404" pitchFamily="49" charset="0"/>
                <a:cs typeface="Courier New" panose="02070309020205020404" pitchFamily="49" charset="0"/>
              </a:rPr>
              <a:t>"Red Leister"</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Tilsit</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Caerphilly</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Bel</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Paese</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 "Red Windsor"</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 "Stilton"</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 "Gruyere"</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Emmental</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a:solidFill>
                  <a:schemeClr val="accent4">
                    <a:lumMod val="75000"/>
                  </a:schemeClr>
                </a:solidFill>
                <a:latin typeface="Courier New" panose="02070309020205020404" pitchFamily="49" charset="0"/>
                <a:cs typeface="Courier New" panose="02070309020205020404" pitchFamily="49" charset="0"/>
              </a:rPr>
              <a:t>"and"</a:t>
            </a:r>
            <a:r>
              <a:rPr lang="en-US" sz="2000" dirty="0">
                <a:latin typeface="Courier New" panose="02070309020205020404" pitchFamily="49" charset="0"/>
                <a:cs typeface="Courier New" panose="02070309020205020404" pitchFamily="49" charset="0"/>
              </a:rPr>
              <a:t>, 36,</a:t>
            </a:r>
            <a:r>
              <a:rPr lang="en-US" sz="2000" dirty="0">
                <a:solidFill>
                  <a:schemeClr val="accent4">
                    <a:lumMod val="75000"/>
                  </a:schemeClr>
                </a:solidFill>
                <a:latin typeface="Courier New" panose="02070309020205020404" pitchFamily="49" charset="0"/>
                <a:cs typeface="Courier New" panose="02070309020205020404" pitchFamily="49" charset="0"/>
              </a:rPr>
              <a:t> "more"</a:t>
            </a:r>
            <a:r>
              <a:rPr lang="en-US" sz="2000" dirty="0">
                <a:latin typeface="Courier New" panose="02070309020205020404" pitchFamily="49" charset="0"/>
                <a:cs typeface="Courier New" panose="02070309020205020404" pitchFamily="49" charset="0"/>
              </a:rPr>
              <a:t>]</a:t>
            </a:r>
          </a:p>
          <a:p>
            <a:pPr marL="118872" indent="0">
              <a:buNone/>
            </a:pPr>
            <a:endParaRPr lang="en-US" sz="2000" dirty="0">
              <a:latin typeface="Courier New" panose="02070309020205020404" pitchFamily="49" charset="0"/>
              <a:cs typeface="Courier New" panose="02070309020205020404" pitchFamily="49" charset="0"/>
            </a:endParaRPr>
          </a:p>
          <a:p>
            <a:pPr marL="118872" indent="0">
              <a:buNone/>
            </a:pPr>
            <a:r>
              <a:rPr lang="en-US" sz="2000" dirty="0" smtClean="0">
                <a:solidFill>
                  <a:schemeClr val="accent2"/>
                </a:solidFill>
                <a:latin typeface="Courier New" panose="02070309020205020404" pitchFamily="49" charset="0"/>
                <a:cs typeface="Courier New" panose="02070309020205020404" pitchFamily="49" charset="0"/>
              </a:rPr>
              <a:t>print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(cheeses[5:8]) </a:t>
            </a:r>
            <a:r>
              <a:rPr lang="en-US" sz="2000" dirty="0">
                <a:solidFill>
                  <a:schemeClr val="accent3"/>
                </a:solidFill>
                <a:latin typeface="Courier New" panose="02070309020205020404" pitchFamily="49" charset="0"/>
                <a:cs typeface="Courier New" panose="02070309020205020404" pitchFamily="49" charset="0"/>
              </a:rPr>
              <a:t># can access multiple elements, </a:t>
            </a:r>
            <a:r>
              <a:rPr lang="en-US" sz="2000" dirty="0" smtClean="0">
                <a:solidFill>
                  <a:schemeClr val="accent3"/>
                </a:solidFill>
                <a:latin typeface="Courier New" panose="02070309020205020404" pitchFamily="49" charset="0"/>
                <a:cs typeface="Courier New" panose="02070309020205020404" pitchFamily="49" charset="0"/>
              </a:rPr>
              <a:t>specifically items at positions 5, 6, 7: </a:t>
            </a:r>
            <a:r>
              <a:rPr lang="en-US" sz="2000" dirty="0">
                <a:solidFill>
                  <a:schemeClr val="accent3"/>
                </a:solidFill>
                <a:latin typeface="Courier New" panose="02070309020205020404" pitchFamily="49" charset="0"/>
                <a:cs typeface="Courier New" panose="02070309020205020404" pitchFamily="49" charset="0"/>
              </a:rPr>
              <a:t>["Stilton", "Gruyere", "</a:t>
            </a:r>
            <a:r>
              <a:rPr lang="en-US" sz="2000" dirty="0" err="1">
                <a:solidFill>
                  <a:schemeClr val="accent3"/>
                </a:solidFill>
                <a:latin typeface="Courier New" panose="02070309020205020404" pitchFamily="49" charset="0"/>
                <a:cs typeface="Courier New" panose="02070309020205020404" pitchFamily="49" charset="0"/>
              </a:rPr>
              <a:t>Emmental</a:t>
            </a:r>
            <a:r>
              <a:rPr lang="en-US" sz="2000" dirty="0" smtClean="0">
                <a:solidFill>
                  <a:schemeClr val="accent3"/>
                </a:solidFill>
                <a:latin typeface="Courier New" panose="02070309020205020404" pitchFamily="49" charset="0"/>
                <a:cs typeface="Courier New" panose="02070309020205020404" pitchFamily="49" charset="0"/>
              </a:rPr>
              <a:t>"]</a:t>
            </a:r>
          </a:p>
          <a:p>
            <a:pPr marL="118872" indent="0">
              <a:buNone/>
            </a:pPr>
            <a:endParaRPr lang="en-US" sz="2000" dirty="0" smtClean="0">
              <a:solidFill>
                <a:schemeClr val="accent3"/>
              </a:solidFill>
              <a:latin typeface="Courier New" panose="02070309020205020404" pitchFamily="49" charset="0"/>
              <a:cs typeface="Courier New" panose="02070309020205020404" pitchFamily="49" charset="0"/>
            </a:endParaRPr>
          </a:p>
          <a:p>
            <a:pPr marL="118872" indent="0">
              <a:buNone/>
            </a:pPr>
            <a:r>
              <a:rPr lang="en-US" sz="2000" dirty="0" smtClean="0">
                <a:solidFill>
                  <a:schemeClr val="accent3"/>
                </a:solidFill>
                <a:latin typeface="Courier New" panose="02070309020205020404" pitchFamily="49" charset="0"/>
                <a:cs typeface="Courier New" panose="02070309020205020404" pitchFamily="49" charset="0"/>
              </a:rPr>
              <a:t># can omit first or last index, and indicates rest</a:t>
            </a:r>
          </a:p>
          <a:p>
            <a:pPr marL="118872" indent="0">
              <a:buNone/>
            </a:pPr>
            <a:r>
              <a:rPr lang="en-US" sz="2000" dirty="0" smtClean="0">
                <a:solidFill>
                  <a:schemeClr val="accent3"/>
                </a:solidFill>
                <a:latin typeface="Courier New" panose="02070309020205020404" pitchFamily="49" charset="0"/>
                <a:cs typeface="Courier New" panose="02070309020205020404" pitchFamily="49" charset="0"/>
              </a:rPr>
              <a:t># of list</a:t>
            </a:r>
          </a:p>
          <a:p>
            <a:pPr marL="118872" indent="0">
              <a:buNone/>
            </a:pP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cheeses[5:])</a:t>
            </a:r>
            <a:r>
              <a:rPr lang="en-US" sz="2000" dirty="0" smtClean="0">
                <a:solidFill>
                  <a:schemeClr val="accent3"/>
                </a:solidFill>
                <a:latin typeface="Courier New" panose="02070309020205020404" pitchFamily="49" charset="0"/>
                <a:cs typeface="Courier New" panose="02070309020205020404" pitchFamily="49" charset="0"/>
              </a:rPr>
              <a:t>  # Stilton to end of list</a:t>
            </a:r>
            <a:endParaRPr lang="en-US" sz="2000" dirty="0">
              <a:solidFill>
                <a:schemeClr val="accent3"/>
              </a:solidFill>
              <a:latin typeface="Courier New" panose="02070309020205020404" pitchFamily="49" charset="0"/>
              <a:cs typeface="Courier New" panose="02070309020205020404" pitchFamily="49" charset="0"/>
            </a:endParaRPr>
          </a:p>
          <a:p>
            <a:pPr marL="118872" indent="0">
              <a:buNone/>
            </a:pPr>
            <a:r>
              <a:rPr lang="en-US" sz="2000" dirty="0" smtClean="0">
                <a:solidFill>
                  <a:schemeClr val="accent2"/>
                </a:solidFill>
                <a:latin typeface="Courier New" panose="02070309020205020404" pitchFamily="49" charset="0"/>
                <a:cs typeface="Courier New" panose="02070309020205020404" pitchFamily="49" charset="0"/>
              </a:rPr>
              <a:t>print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cheeses[:-1])</a:t>
            </a:r>
            <a:r>
              <a:rPr lang="en-US" sz="2000" dirty="0">
                <a:solidFill>
                  <a:schemeClr val="accent3"/>
                </a:solidFill>
                <a:latin typeface="Courier New" panose="02070309020205020404" pitchFamily="49" charset="0"/>
                <a:cs typeface="Courier New" panose="02070309020205020404" pitchFamily="49" charset="0"/>
              </a:rPr>
              <a:t> # </a:t>
            </a:r>
            <a:r>
              <a:rPr lang="en-US" sz="2000" dirty="0" smtClean="0">
                <a:solidFill>
                  <a:schemeClr val="accent3"/>
                </a:solidFill>
                <a:latin typeface="Courier New" panose="02070309020205020404" pitchFamily="49" charset="0"/>
                <a:cs typeface="Courier New" panose="02070309020205020404" pitchFamily="49" charset="0"/>
              </a:rPr>
              <a:t>all but last item</a:t>
            </a:r>
            <a:endParaRPr lang="en-US" sz="2000" dirty="0">
              <a:solidFill>
                <a:schemeClr val="accent3"/>
              </a:solidFill>
              <a:latin typeface="Courier New" panose="02070309020205020404" pitchFamily="49" charset="0"/>
              <a:cs typeface="Courier New" panose="02070309020205020404" pitchFamily="49" charset="0"/>
            </a:endParaRPr>
          </a:p>
          <a:p>
            <a:pPr marL="118872" indent="0">
              <a:buNone/>
            </a:pPr>
            <a:endParaRPr lang="en-US" sz="2000" dirty="0">
              <a:solidFill>
                <a:schemeClr val="accent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92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and Lists</a:t>
            </a:r>
            <a:endParaRPr lang="en-US" dirty="0"/>
          </a:p>
        </p:txBody>
      </p:sp>
      <p:sp>
        <p:nvSpPr>
          <p:cNvPr id="3" name="Content Placeholder 2"/>
          <p:cNvSpPr>
            <a:spLocks noGrp="1"/>
          </p:cNvSpPr>
          <p:nvPr>
            <p:ph idx="1"/>
          </p:nvPr>
        </p:nvSpPr>
        <p:spPr>
          <a:xfrm>
            <a:off x="457200" y="1775191"/>
            <a:ext cx="8534400" cy="5082809"/>
          </a:xfrm>
        </p:spPr>
        <p:txBody>
          <a:bodyPr>
            <a:normAutofit/>
          </a:bodyPr>
          <a:lstStyle/>
          <a:p>
            <a:r>
              <a:rPr lang="en-US" dirty="0" smtClean="0"/>
              <a:t>Many list operators also apply to strings, e.g. </a:t>
            </a:r>
            <a:r>
              <a:rPr lang="en-US" dirty="0" err="1" smtClean="0"/>
              <a:t>len</a:t>
            </a:r>
            <a:r>
              <a:rPr lang="en-US" dirty="0" smtClean="0"/>
              <a:t>()</a:t>
            </a:r>
          </a:p>
          <a:p>
            <a:pPr lvl="1"/>
            <a:r>
              <a:rPr lang="en-US" dirty="0" smtClean="0"/>
              <a:t>Slices useful for removing chars, e.g., trailing </a:t>
            </a:r>
            <a:r>
              <a:rPr lang="en-US" dirty="0" smtClean="0">
                <a:latin typeface="Courier New" panose="02070309020205020404" pitchFamily="49" charset="0"/>
                <a:cs typeface="Courier New" panose="02070309020205020404" pitchFamily="49" charset="0"/>
              </a:rPr>
              <a:t>"\n"</a:t>
            </a:r>
            <a:r>
              <a:rPr lang="en-US" dirty="0" smtClean="0"/>
              <a:t> from line read in from file</a:t>
            </a:r>
            <a:endParaRPr lang="en-US" sz="2000" dirty="0">
              <a:latin typeface="Courier New" panose="02070309020205020404" pitchFamily="49" charset="0"/>
              <a:cs typeface="Courier New" panose="02070309020205020404" pitchFamily="49" charset="0"/>
            </a:endParaRPr>
          </a:p>
          <a:p>
            <a:pPr marL="118872" indent="0">
              <a:buNone/>
            </a:pPr>
            <a:r>
              <a:rPr lang="en-US" sz="2000" dirty="0" smtClean="0">
                <a:solidFill>
                  <a:schemeClr val="accent3"/>
                </a:solidFill>
                <a:latin typeface="Courier New" panose="02070309020205020404" pitchFamily="49" charset="0"/>
                <a:cs typeface="Courier New" panose="02070309020205020404" pitchFamily="49" charset="0"/>
              </a:rPr>
              <a:t># assume bird = "African Swallow\n" </a:t>
            </a:r>
            <a:endParaRPr lang="en-US" sz="2000" dirty="0">
              <a:solidFill>
                <a:schemeClr val="accent3"/>
              </a:solidFill>
              <a:latin typeface="Courier New" panose="02070309020205020404" pitchFamily="49" charset="0"/>
              <a:cs typeface="Courier New" panose="02070309020205020404" pitchFamily="49" charset="0"/>
            </a:endParaRPr>
          </a:p>
          <a:p>
            <a:pPr marL="118872" indent="0">
              <a:buNone/>
            </a:pPr>
            <a:r>
              <a:rPr lang="en-US" sz="2000" dirty="0" smtClean="0">
                <a:latin typeface="Courier New" panose="02070309020205020404" pitchFamily="49" charset="0"/>
                <a:cs typeface="Courier New" panose="02070309020205020404" pitchFamily="49" charset="0"/>
              </a:rPr>
              <a:t>bird = bird[:-1];</a:t>
            </a:r>
          </a:p>
          <a:p>
            <a:pPr marL="118872" indent="0">
              <a:buNone/>
            </a:pPr>
            <a:endParaRPr lang="en-US" sz="2000" dirty="0" smtClean="0">
              <a:latin typeface="Courier New" panose="02070309020205020404" pitchFamily="49" charset="0"/>
              <a:cs typeface="Courier New" panose="02070309020205020404" pitchFamily="49" charset="0"/>
            </a:endParaRPr>
          </a:p>
          <a:p>
            <a:pPr lvl="1"/>
            <a:r>
              <a:rPr lang="en-US" dirty="0"/>
              <a:t>Can explicitly convert between using list() and join()</a:t>
            </a:r>
          </a:p>
          <a:p>
            <a:pPr marL="118872" indent="0">
              <a:buNone/>
            </a:pPr>
            <a:r>
              <a:rPr lang="en-US" sz="2000" dirty="0" err="1">
                <a:latin typeface="Courier New" panose="02070309020205020404" pitchFamily="49" charset="0"/>
                <a:cs typeface="Courier New" panose="02070309020205020404" pitchFamily="49" charset="0"/>
              </a:rPr>
              <a:t>listOfLetters</a:t>
            </a:r>
            <a:r>
              <a:rPr lang="en-US" sz="2000" dirty="0">
                <a:latin typeface="Courier New" panose="02070309020205020404" pitchFamily="49" charset="0"/>
                <a:cs typeface="Courier New" panose="02070309020205020404" pitchFamily="49" charset="0"/>
              </a:rPr>
              <a:t> = list(</a:t>
            </a:r>
            <a:r>
              <a:rPr lang="en-US" sz="2000" dirty="0">
                <a:solidFill>
                  <a:schemeClr val="accent4">
                    <a:lumMod val="75000"/>
                  </a:schemeClr>
                </a:solidFill>
                <a:latin typeface="Courier New" panose="02070309020205020404" pitchFamily="49" charset="0"/>
                <a:cs typeface="Courier New" panose="02070309020205020404" pitchFamily="49" charset="0"/>
              </a:rPr>
              <a:t>"African Swallow\n"</a:t>
            </a:r>
            <a:r>
              <a:rPr lang="en-US" sz="2000" dirty="0">
                <a:latin typeface="Courier New" panose="02070309020205020404" pitchFamily="49" charset="0"/>
                <a:cs typeface="Courier New" panose="02070309020205020404" pitchFamily="49" charset="0"/>
              </a:rPr>
              <a:t>)</a:t>
            </a:r>
          </a:p>
          <a:p>
            <a:pPr marL="118872" indent="0">
              <a:buNone/>
            </a:pPr>
            <a:r>
              <a:rPr lang="en-US" sz="2000" dirty="0">
                <a:latin typeface="Courier New" panose="02070309020205020404" pitchFamily="49" charset="0"/>
                <a:cs typeface="Courier New" panose="02070309020205020404" pitchFamily="49" charset="0"/>
              </a:rPr>
              <a:t>word =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.join(</a:t>
            </a:r>
            <a:r>
              <a:rPr lang="en-US" sz="2000" dirty="0" err="1">
                <a:latin typeface="Courier New" panose="02070309020205020404" pitchFamily="49" charset="0"/>
                <a:cs typeface="Courier New" panose="02070309020205020404" pitchFamily="49" charset="0"/>
              </a:rPr>
              <a:t>listOfLetters</a:t>
            </a:r>
            <a:r>
              <a:rPr lang="en-US" sz="2000" dirty="0">
                <a:latin typeface="Courier New" panose="02070309020205020404" pitchFamily="49" charset="0"/>
                <a:cs typeface="Courier New" panose="02070309020205020404" pitchFamily="49" charset="0"/>
              </a:rPr>
              <a:t>)</a:t>
            </a:r>
          </a:p>
          <a:p>
            <a:pPr marL="118872" indent="0">
              <a:buNone/>
            </a:pPr>
            <a:endParaRPr lang="en-U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789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smtClean="0"/>
              <a:t>Can’t overwrite individual letters in a string, as would with a character array:</a:t>
            </a:r>
          </a:p>
          <a:p>
            <a:pPr marL="457200" lvl="1" indent="0">
              <a:buNone/>
            </a:pPr>
            <a:r>
              <a:rPr lang="en-US" sz="2000" dirty="0" smtClean="0">
                <a:latin typeface="Courier New" panose="02070309020205020404" pitchFamily="49" charset="0"/>
                <a:cs typeface="Courier New" panose="02070309020205020404" pitchFamily="49" charset="0"/>
              </a:rPr>
              <a:t>bird </a:t>
            </a:r>
            <a:r>
              <a:rPr lang="en-US" sz="2000" dirty="0">
                <a:latin typeface="Courier New" panose="02070309020205020404" pitchFamily="49" charset="0"/>
                <a:cs typeface="Courier New" panose="02070309020205020404" pitchFamily="49" charset="0"/>
              </a:rPr>
              <a:t>= </a:t>
            </a:r>
            <a:r>
              <a:rPr lang="en-US" sz="2000" dirty="0" smtClean="0">
                <a:solidFill>
                  <a:schemeClr val="accent4">
                    <a:lumMod val="75000"/>
                  </a:schemeClr>
                </a:solidFill>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African </a:t>
            </a:r>
            <a:r>
              <a:rPr lang="en-US" sz="2000" dirty="0" smtClean="0">
                <a:solidFill>
                  <a:schemeClr val="accent4">
                    <a:lumMod val="75000"/>
                  </a:schemeClr>
                </a:solidFill>
                <a:latin typeface="Courier New" panose="02070309020205020404" pitchFamily="49" charset="0"/>
                <a:cs typeface="Courier New" panose="02070309020205020404" pitchFamily="49" charset="0"/>
              </a:rPr>
              <a:t>Swallow"</a:t>
            </a:r>
            <a:br>
              <a:rPr lang="en-US" sz="2000" dirty="0" smtClean="0">
                <a:solidFill>
                  <a:schemeClr val="accent4">
                    <a:lumMod val="75000"/>
                  </a:schemeClr>
                </a:solidFill>
                <a:latin typeface="Courier New" panose="02070309020205020404" pitchFamily="49" charset="0"/>
                <a:cs typeface="Courier New" panose="02070309020205020404" pitchFamily="49" charset="0"/>
              </a:rPr>
            </a:br>
            <a:r>
              <a:rPr lang="en-US" sz="2000" strike="sngStrike" dirty="0" smtClean="0">
                <a:latin typeface="Courier New" panose="02070309020205020404" pitchFamily="49" charset="0"/>
                <a:cs typeface="Courier New" panose="02070309020205020404" pitchFamily="49" charset="0"/>
              </a:rPr>
              <a:t>bird[1] </a:t>
            </a:r>
            <a:r>
              <a:rPr lang="en-US" sz="2000" strike="sngStrike" dirty="0">
                <a:latin typeface="Courier New" panose="02070309020205020404" pitchFamily="49" charset="0"/>
                <a:cs typeface="Courier New" panose="02070309020205020404" pitchFamily="49" charset="0"/>
              </a:rPr>
              <a:t>= </a:t>
            </a:r>
            <a:r>
              <a:rPr lang="en-US" sz="2000" strike="sngStrike" dirty="0" smtClean="0">
                <a:solidFill>
                  <a:schemeClr val="accent4">
                    <a:lumMod val="75000"/>
                  </a:schemeClr>
                </a:solidFill>
                <a:latin typeface="Courier New" panose="02070309020205020404" pitchFamily="49" charset="0"/>
                <a:cs typeface="Courier New" panose="02070309020205020404" pitchFamily="49" charset="0"/>
              </a:rPr>
              <a:t>"a"</a:t>
            </a:r>
            <a:endParaRPr lang="en-US" sz="2000" strike="sngStrike" dirty="0" smtClean="0"/>
          </a:p>
          <a:p>
            <a:pPr marL="438912" lvl="1" indent="-320040">
              <a:spcBef>
                <a:spcPts val="0"/>
              </a:spcBef>
              <a:buClr>
                <a:schemeClr val="accent1"/>
              </a:buClr>
              <a:buSzPct val="80000"/>
              <a:buFont typeface="Wingdings 2"/>
              <a:buChar char=""/>
            </a:pPr>
            <a:r>
              <a:rPr lang="en-US" sz="3200" dirty="0" smtClean="0"/>
              <a:t>Instead must take slices and create new string</a:t>
            </a:r>
            <a:r>
              <a:rPr lang="en-US" dirty="0" smtClean="0"/>
              <a:t/>
            </a:r>
            <a:br>
              <a:rPr lang="en-US" dirty="0" smtClean="0"/>
            </a:br>
            <a:r>
              <a:rPr lang="en-US" sz="2000" dirty="0">
                <a:latin typeface="Courier New" panose="02070309020205020404" pitchFamily="49" charset="0"/>
                <a:cs typeface="Courier New" panose="02070309020205020404" pitchFamily="49" charset="0"/>
              </a:rPr>
              <a:t>bird = </a:t>
            </a:r>
            <a:r>
              <a:rPr lang="en-US" sz="2000" dirty="0">
                <a:solidFill>
                  <a:schemeClr val="accent4">
                    <a:lumMod val="75000"/>
                  </a:schemeClr>
                </a:solidFill>
                <a:latin typeface="Courier New" panose="02070309020205020404" pitchFamily="49" charset="0"/>
                <a:cs typeface="Courier New" panose="02070309020205020404" pitchFamily="49" charset="0"/>
              </a:rPr>
              <a:t>"African Swallow"</a:t>
            </a:r>
            <a:br>
              <a:rPr lang="en-US" sz="2000" dirty="0">
                <a:solidFill>
                  <a:schemeClr val="accent4">
                    <a:lumMod val="75000"/>
                  </a:schemeClr>
                </a:solidFill>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bird = bird[:1] +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smtClean="0">
                <a:solidFill>
                  <a:schemeClr val="accent4">
                    <a:lumMod val="75000"/>
                  </a:schemeClr>
                </a:solidFill>
                <a:latin typeface="Courier New" panose="02070309020205020404" pitchFamily="49" charset="0"/>
                <a:cs typeface="Courier New" panose="02070309020205020404" pitchFamily="49" charset="0"/>
              </a:rPr>
              <a:t>a" </a:t>
            </a:r>
            <a:r>
              <a:rPr lang="en-US" sz="2000" dirty="0" smtClean="0">
                <a:latin typeface="Courier New" panose="02070309020205020404" pitchFamily="49" charset="0"/>
                <a:cs typeface="Courier New" panose="02070309020205020404" pitchFamily="49" charset="0"/>
              </a:rPr>
              <a:t>+ bird[2:]</a:t>
            </a:r>
            <a:endParaRPr lang="en-US" sz="2000" dirty="0"/>
          </a:p>
        </p:txBody>
      </p:sp>
    </p:spTree>
    <p:extLst>
      <p:ext uri="{BB962C8B-B14F-4D97-AF65-F5344CB8AC3E}">
        <p14:creationId xmlns:p14="http://schemas.microsoft.com/office/powerpoint/2010/main" val="226984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Membership Operator</a:t>
            </a:r>
            <a:endParaRPr lang="en-US" dirty="0"/>
          </a:p>
        </p:txBody>
      </p:sp>
      <p:sp>
        <p:nvSpPr>
          <p:cNvPr id="3" name="Content Placeholder 2"/>
          <p:cNvSpPr>
            <a:spLocks noGrp="1"/>
          </p:cNvSpPr>
          <p:nvPr>
            <p:ph idx="1"/>
          </p:nvPr>
        </p:nvSpPr>
        <p:spPr>
          <a:xfrm>
            <a:off x="457200" y="1775191"/>
            <a:ext cx="8458200" cy="4854209"/>
          </a:xfrm>
        </p:spPr>
        <p:txBody>
          <a:bodyPr>
            <a:normAutofit/>
          </a:bodyPr>
          <a:lstStyle/>
          <a:p>
            <a:r>
              <a:rPr lang="en-US" dirty="0" smtClean="0"/>
              <a:t>Can test whether an item is/isn’t in a list/string</a:t>
            </a:r>
          </a:p>
          <a:p>
            <a:pPr marL="11887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order </a:t>
            </a: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input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"What would you like to eat</a:t>
            </a:r>
            <a:r>
              <a:rPr lang="en-US" sz="2000" dirty="0" smtClean="0">
                <a:solidFill>
                  <a:schemeClr val="accent4">
                    <a:lumMod val="75000"/>
                  </a:schemeClr>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a:t>
            </a:r>
          </a:p>
          <a:p>
            <a:pPr marL="118872" indent="0">
              <a:buNone/>
            </a:pPr>
            <a:r>
              <a:rPr lang="en-US" sz="2000" dirty="0">
                <a:solidFill>
                  <a:schemeClr val="accent3"/>
                </a:solidFill>
                <a:latin typeface="Courier New" panose="02070309020205020404" pitchFamily="49" charset="0"/>
                <a:cs typeface="Courier New" panose="02070309020205020404" pitchFamily="49" charset="0"/>
              </a:rPr>
              <a:t> </a:t>
            </a:r>
            <a:r>
              <a:rPr lang="en-US" sz="2000" dirty="0" smtClean="0">
                <a:solidFill>
                  <a:schemeClr val="accent3"/>
                </a:solidFill>
                <a:latin typeface="Courier New" panose="02070309020205020404" pitchFamily="49" charset="0"/>
                <a:cs typeface="Courier New" panose="02070309020205020404" pitchFamily="49" charset="0"/>
              </a:rPr>
              <a:t>   # commonly used with lists</a:t>
            </a:r>
          </a:p>
          <a:p>
            <a:pPr marL="11887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menu </a:t>
            </a:r>
            <a:r>
              <a:rPr lang="en-US" sz="2000" dirty="0">
                <a:latin typeface="Courier New" panose="02070309020205020404" pitchFamily="49" charset="0"/>
                <a:cs typeface="Courier New" panose="02070309020205020404" pitchFamily="49" charset="0"/>
              </a:rPr>
              <a:t>= [</a:t>
            </a:r>
            <a:r>
              <a:rPr lang="en-US" sz="2000" dirty="0">
                <a:solidFill>
                  <a:schemeClr val="accent4">
                    <a:lumMod val="75000"/>
                  </a:schemeClr>
                </a:solidFill>
                <a:latin typeface="Courier New" panose="02070309020205020404" pitchFamily="49" charset="0"/>
                <a:cs typeface="Courier New" panose="02070309020205020404" pitchFamily="49" charset="0"/>
              </a:rPr>
              <a:t>"egg and spam", "egg, bacon and spam", "egg, bacon, sausage and spam", "spam, bacon, sausage and spam", "spam, egg, spam, spam and bacon"</a:t>
            </a:r>
            <a:r>
              <a:rPr lang="en-US" sz="2000" dirty="0">
                <a:latin typeface="Courier New" panose="02070309020205020404" pitchFamily="49" charset="0"/>
                <a:cs typeface="Courier New" panose="02070309020205020404" pitchFamily="49" charset="0"/>
              </a:rPr>
              <a:t>]</a:t>
            </a:r>
          </a:p>
          <a:p>
            <a:pPr marL="118872" indent="0">
              <a:buNone/>
            </a:pP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if</a:t>
            </a:r>
            <a:r>
              <a:rPr lang="en-US" sz="2000" dirty="0">
                <a:latin typeface="Courier New" panose="02070309020205020404" pitchFamily="49" charset="0"/>
                <a:cs typeface="Courier New" panose="02070309020205020404" pitchFamily="49" charset="0"/>
              </a:rPr>
              <a:t> order </a:t>
            </a:r>
            <a:r>
              <a:rPr lang="en-US" sz="2000" dirty="0">
                <a:solidFill>
                  <a:schemeClr val="accent2"/>
                </a:solidFill>
                <a:latin typeface="Courier New" panose="02070309020205020404" pitchFamily="49" charset="0"/>
                <a:cs typeface="Courier New" panose="02070309020205020404" pitchFamily="49" charset="0"/>
              </a:rPr>
              <a:t>in</a:t>
            </a:r>
            <a:r>
              <a:rPr lang="en-US" sz="2000" dirty="0">
                <a:latin typeface="Courier New" panose="02070309020205020404" pitchFamily="49" charset="0"/>
                <a:cs typeface="Courier New" panose="02070309020205020404" pitchFamily="49" charset="0"/>
              </a:rPr>
              <a:t> menu:</a:t>
            </a:r>
          </a:p>
          <a:p>
            <a:pPr marL="118872" indent="0">
              <a:buNone/>
            </a:pP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"Right-o</a:t>
            </a:r>
            <a:r>
              <a:rPr lang="en-US" sz="2000" dirty="0" smtClean="0">
                <a:solidFill>
                  <a:schemeClr val="accent4">
                    <a:lumMod val="75000"/>
                  </a:schemeClr>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a:t>
            </a:r>
          </a:p>
          <a:p>
            <a:pPr marL="118872" indent="0">
              <a:buNone/>
            </a:pPr>
            <a:endParaRPr lang="en-US" sz="2000" dirty="0" smtClean="0">
              <a:latin typeface="Courier New" panose="02070309020205020404" pitchFamily="49" charset="0"/>
              <a:cs typeface="Courier New" panose="02070309020205020404" pitchFamily="49" charset="0"/>
            </a:endParaRPr>
          </a:p>
          <a:p>
            <a:pPr marL="118872" indent="0">
              <a:buNone/>
            </a:pPr>
            <a:r>
              <a:rPr lang="en-US" sz="2000" dirty="0">
                <a:solidFill>
                  <a:schemeClr val="accent3"/>
                </a:solidFill>
                <a:latin typeface="Courier New" panose="02070309020205020404" pitchFamily="49" charset="0"/>
                <a:cs typeface="Courier New" panose="02070309020205020404" pitchFamily="49" charset="0"/>
              </a:rPr>
              <a:t> </a:t>
            </a:r>
            <a:r>
              <a:rPr lang="en-US" sz="2000" dirty="0" smtClean="0">
                <a:solidFill>
                  <a:schemeClr val="accent3"/>
                </a:solidFill>
                <a:latin typeface="Courier New" panose="02070309020205020404" pitchFamily="49" charset="0"/>
                <a:cs typeface="Courier New" panose="02070309020205020404" pitchFamily="49" charset="0"/>
              </a:rPr>
              <a:t>   # also works with strings</a:t>
            </a:r>
            <a:endParaRPr lang="en-US" sz="2000" dirty="0">
              <a:latin typeface="Courier New" panose="02070309020205020404" pitchFamily="49" charset="0"/>
              <a:cs typeface="Courier New" panose="02070309020205020404" pitchFamily="49" charset="0"/>
            </a:endParaRPr>
          </a:p>
          <a:p>
            <a:pPr marL="118872" indent="0">
              <a:buNone/>
            </a:pP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if</a:t>
            </a:r>
            <a:r>
              <a:rPr lang="en-US" sz="2000" dirty="0">
                <a:latin typeface="Courier New" panose="02070309020205020404" pitchFamily="49" charset="0"/>
                <a:cs typeface="Courier New" panose="02070309020205020404" pitchFamily="49" charset="0"/>
              </a:rPr>
              <a:t> </a:t>
            </a:r>
            <a:r>
              <a:rPr lang="en-US" sz="2000" dirty="0">
                <a:solidFill>
                  <a:schemeClr val="accent4">
                    <a:lumMod val="75000"/>
                  </a:schemeClr>
                </a:solidFill>
                <a:latin typeface="Courier New" panose="02070309020205020404" pitchFamily="49" charset="0"/>
                <a:cs typeface="Courier New" panose="02070309020205020404" pitchFamily="49" charset="0"/>
              </a:rPr>
              <a:t>"spam"</a:t>
            </a: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not in </a:t>
            </a:r>
            <a:r>
              <a:rPr lang="en-US" sz="2000" dirty="0">
                <a:latin typeface="Courier New" panose="02070309020205020404" pitchFamily="49" charset="0"/>
                <a:cs typeface="Courier New" panose="02070309020205020404" pitchFamily="49" charset="0"/>
              </a:rPr>
              <a:t>order:</a:t>
            </a:r>
          </a:p>
          <a:p>
            <a:pPr marL="118872" indent="0">
              <a:buNone/>
            </a:pPr>
            <a:r>
              <a:rPr lang="en-US" sz="2000" dirty="0">
                <a:latin typeface="Courier New" panose="02070309020205020404" pitchFamily="49" charset="0"/>
                <a:cs typeface="Courier New" panose="02070309020205020404" pitchFamily="49" charset="0"/>
              </a:rPr>
              <a:t>        print(</a:t>
            </a:r>
            <a:r>
              <a:rPr lang="en-US" sz="2000" dirty="0">
                <a:solidFill>
                  <a:schemeClr val="accent4">
                    <a:lumMod val="75000"/>
                  </a:schemeClr>
                </a:solidFill>
                <a:latin typeface="Courier New" panose="02070309020205020404" pitchFamily="49" charset="0"/>
                <a:cs typeface="Courier New" panose="02070309020205020404" pitchFamily="49" charset="0"/>
              </a:rPr>
              <a:t>"We only have %s and spam."</a:t>
            </a:r>
            <a:r>
              <a:rPr lang="en-US" sz="2000" dirty="0">
                <a:latin typeface="Courier New" panose="02070309020205020404" pitchFamily="49" charset="0"/>
                <a:cs typeface="Courier New" panose="02070309020205020404" pitchFamily="49" charset="0"/>
              </a:rPr>
              <a:t> % order)</a:t>
            </a:r>
          </a:p>
          <a:p>
            <a:pPr marL="118872" indent="0">
              <a:buNone/>
            </a:pP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else</a:t>
            </a:r>
            <a:r>
              <a:rPr lang="en-US" sz="2000" dirty="0">
                <a:latin typeface="Courier New" panose="02070309020205020404" pitchFamily="49" charset="0"/>
                <a:cs typeface="Courier New" panose="02070309020205020404" pitchFamily="49" charset="0"/>
              </a:rPr>
              <a:t>:</a:t>
            </a:r>
          </a:p>
          <a:p>
            <a:pPr marL="118872" indent="0">
              <a:buNone/>
            </a:pPr>
            <a:r>
              <a:rPr lang="en-US" sz="2000" dirty="0">
                <a:latin typeface="Courier New" panose="02070309020205020404" pitchFamily="49" charset="0"/>
                <a:cs typeface="Courier New" panose="02070309020205020404" pitchFamily="49" charset="0"/>
              </a:rPr>
              <a:t>        print(</a:t>
            </a:r>
            <a:r>
              <a:rPr lang="en-US" sz="2000" dirty="0">
                <a:solidFill>
                  <a:schemeClr val="accent4">
                    <a:lumMod val="75000"/>
                  </a:schemeClr>
                </a:solidFill>
                <a:latin typeface="Courier New" panose="02070309020205020404" pitchFamily="49" charset="0"/>
                <a:cs typeface="Courier New" panose="02070309020205020404" pitchFamily="49" charset="0"/>
              </a:rPr>
              <a:t>"I'll get right on that"</a:t>
            </a:r>
            <a:r>
              <a:rPr lang="en-US" sz="2000" dirty="0">
                <a:latin typeface="Courier New" panose="02070309020205020404" pitchFamily="49" charset="0"/>
                <a:cs typeface="Courier New" panose="02070309020205020404" pitchFamily="49" charset="0"/>
              </a:rPr>
              <a:t>)</a:t>
            </a:r>
          </a:p>
        </p:txBody>
      </p:sp>
      <p:pic>
        <p:nvPicPr>
          <p:cNvPr id="4"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5875"/>
            <a:ext cx="1828800" cy="1369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6629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Randomness</a:t>
            </a:r>
            <a:endParaRPr lang="en-US" dirty="0"/>
          </a:p>
        </p:txBody>
      </p:sp>
      <p:sp>
        <p:nvSpPr>
          <p:cNvPr id="3" name="Content Placeholder 2"/>
          <p:cNvSpPr>
            <a:spLocks noGrp="1"/>
          </p:cNvSpPr>
          <p:nvPr>
            <p:ph idx="1"/>
          </p:nvPr>
        </p:nvSpPr>
        <p:spPr>
          <a:xfrm>
            <a:off x="457200" y="1775191"/>
            <a:ext cx="8229600" cy="5082809"/>
          </a:xfrm>
        </p:spPr>
        <p:txBody>
          <a:bodyPr>
            <a:normAutofit/>
          </a:bodyPr>
          <a:lstStyle/>
          <a:p>
            <a:pPr>
              <a:spcAft>
                <a:spcPts val="1200"/>
              </a:spcAft>
            </a:pPr>
            <a:r>
              <a:rPr lang="en-US" dirty="0" smtClean="0"/>
              <a:t>Need to import </a:t>
            </a:r>
            <a:r>
              <a:rPr lang="en-US" sz="2800" dirty="0" smtClean="0">
                <a:latin typeface="Courier New" panose="02070309020205020404" pitchFamily="49" charset="0"/>
                <a:cs typeface="Courier New" panose="02070309020205020404" pitchFamily="49" charset="0"/>
              </a:rPr>
              <a:t>random</a:t>
            </a:r>
            <a:r>
              <a:rPr lang="en-US" dirty="0" smtClean="0"/>
              <a:t> library</a:t>
            </a:r>
          </a:p>
          <a:p>
            <a:pPr>
              <a:spcAft>
                <a:spcPts val="1200"/>
              </a:spcAft>
            </a:pPr>
            <a:r>
              <a:rPr lang="en-US" dirty="0" smtClean="0"/>
              <a:t>Seeds automatically using system time</a:t>
            </a:r>
          </a:p>
          <a:p>
            <a:pPr marL="118872" indent="0">
              <a:buNone/>
            </a:pPr>
            <a:r>
              <a:rPr lang="en-US" sz="2000" dirty="0" smtClean="0">
                <a:solidFill>
                  <a:schemeClr val="accent2"/>
                </a:solidFill>
                <a:latin typeface="Courier New" panose="02070309020205020404" pitchFamily="49" charset="0"/>
                <a:cs typeface="Courier New" panose="02070309020205020404" pitchFamily="49" charset="0"/>
              </a:rPr>
              <a:t>import</a:t>
            </a:r>
            <a:r>
              <a:rPr lang="en-US" sz="2000" dirty="0" smtClean="0">
                <a:latin typeface="Courier New" panose="02070309020205020404" pitchFamily="49" charset="0"/>
                <a:cs typeface="Courier New" panose="02070309020205020404" pitchFamily="49" charset="0"/>
              </a:rPr>
              <a:t> </a:t>
            </a:r>
            <a:r>
              <a:rPr lang="en-US" sz="2000" dirty="0">
                <a:solidFill>
                  <a:schemeClr val="bg2">
                    <a:lumMod val="50000"/>
                  </a:schemeClr>
                </a:solidFill>
                <a:latin typeface="Courier New" panose="02070309020205020404" pitchFamily="49" charset="0"/>
                <a:cs typeface="Courier New" panose="02070309020205020404" pitchFamily="49" charset="0"/>
              </a:rPr>
              <a:t>random</a:t>
            </a:r>
          </a:p>
          <a:p>
            <a:pPr marL="118872" indent="0">
              <a:buNone/>
            </a:pPr>
            <a:endParaRPr lang="en-US" sz="2000" dirty="0">
              <a:latin typeface="Courier New" panose="02070309020205020404" pitchFamily="49" charset="0"/>
              <a:cs typeface="Courier New" panose="02070309020205020404" pitchFamily="49" charset="0"/>
            </a:endParaRPr>
          </a:p>
          <a:p>
            <a:pPr marL="118872" indent="0">
              <a:buNone/>
            </a:pPr>
            <a:r>
              <a:rPr lang="en-US" sz="2000" dirty="0" err="1">
                <a:solidFill>
                  <a:schemeClr val="accent2"/>
                </a:solidFill>
                <a:latin typeface="Courier New" panose="02070309020205020404" pitchFamily="49" charset="0"/>
                <a:cs typeface="Courier New" panose="02070309020205020404" pitchFamily="49" charset="0"/>
              </a:rPr>
              <a:t>def</a:t>
            </a:r>
            <a:r>
              <a:rPr lang="en-US" sz="2000" dirty="0">
                <a:solidFill>
                  <a:schemeClr val="accent2"/>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main():</a:t>
            </a:r>
          </a:p>
          <a:p>
            <a:pPr marL="118872" indent="0">
              <a:buNone/>
            </a:pPr>
            <a:r>
              <a:rPr lang="en-US" sz="2000" dirty="0" smtClean="0">
                <a:solidFill>
                  <a:schemeClr val="accent3"/>
                </a:solidFill>
                <a:latin typeface="Courier New" panose="02070309020205020404" pitchFamily="49" charset="0"/>
                <a:cs typeface="Courier New" panose="02070309020205020404" pitchFamily="49" charset="0"/>
              </a:rPr>
              <a:t>    # uniform distribution options:</a:t>
            </a:r>
          </a:p>
          <a:p>
            <a:pPr marL="11887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smtClean="0">
                <a:solidFill>
                  <a:schemeClr val="accent2"/>
                </a:solidFill>
                <a:latin typeface="Courier New" panose="02070309020205020404" pitchFamily="49" charset="0"/>
                <a:cs typeface="Courier New" panose="02070309020205020404" pitchFamily="49" charset="0"/>
              </a:rPr>
              <a:t>print</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random.random</a:t>
            </a:r>
            <a:r>
              <a:rPr lang="en-US" sz="2000" dirty="0">
                <a:latin typeface="Courier New" panose="02070309020205020404" pitchFamily="49" charset="0"/>
                <a:cs typeface="Courier New" panose="02070309020205020404" pitchFamily="49" charset="0"/>
              </a:rPr>
              <a:t>())  </a:t>
            </a:r>
            <a:r>
              <a:rPr lang="en-US" sz="2000" dirty="0">
                <a:solidFill>
                  <a:schemeClr val="accent3"/>
                </a:solidFill>
                <a:latin typeface="Courier New" panose="02070309020205020404" pitchFamily="49" charset="0"/>
                <a:cs typeface="Courier New" panose="02070309020205020404" pitchFamily="49" charset="0"/>
              </a:rPr>
              <a:t># float in range </a:t>
            </a:r>
            <a:r>
              <a:rPr lang="en-US" sz="2000" dirty="0" smtClean="0">
                <a:solidFill>
                  <a:schemeClr val="accent3"/>
                </a:solidFill>
                <a:latin typeface="Courier New" panose="02070309020205020404" pitchFamily="49" charset="0"/>
                <a:cs typeface="Courier New" panose="02070309020205020404" pitchFamily="49" charset="0"/>
              </a:rPr>
              <a:t>0-1</a:t>
            </a:r>
            <a:endParaRPr lang="en-US" sz="2000" dirty="0">
              <a:solidFill>
                <a:schemeClr val="accent3"/>
              </a:solidFill>
              <a:latin typeface="Courier New" panose="02070309020205020404" pitchFamily="49" charset="0"/>
              <a:cs typeface="Courier New" panose="02070309020205020404" pitchFamily="49" charset="0"/>
            </a:endParaRPr>
          </a:p>
          <a:p>
            <a:pPr marL="118872" indent="0">
              <a:buNone/>
            </a:pPr>
            <a:r>
              <a:rPr lang="en-US" sz="2000" dirty="0">
                <a:latin typeface="Courier New" panose="02070309020205020404" pitchFamily="49" charset="0"/>
                <a:cs typeface="Courier New" panose="02070309020205020404" pitchFamily="49" charset="0"/>
              </a:rPr>
              <a:t>    </a:t>
            </a:r>
            <a:r>
              <a:rPr lang="en-US" sz="2000" dirty="0" smtClean="0">
                <a:solidFill>
                  <a:schemeClr val="accent2"/>
                </a:solidFill>
                <a:latin typeface="Courier New" panose="02070309020205020404" pitchFamily="49" charset="0"/>
                <a:cs typeface="Courier New" panose="02070309020205020404" pitchFamily="49" charset="0"/>
              </a:rPr>
              <a:t>print</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random.randint</a:t>
            </a:r>
            <a:r>
              <a:rPr lang="en-US" sz="2000" dirty="0" smtClean="0">
                <a:latin typeface="Courier New" panose="02070309020205020404" pitchFamily="49" charset="0"/>
                <a:cs typeface="Courier New" panose="02070309020205020404" pitchFamily="49" charset="0"/>
              </a:rPr>
              <a:t>(1,10</a:t>
            </a:r>
            <a:r>
              <a:rPr lang="en-US" sz="2000" dirty="0">
                <a:latin typeface="Courier New" panose="02070309020205020404" pitchFamily="49" charset="0"/>
                <a:cs typeface="Courier New" panose="02070309020205020404" pitchFamily="49" charset="0"/>
              </a:rPr>
              <a:t>)) </a:t>
            </a:r>
            <a:r>
              <a:rPr lang="en-US" sz="2000" dirty="0" smtClean="0">
                <a:solidFill>
                  <a:schemeClr val="accent3"/>
                </a:solidFill>
                <a:latin typeface="Courier New" panose="02070309020205020404" pitchFamily="49" charset="0"/>
                <a:cs typeface="Courier New" panose="02070309020205020404" pitchFamily="49" charset="0"/>
              </a:rPr>
              <a:t># </a:t>
            </a:r>
            <a:r>
              <a:rPr lang="en-US" sz="2000" dirty="0" err="1" smtClean="0">
                <a:solidFill>
                  <a:schemeClr val="accent3"/>
                </a:solidFill>
                <a:latin typeface="Courier New" panose="02070309020205020404" pitchFamily="49" charset="0"/>
                <a:cs typeface="Courier New" panose="02070309020205020404" pitchFamily="49" charset="0"/>
              </a:rPr>
              <a:t>int</a:t>
            </a:r>
            <a:r>
              <a:rPr lang="en-US" sz="2000" dirty="0" smtClean="0">
                <a:solidFill>
                  <a:schemeClr val="accent3"/>
                </a:solidFill>
                <a:latin typeface="Courier New" panose="02070309020205020404" pitchFamily="49" charset="0"/>
                <a:cs typeface="Courier New" panose="02070309020205020404" pitchFamily="49" charset="0"/>
              </a:rPr>
              <a:t> in </a:t>
            </a:r>
            <a:r>
              <a:rPr lang="en-US" sz="2000" dirty="0">
                <a:solidFill>
                  <a:schemeClr val="accent3"/>
                </a:solidFill>
                <a:latin typeface="Courier New" panose="02070309020205020404" pitchFamily="49" charset="0"/>
                <a:cs typeface="Courier New" panose="02070309020205020404" pitchFamily="49" charset="0"/>
              </a:rPr>
              <a:t>range </a:t>
            </a:r>
            <a:r>
              <a:rPr lang="en-US" sz="2000" dirty="0" smtClean="0">
                <a:solidFill>
                  <a:schemeClr val="accent3"/>
                </a:solidFill>
                <a:latin typeface="Courier New" panose="02070309020205020404" pitchFamily="49" charset="0"/>
                <a:cs typeface="Courier New" panose="02070309020205020404" pitchFamily="49" charset="0"/>
              </a:rPr>
              <a:t>1-10</a:t>
            </a:r>
            <a:endParaRPr lang="en-US" sz="2000" dirty="0">
              <a:solidFill>
                <a:schemeClr val="accent3"/>
              </a:solidFill>
              <a:latin typeface="Courier New" panose="02070309020205020404" pitchFamily="49" charset="0"/>
              <a:cs typeface="Courier New" panose="02070309020205020404" pitchFamily="49" charset="0"/>
            </a:endParaRPr>
          </a:p>
          <a:p>
            <a:pPr marL="118872" indent="0">
              <a:buNone/>
            </a:pPr>
            <a:r>
              <a:rPr lang="en-US" sz="2000" dirty="0">
                <a:latin typeface="Courier New" panose="02070309020205020404" pitchFamily="49" charset="0"/>
                <a:cs typeface="Courier New" panose="02070309020205020404" pitchFamily="49" charset="0"/>
              </a:rPr>
              <a:t>    print(</a:t>
            </a:r>
            <a:r>
              <a:rPr lang="en-US" sz="2000" dirty="0" err="1">
                <a:latin typeface="Courier New" panose="02070309020205020404" pitchFamily="49" charset="0"/>
                <a:cs typeface="Courier New" panose="02070309020205020404" pitchFamily="49" charset="0"/>
              </a:rPr>
              <a:t>random.randrange</a:t>
            </a:r>
            <a:r>
              <a:rPr lang="en-US" sz="2000" dirty="0">
                <a:latin typeface="Courier New" panose="02070309020205020404" pitchFamily="49" charset="0"/>
                <a:cs typeface="Courier New" panose="02070309020205020404" pitchFamily="49" charset="0"/>
              </a:rPr>
              <a:t>(0,10,2))  </a:t>
            </a:r>
            <a:r>
              <a:rPr lang="en-US" sz="2000" dirty="0">
                <a:solidFill>
                  <a:schemeClr val="accent3"/>
                </a:solidFill>
                <a:latin typeface="Courier New" panose="02070309020205020404" pitchFamily="49" charset="0"/>
                <a:cs typeface="Courier New" panose="02070309020205020404" pitchFamily="49" charset="0"/>
              </a:rPr>
              <a:t># </a:t>
            </a:r>
            <a:r>
              <a:rPr lang="en-US" sz="2000" dirty="0" smtClean="0">
                <a:solidFill>
                  <a:schemeClr val="accent3"/>
                </a:solidFill>
                <a:latin typeface="Courier New" panose="02070309020205020404" pitchFamily="49" charset="0"/>
                <a:cs typeface="Courier New" panose="02070309020205020404" pitchFamily="49" charset="0"/>
              </a:rPr>
              <a:t>random </a:t>
            </a:r>
            <a:r>
              <a:rPr lang="en-US" sz="2000" b="1" dirty="0">
                <a:solidFill>
                  <a:schemeClr val="accent3"/>
                </a:solidFill>
                <a:latin typeface="Courier New" panose="02070309020205020404" pitchFamily="49" charset="0"/>
                <a:cs typeface="Courier New" panose="02070309020205020404" pitchFamily="49" charset="0"/>
              </a:rPr>
              <a:t>even</a:t>
            </a:r>
            <a:r>
              <a:rPr lang="en-US" sz="2000" dirty="0">
                <a:solidFill>
                  <a:schemeClr val="accent3"/>
                </a:solidFill>
                <a:latin typeface="Courier New" panose="02070309020205020404" pitchFamily="49" charset="0"/>
                <a:cs typeface="Courier New" panose="02070309020205020404" pitchFamily="49" charset="0"/>
              </a:rPr>
              <a:t> integer in range </a:t>
            </a:r>
            <a:r>
              <a:rPr lang="en-US" sz="2000" dirty="0" smtClean="0">
                <a:solidFill>
                  <a:schemeClr val="accent3"/>
                </a:solidFill>
                <a:latin typeface="Courier New" panose="02070309020205020404" pitchFamily="49" charset="0"/>
                <a:cs typeface="Courier New" panose="02070309020205020404" pitchFamily="49" charset="0"/>
              </a:rPr>
              <a:t>0-10</a:t>
            </a:r>
            <a:endParaRPr lang="en-US" sz="2000" dirty="0">
              <a:solidFill>
                <a:schemeClr val="accent3"/>
              </a:solidFill>
              <a:latin typeface="Courier New" panose="02070309020205020404" pitchFamily="49" charset="0"/>
              <a:cs typeface="Courier New" panose="02070309020205020404" pitchFamily="49" charset="0"/>
            </a:endParaRPr>
          </a:p>
          <a:p>
            <a:pPr marL="118872" indent="0">
              <a:buNone/>
            </a:pPr>
            <a:r>
              <a:rPr lang="en-US" sz="2000" dirty="0">
                <a:solidFill>
                  <a:schemeClr val="accent3"/>
                </a:solidFill>
                <a:latin typeface="Courier New" panose="02070309020205020404" pitchFamily="49" charset="0"/>
                <a:cs typeface="Courier New" panose="02070309020205020404" pitchFamily="49" charset="0"/>
              </a:rPr>
              <a:t> </a:t>
            </a:r>
            <a:r>
              <a:rPr lang="en-US" sz="2000" dirty="0" smtClean="0">
                <a:solidFill>
                  <a:schemeClr val="accent3"/>
                </a:solidFill>
                <a:latin typeface="Courier New" panose="02070309020205020404" pitchFamily="49" charset="0"/>
                <a:cs typeface="Courier New" panose="02070309020205020404" pitchFamily="49" charset="0"/>
              </a:rPr>
              <a:t>   # normal distribution:</a:t>
            </a:r>
          </a:p>
          <a:p>
            <a:pPr marL="11887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mean </a:t>
            </a:r>
            <a:r>
              <a:rPr lang="en-US" sz="2000" dirty="0">
                <a:latin typeface="Courier New" panose="02070309020205020404" pitchFamily="49" charset="0"/>
                <a:cs typeface="Courier New" panose="02070309020205020404" pitchFamily="49" charset="0"/>
              </a:rPr>
              <a:t>= 1; </a:t>
            </a:r>
            <a:r>
              <a:rPr lang="en-US" sz="2000" dirty="0" err="1">
                <a:latin typeface="Courier New" panose="02070309020205020404" pitchFamily="49" charset="0"/>
                <a:cs typeface="Courier New" panose="02070309020205020404" pitchFamily="49" charset="0"/>
              </a:rPr>
              <a:t>stddev</a:t>
            </a:r>
            <a:r>
              <a:rPr lang="en-US" sz="2000" dirty="0">
                <a:latin typeface="Courier New" panose="02070309020205020404" pitchFamily="49" charset="0"/>
                <a:cs typeface="Courier New" panose="02070309020205020404" pitchFamily="49" charset="0"/>
              </a:rPr>
              <a:t> = 0.8</a:t>
            </a:r>
          </a:p>
          <a:p>
            <a:pPr marL="118872" indent="0">
              <a:buNone/>
            </a:pPr>
            <a:r>
              <a:rPr lang="en-US" sz="2000" dirty="0">
                <a:latin typeface="Courier New" panose="02070309020205020404" pitchFamily="49" charset="0"/>
                <a:cs typeface="Courier New" panose="02070309020205020404" pitchFamily="49" charset="0"/>
              </a:rPr>
              <a:t>    print(</a:t>
            </a:r>
            <a:r>
              <a:rPr lang="en-US" sz="2000" dirty="0" err="1">
                <a:latin typeface="Courier New" panose="02070309020205020404" pitchFamily="49" charset="0"/>
                <a:cs typeface="Courier New" panose="02070309020205020404" pitchFamily="49" charset="0"/>
              </a:rPr>
              <a:t>random.normalvariate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mean,stddev</a:t>
            </a:r>
            <a:r>
              <a:rPr lang="en-US" sz="2000" dirty="0">
                <a:latin typeface="Courier New" panose="02070309020205020404" pitchFamily="49" charset="0"/>
                <a:cs typeface="Courier New" panose="02070309020205020404" pitchFamily="49" charset="0"/>
              </a:rPr>
              <a:t>))</a:t>
            </a:r>
            <a:endParaRPr lang="en-U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35350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Randomness</a:t>
            </a:r>
            <a:endParaRPr lang="en-US" dirty="0"/>
          </a:p>
        </p:txBody>
      </p:sp>
      <p:sp>
        <p:nvSpPr>
          <p:cNvPr id="3" name="Content Placeholder 2"/>
          <p:cNvSpPr>
            <a:spLocks noGrp="1"/>
          </p:cNvSpPr>
          <p:nvPr>
            <p:ph idx="1"/>
          </p:nvPr>
        </p:nvSpPr>
        <p:spPr>
          <a:xfrm>
            <a:off x="457200" y="1775191"/>
            <a:ext cx="8686800" cy="5082809"/>
          </a:xfrm>
        </p:spPr>
        <p:txBody>
          <a:bodyPr>
            <a:normAutofit/>
          </a:bodyPr>
          <a:lstStyle/>
          <a:p>
            <a:pPr marL="118872" indent="0">
              <a:buNone/>
            </a:pPr>
            <a:r>
              <a:rPr lang="en-US" sz="2000" dirty="0" smtClean="0">
                <a:solidFill>
                  <a:schemeClr val="accent2"/>
                </a:solidFill>
                <a:latin typeface="Courier New" panose="02070309020205020404" pitchFamily="49" charset="0"/>
                <a:cs typeface="Courier New" panose="02070309020205020404" pitchFamily="49" charset="0"/>
              </a:rPr>
              <a:t>import</a:t>
            </a:r>
            <a:r>
              <a:rPr lang="en-US" sz="2000" dirty="0" smtClean="0">
                <a:latin typeface="Courier New" panose="02070309020205020404" pitchFamily="49" charset="0"/>
                <a:cs typeface="Courier New" panose="02070309020205020404" pitchFamily="49" charset="0"/>
              </a:rPr>
              <a:t> </a:t>
            </a:r>
            <a:r>
              <a:rPr lang="en-US" sz="2000" dirty="0">
                <a:solidFill>
                  <a:schemeClr val="bg2">
                    <a:lumMod val="50000"/>
                  </a:schemeClr>
                </a:solidFill>
                <a:latin typeface="Courier New" panose="02070309020205020404" pitchFamily="49" charset="0"/>
                <a:cs typeface="Courier New" panose="02070309020205020404" pitchFamily="49" charset="0"/>
              </a:rPr>
              <a:t>random</a:t>
            </a:r>
          </a:p>
          <a:p>
            <a:pPr marL="118872" indent="0">
              <a:buNone/>
            </a:pPr>
            <a:endParaRPr lang="en-US" sz="2000" dirty="0">
              <a:latin typeface="Courier New" panose="02070309020205020404" pitchFamily="49" charset="0"/>
              <a:cs typeface="Courier New" panose="02070309020205020404" pitchFamily="49" charset="0"/>
            </a:endParaRPr>
          </a:p>
          <a:p>
            <a:pPr marL="118872" indent="0">
              <a:buNone/>
            </a:pPr>
            <a:r>
              <a:rPr lang="en-US" sz="2000" dirty="0" err="1">
                <a:solidFill>
                  <a:schemeClr val="accent2"/>
                </a:solidFill>
                <a:latin typeface="Courier New" panose="02070309020205020404" pitchFamily="49" charset="0"/>
                <a:cs typeface="Courier New" panose="02070309020205020404" pitchFamily="49" charset="0"/>
              </a:rPr>
              <a:t>def</a:t>
            </a:r>
            <a:r>
              <a:rPr lang="en-US" sz="2000" dirty="0">
                <a:solidFill>
                  <a:schemeClr val="accent2"/>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main():</a:t>
            </a:r>
          </a:p>
          <a:p>
            <a:pPr marL="118872" indent="0">
              <a:buNone/>
            </a:pPr>
            <a:endParaRPr lang="en-US" sz="2000" dirty="0" smtClean="0">
              <a:latin typeface="Courier New" panose="02070309020205020404" pitchFamily="49" charset="0"/>
              <a:cs typeface="Courier New" panose="02070309020205020404" pitchFamily="49" charset="0"/>
            </a:endParaRPr>
          </a:p>
          <a:p>
            <a:pPr marL="118872" indent="0">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parrotAdjs</a:t>
            </a:r>
            <a:r>
              <a:rPr lang="en-US" sz="2000" dirty="0" smtClean="0">
                <a:latin typeface="Courier New" panose="02070309020205020404" pitchFamily="49" charset="0"/>
                <a:cs typeface="Courier New" panose="02070309020205020404" pitchFamily="49" charset="0"/>
              </a:rPr>
              <a:t> = [</a:t>
            </a:r>
            <a:r>
              <a:rPr lang="en-US" sz="2000" dirty="0" smtClean="0">
                <a:solidFill>
                  <a:schemeClr val="accent4">
                    <a:lumMod val="75000"/>
                  </a:schemeClr>
                </a:solidFill>
                <a:latin typeface="Courier New" panose="02070309020205020404" pitchFamily="49" charset="0"/>
                <a:cs typeface="Courier New" panose="02070309020205020404" pitchFamily="49" charset="0"/>
              </a:rPr>
              <a:t>"dead", "demised", "passed on", "no more", "ceased to be", "expired", "gone to meet his maker", "a stiff", "bereft of life", "rests in peace", "off the twig", "kicked the bucket", "shuffled off his mortal coil, run down the curtain and gone to join the choir invisible", "an ex-parrot"</a:t>
            </a:r>
            <a:r>
              <a:rPr lang="en-US" sz="2000" dirty="0" smtClean="0">
                <a:latin typeface="Courier New" panose="02070309020205020404" pitchFamily="49" charset="0"/>
                <a:cs typeface="Courier New" panose="02070309020205020404" pitchFamily="49" charset="0"/>
              </a:rPr>
              <a:t>]</a:t>
            </a:r>
          </a:p>
          <a:p>
            <a:pPr marL="118872" indent="0">
              <a:buNone/>
            </a:pPr>
            <a:endParaRPr lang="en-US" sz="2000" dirty="0" smtClean="0">
              <a:latin typeface="Courier New" panose="02070309020205020404" pitchFamily="49" charset="0"/>
              <a:cs typeface="Courier New" panose="02070309020205020404" pitchFamily="49" charset="0"/>
            </a:endParaRPr>
          </a:p>
          <a:p>
            <a:pPr marL="118872" indent="0">
              <a:buNone/>
            </a:pPr>
            <a:r>
              <a:rPr lang="en-US" sz="2000" dirty="0" smtClean="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"He's %s"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random.choice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parrotAdjs</a:t>
            </a:r>
            <a:r>
              <a:rPr lang="en-US" sz="2000" dirty="0" smtClean="0">
                <a:latin typeface="Courier New" panose="02070309020205020404" pitchFamily="49" charset="0"/>
                <a:cs typeface="Courier New" panose="02070309020205020404" pitchFamily="49" charset="0"/>
              </a:rPr>
              <a:t>))</a:t>
            </a:r>
          </a:p>
          <a:p>
            <a:pPr marL="118872" indent="0">
              <a:buNone/>
            </a:pPr>
            <a:endParaRPr lang="en-US" sz="2000" dirty="0">
              <a:latin typeface="Courier New" panose="02070309020205020404" pitchFamily="49" charset="0"/>
              <a:cs typeface="Courier New" panose="02070309020205020404" pitchFamily="49" charset="0"/>
            </a:endParaRPr>
          </a:p>
          <a:p>
            <a:pPr marL="118872" indent="0">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random.shuffle</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parrotAdjs</a:t>
            </a:r>
            <a:r>
              <a:rPr lang="en-US" sz="2000" dirty="0">
                <a:latin typeface="Courier New" panose="02070309020205020404" pitchFamily="49" charset="0"/>
                <a:cs typeface="Courier New" panose="02070309020205020404" pitchFamily="49" charset="0"/>
              </a:rPr>
              <a:t>)  </a:t>
            </a:r>
            <a:r>
              <a:rPr lang="en-US" sz="2000" dirty="0">
                <a:solidFill>
                  <a:schemeClr val="accent3"/>
                </a:solidFill>
                <a:latin typeface="Courier New" panose="02070309020205020404" pitchFamily="49" charset="0"/>
                <a:cs typeface="Courier New" panose="02070309020205020404" pitchFamily="49" charset="0"/>
              </a:rPr>
              <a:t># now in random </a:t>
            </a:r>
            <a:r>
              <a:rPr lang="en-US" sz="2000" dirty="0" smtClean="0">
                <a:solidFill>
                  <a:schemeClr val="accent3"/>
                </a:solidFill>
                <a:latin typeface="Courier New" panose="02070309020205020404" pitchFamily="49" charset="0"/>
                <a:cs typeface="Courier New" panose="02070309020205020404" pitchFamily="49" charset="0"/>
              </a:rPr>
              <a:t>order</a:t>
            </a:r>
          </a:p>
        </p:txBody>
      </p:sp>
      <p:sp>
        <p:nvSpPr>
          <p:cNvPr id="4" name="AutoShape 2" descr="https://encrypted-tbn3.gstatic.com/images?q=tbn:ANd9GcQ5nMBr3tXDMDzaxaK01GFi0uSdKoFjyPa01Qn-9JHeNzFx-uFO"/>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5875"/>
            <a:ext cx="1828800" cy="1369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123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smtClean="0"/>
              <a:t>Has standard while and for loops</a:t>
            </a:r>
          </a:p>
          <a:p>
            <a:pPr lvl="1"/>
            <a:r>
              <a:rPr lang="en-US" dirty="0"/>
              <a:t>Also has standard break and </a:t>
            </a:r>
            <a:r>
              <a:rPr lang="en-US" dirty="0" smtClean="0"/>
              <a:t>continue</a:t>
            </a:r>
          </a:p>
          <a:p>
            <a:pPr lvl="1"/>
            <a:endParaRPr lang="en-US" dirty="0" smtClean="0"/>
          </a:p>
          <a:p>
            <a:r>
              <a:rPr lang="en-US" dirty="0" smtClean="0"/>
              <a:t>Loops are more flexible than C++ equivalents</a:t>
            </a:r>
          </a:p>
          <a:p>
            <a:pPr lvl="1"/>
            <a:r>
              <a:rPr lang="en-US" dirty="0" smtClean="0"/>
              <a:t>Parentheses not required on condition</a:t>
            </a:r>
          </a:p>
          <a:p>
            <a:pPr lvl="1"/>
            <a:r>
              <a:rPr lang="en-US" dirty="0" smtClean="0"/>
              <a:t>While and For loops can have an else clause</a:t>
            </a:r>
          </a:p>
          <a:p>
            <a:pPr lvl="1"/>
            <a:r>
              <a:rPr lang="en-US" dirty="0" smtClean="0"/>
              <a:t>For loop has convenient counting options</a:t>
            </a:r>
            <a:endParaRPr lang="en-US" dirty="0"/>
          </a:p>
        </p:txBody>
      </p:sp>
    </p:spTree>
    <p:extLst>
      <p:ext uri="{BB962C8B-B14F-4D97-AF65-F5344CB8AC3E}">
        <p14:creationId xmlns:p14="http://schemas.microsoft.com/office/powerpoint/2010/main" val="247353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a:xfrm>
            <a:off x="457200" y="1775191"/>
            <a:ext cx="8686800" cy="4625609"/>
          </a:xfrm>
        </p:spPr>
        <p:txBody>
          <a:bodyPr/>
          <a:lstStyle/>
          <a:p>
            <a:r>
              <a:rPr lang="en-US" dirty="0" smtClean="0"/>
              <a:t>Optional else clause can be added to handle case where loop doesn’t run at all.</a:t>
            </a:r>
          </a:p>
          <a:p>
            <a:pPr marL="118872" indent="0">
              <a:buNone/>
            </a:pPr>
            <a:endParaRPr lang="en-US" sz="2000" dirty="0" smtClean="0">
              <a:latin typeface="Courier New" panose="02070309020205020404" pitchFamily="49" charset="0"/>
              <a:cs typeface="Courier New" panose="02070309020205020404" pitchFamily="49" charset="0"/>
            </a:endParaRPr>
          </a:p>
          <a:p>
            <a:pPr marL="118872" indent="0">
              <a:buNone/>
            </a:pPr>
            <a:r>
              <a:rPr lang="en-US" sz="2000" dirty="0" smtClean="0">
                <a:latin typeface="Courier New" panose="02070309020205020404" pitchFamily="49" charset="0"/>
                <a:cs typeface="Courier New" panose="02070309020205020404" pitchFamily="49" charset="0"/>
              </a:rPr>
              <a:t>answer </a:t>
            </a: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input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"Who plays Brian in 'Life of Brian'? "</a:t>
            </a:r>
            <a:r>
              <a:rPr lang="en-US" sz="2000" dirty="0">
                <a:latin typeface="Courier New" panose="02070309020205020404" pitchFamily="49" charset="0"/>
                <a:cs typeface="Courier New" panose="02070309020205020404" pitchFamily="49" charset="0"/>
              </a:rPr>
              <a:t>)</a:t>
            </a:r>
          </a:p>
          <a:p>
            <a:pPr marL="118872" indent="0">
              <a:buNone/>
            </a:pPr>
            <a:r>
              <a:rPr lang="en-US" sz="2000" dirty="0" smtClean="0">
                <a:solidFill>
                  <a:schemeClr val="accent2"/>
                </a:solidFill>
                <a:latin typeface="Courier New" panose="02070309020205020404" pitchFamily="49" charset="0"/>
                <a:cs typeface="Courier New" panose="02070309020205020404" pitchFamily="49" charset="0"/>
              </a:rPr>
              <a:t>while</a:t>
            </a:r>
            <a:r>
              <a:rPr lang="en-US" sz="2000" dirty="0" smtClean="0">
                <a:latin typeface="Courier New" panose="02070309020205020404" pitchFamily="49" charset="0"/>
                <a:cs typeface="Courier New" panose="02070309020205020404" pitchFamily="49" charset="0"/>
              </a:rPr>
              <a:t> answer </a:t>
            </a:r>
            <a:r>
              <a:rPr lang="en-US" sz="2000" dirty="0">
                <a:latin typeface="Courier New" panose="02070309020205020404" pitchFamily="49" charset="0"/>
                <a:cs typeface="Courier New" panose="02070309020205020404" pitchFamily="49" charset="0"/>
              </a:rPr>
              <a:t>!= </a:t>
            </a:r>
            <a:r>
              <a:rPr lang="en-US" sz="2000" dirty="0">
                <a:solidFill>
                  <a:schemeClr val="accent4">
                    <a:lumMod val="75000"/>
                  </a:schemeClr>
                </a:solidFill>
                <a:latin typeface="Courier New" panose="02070309020205020404" pitchFamily="49" charset="0"/>
                <a:cs typeface="Courier New" panose="02070309020205020404" pitchFamily="49" charset="0"/>
              </a:rPr>
              <a:t>"Eric Idle</a:t>
            </a:r>
            <a:r>
              <a:rPr lang="en-US" sz="2000" dirty="0" smtClean="0">
                <a:solidFill>
                  <a:schemeClr val="accent4">
                    <a:lumMod val="75000"/>
                  </a:schemeClr>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118872" indent="0">
              <a:buNone/>
            </a:pP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"Not Quite!"</a:t>
            </a:r>
            <a:r>
              <a:rPr lang="en-US" sz="2000" dirty="0">
                <a:latin typeface="Courier New" panose="02070309020205020404" pitchFamily="49" charset="0"/>
                <a:cs typeface="Courier New" panose="02070309020205020404" pitchFamily="49" charset="0"/>
              </a:rPr>
              <a:t>)</a:t>
            </a:r>
          </a:p>
          <a:p>
            <a:pPr marL="118872" indent="0">
              <a:buNone/>
            </a:pPr>
            <a:r>
              <a:rPr lang="en-US" sz="2000" dirty="0">
                <a:latin typeface="Courier New" panose="02070309020205020404" pitchFamily="49" charset="0"/>
                <a:cs typeface="Courier New" panose="02070309020205020404" pitchFamily="49" charset="0"/>
              </a:rPr>
              <a:t>    answer = </a:t>
            </a:r>
            <a:r>
              <a:rPr lang="en-US" sz="2000" dirty="0">
                <a:solidFill>
                  <a:schemeClr val="accent2"/>
                </a:solidFill>
                <a:latin typeface="Courier New" panose="02070309020205020404" pitchFamily="49" charset="0"/>
                <a:cs typeface="Courier New" panose="02070309020205020404" pitchFamily="49" charset="0"/>
              </a:rPr>
              <a:t>input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"Who really plays Brian? "</a:t>
            </a:r>
            <a:r>
              <a:rPr lang="en-US" sz="2000" dirty="0">
                <a:latin typeface="Courier New" panose="02070309020205020404" pitchFamily="49" charset="0"/>
                <a:cs typeface="Courier New" panose="02070309020205020404" pitchFamily="49" charset="0"/>
              </a:rPr>
              <a:t>)</a:t>
            </a:r>
          </a:p>
          <a:p>
            <a:pPr marL="118872" indent="0">
              <a:buNone/>
            </a:pPr>
            <a:r>
              <a:rPr lang="en-US" sz="2000" dirty="0">
                <a:solidFill>
                  <a:schemeClr val="accent2"/>
                </a:solidFill>
                <a:latin typeface="Courier New" panose="02070309020205020404" pitchFamily="49" charset="0"/>
                <a:cs typeface="Courier New" panose="02070309020205020404" pitchFamily="49" charset="0"/>
              </a:rPr>
              <a:t>else</a:t>
            </a:r>
            <a:r>
              <a:rPr lang="en-US" sz="2000" dirty="0">
                <a:latin typeface="Courier New" panose="02070309020205020404" pitchFamily="49" charset="0"/>
                <a:cs typeface="Courier New" panose="02070309020205020404" pitchFamily="49" charset="0"/>
              </a:rPr>
              <a:t>:</a:t>
            </a:r>
          </a:p>
          <a:p>
            <a:pPr marL="118872" indent="0">
              <a:buNone/>
            </a:pP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"Got it in one!"</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29448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a:xfrm>
            <a:off x="457200" y="1775191"/>
            <a:ext cx="8229600" cy="5006609"/>
          </a:xfrm>
        </p:spPr>
        <p:txBody>
          <a:bodyPr>
            <a:normAutofit/>
          </a:bodyPr>
          <a:lstStyle/>
          <a:p>
            <a:r>
              <a:rPr lang="en-US" dirty="0" smtClean="0"/>
              <a:t>Designed to be highly readable</a:t>
            </a:r>
          </a:p>
          <a:p>
            <a:pPr lvl="1"/>
            <a:r>
              <a:rPr lang="en-US" dirty="0" smtClean="0"/>
              <a:t>No curly braces { },  uses indentation</a:t>
            </a:r>
          </a:p>
          <a:p>
            <a:pPr lvl="1"/>
            <a:r>
              <a:rPr lang="en-US" dirty="0" smtClean="0"/>
              <a:t>No semi-colon ;  when one instruction per line</a:t>
            </a:r>
          </a:p>
          <a:p>
            <a:pPr lvl="1"/>
            <a:r>
              <a:rPr lang="en-US" dirty="0" smtClean="0"/>
              <a:t>Small core language, extensive libraries</a:t>
            </a:r>
          </a:p>
          <a:p>
            <a:pPr lvl="1"/>
            <a:r>
              <a:rPr lang="en-US" dirty="0"/>
              <a:t>Dynamic </a:t>
            </a:r>
            <a:r>
              <a:rPr lang="en-US" dirty="0" smtClean="0"/>
              <a:t>type system</a:t>
            </a:r>
          </a:p>
          <a:p>
            <a:pPr lvl="1">
              <a:spcAft>
                <a:spcPts val="1200"/>
              </a:spcAft>
            </a:pPr>
            <a:r>
              <a:rPr lang="en-US" dirty="0"/>
              <a:t>A</a:t>
            </a:r>
            <a:r>
              <a:rPr lang="en-US" dirty="0" smtClean="0"/>
              <a:t>utomatic </a:t>
            </a:r>
            <a:r>
              <a:rPr lang="en-US" dirty="0"/>
              <a:t>memory </a:t>
            </a:r>
            <a:r>
              <a:rPr lang="en-US" dirty="0" smtClean="0"/>
              <a:t>management</a:t>
            </a:r>
          </a:p>
          <a:p>
            <a:pPr>
              <a:spcAft>
                <a:spcPts val="1200"/>
              </a:spcAft>
            </a:pPr>
            <a:r>
              <a:rPr lang="en-US" dirty="0" smtClean="0"/>
              <a:t>Multi-paradigm: procedural, object-oriented, functional</a:t>
            </a:r>
          </a:p>
          <a:p>
            <a:r>
              <a:rPr lang="en-US" dirty="0" smtClean="0"/>
              <a:t>Named for Monty Python</a:t>
            </a:r>
          </a:p>
        </p:txBody>
      </p:sp>
    </p:spTree>
    <p:extLst>
      <p:ext uri="{BB962C8B-B14F-4D97-AF65-F5344CB8AC3E}">
        <p14:creationId xmlns:p14="http://schemas.microsoft.com/office/powerpoint/2010/main" val="509625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p:txBody>
          <a:bodyPr>
            <a:normAutofit lnSpcReduction="10000"/>
          </a:bodyPr>
          <a:lstStyle/>
          <a:p>
            <a:r>
              <a:rPr lang="en-US" dirty="0" smtClean="0"/>
              <a:t>A variety of convenient counting options available:</a:t>
            </a:r>
          </a:p>
          <a:p>
            <a:pPr marL="118872" indent="0">
              <a:buNone/>
            </a:pPr>
            <a:r>
              <a:rPr lang="en-US" sz="2000" dirty="0" err="1" smtClean="0">
                <a:latin typeface="Courier New" panose="02070309020205020404" pitchFamily="49" charset="0"/>
                <a:cs typeface="Courier New" panose="02070309020205020404" pitchFamily="49" charset="0"/>
              </a:rPr>
              <a:t>parrotAdjs</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a:solidFill>
                  <a:schemeClr val="accent4">
                    <a:lumMod val="75000"/>
                  </a:schemeClr>
                </a:solidFill>
                <a:latin typeface="Courier New" panose="02070309020205020404" pitchFamily="49" charset="0"/>
                <a:cs typeface="Courier New" panose="02070309020205020404" pitchFamily="49" charset="0"/>
              </a:rPr>
              <a:t>"dead", "demised", "passed on", "no more", "ceased to be", "expired", "gone to meet his maker", "a stiff", "bereft of life", "rests in peace", "off the twig", "kicked the bucket", "shuffled off his mortal coil, run down the curtain and gone to join the choir invisible", "an ex-parrot"</a:t>
            </a:r>
            <a:r>
              <a:rPr lang="en-US" sz="2000" dirty="0">
                <a:latin typeface="Courier New" panose="02070309020205020404" pitchFamily="49" charset="0"/>
                <a:cs typeface="Courier New" panose="02070309020205020404" pitchFamily="49" charset="0"/>
              </a:rPr>
              <a:t>]</a:t>
            </a:r>
          </a:p>
          <a:p>
            <a:pPr marL="118872" indent="0">
              <a:buNone/>
            </a:pPr>
            <a:endParaRPr lang="en-US" sz="2000" dirty="0">
              <a:latin typeface="Courier New" panose="02070309020205020404" pitchFamily="49" charset="0"/>
              <a:cs typeface="Courier New" panose="02070309020205020404" pitchFamily="49" charset="0"/>
            </a:endParaRPr>
          </a:p>
          <a:p>
            <a:pPr marL="118872" indent="0">
              <a:buNone/>
            </a:pPr>
            <a:r>
              <a:rPr lang="en-US" sz="2000" dirty="0" smtClean="0">
                <a:solidFill>
                  <a:schemeClr val="accent2"/>
                </a:solidFill>
                <a:latin typeface="Courier New" panose="02070309020205020404" pitchFamily="49" charset="0"/>
                <a:cs typeface="Courier New" panose="02070309020205020404" pitchFamily="49" charset="0"/>
              </a:rPr>
              <a:t>for</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adj</a:t>
            </a: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in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parrotAdjs</a:t>
            </a:r>
            <a:r>
              <a:rPr lang="en-US" sz="2000" dirty="0">
                <a:latin typeface="Courier New" panose="02070309020205020404" pitchFamily="49" charset="0"/>
                <a:cs typeface="Courier New" panose="02070309020205020404" pitchFamily="49" charset="0"/>
              </a:rPr>
              <a:t>:</a:t>
            </a:r>
          </a:p>
          <a:p>
            <a:pPr marL="118872" indent="0">
              <a:buNone/>
            </a:pPr>
            <a:r>
              <a:rPr lang="en-US" sz="2000" dirty="0" smtClean="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"This parrot is %s"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adj</a:t>
            </a:r>
            <a:r>
              <a:rPr lang="en-US" sz="2000" dirty="0">
                <a:latin typeface="Courier New" panose="02070309020205020404" pitchFamily="49" charset="0"/>
                <a:cs typeface="Courier New" panose="02070309020205020404" pitchFamily="49" charset="0"/>
              </a:rPr>
              <a:t>)</a:t>
            </a:r>
          </a:p>
          <a:p>
            <a:pPr marL="118872" indent="0">
              <a:buNone/>
            </a:pPr>
            <a:endParaRPr lang="en-US" sz="2000" dirty="0">
              <a:latin typeface="Courier New" panose="02070309020205020404" pitchFamily="49" charset="0"/>
              <a:cs typeface="Courier New" panose="02070309020205020404" pitchFamily="49" charset="0"/>
            </a:endParaRPr>
          </a:p>
          <a:p>
            <a:pPr marL="118872" indent="0">
              <a:buNone/>
            </a:pPr>
            <a:r>
              <a:rPr lang="en-US" sz="2000" dirty="0" smtClean="0">
                <a:solidFill>
                  <a:schemeClr val="accent2"/>
                </a:solidFill>
                <a:latin typeface="Courier New" panose="02070309020205020404" pitchFamily="49" charset="0"/>
                <a:cs typeface="Courier New" panose="02070309020205020404" pitchFamily="49" charset="0"/>
              </a:rPr>
              <a:t>for</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letter </a:t>
            </a:r>
            <a:r>
              <a:rPr lang="en-US" sz="2000" dirty="0">
                <a:solidFill>
                  <a:schemeClr val="accent2"/>
                </a:solidFill>
                <a:latin typeface="Courier New" panose="02070309020205020404" pitchFamily="49" charset="0"/>
                <a:cs typeface="Courier New" panose="02070309020205020404" pitchFamily="49" charset="0"/>
              </a:rPr>
              <a:t>in</a:t>
            </a:r>
            <a:r>
              <a:rPr lang="en-US" sz="2000" dirty="0">
                <a:latin typeface="Courier New" panose="02070309020205020404" pitchFamily="49" charset="0"/>
                <a:cs typeface="Courier New" panose="02070309020205020404" pitchFamily="49" charset="0"/>
              </a:rPr>
              <a:t> </a:t>
            </a:r>
            <a:r>
              <a:rPr lang="en-US" sz="2000" dirty="0">
                <a:solidFill>
                  <a:schemeClr val="accent4">
                    <a:lumMod val="75000"/>
                  </a:schemeClr>
                </a:solidFill>
                <a:latin typeface="Courier New" panose="02070309020205020404" pitchFamily="49" charset="0"/>
                <a:cs typeface="Courier New" panose="02070309020205020404" pitchFamily="49" charset="0"/>
              </a:rPr>
              <a:t>"TIGERS"</a:t>
            </a:r>
            <a:r>
              <a:rPr lang="en-US" sz="2000" dirty="0">
                <a:latin typeface="Courier New" panose="02070309020205020404" pitchFamily="49" charset="0"/>
                <a:cs typeface="Courier New" panose="02070309020205020404" pitchFamily="49" charset="0"/>
              </a:rPr>
              <a:t>:</a:t>
            </a:r>
          </a:p>
          <a:p>
            <a:pPr marL="118872" indent="0">
              <a:buNone/>
            </a:pPr>
            <a:r>
              <a:rPr lang="en-US" sz="2000" dirty="0" smtClean="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Gimme</a:t>
            </a:r>
            <a:r>
              <a:rPr lang="en-US" sz="2000" dirty="0">
                <a:solidFill>
                  <a:schemeClr val="accent4">
                    <a:lumMod val="75000"/>
                  </a:schemeClr>
                </a:solidFill>
                <a:latin typeface="Courier New" panose="02070309020205020404" pitchFamily="49" charset="0"/>
                <a:cs typeface="Courier New" panose="02070309020205020404" pitchFamily="49" charset="0"/>
              </a:rPr>
              <a:t> a %</a:t>
            </a:r>
            <a:r>
              <a:rPr lang="en-US" sz="2000" dirty="0" smtClean="0">
                <a:solidFill>
                  <a:schemeClr val="accent4">
                    <a:lumMod val="75000"/>
                  </a:schemeClr>
                </a:solidFill>
                <a:latin typeface="Courier New" panose="02070309020205020404" pitchFamily="49" charset="0"/>
                <a:cs typeface="Courier New" panose="02070309020205020404" pitchFamily="49" charset="0"/>
              </a:rPr>
              <a:t>c! %c!"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(letter, letter))</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55506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Loop with Range Function</a:t>
            </a:r>
            <a:endParaRPr lang="en-US" dirty="0"/>
          </a:p>
        </p:txBody>
      </p:sp>
      <p:sp>
        <p:nvSpPr>
          <p:cNvPr id="3" name="Content Placeholder 2"/>
          <p:cNvSpPr>
            <a:spLocks noGrp="1"/>
          </p:cNvSpPr>
          <p:nvPr>
            <p:ph idx="1"/>
          </p:nvPr>
        </p:nvSpPr>
        <p:spPr>
          <a:xfrm>
            <a:off x="457200" y="1775191"/>
            <a:ext cx="8229600" cy="5082809"/>
          </a:xfrm>
        </p:spPr>
        <p:txBody>
          <a:bodyPr>
            <a:normAutofit/>
          </a:bodyPr>
          <a:lstStyle/>
          <a:p>
            <a:pPr marL="118872" indent="0">
              <a:buNone/>
            </a:pPr>
            <a:r>
              <a:rPr lang="en-US" sz="2000" dirty="0">
                <a:solidFill>
                  <a:schemeClr val="accent2"/>
                </a:solidFill>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num</a:t>
            </a:r>
            <a:r>
              <a:rPr lang="en-US" sz="2000" dirty="0" smtClean="0">
                <a:latin typeface="Courier New" panose="02070309020205020404" pitchFamily="49" charset="0"/>
                <a:cs typeface="Courier New" panose="02070309020205020404" pitchFamily="49" charset="0"/>
              </a:rPr>
              <a:t> </a:t>
            </a:r>
            <a:r>
              <a:rPr lang="en-US" sz="2000" dirty="0" smtClean="0">
                <a:solidFill>
                  <a:schemeClr val="accent2"/>
                </a:solidFill>
                <a:latin typeface="Courier New" panose="02070309020205020404" pitchFamily="49" charset="0"/>
                <a:cs typeface="Courier New" panose="02070309020205020404" pitchFamily="49" charset="0"/>
              </a:rPr>
              <a:t>in</a:t>
            </a:r>
            <a:r>
              <a:rPr lang="en-US" sz="2000" dirty="0" smtClean="0">
                <a:latin typeface="Courier New" panose="02070309020205020404" pitchFamily="49" charset="0"/>
                <a:cs typeface="Courier New" panose="02070309020205020404" pitchFamily="49" charset="0"/>
              </a:rPr>
              <a:t> range(10):</a:t>
            </a:r>
            <a:endParaRPr lang="en-US" sz="2000" dirty="0">
              <a:latin typeface="Courier New" panose="02070309020205020404" pitchFamily="49" charset="0"/>
              <a:cs typeface="Courier New" panose="02070309020205020404" pitchFamily="49" charset="0"/>
            </a:endParaRPr>
          </a:p>
          <a:p>
            <a:pPr marL="118872" indent="0">
              <a:buNone/>
            </a:pPr>
            <a:r>
              <a:rPr lang="en-US" sz="2000" dirty="0">
                <a:latin typeface="Courier New" panose="02070309020205020404" pitchFamily="49" charset="0"/>
                <a:cs typeface="Courier New" panose="02070309020205020404" pitchFamily="49" charset="0"/>
              </a:rPr>
              <a:t>    </a:t>
            </a:r>
            <a:r>
              <a:rPr lang="en-US" sz="2000" dirty="0" smtClean="0">
                <a:solidFill>
                  <a:schemeClr val="accent2"/>
                </a:solidFill>
                <a:latin typeface="Courier New" panose="02070309020205020404" pitchFamily="49" charset="0"/>
                <a:cs typeface="Courier New" panose="02070309020205020404" pitchFamily="49" charset="0"/>
              </a:rPr>
              <a:t>print</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num</a:t>
            </a:r>
            <a:r>
              <a:rPr lang="en-US" sz="2000" dirty="0" smtClean="0">
                <a:latin typeface="Courier New" panose="02070309020205020404" pitchFamily="49" charset="0"/>
                <a:cs typeface="Courier New" panose="02070309020205020404" pitchFamily="49" charset="0"/>
              </a:rPr>
              <a:t>)  # 0…9</a:t>
            </a:r>
          </a:p>
          <a:p>
            <a:pPr marL="118872" indent="0">
              <a:buNone/>
            </a:pPr>
            <a:r>
              <a:rPr lang="en-US" sz="2000" dirty="0">
                <a:solidFill>
                  <a:schemeClr val="accent2"/>
                </a:solidFill>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a:t>
            </a: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in</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range(5,10</a:t>
            </a:r>
            <a:r>
              <a:rPr lang="en-US" sz="2000" dirty="0">
                <a:latin typeface="Courier New" panose="02070309020205020404" pitchFamily="49" charset="0"/>
                <a:cs typeface="Courier New" panose="02070309020205020404" pitchFamily="49" charset="0"/>
              </a:rPr>
              <a:t>):</a:t>
            </a:r>
          </a:p>
          <a:p>
            <a:pPr marL="118872" indent="0">
              <a:buNone/>
            </a:pP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num</a:t>
            </a:r>
            <a:r>
              <a:rPr lang="en-US" sz="2000" dirty="0">
                <a:latin typeface="Courier New" panose="02070309020205020404" pitchFamily="49" charset="0"/>
                <a:cs typeface="Courier New" panose="02070309020205020404" pitchFamily="49" charset="0"/>
              </a:rPr>
              <a:t>)  # </a:t>
            </a:r>
            <a:r>
              <a:rPr lang="en-US" sz="2000" dirty="0" smtClean="0">
                <a:latin typeface="Courier New" panose="02070309020205020404" pitchFamily="49" charset="0"/>
                <a:cs typeface="Courier New" panose="02070309020205020404" pitchFamily="49" charset="0"/>
              </a:rPr>
              <a:t>5…9</a:t>
            </a:r>
            <a:endParaRPr lang="en-US" sz="2000" dirty="0">
              <a:latin typeface="Courier New" panose="02070309020205020404" pitchFamily="49" charset="0"/>
              <a:cs typeface="Courier New" panose="02070309020205020404" pitchFamily="49" charset="0"/>
            </a:endParaRPr>
          </a:p>
          <a:p>
            <a:pPr marL="118872" indent="0">
              <a:buNone/>
            </a:pPr>
            <a:endParaRPr lang="en-US" sz="2000" dirty="0" smtClean="0">
              <a:latin typeface="Courier New" panose="02070309020205020404" pitchFamily="49" charset="0"/>
              <a:cs typeface="Courier New" panose="02070309020205020404" pitchFamily="49" charset="0"/>
            </a:endParaRPr>
          </a:p>
          <a:p>
            <a:pPr marL="118872" indent="0">
              <a:buNone/>
            </a:pPr>
            <a:r>
              <a:rPr lang="en-US" sz="2000" dirty="0" err="1" smtClean="0">
                <a:latin typeface="Courier New" panose="02070309020205020404" pitchFamily="49" charset="0"/>
                <a:cs typeface="Courier New" panose="02070309020205020404" pitchFamily="49" charset="0"/>
              </a:rPr>
              <a:t>parrotAdjs</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a:solidFill>
                  <a:schemeClr val="accent4">
                    <a:lumMod val="75000"/>
                  </a:schemeClr>
                </a:solidFill>
                <a:latin typeface="Courier New" panose="02070309020205020404" pitchFamily="49" charset="0"/>
                <a:cs typeface="Courier New" panose="02070309020205020404" pitchFamily="49" charset="0"/>
              </a:rPr>
              <a:t>"dead", "demised", "passed on", "no more", "ceased to be", "expired", "gone to meet his maker", "a stiff", "bereft of life", "rests in peace", "off the twig", "kicked the bucket", "shuffled off his mortal coil, run down the curtain and gone to join the choir invisible", "an ex-parrot"</a:t>
            </a:r>
            <a:r>
              <a:rPr lang="en-US" sz="2000" dirty="0">
                <a:latin typeface="Courier New" panose="02070309020205020404" pitchFamily="49" charset="0"/>
                <a:cs typeface="Courier New" panose="02070309020205020404" pitchFamily="49" charset="0"/>
              </a:rPr>
              <a:t>]</a:t>
            </a:r>
          </a:p>
          <a:p>
            <a:pPr marL="118872" indent="0">
              <a:buNone/>
            </a:pPr>
            <a:endParaRPr lang="en-US" sz="2000" dirty="0">
              <a:latin typeface="Courier New" panose="02070309020205020404" pitchFamily="49" charset="0"/>
              <a:cs typeface="Courier New" panose="02070309020205020404" pitchFamily="49" charset="0"/>
            </a:endParaRPr>
          </a:p>
          <a:p>
            <a:pPr marL="118872" indent="0">
              <a:buNone/>
            </a:pPr>
            <a:r>
              <a:rPr lang="en-US" sz="2000" dirty="0" smtClean="0">
                <a:solidFill>
                  <a:schemeClr val="accent2"/>
                </a:solidFill>
                <a:latin typeface="Courier New" panose="02070309020205020404" pitchFamily="49" charset="0"/>
                <a:cs typeface="Courier New" panose="02070309020205020404" pitchFamily="49" charset="0"/>
              </a:rPr>
              <a:t>for</a:t>
            </a:r>
            <a:r>
              <a:rPr lang="en-US" sz="2000" dirty="0" smtClean="0">
                <a:latin typeface="Courier New" panose="02070309020205020404" pitchFamily="49" charset="0"/>
                <a:cs typeface="Courier New" panose="02070309020205020404" pitchFamily="49" charset="0"/>
              </a:rPr>
              <a:t> index </a:t>
            </a:r>
            <a:r>
              <a:rPr lang="en-US" sz="2000" dirty="0">
                <a:solidFill>
                  <a:schemeClr val="accent2"/>
                </a:solidFill>
                <a:latin typeface="Courier New" panose="02070309020205020404" pitchFamily="49" charset="0"/>
                <a:cs typeface="Courier New" panose="02070309020205020404" pitchFamily="49" charset="0"/>
              </a:rPr>
              <a:t>in</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range(</a:t>
            </a:r>
            <a:r>
              <a:rPr lang="en-US" sz="2000" dirty="0" err="1" smtClean="0">
                <a:latin typeface="Courier New" panose="02070309020205020404" pitchFamily="49" charset="0"/>
                <a:cs typeface="Courier New" panose="02070309020205020404" pitchFamily="49" charset="0"/>
              </a:rPr>
              <a:t>len</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parrotAdjs</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118872" indent="0">
              <a:buNone/>
            </a:pPr>
            <a:r>
              <a:rPr lang="en-US" sz="2000" dirty="0" smtClean="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"This parrot is %s" </a:t>
            </a: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parrotAdjs</a:t>
            </a:r>
            <a:r>
              <a:rPr lang="en-US" sz="2000" dirty="0" smtClean="0">
                <a:latin typeface="Courier New" panose="02070309020205020404" pitchFamily="49" charset="0"/>
                <a:cs typeface="Courier New" panose="02070309020205020404" pitchFamily="49" charset="0"/>
              </a:rPr>
              <a:t>[index])</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65911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a:t>
            </a:r>
            <a:endParaRPr lang="en-US" dirty="0"/>
          </a:p>
        </p:txBody>
      </p:sp>
      <p:sp>
        <p:nvSpPr>
          <p:cNvPr id="3" name="Content Placeholder 2"/>
          <p:cNvSpPr>
            <a:spLocks noGrp="1"/>
          </p:cNvSpPr>
          <p:nvPr>
            <p:ph idx="1"/>
          </p:nvPr>
        </p:nvSpPr>
        <p:spPr/>
        <p:txBody>
          <a:bodyPr>
            <a:noAutofit/>
          </a:bodyPr>
          <a:lstStyle/>
          <a:p>
            <a:pPr marL="118872" indent="0">
              <a:buNone/>
            </a:pPr>
            <a:r>
              <a:rPr lang="en-US" sz="2000" dirty="0">
                <a:solidFill>
                  <a:schemeClr val="accent3"/>
                </a:solidFill>
                <a:latin typeface="Courier New" panose="02070309020205020404" pitchFamily="49" charset="0"/>
                <a:cs typeface="Courier New" panose="02070309020205020404" pitchFamily="49" charset="0"/>
              </a:rPr>
              <a:t># write to a file</a:t>
            </a:r>
          </a:p>
          <a:p>
            <a:pPr marL="118872" indent="0">
              <a:buNone/>
            </a:pPr>
            <a:r>
              <a:rPr lang="en-US" sz="2000" dirty="0" smtClean="0">
                <a:latin typeface="Courier New" panose="02070309020205020404" pitchFamily="49" charset="0"/>
                <a:cs typeface="Courier New" panose="02070309020205020404" pitchFamily="49" charset="0"/>
              </a:rPr>
              <a:t>file </a:t>
            </a: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open</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"data.txt"</a:t>
            </a:r>
            <a:r>
              <a:rPr lang="en-US" sz="2000" dirty="0">
                <a:latin typeface="Courier New" panose="02070309020205020404" pitchFamily="49" charset="0"/>
                <a:cs typeface="Courier New" panose="02070309020205020404" pitchFamily="49" charset="0"/>
              </a:rPr>
              <a:t>, </a:t>
            </a:r>
            <a:r>
              <a:rPr lang="en-US" sz="2000" dirty="0">
                <a:solidFill>
                  <a:schemeClr val="accent4">
                    <a:lumMod val="75000"/>
                  </a:schemeClr>
                </a:solidFill>
                <a:latin typeface="Courier New" panose="02070309020205020404" pitchFamily="49" charset="0"/>
                <a:cs typeface="Courier New" panose="02070309020205020404" pitchFamily="49" charset="0"/>
              </a:rPr>
              <a:t>"w"</a:t>
            </a:r>
            <a:r>
              <a:rPr lang="en-US" sz="2000" dirty="0">
                <a:latin typeface="Courier New" panose="02070309020205020404" pitchFamily="49" charset="0"/>
                <a:cs typeface="Courier New" panose="02070309020205020404" pitchFamily="49" charset="0"/>
              </a:rPr>
              <a:t>)</a:t>
            </a:r>
          </a:p>
          <a:p>
            <a:pPr marL="118872" indent="0">
              <a:buNone/>
            </a:pPr>
            <a:r>
              <a:rPr lang="en-US" sz="2000" dirty="0" smtClean="0">
                <a:solidFill>
                  <a:schemeClr val="accent2"/>
                </a:solidFill>
                <a:latin typeface="Courier New" panose="02070309020205020404" pitchFamily="49" charset="0"/>
                <a:cs typeface="Courier New" panose="02070309020205020404" pitchFamily="49" charset="0"/>
              </a:rPr>
              <a:t>for</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a:t>
            </a: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in</a:t>
            </a: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range</a:t>
            </a:r>
            <a:r>
              <a:rPr lang="en-US" sz="2000" dirty="0">
                <a:latin typeface="Courier New" panose="02070309020205020404" pitchFamily="49" charset="0"/>
                <a:cs typeface="Courier New" panose="02070309020205020404" pitchFamily="49" charset="0"/>
              </a:rPr>
              <a:t>(10):</a:t>
            </a:r>
          </a:p>
          <a:p>
            <a:pPr marL="118872" indent="0">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file.write</a:t>
            </a:r>
            <a:r>
              <a:rPr lang="en-US" sz="2000" dirty="0" smtClean="0">
                <a:latin typeface="Courier New" panose="02070309020205020404" pitchFamily="49" charset="0"/>
                <a:cs typeface="Courier New" panose="02070309020205020404" pitchFamily="49" charset="0"/>
              </a:rPr>
              <a:t>(</a:t>
            </a:r>
            <a:r>
              <a:rPr lang="en-US" sz="2000" dirty="0" smtClean="0">
                <a:solidFill>
                  <a:schemeClr val="accent4">
                    <a:lumMod val="75000"/>
                  </a:schemeClr>
                </a:solidFill>
                <a:latin typeface="Courier New" panose="02070309020205020404" pitchFamily="49" charset="0"/>
                <a:cs typeface="Courier New" panose="02070309020205020404" pitchFamily="49" charset="0"/>
              </a:rPr>
              <a:t>"%f \n"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random.random</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118872" indent="0">
              <a:buNone/>
            </a:pPr>
            <a:r>
              <a:rPr lang="en-US" sz="2000" dirty="0" err="1" smtClean="0">
                <a:latin typeface="Courier New" panose="02070309020205020404" pitchFamily="49" charset="0"/>
                <a:cs typeface="Courier New" panose="02070309020205020404" pitchFamily="49" charset="0"/>
              </a:rPr>
              <a:t>file.close</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118872" indent="0">
              <a:buNone/>
            </a:pPr>
            <a:r>
              <a:rPr lang="en-US" sz="2000" dirty="0" smtClean="0">
                <a:solidFill>
                  <a:schemeClr val="accent3"/>
                </a:solidFill>
                <a:latin typeface="Courier New" panose="02070309020205020404" pitchFamily="49" charset="0"/>
                <a:cs typeface="Courier New" panose="02070309020205020404" pitchFamily="49" charset="0"/>
              </a:rPr>
              <a:t># </a:t>
            </a:r>
            <a:r>
              <a:rPr lang="en-US" sz="2000" dirty="0">
                <a:solidFill>
                  <a:schemeClr val="accent3"/>
                </a:solidFill>
                <a:latin typeface="Courier New" panose="02070309020205020404" pitchFamily="49" charset="0"/>
                <a:cs typeface="Courier New" panose="02070309020205020404" pitchFamily="49" charset="0"/>
              </a:rPr>
              <a:t>read from file</a:t>
            </a:r>
          </a:p>
          <a:p>
            <a:pPr marL="118872" indent="0">
              <a:buNone/>
            </a:pPr>
            <a:r>
              <a:rPr lang="en-US" sz="2000" dirty="0" smtClean="0">
                <a:latin typeface="Courier New" panose="02070309020205020404" pitchFamily="49" charset="0"/>
                <a:cs typeface="Courier New" panose="02070309020205020404" pitchFamily="49" charset="0"/>
              </a:rPr>
              <a:t>file </a:t>
            </a: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open</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"data.txt"</a:t>
            </a:r>
            <a:r>
              <a:rPr lang="en-US" sz="2000" dirty="0">
                <a:latin typeface="Courier New" panose="02070309020205020404" pitchFamily="49" charset="0"/>
                <a:cs typeface="Courier New" panose="02070309020205020404" pitchFamily="49" charset="0"/>
              </a:rPr>
              <a:t>, </a:t>
            </a:r>
            <a:r>
              <a:rPr lang="en-US" sz="2000" dirty="0">
                <a:solidFill>
                  <a:schemeClr val="accent4">
                    <a:lumMod val="75000"/>
                  </a:schemeClr>
                </a:solidFill>
                <a:latin typeface="Courier New" panose="02070309020205020404" pitchFamily="49" charset="0"/>
                <a:cs typeface="Courier New" panose="02070309020205020404" pitchFamily="49" charset="0"/>
              </a:rPr>
              <a:t>"r"</a:t>
            </a:r>
            <a:r>
              <a:rPr lang="en-US" sz="2000" dirty="0">
                <a:latin typeface="Courier New" panose="02070309020205020404" pitchFamily="49" charset="0"/>
                <a:cs typeface="Courier New" panose="02070309020205020404" pitchFamily="49" charset="0"/>
              </a:rPr>
              <a:t>)</a:t>
            </a:r>
          </a:p>
          <a:p>
            <a:pPr marL="118872" indent="0">
              <a:buNone/>
            </a:pPr>
            <a:r>
              <a:rPr lang="en-US" sz="2000" dirty="0" smtClean="0">
                <a:solidFill>
                  <a:schemeClr val="accent2"/>
                </a:solidFill>
                <a:latin typeface="Courier New" panose="02070309020205020404" pitchFamily="49" charset="0"/>
                <a:cs typeface="Courier New" panose="02070309020205020404" pitchFamily="49" charset="0"/>
              </a:rPr>
              <a:t>for</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line </a:t>
            </a:r>
            <a:r>
              <a:rPr lang="en-US" sz="2000" dirty="0">
                <a:solidFill>
                  <a:schemeClr val="accent2"/>
                </a:solidFill>
                <a:latin typeface="Courier New" panose="02070309020205020404" pitchFamily="49" charset="0"/>
                <a:cs typeface="Courier New" panose="02070309020205020404" pitchFamily="49" charset="0"/>
              </a:rPr>
              <a:t>in</a:t>
            </a:r>
            <a:r>
              <a:rPr lang="en-US" sz="2000" dirty="0">
                <a:latin typeface="Courier New" panose="02070309020205020404" pitchFamily="49" charset="0"/>
                <a:cs typeface="Courier New" panose="02070309020205020404" pitchFamily="49" charset="0"/>
              </a:rPr>
              <a:t> file:</a:t>
            </a:r>
          </a:p>
          <a:p>
            <a:pPr marL="118872" indent="0">
              <a:buNone/>
            </a:pPr>
            <a:r>
              <a:rPr lang="en-US" sz="2000" dirty="0" smtClean="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(line)</a:t>
            </a:r>
          </a:p>
          <a:p>
            <a:pPr marL="118872" indent="0">
              <a:buNone/>
            </a:pPr>
            <a:r>
              <a:rPr lang="en-US" sz="2000" dirty="0" err="1" smtClean="0">
                <a:latin typeface="Courier New" panose="02070309020205020404" pitchFamily="49" charset="0"/>
                <a:cs typeface="Courier New" panose="02070309020205020404" pitchFamily="49" charset="0"/>
              </a:rPr>
              <a:t>file.close</a:t>
            </a:r>
            <a:r>
              <a:rPr lang="en-US" sz="2000" dirty="0" smtClean="0">
                <a:latin typeface="Courier New" panose="02070309020205020404" pitchFamily="49" charset="0"/>
                <a:cs typeface="Courier New" panose="02070309020205020404" pitchFamily="49" charset="0"/>
              </a:rPr>
              <a:t>()</a:t>
            </a:r>
          </a:p>
          <a:p>
            <a:pPr marL="118872" indent="0">
              <a:buNone/>
            </a:pPr>
            <a:r>
              <a:rPr lang="en-US" sz="2000" dirty="0">
                <a:solidFill>
                  <a:schemeClr val="accent3"/>
                </a:solidFill>
                <a:latin typeface="Courier New" panose="02070309020205020404" pitchFamily="49" charset="0"/>
                <a:cs typeface="Courier New" panose="02070309020205020404" pitchFamily="49" charset="0"/>
              </a:rPr>
              <a:t># </a:t>
            </a:r>
            <a:r>
              <a:rPr lang="en-US" sz="2000" dirty="0" smtClean="0">
                <a:solidFill>
                  <a:schemeClr val="accent3"/>
                </a:solidFill>
                <a:latin typeface="Courier New" panose="02070309020205020404" pitchFamily="49" charset="0"/>
                <a:cs typeface="Courier New" panose="02070309020205020404" pitchFamily="49" charset="0"/>
              </a:rPr>
              <a:t>alternative read </a:t>
            </a:r>
            <a:r>
              <a:rPr lang="en-US" sz="2000" dirty="0">
                <a:solidFill>
                  <a:schemeClr val="accent3"/>
                </a:solidFill>
                <a:latin typeface="Courier New" panose="02070309020205020404" pitchFamily="49" charset="0"/>
                <a:cs typeface="Courier New" panose="02070309020205020404" pitchFamily="49" charset="0"/>
              </a:rPr>
              <a:t>from file</a:t>
            </a:r>
          </a:p>
          <a:p>
            <a:pPr marL="118872" indent="0">
              <a:buNone/>
            </a:pPr>
            <a:r>
              <a:rPr lang="en-US" sz="2000" dirty="0">
                <a:latin typeface="Courier New" panose="02070309020205020404" pitchFamily="49" charset="0"/>
                <a:cs typeface="Courier New" panose="02070309020205020404" pitchFamily="49" charset="0"/>
              </a:rPr>
              <a:t>file = </a:t>
            </a:r>
            <a:r>
              <a:rPr lang="en-US" sz="2000" dirty="0">
                <a:solidFill>
                  <a:schemeClr val="accent2"/>
                </a:solidFill>
                <a:latin typeface="Courier New" panose="02070309020205020404" pitchFamily="49" charset="0"/>
                <a:cs typeface="Courier New" panose="02070309020205020404" pitchFamily="49" charset="0"/>
              </a:rPr>
              <a:t>open</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"data.txt"</a:t>
            </a:r>
            <a:r>
              <a:rPr lang="en-US" sz="2000" dirty="0">
                <a:latin typeface="Courier New" panose="02070309020205020404" pitchFamily="49" charset="0"/>
                <a:cs typeface="Courier New" panose="02070309020205020404" pitchFamily="49" charset="0"/>
              </a:rPr>
              <a:t>, </a:t>
            </a:r>
            <a:r>
              <a:rPr lang="en-US" sz="2000" dirty="0">
                <a:solidFill>
                  <a:schemeClr val="accent4">
                    <a:lumMod val="75000"/>
                  </a:schemeClr>
                </a:solidFill>
                <a:latin typeface="Courier New" panose="02070309020205020404" pitchFamily="49" charset="0"/>
                <a:cs typeface="Courier New" panose="02070309020205020404" pitchFamily="49" charset="0"/>
              </a:rPr>
              <a:t>"r</a:t>
            </a:r>
            <a:r>
              <a:rPr lang="en-US" sz="2000" dirty="0" smtClean="0">
                <a:solidFill>
                  <a:schemeClr val="accent4">
                    <a:lumMod val="75000"/>
                  </a:schemeClr>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data = </a:t>
            </a:r>
            <a:r>
              <a:rPr lang="en-US" sz="2000" dirty="0" err="1" smtClean="0">
                <a:latin typeface="Courier New" panose="02070309020205020404" pitchFamily="49" charset="0"/>
                <a:cs typeface="Courier New" panose="02070309020205020404" pitchFamily="49" charset="0"/>
              </a:rPr>
              <a:t>file.readlines</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118872" indent="0">
              <a:buNone/>
            </a:pPr>
            <a:r>
              <a:rPr lang="en-US" sz="2000" dirty="0">
                <a:solidFill>
                  <a:schemeClr val="accent2"/>
                </a:solidFill>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line </a:t>
            </a:r>
            <a:r>
              <a:rPr lang="en-US" sz="2000" dirty="0">
                <a:solidFill>
                  <a:schemeClr val="accent2"/>
                </a:solidFill>
                <a:latin typeface="Courier New" panose="02070309020205020404" pitchFamily="49" charset="0"/>
                <a:cs typeface="Courier New" panose="02070309020205020404" pitchFamily="49" charset="0"/>
              </a:rPr>
              <a:t>in</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data:</a:t>
            </a:r>
            <a:endParaRPr lang="en-US" sz="2000" dirty="0">
              <a:latin typeface="Courier New" panose="02070309020205020404" pitchFamily="49" charset="0"/>
              <a:cs typeface="Courier New" panose="02070309020205020404" pitchFamily="49" charset="0"/>
            </a:endParaRPr>
          </a:p>
          <a:p>
            <a:pPr marL="118872" indent="0">
              <a:buNone/>
            </a:pP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(line)</a:t>
            </a:r>
          </a:p>
          <a:p>
            <a:pPr marL="118872" indent="0">
              <a:buNone/>
            </a:pPr>
            <a:r>
              <a:rPr lang="en-US" sz="2000" dirty="0" err="1">
                <a:latin typeface="Courier New" panose="02070309020205020404" pitchFamily="49" charset="0"/>
                <a:cs typeface="Courier New" panose="02070309020205020404" pitchFamily="49" charset="0"/>
              </a:rPr>
              <a:t>file.close</a:t>
            </a:r>
            <a:r>
              <a:rPr lang="en-US" sz="2000" dirty="0">
                <a:latin typeface="Courier New" panose="02070309020205020404" pitchFamily="49" charset="0"/>
                <a:cs typeface="Courier New" panose="02070309020205020404" pitchFamily="49" charset="0"/>
              </a:rPr>
              <a:t>()</a:t>
            </a:r>
          </a:p>
          <a:p>
            <a:pPr marL="118872"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954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a:t>
            </a:r>
            <a:endParaRPr lang="en-US" dirty="0"/>
          </a:p>
        </p:txBody>
      </p:sp>
      <p:sp>
        <p:nvSpPr>
          <p:cNvPr id="3" name="Content Placeholder 2"/>
          <p:cNvSpPr>
            <a:spLocks noGrp="1"/>
          </p:cNvSpPr>
          <p:nvPr>
            <p:ph idx="1"/>
          </p:nvPr>
        </p:nvSpPr>
        <p:spPr/>
        <p:txBody>
          <a:bodyPr/>
          <a:lstStyle/>
          <a:p>
            <a:r>
              <a:rPr lang="en-US" dirty="0" smtClean="0"/>
              <a:t>Simple Option: subtract end time from start time:</a:t>
            </a:r>
            <a:br>
              <a:rPr lang="en-US" dirty="0" smtClean="0"/>
            </a:br>
            <a:r>
              <a:rPr lang="en-US" sz="2000" dirty="0" smtClean="0">
                <a:latin typeface="Courier New" panose="02070309020205020404" pitchFamily="49" charset="0"/>
                <a:cs typeface="Courier New" panose="02070309020205020404" pitchFamily="49" charset="0"/>
              </a:rPr>
              <a:t>import time</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start = </a:t>
            </a:r>
            <a:r>
              <a:rPr lang="en-US" sz="2000" dirty="0" err="1" smtClean="0">
                <a:latin typeface="Courier New" panose="02070309020205020404" pitchFamily="49" charset="0"/>
                <a:cs typeface="Courier New" panose="02070309020205020404" pitchFamily="49" charset="0"/>
              </a:rPr>
              <a:t>time.time</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err="1" smtClean="0">
                <a:latin typeface="Courier New" panose="02070309020205020404" pitchFamily="49" charset="0"/>
                <a:cs typeface="Courier New" panose="02070309020205020404" pitchFamily="49" charset="0"/>
              </a:rPr>
              <a:t>myFunc</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end = </a:t>
            </a:r>
            <a:r>
              <a:rPr lang="en-US" sz="2000" dirty="0" err="1" smtClean="0">
                <a:latin typeface="Courier New" panose="02070309020205020404" pitchFamily="49" charset="0"/>
                <a:cs typeface="Courier New" panose="02070309020205020404" pitchFamily="49" charset="0"/>
              </a:rPr>
              <a:t>time.time</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print(</a:t>
            </a:r>
            <a:r>
              <a:rPr lang="en-US" sz="2000" dirty="0" smtClean="0">
                <a:solidFill>
                  <a:schemeClr val="accent4">
                    <a:lumMod val="75000"/>
                  </a:schemeClr>
                </a:solidFill>
                <a:latin typeface="Courier New" panose="02070309020205020404" pitchFamily="49" charset="0"/>
                <a:cs typeface="Courier New" panose="02070309020205020404" pitchFamily="49" charset="0"/>
              </a:rPr>
              <a:t>"</a:t>
            </a:r>
            <a:r>
              <a:rPr lang="en-US" sz="2000" dirty="0" err="1" smtClean="0">
                <a:solidFill>
                  <a:schemeClr val="accent4">
                    <a:lumMod val="75000"/>
                  </a:schemeClr>
                </a:solidFill>
                <a:latin typeface="Courier New" panose="02070309020205020404" pitchFamily="49" charset="0"/>
                <a:cs typeface="Courier New" panose="02070309020205020404" pitchFamily="49" charset="0"/>
              </a:rPr>
              <a:t>myFunc</a:t>
            </a:r>
            <a:r>
              <a:rPr lang="en-US" sz="2000" dirty="0" smtClean="0">
                <a:solidFill>
                  <a:schemeClr val="accent4">
                    <a:lumMod val="75000"/>
                  </a:schemeClr>
                </a:solidFill>
                <a:latin typeface="Courier New" panose="02070309020205020404" pitchFamily="49" charset="0"/>
                <a:cs typeface="Courier New" panose="02070309020205020404" pitchFamily="49" charset="0"/>
              </a:rPr>
              <a:t> took %f secs"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(end-start))</a:t>
            </a:r>
            <a:br>
              <a:rPr lang="en-US" sz="2000" dirty="0" smtClean="0">
                <a:latin typeface="Courier New" panose="02070309020205020404" pitchFamily="49" charset="0"/>
                <a:cs typeface="Courier New" panose="02070309020205020404" pitchFamily="49" charset="0"/>
              </a:rPr>
            </a:br>
            <a:r>
              <a:rPr lang="en-US" sz="2000" dirty="0">
                <a:solidFill>
                  <a:schemeClr val="accent3"/>
                </a:solidFill>
                <a:latin typeface="Courier New" panose="02070309020205020404" pitchFamily="49" charset="0"/>
                <a:cs typeface="Courier New" panose="02070309020205020404" pitchFamily="49" charset="0"/>
              </a:rPr>
              <a:t># </a:t>
            </a:r>
            <a:r>
              <a:rPr lang="en-US" sz="2000" dirty="0" err="1" smtClean="0">
                <a:solidFill>
                  <a:schemeClr val="accent3"/>
                </a:solidFill>
                <a:latin typeface="Courier New" panose="02070309020205020404" pitchFamily="49" charset="0"/>
                <a:cs typeface="Courier New" panose="02070309020205020404" pitchFamily="49" charset="0"/>
              </a:rPr>
              <a:t>time.perf_counter</a:t>
            </a:r>
            <a:r>
              <a:rPr lang="en-US" sz="2000" dirty="0" smtClean="0">
                <a:solidFill>
                  <a:schemeClr val="accent3"/>
                </a:solidFill>
                <a:latin typeface="Courier New" panose="02070309020205020404" pitchFamily="49" charset="0"/>
                <a:cs typeface="Courier New" panose="02070309020205020404" pitchFamily="49" charset="0"/>
              </a:rPr>
              <a:t>() considered more accurate</a:t>
            </a:r>
            <a:br>
              <a:rPr lang="en-US" sz="2000" dirty="0" smtClean="0">
                <a:solidFill>
                  <a:schemeClr val="accent3"/>
                </a:solidFill>
                <a:latin typeface="Courier New" panose="02070309020205020404" pitchFamily="49" charset="0"/>
                <a:cs typeface="Courier New" panose="02070309020205020404" pitchFamily="49" charset="0"/>
              </a:rPr>
            </a:br>
            <a:r>
              <a:rPr lang="en-US" sz="2000" dirty="0" smtClean="0">
                <a:solidFill>
                  <a:schemeClr val="accent3"/>
                </a:solidFill>
                <a:latin typeface="Courier New" panose="02070309020205020404" pitchFamily="49" charset="0"/>
                <a:cs typeface="Courier New" panose="02070309020205020404" pitchFamily="49" charset="0"/>
              </a:rPr>
              <a:t># </a:t>
            </a:r>
            <a:r>
              <a:rPr lang="en-US" sz="2000" dirty="0" err="1" smtClean="0">
                <a:solidFill>
                  <a:schemeClr val="accent3"/>
                </a:solidFill>
                <a:latin typeface="Courier New" panose="02070309020205020404" pitchFamily="49" charset="0"/>
                <a:cs typeface="Courier New" panose="02070309020205020404" pitchFamily="49" charset="0"/>
              </a:rPr>
              <a:t>time.process_time</a:t>
            </a:r>
            <a:r>
              <a:rPr lang="en-US" sz="2000" dirty="0" smtClean="0">
                <a:solidFill>
                  <a:schemeClr val="accent3"/>
                </a:solidFill>
                <a:latin typeface="Courier New" panose="02070309020205020404" pitchFamily="49" charset="0"/>
                <a:cs typeface="Courier New" panose="02070309020205020404" pitchFamily="49" charset="0"/>
              </a:rPr>
              <a:t>() excludes sleep time</a:t>
            </a:r>
            <a:endParaRPr lang="en-U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2368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a:t>
            </a:r>
            <a:endParaRPr lang="en-US" dirty="0"/>
          </a:p>
        </p:txBody>
      </p:sp>
      <p:sp>
        <p:nvSpPr>
          <p:cNvPr id="3" name="Content Placeholder 2"/>
          <p:cNvSpPr>
            <a:spLocks noGrp="1"/>
          </p:cNvSpPr>
          <p:nvPr>
            <p:ph idx="1"/>
          </p:nvPr>
        </p:nvSpPr>
        <p:spPr/>
        <p:txBody>
          <a:bodyPr/>
          <a:lstStyle/>
          <a:p>
            <a:r>
              <a:rPr lang="en-US" dirty="0"/>
              <a:t>Better Option: consider multiple </a:t>
            </a:r>
            <a:r>
              <a:rPr lang="en-US" dirty="0" smtClean="0"/>
              <a:t>runs</a:t>
            </a:r>
            <a:r>
              <a:rPr lang="en-US" dirty="0" smtClean="0"/>
              <a:t>:</a:t>
            </a:r>
            <a:br>
              <a:rPr lang="en-US" dirty="0" smtClean="0"/>
            </a:br>
            <a:r>
              <a:rPr lang="en-US" sz="2000" dirty="0" smtClean="0">
                <a:latin typeface="Courier New" panose="02070309020205020404" pitchFamily="49" charset="0"/>
                <a:cs typeface="Courier New" panose="02070309020205020404" pitchFamily="49" charset="0"/>
              </a:rPr>
              <a:t>import </a:t>
            </a:r>
            <a:r>
              <a:rPr lang="en-US" sz="2000" dirty="0" err="1" smtClean="0">
                <a:latin typeface="Courier New" panose="02070309020205020404" pitchFamily="49" charset="0"/>
                <a:cs typeface="Courier New" panose="02070309020205020404" pitchFamily="49" charset="0"/>
              </a:rPr>
              <a:t>timeit</a:t>
            </a:r>
            <a:r>
              <a:rPr lang="en-US" sz="2000" dirty="0" smtClean="0">
                <a:latin typeface="Courier New" panose="02070309020205020404" pitchFamily="49" charset="0"/>
                <a:cs typeface="Courier New" panose="02070309020205020404" pitchFamily="49" charset="0"/>
              </a:rPr>
              <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elapsed = </a:t>
            </a:r>
            <a:r>
              <a:rPr lang="en-US" sz="2000" dirty="0" err="1" smtClean="0">
                <a:latin typeface="Courier New" panose="02070309020205020404" pitchFamily="49" charset="0"/>
                <a:cs typeface="Courier New" panose="02070309020205020404" pitchFamily="49" charset="0"/>
              </a:rPr>
              <a:t>timeit.timeit</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myFunc</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print(</a:t>
            </a:r>
            <a:r>
              <a:rPr lang="en-US" sz="2000" dirty="0" smtClean="0">
                <a:solidFill>
                  <a:schemeClr val="accent4">
                    <a:lumMod val="75000"/>
                  </a:schemeClr>
                </a:solidFill>
                <a:latin typeface="Courier New" panose="02070309020205020404" pitchFamily="49" charset="0"/>
                <a:cs typeface="Courier New" panose="02070309020205020404" pitchFamily="49" charset="0"/>
              </a:rPr>
              <a:t>"%f secs to run 1000000 times" </a:t>
            </a:r>
            <a:r>
              <a:rPr lang="en-US" sz="2000" dirty="0" smtClean="0">
                <a:latin typeface="Courier New" panose="02070309020205020404" pitchFamily="49" charset="0"/>
                <a:cs typeface="Courier New" panose="02070309020205020404" pitchFamily="49" charset="0"/>
              </a:rPr>
              <a:t>% elapsed)</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r>
            <a:br>
              <a:rPr lang="en-US" sz="2000" dirty="0" smtClean="0">
                <a:latin typeface="Courier New" panose="02070309020205020404" pitchFamily="49" charset="0"/>
                <a:cs typeface="Courier New" panose="02070309020205020404" pitchFamily="49" charset="0"/>
              </a:rPr>
            </a:br>
            <a:r>
              <a:rPr lang="en-US" sz="2000" dirty="0" smtClean="0">
                <a:solidFill>
                  <a:schemeClr val="accent3"/>
                </a:solidFill>
                <a:latin typeface="Courier New" panose="02070309020205020404" pitchFamily="49" charset="0"/>
                <a:cs typeface="Courier New" panose="02070309020205020404" pitchFamily="49" charset="0"/>
              </a:rPr>
              <a:t># can change number of repetitions</a:t>
            </a:r>
            <a:br>
              <a:rPr lang="en-US" sz="2000" dirty="0" smtClean="0">
                <a:solidFill>
                  <a:schemeClr val="accent3"/>
                </a:solidFill>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elapsed = </a:t>
            </a:r>
            <a:r>
              <a:rPr lang="en-US" sz="2000" dirty="0" err="1" smtClean="0">
                <a:latin typeface="Courier New" panose="02070309020205020404" pitchFamily="49" charset="0"/>
                <a:cs typeface="Courier New" panose="02070309020205020404" pitchFamily="49" charset="0"/>
              </a:rPr>
              <a:t>timeit.timeit</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myFunc</a:t>
            </a:r>
            <a:r>
              <a:rPr lang="en-US" sz="2000" dirty="0" smtClean="0">
                <a:latin typeface="Courier New" panose="02070309020205020404" pitchFamily="49" charset="0"/>
                <a:cs typeface="Courier New" panose="02070309020205020404" pitchFamily="49" charset="0"/>
              </a:rPr>
              <a:t>, number=100)</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print(</a:t>
            </a:r>
            <a:r>
              <a:rPr lang="en-US" sz="2000" dirty="0">
                <a:solidFill>
                  <a:schemeClr val="accent4">
                    <a:lumMod val="75000"/>
                  </a:schemeClr>
                </a:solidFill>
                <a:latin typeface="Courier New" panose="02070309020205020404" pitchFamily="49" charset="0"/>
                <a:cs typeface="Courier New" panose="02070309020205020404" pitchFamily="49" charset="0"/>
              </a:rPr>
              <a:t>"%f secs to run </a:t>
            </a:r>
            <a:r>
              <a:rPr lang="en-US" sz="2000" dirty="0" smtClean="0">
                <a:solidFill>
                  <a:schemeClr val="accent4">
                    <a:lumMod val="75000"/>
                  </a:schemeClr>
                </a:solidFill>
                <a:latin typeface="Courier New" panose="02070309020205020404" pitchFamily="49" charset="0"/>
                <a:cs typeface="Courier New" panose="02070309020205020404" pitchFamily="49" charset="0"/>
              </a:rPr>
              <a:t>100 </a:t>
            </a:r>
            <a:r>
              <a:rPr lang="en-US" sz="2000" dirty="0">
                <a:solidFill>
                  <a:schemeClr val="accent4">
                    <a:lumMod val="75000"/>
                  </a:schemeClr>
                </a:solidFill>
                <a:latin typeface="Courier New" panose="02070309020205020404" pitchFamily="49" charset="0"/>
                <a:cs typeface="Courier New" panose="02070309020205020404" pitchFamily="49" charset="0"/>
              </a:rPr>
              <a:t>times" </a:t>
            </a:r>
            <a:r>
              <a:rPr lang="en-US" sz="2000" dirty="0">
                <a:latin typeface="Courier New" panose="02070309020205020404" pitchFamily="49" charset="0"/>
                <a:cs typeface="Courier New" panose="02070309020205020404" pitchFamily="49" charset="0"/>
              </a:rPr>
              <a:t>% elapsed)</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solidFill>
                  <a:schemeClr val="accent3"/>
                </a:solidFill>
                <a:latin typeface="Courier New" panose="02070309020205020404" pitchFamily="49" charset="0"/>
                <a:cs typeface="Courier New" panose="02070309020205020404" pitchFamily="49" charset="0"/>
              </a:rPr>
              <a:t># can </a:t>
            </a:r>
            <a:r>
              <a:rPr lang="en-US" sz="2000" dirty="0" smtClean="0">
                <a:solidFill>
                  <a:schemeClr val="accent3"/>
                </a:solidFill>
                <a:latin typeface="Courier New" panose="02070309020205020404" pitchFamily="49" charset="0"/>
                <a:cs typeface="Courier New" panose="02070309020205020404" pitchFamily="49" charset="0"/>
              </a:rPr>
              <a:t>get multiple samples</a:t>
            </a:r>
            <a:r>
              <a:rPr lang="en-US" sz="2000" dirty="0">
                <a:solidFill>
                  <a:schemeClr val="accent3"/>
                </a:solidFill>
                <a:latin typeface="Courier New" panose="02070309020205020404" pitchFamily="49" charset="0"/>
                <a:cs typeface="Courier New" panose="02070309020205020404" pitchFamily="49" charset="0"/>
              </a:rPr>
              <a:t/>
            </a:r>
            <a:br>
              <a:rPr lang="en-US" sz="2000" dirty="0">
                <a:solidFill>
                  <a:schemeClr val="accent3"/>
                </a:solidFill>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print(</a:t>
            </a:r>
            <a:r>
              <a:rPr lang="en-US" sz="2000" dirty="0" err="1" smtClean="0">
                <a:latin typeface="Courier New" panose="02070309020205020404" pitchFamily="49" charset="0"/>
                <a:cs typeface="Courier New" panose="02070309020205020404" pitchFamily="49" charset="0"/>
              </a:rPr>
              <a:t>timeit.</a:t>
            </a:r>
            <a:r>
              <a:rPr lang="en-US" sz="2000" b="1" dirty="0" err="1" smtClean="0">
                <a:latin typeface="Courier New" panose="02070309020205020404" pitchFamily="49" charset="0"/>
                <a:cs typeface="Courier New" panose="02070309020205020404" pitchFamily="49" charset="0"/>
              </a:rPr>
              <a:t>repeat</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myFunc</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number=100, repeat=3))</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solidFill>
                  <a:schemeClr val="accent3"/>
                </a:solidFill>
                <a:latin typeface="Courier New" panose="02070309020205020404" pitchFamily="49" charset="0"/>
                <a:cs typeface="Courier New" panose="02070309020205020404" pitchFamily="49" charset="0"/>
              </a:rPr>
              <a:t># </a:t>
            </a:r>
            <a:r>
              <a:rPr lang="en-US" sz="2000" dirty="0" smtClean="0">
                <a:solidFill>
                  <a:schemeClr val="accent3"/>
                </a:solidFill>
                <a:latin typeface="Courier New" panose="02070309020205020404" pitchFamily="49" charset="0"/>
                <a:cs typeface="Courier New" panose="02070309020205020404" pitchFamily="49" charset="0"/>
              </a:rPr>
              <a:t>min of the 3 values is considered most accurate</a:t>
            </a:r>
            <a:br>
              <a:rPr lang="en-US" sz="2000" dirty="0" smtClean="0">
                <a:solidFill>
                  <a:schemeClr val="accent3"/>
                </a:solidFill>
                <a:latin typeface="Courier New" panose="02070309020205020404" pitchFamily="49" charset="0"/>
                <a:cs typeface="Courier New" panose="02070309020205020404" pitchFamily="49" charset="0"/>
              </a:rPr>
            </a:br>
            <a:r>
              <a:rPr lang="en-US" sz="2000" dirty="0" smtClean="0">
                <a:solidFill>
                  <a:schemeClr val="accent3"/>
                </a:solidFill>
                <a:latin typeface="Courier New" panose="02070309020205020404" pitchFamily="49" charset="0"/>
                <a:cs typeface="Courier New" panose="02070309020205020404" pitchFamily="49" charset="0"/>
              </a:rPr>
              <a:t># variance is due to other processes </a:t>
            </a:r>
            <a:endParaRPr lang="en-U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0187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1</a:t>
            </a:r>
            <a:r>
              <a:rPr lang="en-US" smtClean="0"/>
              <a:t>: </a:t>
            </a:r>
            <a:r>
              <a:rPr lang="en-US" smtClean="0"/>
              <a:t>Limited Hangman</a:t>
            </a:r>
            <a:endParaRPr lang="en-US" dirty="0"/>
          </a:p>
        </p:txBody>
      </p:sp>
      <p:sp>
        <p:nvSpPr>
          <p:cNvPr id="4" name="Subtitle 3"/>
          <p:cNvSpPr>
            <a:spLocks noGrp="1"/>
          </p:cNvSpPr>
          <p:nvPr>
            <p:ph type="subTitle" idx="1"/>
          </p:nvPr>
        </p:nvSpPr>
        <p:spPr/>
        <p:txBody>
          <a:bodyPr/>
          <a:lstStyle/>
          <a:p>
            <a:r>
              <a:rPr lang="en-US" dirty="0" smtClean="0"/>
              <a:t>Hint: if there is a function you need that wasn’t covered, e.g. sorting, substring, intersection, etc., feel free to consult Google.  Python has a lot of available functionality.</a:t>
            </a:r>
            <a:endParaRPr lang="en-US" dirty="0"/>
          </a:p>
        </p:txBody>
      </p:sp>
    </p:spTree>
    <p:extLst>
      <p:ext uri="{BB962C8B-B14F-4D97-AF65-F5344CB8AC3E}">
        <p14:creationId xmlns:p14="http://schemas.microsoft.com/office/powerpoint/2010/main" val="3886465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Pycharm</a:t>
            </a:r>
            <a:r>
              <a:rPr lang="en-US" dirty="0" smtClean="0"/>
              <a:t> IDE for Python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5506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a:t>
            </a:r>
            <a:endParaRPr lang="en-US" dirty="0"/>
          </a:p>
        </p:txBody>
      </p:sp>
      <p:sp>
        <p:nvSpPr>
          <p:cNvPr id="5" name="Content Placeholder 4"/>
          <p:cNvSpPr>
            <a:spLocks noGrp="1"/>
          </p:cNvSpPr>
          <p:nvPr>
            <p:ph idx="1"/>
          </p:nvPr>
        </p:nvSpPr>
        <p:spPr/>
        <p:txBody>
          <a:bodyPr/>
          <a:lstStyle/>
          <a:p>
            <a:r>
              <a:rPr lang="en-US" dirty="0" smtClean="0"/>
              <a:t>You will need to download a </a:t>
            </a:r>
            <a:r>
              <a:rPr lang="en-US" dirty="0"/>
              <a:t>Python </a:t>
            </a:r>
            <a:r>
              <a:rPr lang="en-US" dirty="0" smtClean="0"/>
              <a:t>3.5 </a:t>
            </a:r>
            <a:r>
              <a:rPr lang="en-US" dirty="0"/>
              <a:t>interpreter </a:t>
            </a:r>
            <a:r>
              <a:rPr lang="en-US" dirty="0" smtClean="0"/>
              <a:t>from: </a:t>
            </a:r>
            <a:r>
              <a:rPr lang="en-US" dirty="0">
                <a:hlinkClick r:id="rId2"/>
              </a:rPr>
              <a:t>https://www.python.org/downloads</a:t>
            </a:r>
            <a:r>
              <a:rPr lang="en-US" dirty="0" smtClean="0">
                <a:hlinkClick r:id="rId2"/>
              </a:rPr>
              <a:t>/</a:t>
            </a:r>
            <a:r>
              <a:rPr lang="en-US" dirty="0" smtClean="0"/>
              <a:t> </a:t>
            </a:r>
          </a:p>
          <a:p>
            <a:endParaRPr lang="en-US" dirty="0"/>
          </a:p>
          <a:p>
            <a:r>
              <a:rPr lang="en-US" dirty="0" smtClean="0"/>
              <a:t>And then install the </a:t>
            </a:r>
            <a:r>
              <a:rPr lang="en-US" dirty="0" err="1" smtClean="0"/>
              <a:t>Pycharm</a:t>
            </a:r>
            <a:r>
              <a:rPr lang="en-US" dirty="0" smtClean="0"/>
              <a:t> </a:t>
            </a:r>
            <a:r>
              <a:rPr lang="en-US" dirty="0" err="1" smtClean="0"/>
              <a:t>Commuity</a:t>
            </a:r>
            <a:r>
              <a:rPr lang="en-US" dirty="0" smtClean="0"/>
              <a:t> Edition IDE, available </a:t>
            </a:r>
            <a:r>
              <a:rPr lang="en-US" dirty="0"/>
              <a:t>from: </a:t>
            </a:r>
            <a:r>
              <a:rPr lang="en-US" dirty="0">
                <a:hlinkClick r:id="rId3"/>
              </a:rPr>
              <a:t>http://www.jetbrains.com/pycharm/download</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4214836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Pycharm</a:t>
            </a:r>
            <a:endParaRPr lang="en-US" dirty="0"/>
          </a:p>
        </p:txBody>
      </p:sp>
      <p:sp>
        <p:nvSpPr>
          <p:cNvPr id="5" name="Content Placeholder 4"/>
          <p:cNvSpPr>
            <a:spLocks noGrp="1"/>
          </p:cNvSpPr>
          <p:nvPr>
            <p:ph idx="1"/>
          </p:nvPr>
        </p:nvSpPr>
        <p:spPr/>
        <p:txBody>
          <a:bodyPr/>
          <a:lstStyle/>
          <a:p>
            <a:r>
              <a:rPr lang="en-US" dirty="0" smtClean="0"/>
              <a:t>Provides a convenient environment for coding and debugging in Python</a:t>
            </a:r>
          </a:p>
          <a:p>
            <a:pPr lvl="1"/>
            <a:r>
              <a:rPr lang="en-US" dirty="0" smtClean="0"/>
              <a:t>Color coding</a:t>
            </a:r>
          </a:p>
          <a:p>
            <a:pPr lvl="1"/>
            <a:r>
              <a:rPr lang="en-US" dirty="0" smtClean="0"/>
              <a:t>Function suggestions</a:t>
            </a:r>
          </a:p>
          <a:p>
            <a:pPr lvl="1"/>
            <a:r>
              <a:rPr lang="en-US" dirty="0" smtClean="0"/>
              <a:t>Debugging tools </a:t>
            </a:r>
            <a:endParaRPr lang="en-US" dirty="0"/>
          </a:p>
        </p:txBody>
      </p:sp>
    </p:spTree>
    <p:extLst>
      <p:ext uri="{BB962C8B-B14F-4D97-AF65-F5344CB8AC3E}">
        <p14:creationId xmlns:p14="http://schemas.microsoft.com/office/powerpoint/2010/main" val="2103036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t>
            </a:r>
            <a:r>
              <a:rPr lang="en-US" dirty="0" err="1" smtClean="0"/>
              <a:t>Pycharm</a:t>
            </a:r>
            <a:endParaRPr lang="en-US" dirty="0"/>
          </a:p>
        </p:txBody>
      </p:sp>
      <p:sp>
        <p:nvSpPr>
          <p:cNvPr id="3" name="Content Placeholder 2"/>
          <p:cNvSpPr>
            <a:spLocks noGrp="1"/>
          </p:cNvSpPr>
          <p:nvPr>
            <p:ph idx="1"/>
          </p:nvPr>
        </p:nvSpPr>
        <p:spPr/>
        <p:txBody>
          <a:bodyPr/>
          <a:lstStyle/>
          <a:p>
            <a:r>
              <a:rPr lang="en-US" dirty="0" smtClean="0"/>
              <a:t>First time opening, may be asked to confirm </a:t>
            </a:r>
            <a:r>
              <a:rPr lang="en-US" dirty="0" err="1" smtClean="0"/>
              <a:t>config</a:t>
            </a:r>
            <a:r>
              <a:rPr 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2505075"/>
            <a:ext cx="6896100"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324600" y="5410200"/>
            <a:ext cx="457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744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Program Structure</a:t>
            </a:r>
            <a:endParaRPr lang="en-US" dirty="0"/>
          </a:p>
        </p:txBody>
      </p:sp>
      <p:sp>
        <p:nvSpPr>
          <p:cNvPr id="3" name="Content Placeholder 2"/>
          <p:cNvSpPr>
            <a:spLocks noGrp="1"/>
          </p:cNvSpPr>
          <p:nvPr>
            <p:ph idx="1"/>
          </p:nvPr>
        </p:nvSpPr>
        <p:spPr/>
        <p:txBody>
          <a:bodyPr>
            <a:normAutofit fontScale="62500" lnSpcReduction="20000"/>
          </a:bodyPr>
          <a:lstStyle/>
          <a:p>
            <a:pPr marL="118872" indent="0">
              <a:buNone/>
            </a:pPr>
            <a:r>
              <a:rPr lang="en-US" dirty="0">
                <a:solidFill>
                  <a:schemeClr val="accent3"/>
                </a:solidFill>
                <a:latin typeface="Courier New" panose="02070309020205020404" pitchFamily="49" charset="0"/>
                <a:cs typeface="Courier New" panose="02070309020205020404" pitchFamily="49" charset="0"/>
              </a:rPr>
              <a:t>"""</a:t>
            </a:r>
          </a:p>
          <a:p>
            <a:pPr marL="118872" indent="0">
              <a:buNone/>
            </a:pPr>
            <a:r>
              <a:rPr lang="en-US" dirty="0">
                <a:solidFill>
                  <a:schemeClr val="accent3"/>
                </a:solidFill>
                <a:latin typeface="Courier New" panose="02070309020205020404" pitchFamily="49" charset="0"/>
                <a:cs typeface="Courier New" panose="02070309020205020404" pitchFamily="49" charset="0"/>
              </a:rPr>
              <a:t>  File: source.py</a:t>
            </a:r>
          </a:p>
          <a:p>
            <a:pPr marL="118872" indent="0">
              <a:buNone/>
            </a:pPr>
            <a:r>
              <a:rPr lang="en-US" dirty="0">
                <a:solidFill>
                  <a:schemeClr val="accent3"/>
                </a:solidFill>
                <a:latin typeface="Courier New" panose="02070309020205020404" pitchFamily="49" charset="0"/>
                <a:cs typeface="Courier New" panose="02070309020205020404" pitchFamily="49" charset="0"/>
              </a:rPr>
              <a:t>  Description: A simple hello world program.</a:t>
            </a:r>
          </a:p>
          <a:p>
            <a:pPr marL="118872" indent="0">
              <a:buNone/>
            </a:pPr>
            <a:r>
              <a:rPr lang="en-US" dirty="0" smtClean="0">
                <a:solidFill>
                  <a:schemeClr val="accent3"/>
                </a:solidFill>
                <a:latin typeface="Courier New" panose="02070309020205020404" pitchFamily="49" charset="0"/>
                <a:cs typeface="Courier New" panose="02070309020205020404" pitchFamily="49" charset="0"/>
              </a:rPr>
              <a:t>"""</a:t>
            </a:r>
            <a:endParaRPr lang="en-US" dirty="0">
              <a:solidFill>
                <a:schemeClr val="accent3"/>
              </a:solidFill>
              <a:latin typeface="Courier New" panose="02070309020205020404" pitchFamily="49" charset="0"/>
              <a:cs typeface="Courier New" panose="02070309020205020404" pitchFamily="49" charset="0"/>
            </a:endParaRPr>
          </a:p>
          <a:p>
            <a:pPr marL="118872" indent="0">
              <a:buNone/>
            </a:pPr>
            <a:endParaRPr lang="en-US" dirty="0">
              <a:solidFill>
                <a:schemeClr val="accent3"/>
              </a:solidFill>
              <a:latin typeface="Courier New" panose="02070309020205020404" pitchFamily="49" charset="0"/>
              <a:cs typeface="Courier New" panose="02070309020205020404" pitchFamily="49" charset="0"/>
            </a:endParaRPr>
          </a:p>
          <a:p>
            <a:pPr marL="118872" indent="0">
              <a:buNone/>
            </a:pPr>
            <a:r>
              <a:rPr lang="en-US" dirty="0">
                <a:solidFill>
                  <a:schemeClr val="accent3"/>
                </a:solidFill>
                <a:latin typeface="Courier New" panose="02070309020205020404" pitchFamily="49" charset="0"/>
                <a:cs typeface="Courier New" panose="02070309020205020404" pitchFamily="49" charset="0"/>
              </a:rPr>
              <a:t># import any required modules</a:t>
            </a:r>
          </a:p>
          <a:p>
            <a:pPr marL="118872" indent="0">
              <a:buNone/>
            </a:pPr>
            <a:endParaRPr lang="en-US" dirty="0" smtClean="0">
              <a:solidFill>
                <a:schemeClr val="accent3"/>
              </a:solidFill>
              <a:latin typeface="Courier New" panose="02070309020205020404" pitchFamily="49" charset="0"/>
              <a:cs typeface="Courier New" panose="02070309020205020404" pitchFamily="49" charset="0"/>
            </a:endParaRPr>
          </a:p>
          <a:p>
            <a:pPr marL="118872" indent="0">
              <a:buNone/>
            </a:pPr>
            <a:endParaRPr lang="en-US" dirty="0">
              <a:solidFill>
                <a:schemeClr val="accent3"/>
              </a:solidFill>
              <a:latin typeface="Courier New" panose="02070309020205020404" pitchFamily="49" charset="0"/>
              <a:cs typeface="Courier New" panose="02070309020205020404" pitchFamily="49" charset="0"/>
            </a:endParaRPr>
          </a:p>
          <a:p>
            <a:pPr marL="118872" indent="0">
              <a:buNone/>
            </a:pPr>
            <a:r>
              <a:rPr lang="en-US" dirty="0">
                <a:solidFill>
                  <a:schemeClr val="accent3"/>
                </a:solidFill>
                <a:latin typeface="Courier New" panose="02070309020205020404" pitchFamily="49" charset="0"/>
                <a:cs typeface="Courier New" panose="02070309020205020404" pitchFamily="49" charset="0"/>
              </a:rPr>
              <a:t># function definitions</a:t>
            </a:r>
          </a:p>
          <a:p>
            <a:pPr marL="118872" indent="0">
              <a:buNone/>
            </a:pPr>
            <a:r>
              <a:rPr lang="en-US" dirty="0" err="1">
                <a:solidFill>
                  <a:schemeClr val="accent2"/>
                </a:solidFill>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main():</a:t>
            </a:r>
          </a:p>
          <a:p>
            <a:pPr marL="118872" indent="0">
              <a:buNone/>
            </a:pPr>
            <a:r>
              <a:rPr lang="en-US" dirty="0">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smtClean="0">
                <a:solidFill>
                  <a:schemeClr val="accent4">
                    <a:lumMod val="75000"/>
                  </a:schemeClr>
                </a:solidFill>
                <a:latin typeface="Courier New" panose="02070309020205020404" pitchFamily="49" charset="0"/>
                <a:cs typeface="Courier New" panose="02070309020205020404" pitchFamily="49" charset="0"/>
              </a:rPr>
              <a:t>"Always look on the bright side of life"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118872" indent="0">
              <a:buNone/>
            </a:pPr>
            <a:r>
              <a:rPr lang="en-US" dirty="0">
                <a:solidFill>
                  <a:schemeClr val="accent3"/>
                </a:solidFill>
                <a:latin typeface="Courier New" panose="02070309020205020404" pitchFamily="49" charset="0"/>
                <a:cs typeface="Courier New" panose="02070309020205020404" pitchFamily="49" charset="0"/>
              </a:rPr>
              <a:t>    # notice the indentation, it's mandatory</a:t>
            </a:r>
          </a:p>
          <a:p>
            <a:pPr marL="118872" indent="0">
              <a:buNone/>
            </a:pPr>
            <a:endParaRPr lang="en-US" dirty="0" smtClean="0">
              <a:solidFill>
                <a:schemeClr val="accent3"/>
              </a:solidFill>
              <a:latin typeface="Courier New" panose="02070309020205020404" pitchFamily="49" charset="0"/>
              <a:cs typeface="Courier New" panose="02070309020205020404" pitchFamily="49" charset="0"/>
            </a:endParaRPr>
          </a:p>
          <a:p>
            <a:pPr marL="118872" indent="0">
              <a:buNone/>
            </a:pPr>
            <a:endParaRPr lang="en-US" dirty="0">
              <a:solidFill>
                <a:schemeClr val="accent3"/>
              </a:solidFill>
              <a:latin typeface="Courier New" panose="02070309020205020404" pitchFamily="49" charset="0"/>
              <a:cs typeface="Courier New" panose="02070309020205020404" pitchFamily="49" charset="0"/>
            </a:endParaRPr>
          </a:p>
          <a:p>
            <a:pPr marL="118872" indent="0">
              <a:buNone/>
            </a:pPr>
            <a:r>
              <a:rPr lang="en-US" dirty="0">
                <a:solidFill>
                  <a:schemeClr val="accent3"/>
                </a:solidFill>
                <a:latin typeface="Courier New" panose="02070309020205020404" pitchFamily="49" charset="0"/>
                <a:cs typeface="Courier New" panose="02070309020205020404" pitchFamily="49" charset="0"/>
              </a:rPr>
              <a:t># auto-start code, if it's not being imported as </a:t>
            </a:r>
            <a:r>
              <a:rPr lang="en-US" dirty="0" smtClean="0">
                <a:solidFill>
                  <a:schemeClr val="accent3"/>
                </a:solidFill>
                <a:latin typeface="Courier New" panose="02070309020205020404" pitchFamily="49" charset="0"/>
                <a:cs typeface="Courier New" panose="02070309020205020404" pitchFamily="49" charset="0"/>
              </a:rPr>
              <a:t>a</a:t>
            </a:r>
          </a:p>
          <a:p>
            <a:pPr marL="118872" indent="0">
              <a:buNone/>
            </a:pPr>
            <a:r>
              <a:rPr lang="en-US" dirty="0">
                <a:solidFill>
                  <a:schemeClr val="accent3"/>
                </a:solidFill>
                <a:latin typeface="Courier New" panose="02070309020205020404" pitchFamily="49" charset="0"/>
                <a:cs typeface="Courier New" panose="02070309020205020404" pitchFamily="49" charset="0"/>
              </a:rPr>
              <a:t>#</a:t>
            </a:r>
            <a:r>
              <a:rPr lang="en-US" dirty="0" smtClean="0">
                <a:solidFill>
                  <a:schemeClr val="accent3"/>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module</a:t>
            </a:r>
          </a:p>
          <a:p>
            <a:pPr marL="118872" indent="0">
              <a:buNone/>
            </a:pPr>
            <a:r>
              <a:rPr lang="en-US" dirty="0">
                <a:solidFill>
                  <a:schemeClr val="accent2"/>
                </a:solidFill>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__name__ == </a:t>
            </a:r>
            <a:r>
              <a:rPr lang="en-US" dirty="0">
                <a:solidFill>
                  <a:schemeClr val="accent4">
                    <a:lumMod val="75000"/>
                  </a:schemeClr>
                </a:solidFill>
                <a:latin typeface="Courier New" panose="02070309020205020404" pitchFamily="49" charset="0"/>
                <a:cs typeface="Courier New" panose="02070309020205020404" pitchFamily="49" charset="0"/>
              </a:rPr>
              <a:t>"__main__"</a:t>
            </a:r>
            <a:r>
              <a:rPr lang="en-US" dirty="0">
                <a:latin typeface="Courier New" panose="02070309020205020404" pitchFamily="49" charset="0"/>
                <a:cs typeface="Courier New" panose="02070309020205020404" pitchFamily="49" charset="0"/>
              </a:rPr>
              <a:t>:</a:t>
            </a:r>
          </a:p>
          <a:p>
            <a:pPr marL="118872" indent="0">
              <a:buNone/>
            </a:pPr>
            <a:r>
              <a:rPr lang="en-US" dirty="0">
                <a:latin typeface="Courier New" panose="02070309020205020404" pitchFamily="49" charset="0"/>
                <a:cs typeface="Courier New" panose="02070309020205020404" pitchFamily="49" charset="0"/>
              </a:rPr>
              <a:t>    main()</a:t>
            </a:r>
          </a:p>
        </p:txBody>
      </p:sp>
      <p:pic>
        <p:nvPicPr>
          <p:cNvPr id="4"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5875"/>
            <a:ext cx="1828800" cy="1369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8621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Project</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69151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175" y="4810125"/>
            <a:ext cx="5457825"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525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Source File</a:t>
            </a:r>
            <a:endParaRPr lang="en-US" dirty="0"/>
          </a:p>
        </p:txBody>
      </p:sp>
      <p:sp>
        <p:nvSpPr>
          <p:cNvPr id="3" name="Content Placeholder 2"/>
          <p:cNvSpPr>
            <a:spLocks noGrp="1"/>
          </p:cNvSpPr>
          <p:nvPr>
            <p:ph idx="1"/>
          </p:nvPr>
        </p:nvSpPr>
        <p:spPr/>
        <p:txBody>
          <a:bodyPr/>
          <a:lstStyle/>
          <a:p>
            <a:endParaRPr lang="en-US"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5191125"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691062"/>
            <a:ext cx="343852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7100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Your Code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3037"/>
            <a:ext cx="6896100"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390152"/>
            <a:ext cx="7239000" cy="3446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5249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Your Code</a:t>
            </a:r>
            <a:endParaRPr lang="en-US" dirty="0"/>
          </a:p>
        </p:txBody>
      </p:sp>
      <p:sp>
        <p:nvSpPr>
          <p:cNvPr id="3" name="Content Placeholder 2"/>
          <p:cNvSpPr>
            <a:spLocks noGrp="1"/>
          </p:cNvSpPr>
          <p:nvPr>
            <p:ph idx="1"/>
          </p:nvPr>
        </p:nvSpPr>
        <p:spPr/>
        <p:txBody>
          <a:bodyPr/>
          <a:lstStyle/>
          <a:p>
            <a:endParaRPr lang="en-US"/>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1457325"/>
            <a:ext cx="8505825"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51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Your Code</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1428750"/>
            <a:ext cx="8505825"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2839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err="1" smtClean="0"/>
              <a:t>Pycharm</a:t>
            </a:r>
            <a:r>
              <a:rPr lang="en-US" dirty="0" smtClean="0"/>
              <a:t> provides all the standard debugging tools:</a:t>
            </a:r>
          </a:p>
          <a:p>
            <a:pPr lvl="1"/>
            <a:r>
              <a:rPr lang="en-US" dirty="0" smtClean="0"/>
              <a:t>Breakpoints</a:t>
            </a:r>
          </a:p>
          <a:p>
            <a:pPr lvl="1"/>
            <a:r>
              <a:rPr lang="en-US" dirty="0" smtClean="0"/>
              <a:t>Ability to step through code, instruction by instruction</a:t>
            </a:r>
          </a:p>
          <a:p>
            <a:pPr lvl="1"/>
            <a:r>
              <a:rPr lang="en-US" dirty="0" smtClean="0"/>
              <a:t>Ability to watch variables</a:t>
            </a:r>
            <a:endParaRPr lang="en-US" dirty="0"/>
          </a:p>
        </p:txBody>
      </p:sp>
    </p:spTree>
    <p:extLst>
      <p:ext uri="{BB962C8B-B14F-4D97-AF65-F5344CB8AC3E}">
        <p14:creationId xmlns:p14="http://schemas.microsoft.com/office/powerpoint/2010/main" val="1081016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Breakpoints</a:t>
            </a:r>
            <a:endParaRPr lang="en-US" dirty="0"/>
          </a:p>
        </p:txBody>
      </p:sp>
      <p:sp>
        <p:nvSpPr>
          <p:cNvPr id="3" name="Content Placeholder 2"/>
          <p:cNvSpPr>
            <a:spLocks noGrp="1"/>
          </p:cNvSpPr>
          <p:nvPr>
            <p:ph idx="1"/>
          </p:nvPr>
        </p:nvSpPr>
        <p:spPr/>
        <p:txBody>
          <a:bodyPr/>
          <a:lstStyle/>
          <a:p>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1447800"/>
            <a:ext cx="8505825"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6963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Watching Variables</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1428750"/>
            <a:ext cx="8505825"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4274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Stepping Through Code</a:t>
            </a:r>
            <a:endParaRPr lang="en-US" dirty="0"/>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1447800"/>
            <a:ext cx="8505825"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426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pPr>
              <a:spcAft>
                <a:spcPts val="1200"/>
              </a:spcAft>
            </a:pPr>
            <a:r>
              <a:rPr lang="en-US" dirty="0" smtClean="0"/>
              <a:t>Same naming rules as C++</a:t>
            </a:r>
          </a:p>
          <a:p>
            <a:r>
              <a:rPr lang="en-US" dirty="0" smtClean="0"/>
              <a:t>No need to declare type</a:t>
            </a:r>
          </a:p>
          <a:p>
            <a:pPr lvl="1"/>
            <a:r>
              <a:rPr lang="en-US" dirty="0" smtClean="0"/>
              <a:t>Can change type midway through code</a:t>
            </a:r>
          </a:p>
          <a:p>
            <a:pPr marL="118872" indent="0">
              <a:buNone/>
            </a:pPr>
            <a:endParaRPr lang="en-US" sz="2800" dirty="0" smtClean="0">
              <a:latin typeface="Courier New" panose="02070309020205020404" pitchFamily="49" charset="0"/>
              <a:cs typeface="Courier New" panose="02070309020205020404" pitchFamily="49" charset="0"/>
            </a:endParaRPr>
          </a:p>
          <a:p>
            <a:pPr marL="118872" indent="0">
              <a:buNone/>
            </a:pPr>
            <a:r>
              <a:rPr lang="en-US" sz="2400" dirty="0" err="1" smtClean="0">
                <a:solidFill>
                  <a:schemeClr val="accent2"/>
                </a:solidFill>
                <a:latin typeface="Courier New" panose="02070309020205020404" pitchFamily="49" charset="0"/>
                <a:cs typeface="Courier New" panose="02070309020205020404" pitchFamily="49" charset="0"/>
              </a:rPr>
              <a:t>def</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main():</a:t>
            </a:r>
          </a:p>
          <a:p>
            <a:pPr marL="118872" indent="0">
              <a:buNone/>
            </a:pPr>
            <a:r>
              <a:rPr lang="en-US" sz="2400" dirty="0">
                <a:latin typeface="Courier New" panose="02070309020205020404" pitchFamily="49" charset="0"/>
                <a:cs typeface="Courier New" panose="02070309020205020404" pitchFamily="49" charset="0"/>
              </a:rPr>
              <a:t>    x = </a:t>
            </a:r>
            <a:r>
              <a:rPr lang="en-US" sz="2400" dirty="0" smtClean="0">
                <a:solidFill>
                  <a:schemeClr val="accent4">
                    <a:lumMod val="75000"/>
                  </a:schemeClr>
                </a:solidFill>
                <a:latin typeface="Courier New" panose="02070309020205020404" pitchFamily="49" charset="0"/>
                <a:cs typeface="Courier New" panose="02070309020205020404" pitchFamily="49" charset="0"/>
              </a:rPr>
              <a:t>"Eric Idle"</a:t>
            </a:r>
            <a:endParaRPr lang="en-US" sz="2400" dirty="0">
              <a:solidFill>
                <a:schemeClr val="accent4">
                  <a:lumMod val="75000"/>
                </a:schemeClr>
              </a:solidFill>
              <a:latin typeface="Courier New" panose="02070309020205020404" pitchFamily="49" charset="0"/>
              <a:cs typeface="Courier New" panose="02070309020205020404" pitchFamily="49" charset="0"/>
            </a:endParaRPr>
          </a:p>
          <a:p>
            <a:pPr marL="118872" indent="0">
              <a:buNone/>
            </a:pPr>
            <a:r>
              <a:rPr lang="en-US" sz="2400" dirty="0">
                <a:latin typeface="Courier New" panose="02070309020205020404" pitchFamily="49" charset="0"/>
                <a:cs typeface="Courier New" panose="02070309020205020404" pitchFamily="49" charset="0"/>
              </a:rPr>
              <a:t>    </a:t>
            </a:r>
            <a:r>
              <a:rPr lang="en-US" sz="2400" dirty="0">
                <a:solidFill>
                  <a:schemeClr val="accent2"/>
                </a:solidFill>
                <a:latin typeface="Courier New" panose="02070309020205020404" pitchFamily="49" charset="0"/>
                <a:cs typeface="Courier New" panose="02070309020205020404" pitchFamily="49" charset="0"/>
              </a:rPr>
              <a:t>print</a:t>
            </a:r>
            <a:r>
              <a:rPr lang="en-US" sz="2400" dirty="0">
                <a:latin typeface="Courier New" panose="02070309020205020404" pitchFamily="49" charset="0"/>
                <a:cs typeface="Courier New" panose="02070309020205020404" pitchFamily="49" charset="0"/>
              </a:rPr>
              <a:t>(x)</a:t>
            </a:r>
          </a:p>
          <a:p>
            <a:pPr marL="118872" indent="0">
              <a:buNone/>
            </a:pPr>
            <a:r>
              <a:rPr lang="en-US" sz="2400" dirty="0">
                <a:latin typeface="Courier New" panose="02070309020205020404" pitchFamily="49" charset="0"/>
                <a:cs typeface="Courier New" panose="02070309020205020404" pitchFamily="49" charset="0"/>
              </a:rPr>
              <a:t>    x = 3.1415</a:t>
            </a:r>
          </a:p>
          <a:p>
            <a:pPr marL="118872" indent="0">
              <a:buNone/>
            </a:pPr>
            <a:r>
              <a:rPr lang="en-US" sz="2400" dirty="0">
                <a:latin typeface="Courier New" panose="02070309020205020404" pitchFamily="49" charset="0"/>
                <a:cs typeface="Courier New" panose="02070309020205020404" pitchFamily="49" charset="0"/>
              </a:rPr>
              <a:t>    </a:t>
            </a:r>
            <a:r>
              <a:rPr lang="en-US" sz="2400" dirty="0">
                <a:solidFill>
                  <a:schemeClr val="accent2"/>
                </a:solidFill>
                <a:latin typeface="Courier New" panose="02070309020205020404" pitchFamily="49" charset="0"/>
                <a:cs typeface="Courier New" panose="02070309020205020404" pitchFamily="49" charset="0"/>
              </a:rPr>
              <a:t>print</a:t>
            </a:r>
            <a:r>
              <a:rPr lang="en-US" sz="2400" dirty="0">
                <a:latin typeface="Courier New" panose="02070309020205020404" pitchFamily="49" charset="0"/>
                <a:cs typeface="Courier New" panose="02070309020205020404" pitchFamily="49" charset="0"/>
              </a:rPr>
              <a:t>(x)</a:t>
            </a:r>
          </a:p>
        </p:txBody>
      </p:sp>
    </p:spTree>
    <p:extLst>
      <p:ext uri="{BB962C8B-B14F-4D97-AF65-F5344CB8AC3E}">
        <p14:creationId xmlns:p14="http://schemas.microsoft.com/office/powerpoint/2010/main" val="304367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IO</a:t>
            </a:r>
            <a:endParaRPr lang="en-US" dirty="0"/>
          </a:p>
        </p:txBody>
      </p:sp>
      <p:sp>
        <p:nvSpPr>
          <p:cNvPr id="3" name="Content Placeholder 2"/>
          <p:cNvSpPr>
            <a:spLocks noGrp="1"/>
          </p:cNvSpPr>
          <p:nvPr>
            <p:ph idx="1"/>
          </p:nvPr>
        </p:nvSpPr>
        <p:spPr/>
        <p:txBody>
          <a:bodyPr>
            <a:normAutofit/>
          </a:bodyPr>
          <a:lstStyle/>
          <a:p>
            <a:pPr marL="118872" indent="0">
              <a:buNone/>
            </a:pPr>
            <a:r>
              <a:rPr lang="en-US" sz="2000" dirty="0" err="1">
                <a:latin typeface="Courier New" panose="02070309020205020404" pitchFamily="49" charset="0"/>
                <a:cs typeface="Courier New" panose="02070309020205020404" pitchFamily="49" charset="0"/>
              </a:rPr>
              <a:t>fave</a:t>
            </a:r>
            <a:r>
              <a:rPr lang="en-US" sz="2000" dirty="0">
                <a:latin typeface="Courier New" panose="02070309020205020404" pitchFamily="49" charset="0"/>
                <a:cs typeface="Courier New" panose="02070309020205020404" pitchFamily="49" charset="0"/>
              </a:rPr>
              <a:t> = </a:t>
            </a:r>
            <a:r>
              <a:rPr lang="en-US" sz="2000" dirty="0">
                <a:solidFill>
                  <a:schemeClr val="accent2"/>
                </a:solidFill>
                <a:latin typeface="Courier New" panose="02070309020205020404" pitchFamily="49" charset="0"/>
                <a:cs typeface="Courier New" panose="02070309020205020404" pitchFamily="49" charset="0"/>
              </a:rPr>
              <a:t>input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"Who is your </a:t>
            </a:r>
            <a:r>
              <a:rPr lang="en-US" sz="2000" dirty="0" err="1" smtClean="0">
                <a:solidFill>
                  <a:schemeClr val="accent4">
                    <a:lumMod val="75000"/>
                  </a:schemeClr>
                </a:solidFill>
                <a:latin typeface="Courier New" panose="02070309020205020404" pitchFamily="49" charset="0"/>
                <a:cs typeface="Courier New" panose="02070309020205020404" pitchFamily="49" charset="0"/>
              </a:rPr>
              <a:t>fave</a:t>
            </a:r>
            <a:r>
              <a:rPr lang="en-US" sz="2000" dirty="0" smtClean="0">
                <a:solidFill>
                  <a:schemeClr val="accent4">
                    <a:lumMod val="75000"/>
                  </a:schemeClr>
                </a:solidFill>
                <a:latin typeface="Courier New" panose="02070309020205020404" pitchFamily="49" charset="0"/>
                <a:cs typeface="Courier New" panose="02070309020205020404" pitchFamily="49" charset="0"/>
              </a:rPr>
              <a:t> Monty Python </a:t>
            </a:r>
            <a:r>
              <a:rPr lang="en-US" sz="2000" dirty="0">
                <a:solidFill>
                  <a:schemeClr val="accent4">
                    <a:lumMod val="75000"/>
                  </a:schemeClr>
                </a:solidFill>
                <a:latin typeface="Courier New" panose="02070309020205020404" pitchFamily="49" charset="0"/>
                <a:cs typeface="Courier New" panose="02070309020205020404" pitchFamily="49" charset="0"/>
              </a:rPr>
              <a:t>actor</a:t>
            </a:r>
            <a:r>
              <a:rPr lang="en-US" sz="2000" dirty="0" smtClean="0">
                <a:solidFill>
                  <a:schemeClr val="accent4">
                    <a:lumMod val="75000"/>
                  </a:schemeClr>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a:t>
            </a:r>
          </a:p>
          <a:p>
            <a:pPr marL="118872" indent="0">
              <a:buNone/>
            </a:pPr>
            <a:endParaRPr lang="en-US" sz="2000" dirty="0">
              <a:latin typeface="Courier New" panose="02070309020205020404" pitchFamily="49" charset="0"/>
              <a:cs typeface="Courier New" panose="02070309020205020404" pitchFamily="49" charset="0"/>
            </a:endParaRPr>
          </a:p>
          <a:p>
            <a:pPr marL="118872" indent="0">
              <a:buNone/>
            </a:pP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"My </a:t>
            </a:r>
            <a:r>
              <a:rPr lang="en-US" sz="2000" dirty="0" smtClean="0">
                <a:solidFill>
                  <a:schemeClr val="accent4">
                    <a:lumMod val="75000"/>
                  </a:schemeClr>
                </a:solidFill>
                <a:latin typeface="Courier New" panose="02070309020205020404" pitchFamily="49" charset="0"/>
                <a:cs typeface="Courier New" panose="02070309020205020404" pitchFamily="49" charset="0"/>
              </a:rPr>
              <a:t>favorite </a:t>
            </a:r>
            <a:r>
              <a:rPr lang="en-US" sz="2000" dirty="0">
                <a:solidFill>
                  <a:schemeClr val="accent4">
                    <a:lumMod val="75000"/>
                  </a:schemeClr>
                </a:solidFill>
                <a:latin typeface="Courier New" panose="02070309020205020404" pitchFamily="49" charset="0"/>
                <a:cs typeface="Courier New" panose="02070309020205020404" pitchFamily="49" charset="0"/>
              </a:rPr>
              <a:t>is "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fave</a:t>
            </a:r>
            <a:r>
              <a:rPr lang="en-US" sz="2000" dirty="0">
                <a:latin typeface="Courier New" panose="02070309020205020404" pitchFamily="49" charset="0"/>
                <a:cs typeface="Courier New" panose="02070309020205020404" pitchFamily="49" charset="0"/>
              </a:rPr>
              <a:t> + </a:t>
            </a:r>
            <a:r>
              <a:rPr lang="en-US" sz="2000" dirty="0">
                <a:solidFill>
                  <a:schemeClr val="accent4">
                    <a:lumMod val="75000"/>
                  </a:schemeClr>
                </a:solidFill>
                <a:latin typeface="Courier New" panose="02070309020205020404" pitchFamily="49" charset="0"/>
                <a:cs typeface="Courier New" panose="02070309020205020404" pitchFamily="49" charset="0"/>
              </a:rPr>
              <a:t>" too</a:t>
            </a:r>
            <a:r>
              <a:rPr lang="en-US" sz="2000" dirty="0" smtClean="0">
                <a:solidFill>
                  <a:schemeClr val="accent4">
                    <a:lumMod val="75000"/>
                  </a:schemeClr>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118872" indent="0">
              <a:buNone/>
            </a:pPr>
            <a:r>
              <a:rPr lang="en-US" sz="2000" dirty="0">
                <a:solidFill>
                  <a:schemeClr val="accent3"/>
                </a:solidFill>
                <a:latin typeface="Courier New" panose="02070309020205020404" pitchFamily="49" charset="0"/>
                <a:cs typeface="Courier New" panose="02070309020205020404" pitchFamily="49" charset="0"/>
              </a:rPr>
              <a:t># notice the % as separator, not </a:t>
            </a:r>
            <a:r>
              <a:rPr lang="en-US" sz="2000" dirty="0" smtClean="0">
                <a:solidFill>
                  <a:schemeClr val="accent3"/>
                </a:solidFill>
                <a:latin typeface="Courier New" panose="02070309020205020404" pitchFamily="49" charset="0"/>
                <a:cs typeface="Courier New" panose="02070309020205020404" pitchFamily="49" charset="0"/>
              </a:rPr>
              <a:t>comma</a:t>
            </a:r>
            <a:endParaRPr lang="en-US" sz="2000" dirty="0">
              <a:solidFill>
                <a:schemeClr val="accent3"/>
              </a:solidFill>
              <a:latin typeface="Courier New" panose="02070309020205020404" pitchFamily="49" charset="0"/>
              <a:cs typeface="Courier New" panose="02070309020205020404" pitchFamily="49" charset="0"/>
            </a:endParaRPr>
          </a:p>
          <a:p>
            <a:pPr marL="118872" indent="0">
              <a:buNone/>
            </a:pP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"My </a:t>
            </a:r>
            <a:r>
              <a:rPr lang="en-US" sz="2000" dirty="0" smtClean="0">
                <a:solidFill>
                  <a:schemeClr val="accent4">
                    <a:lumMod val="75000"/>
                  </a:schemeClr>
                </a:solidFill>
                <a:latin typeface="Courier New" panose="02070309020205020404" pitchFamily="49" charset="0"/>
                <a:cs typeface="Courier New" panose="02070309020205020404" pitchFamily="49" charset="0"/>
              </a:rPr>
              <a:t>favorite </a:t>
            </a:r>
            <a:r>
              <a:rPr lang="en-US" sz="2000" dirty="0">
                <a:solidFill>
                  <a:schemeClr val="accent4">
                    <a:lumMod val="75000"/>
                  </a:schemeClr>
                </a:solidFill>
                <a:latin typeface="Courier New" panose="02070309020205020404" pitchFamily="49" charset="0"/>
                <a:cs typeface="Courier New" panose="02070309020205020404" pitchFamily="49" charset="0"/>
              </a:rPr>
              <a:t>is %s too!"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fave</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118872" indent="0">
              <a:buNone/>
            </a:pPr>
            <a:endParaRPr lang="en-US" sz="2000" dirty="0" smtClean="0">
              <a:latin typeface="Courier New" panose="02070309020205020404" pitchFamily="49" charset="0"/>
              <a:cs typeface="Courier New" panose="02070309020205020404" pitchFamily="49" charset="0"/>
            </a:endParaRPr>
          </a:p>
          <a:p>
            <a:pPr marL="118872" indent="0">
              <a:buNone/>
            </a:pPr>
            <a:r>
              <a:rPr lang="en-US" sz="2000" dirty="0" smtClean="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  </a:t>
            </a:r>
            <a:r>
              <a:rPr lang="en-US" sz="2000" dirty="0">
                <a:solidFill>
                  <a:schemeClr val="accent3"/>
                </a:solidFill>
                <a:latin typeface="Courier New" panose="02070309020205020404" pitchFamily="49" charset="0"/>
                <a:cs typeface="Courier New" panose="02070309020205020404" pitchFamily="49" charset="0"/>
              </a:rPr>
              <a:t># blank </a:t>
            </a:r>
            <a:r>
              <a:rPr lang="en-US" sz="2000" dirty="0" smtClean="0">
                <a:solidFill>
                  <a:schemeClr val="accent3"/>
                </a:solidFill>
                <a:latin typeface="Courier New" panose="02070309020205020404" pitchFamily="49" charset="0"/>
                <a:cs typeface="Courier New" panose="02070309020205020404" pitchFamily="49" charset="0"/>
              </a:rPr>
              <a:t>line</a:t>
            </a:r>
          </a:p>
          <a:p>
            <a:pPr marL="118872" indent="0">
              <a:buNone/>
            </a:pPr>
            <a:endParaRPr lang="en-US" sz="2000" dirty="0">
              <a:latin typeface="Courier New" panose="02070309020205020404" pitchFamily="49" charset="0"/>
              <a:cs typeface="Courier New" panose="02070309020205020404" pitchFamily="49" charset="0"/>
            </a:endParaRPr>
          </a:p>
          <a:p>
            <a:pPr marL="118872" indent="0">
              <a:buNone/>
            </a:pPr>
            <a:r>
              <a:rPr lang="en-US" sz="2000" dirty="0">
                <a:solidFill>
                  <a:schemeClr val="accent2"/>
                </a:solidFill>
                <a:latin typeface="Courier New" panose="02070309020205020404" pitchFamily="49" charset="0"/>
                <a:cs typeface="Courier New" panose="02070309020205020404" pitchFamily="49" charset="0"/>
              </a:rPr>
              <a:t>print</a:t>
            </a:r>
            <a:r>
              <a:rPr lang="en-US" sz="2000" dirty="0" smtClean="0">
                <a:latin typeface="Courier New" panose="02070309020205020404" pitchFamily="49" charset="0"/>
                <a:cs typeface="Courier New" panose="02070309020205020404" pitchFamily="49" charset="0"/>
              </a:rPr>
              <a:t>(</a:t>
            </a:r>
            <a:r>
              <a:rPr lang="en-US" sz="2000" dirty="0" smtClean="0">
                <a:solidFill>
                  <a:schemeClr val="accent4">
                    <a:lumMod val="75000"/>
                  </a:schemeClr>
                </a:solidFill>
                <a:latin typeface="Courier New" panose="02070309020205020404" pitchFamily="49" charset="0"/>
                <a:cs typeface="Courier New" panose="02070309020205020404" pitchFamily="49" charset="0"/>
              </a:rPr>
              <a:t>"Total number of cast members is"</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3+3</a:t>
            </a:r>
            <a:r>
              <a:rPr lang="en-US" sz="2000" dirty="0" smtClean="0">
                <a:latin typeface="Courier New" panose="02070309020205020404" pitchFamily="49" charset="0"/>
                <a:cs typeface="Courier New" panose="02070309020205020404" pitchFamily="49" charset="0"/>
              </a:rPr>
              <a:t>)</a:t>
            </a:r>
          </a:p>
          <a:p>
            <a:pPr marL="118872" indent="0">
              <a:buNone/>
            </a:pPr>
            <a:endParaRPr lang="en-US" sz="2000" dirty="0">
              <a:latin typeface="Courier New" panose="02070309020205020404" pitchFamily="49" charset="0"/>
              <a:cs typeface="Courier New" panose="02070309020205020404" pitchFamily="49" charset="0"/>
            </a:endParaRPr>
          </a:p>
          <a:p>
            <a:pPr marL="118872" indent="0">
              <a:buNone/>
            </a:pP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a:t>
            </a:r>
            <a:r>
              <a:rPr lang="en-US" sz="2000" dirty="0">
                <a:solidFill>
                  <a:schemeClr val="accent4">
                    <a:lumMod val="75000"/>
                  </a:schemeClr>
                </a:solidFill>
                <a:latin typeface="Courier New" panose="02070309020205020404" pitchFamily="49" charset="0"/>
                <a:cs typeface="Courier New" panose="02070309020205020404" pitchFamily="49" charset="0"/>
              </a:rPr>
              <a:t>"Strange women lying in </a:t>
            </a:r>
            <a:r>
              <a:rPr lang="en-US" sz="2000" dirty="0" smtClean="0">
                <a:solidFill>
                  <a:schemeClr val="accent4">
                    <a:lumMod val="75000"/>
                  </a:schemeClr>
                </a:solidFill>
                <a:latin typeface="Courier New" panose="02070309020205020404" pitchFamily="49" charset="0"/>
                <a:cs typeface="Courier New" panose="02070309020205020404" pitchFamily="49" charset="0"/>
              </a:rPr>
              <a:t>ponds"</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end=</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a:solidFill>
                  <a:srgbClr val="008080"/>
                </a:solidFill>
                <a:latin typeface="Courier New" panose="02070309020205020404" pitchFamily="49" charset="0"/>
                <a:cs typeface="Courier New" panose="02070309020205020404" pitchFamily="49" charset="0"/>
              </a:rPr>
              <a:t> </a:t>
            </a:r>
            <a:r>
              <a:rPr lang="en-US" sz="2000" dirty="0" smtClean="0">
                <a:solidFill>
                  <a:schemeClr val="accent4">
                    <a:lumMod val="75000"/>
                  </a:schemeClr>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a:t>
            </a:r>
          </a:p>
          <a:p>
            <a:pPr marL="118872" indent="0">
              <a:buNone/>
            </a:pPr>
            <a:r>
              <a:rPr lang="en-US" sz="2000" dirty="0">
                <a:solidFill>
                  <a:schemeClr val="accent2"/>
                </a:solidFill>
                <a:latin typeface="Courier New" panose="02070309020205020404" pitchFamily="49" charset="0"/>
                <a:cs typeface="Courier New" panose="02070309020205020404" pitchFamily="49" charset="0"/>
              </a:rPr>
              <a:t>print</a:t>
            </a:r>
            <a:r>
              <a:rPr lang="en-US" sz="2000" dirty="0" smtClean="0">
                <a:latin typeface="Courier New" panose="02070309020205020404" pitchFamily="49" charset="0"/>
                <a:cs typeface="Courier New" panose="02070309020205020404" pitchFamily="49" charset="0"/>
              </a:rPr>
              <a:t>(</a:t>
            </a:r>
            <a:r>
              <a:rPr lang="en-US" sz="2000" dirty="0" smtClean="0">
                <a:solidFill>
                  <a:schemeClr val="accent4">
                    <a:lumMod val="75000"/>
                  </a:schemeClr>
                </a:solidFill>
                <a:latin typeface="Courier New" panose="02070309020205020404" pitchFamily="49" charset="0"/>
                <a:cs typeface="Courier New" panose="02070309020205020404" pitchFamily="49" charset="0"/>
              </a:rPr>
              <a:t>"distributing swords is"</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end=</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a:solidFill>
                  <a:srgbClr val="008080"/>
                </a:solidFill>
                <a:latin typeface="Courier New" panose="02070309020205020404" pitchFamily="49" charset="0"/>
                <a:cs typeface="Courier New" panose="02070309020205020404" pitchFamily="49" charset="0"/>
              </a:rPr>
              <a:t>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118872" indent="0">
              <a:buNone/>
            </a:pPr>
            <a:r>
              <a:rPr lang="en-US" sz="2000" dirty="0">
                <a:solidFill>
                  <a:schemeClr val="accent2"/>
                </a:solidFill>
                <a:latin typeface="Courier New" panose="02070309020205020404" pitchFamily="49" charset="0"/>
                <a:cs typeface="Courier New" panose="02070309020205020404" pitchFamily="49" charset="0"/>
              </a:rPr>
              <a:t>print</a:t>
            </a:r>
            <a:r>
              <a:rPr lang="en-US" sz="2000" dirty="0" smtClean="0">
                <a:latin typeface="Courier New" panose="02070309020205020404" pitchFamily="49" charset="0"/>
                <a:cs typeface="Courier New" panose="02070309020205020404" pitchFamily="49" charset="0"/>
              </a:rPr>
              <a:t>(</a:t>
            </a:r>
            <a:r>
              <a:rPr lang="en-US" sz="2000" dirty="0" smtClean="0">
                <a:solidFill>
                  <a:schemeClr val="accent4">
                    <a:lumMod val="75000"/>
                  </a:schemeClr>
                </a:solidFill>
                <a:latin typeface="Courier New" panose="02070309020205020404" pitchFamily="49" charset="0"/>
                <a:cs typeface="Courier New" panose="02070309020205020404" pitchFamily="49" charset="0"/>
              </a:rPr>
              <a:t>"no </a:t>
            </a:r>
            <a:r>
              <a:rPr lang="en-US" sz="2000" dirty="0">
                <a:solidFill>
                  <a:schemeClr val="accent4">
                    <a:lumMod val="75000"/>
                  </a:schemeClr>
                </a:solidFill>
                <a:latin typeface="Courier New" panose="02070309020205020404" pitchFamily="49" charset="0"/>
                <a:cs typeface="Courier New" panose="02070309020205020404" pitchFamily="49" charset="0"/>
              </a:rPr>
              <a:t>basis for a system of </a:t>
            </a:r>
            <a:r>
              <a:rPr lang="en-US" sz="2000" dirty="0" smtClean="0">
                <a:solidFill>
                  <a:schemeClr val="accent4">
                    <a:lumMod val="75000"/>
                  </a:schemeClr>
                </a:solidFill>
                <a:latin typeface="Courier New" panose="02070309020205020404" pitchFamily="49" charset="0"/>
                <a:cs typeface="Courier New" panose="02070309020205020404" pitchFamily="49" charset="0"/>
              </a:rPr>
              <a:t>government."</a:t>
            </a:r>
            <a:r>
              <a:rPr lang="en-US" sz="2000" dirty="0" smtClean="0">
                <a:latin typeface="Courier New" panose="02070309020205020404" pitchFamily="49" charset="0"/>
                <a:cs typeface="Courier New" panose="02070309020205020404" pitchFamily="49" charset="0"/>
              </a:rPr>
              <a:t>)</a:t>
            </a:r>
          </a:p>
        </p:txBody>
      </p:sp>
      <p:pic>
        <p:nvPicPr>
          <p:cNvPr id="4"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5875"/>
            <a:ext cx="1828800" cy="1369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571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7017843"/>
              </p:ext>
            </p:extLst>
          </p:nvPr>
        </p:nvGraphicFramePr>
        <p:xfrm>
          <a:off x="457200" y="1676399"/>
          <a:ext cx="8229600" cy="4953000"/>
        </p:xfrm>
        <a:graphic>
          <a:graphicData uri="http://schemas.openxmlformats.org/drawingml/2006/table">
            <a:tbl>
              <a:tblPr firstRow="1" bandRow="1">
                <a:tableStyleId>{21E4AEA4-8DFA-4A89-87EB-49C32662AFE0}</a:tableStyleId>
              </a:tblPr>
              <a:tblGrid>
                <a:gridCol w="13716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619125">
                <a:tc>
                  <a:txBody>
                    <a:bodyPr/>
                    <a:lstStyle/>
                    <a:p>
                      <a:pPr algn="ctr"/>
                      <a:r>
                        <a:rPr lang="en-US" dirty="0" smtClean="0"/>
                        <a:t>Operator</a:t>
                      </a:r>
                      <a:endParaRPr lang="en-US" dirty="0"/>
                    </a:p>
                  </a:txBody>
                  <a:tcPr anchor="ctr"/>
                </a:tc>
                <a:tc>
                  <a:txBody>
                    <a:bodyPr/>
                    <a:lstStyle/>
                    <a:p>
                      <a:pPr algn="ctr"/>
                      <a:r>
                        <a:rPr lang="en-US" dirty="0" smtClean="0"/>
                        <a:t>Description</a:t>
                      </a:r>
                      <a:endParaRPr lang="en-US" dirty="0"/>
                    </a:p>
                  </a:txBody>
                  <a:tcPr anchor="ctr"/>
                </a:tc>
                <a:tc>
                  <a:txBody>
                    <a:bodyPr/>
                    <a:lstStyle/>
                    <a:p>
                      <a:pPr algn="ctr"/>
                      <a:r>
                        <a:rPr lang="en-US" dirty="0" smtClean="0"/>
                        <a:t>Example</a:t>
                      </a:r>
                      <a:endParaRPr lang="en-US" dirty="0"/>
                    </a:p>
                  </a:txBody>
                  <a:tcPr anchor="ctr"/>
                </a:tc>
                <a:extLst>
                  <a:ext uri="{0D108BD9-81ED-4DB2-BD59-A6C34878D82A}">
                    <a16:rowId xmlns:a16="http://schemas.microsoft.com/office/drawing/2014/main" val="10000"/>
                  </a:ext>
                </a:extLst>
              </a:tr>
              <a:tr h="619125">
                <a:tc>
                  <a:txBody>
                    <a:bodyPr/>
                    <a:lstStyle/>
                    <a:p>
                      <a:pPr algn="ct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nchor="ctr"/>
                </a:tc>
                <a:tc>
                  <a:txBody>
                    <a:bodyPr/>
                    <a:lstStyle/>
                    <a:p>
                      <a:r>
                        <a:rPr lang="en-US" dirty="0" smtClean="0"/>
                        <a:t>Addition</a:t>
                      </a:r>
                      <a:endParaRPr lang="en-US" dirty="0"/>
                    </a:p>
                  </a:txBody>
                  <a:tcPr anchor="ctr"/>
                </a:tc>
                <a:tc>
                  <a:txBody>
                    <a:bodyPr/>
                    <a:lstStyle/>
                    <a:p>
                      <a:r>
                        <a:rPr lang="en-US" dirty="0" smtClean="0">
                          <a:latin typeface="Courier New" panose="02070309020205020404" pitchFamily="49" charset="0"/>
                          <a:cs typeface="Courier New" panose="02070309020205020404" pitchFamily="49" charset="0"/>
                        </a:rPr>
                        <a:t>a</a:t>
                      </a:r>
                      <a:r>
                        <a:rPr lang="en-US" baseline="0" dirty="0" smtClean="0">
                          <a:latin typeface="Courier New" panose="02070309020205020404" pitchFamily="49" charset="0"/>
                          <a:cs typeface="Courier New" panose="02070309020205020404" pitchFamily="49" charset="0"/>
                        </a:rPr>
                        <a:t> = 5 + 10  # = 15</a:t>
                      </a:r>
                      <a:endParaRPr 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1"/>
                  </a:ext>
                </a:extLst>
              </a:tr>
              <a:tr h="619125">
                <a:tc>
                  <a:txBody>
                    <a:bodyPr/>
                    <a:lstStyle/>
                    <a:p>
                      <a:pPr algn="ct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nchor="ctr"/>
                </a:tc>
                <a:tc>
                  <a:txBody>
                    <a:bodyPr/>
                    <a:lstStyle/>
                    <a:p>
                      <a:r>
                        <a:rPr lang="en-US" dirty="0" smtClean="0"/>
                        <a:t>Subtraction</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New" panose="02070309020205020404" pitchFamily="49" charset="0"/>
                          <a:cs typeface="Courier New" panose="02070309020205020404" pitchFamily="49" charset="0"/>
                        </a:rPr>
                        <a:t>a</a:t>
                      </a:r>
                      <a:r>
                        <a:rPr lang="en-US" baseline="0" dirty="0" smtClean="0">
                          <a:latin typeface="Courier New" panose="02070309020205020404" pitchFamily="49" charset="0"/>
                          <a:cs typeface="Courier New" panose="02070309020205020404" pitchFamily="49" charset="0"/>
                        </a:rPr>
                        <a:t> = 5 - 10  # = -5</a:t>
                      </a:r>
                      <a:endParaRPr lang="en-US" dirty="0" smtClean="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2"/>
                  </a:ext>
                </a:extLst>
              </a:tr>
              <a:tr h="619125">
                <a:tc>
                  <a:txBody>
                    <a:bodyPr/>
                    <a:lstStyle/>
                    <a:p>
                      <a:pPr algn="ct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nchor="ctr"/>
                </a:tc>
                <a:tc>
                  <a:txBody>
                    <a:bodyPr/>
                    <a:lstStyle/>
                    <a:p>
                      <a:r>
                        <a:rPr lang="en-US" dirty="0" smtClean="0"/>
                        <a:t>Multiplication</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New" panose="02070309020205020404" pitchFamily="49" charset="0"/>
                          <a:cs typeface="Courier New" panose="02070309020205020404" pitchFamily="49" charset="0"/>
                        </a:rPr>
                        <a:t>a</a:t>
                      </a:r>
                      <a:r>
                        <a:rPr lang="en-US" baseline="0" dirty="0" smtClean="0">
                          <a:latin typeface="Courier New" panose="02070309020205020404" pitchFamily="49" charset="0"/>
                          <a:cs typeface="Courier New" panose="02070309020205020404" pitchFamily="49" charset="0"/>
                        </a:rPr>
                        <a:t> = 5 * 10  # = 50</a:t>
                      </a:r>
                      <a:endParaRPr lang="en-US" dirty="0" smtClean="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3"/>
                  </a:ext>
                </a:extLst>
              </a:tr>
              <a:tr h="619125">
                <a:tc>
                  <a:txBody>
                    <a:bodyPr/>
                    <a:lstStyle/>
                    <a:p>
                      <a:pPr algn="ct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nchor="ctr"/>
                </a:tc>
                <a:tc>
                  <a:txBody>
                    <a:bodyPr/>
                    <a:lstStyle/>
                    <a:p>
                      <a:r>
                        <a:rPr lang="en-US" dirty="0" smtClean="0"/>
                        <a:t>Division (regular)</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New" panose="02070309020205020404" pitchFamily="49" charset="0"/>
                          <a:cs typeface="Courier New" panose="02070309020205020404" pitchFamily="49" charset="0"/>
                        </a:rPr>
                        <a:t>a</a:t>
                      </a:r>
                      <a:r>
                        <a:rPr lang="en-US" baseline="0" dirty="0" smtClean="0">
                          <a:latin typeface="Courier New" panose="02070309020205020404" pitchFamily="49" charset="0"/>
                          <a:cs typeface="Courier New" panose="02070309020205020404" pitchFamily="49" charset="0"/>
                        </a:rPr>
                        <a:t> = 5 / 10  # = 0.5</a:t>
                      </a:r>
                      <a:endParaRPr lang="en-US" dirty="0" smtClean="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4"/>
                  </a:ext>
                </a:extLst>
              </a:tr>
              <a:tr h="619125">
                <a:tc>
                  <a:txBody>
                    <a:bodyPr/>
                    <a:lstStyle/>
                    <a:p>
                      <a:pPr algn="ct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nchor="ctr"/>
                </a:tc>
                <a:tc>
                  <a:txBody>
                    <a:bodyPr/>
                    <a:lstStyle/>
                    <a:p>
                      <a:r>
                        <a:rPr lang="en-US" dirty="0" smtClean="0"/>
                        <a:t>Modulus</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New" panose="02070309020205020404" pitchFamily="49" charset="0"/>
                          <a:cs typeface="Courier New" panose="02070309020205020404" pitchFamily="49" charset="0"/>
                        </a:rPr>
                        <a:t>a</a:t>
                      </a:r>
                      <a:r>
                        <a:rPr lang="en-US" baseline="0" dirty="0" smtClean="0">
                          <a:latin typeface="Courier New" panose="02070309020205020404" pitchFamily="49" charset="0"/>
                          <a:cs typeface="Courier New" panose="02070309020205020404" pitchFamily="49" charset="0"/>
                        </a:rPr>
                        <a:t> = 8 % 3  # = 2</a:t>
                      </a:r>
                      <a:endParaRPr lang="en-US" dirty="0" smtClean="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5"/>
                  </a:ext>
                </a:extLst>
              </a:tr>
              <a:tr h="619125">
                <a:tc>
                  <a:txBody>
                    <a:bodyPr/>
                    <a:lstStyle/>
                    <a:p>
                      <a:pPr algn="ct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nchor="ctr"/>
                </a:tc>
                <a:tc>
                  <a:txBody>
                    <a:bodyPr/>
                    <a:lstStyle/>
                    <a:p>
                      <a:r>
                        <a:rPr lang="en-US" dirty="0" smtClean="0"/>
                        <a:t>Exponentiation</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New" panose="02070309020205020404" pitchFamily="49" charset="0"/>
                          <a:cs typeface="Courier New" panose="02070309020205020404" pitchFamily="49" charset="0"/>
                        </a:rPr>
                        <a:t>a</a:t>
                      </a:r>
                      <a:r>
                        <a:rPr lang="en-US" baseline="0" dirty="0" smtClean="0">
                          <a:latin typeface="Courier New" panose="02070309020205020404" pitchFamily="49" charset="0"/>
                          <a:cs typeface="Courier New" panose="02070309020205020404" pitchFamily="49" charset="0"/>
                        </a:rPr>
                        <a:t> = 5 ** 3  # = 125</a:t>
                      </a:r>
                      <a:endParaRPr lang="en-US" dirty="0" smtClean="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6"/>
                  </a:ext>
                </a:extLst>
              </a:tr>
              <a:tr h="619125">
                <a:tc>
                  <a:txBody>
                    <a:bodyPr/>
                    <a:lstStyle/>
                    <a:p>
                      <a:pPr algn="ct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nchor="ctr"/>
                </a:tc>
                <a:tc>
                  <a:txBody>
                    <a:bodyPr/>
                    <a:lstStyle/>
                    <a:p>
                      <a:r>
                        <a:rPr lang="en-US" dirty="0" smtClean="0"/>
                        <a:t>Integer Division</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New" panose="02070309020205020404" pitchFamily="49" charset="0"/>
                          <a:cs typeface="Courier New" panose="02070309020205020404" pitchFamily="49" charset="0"/>
                        </a:rPr>
                        <a:t>a</a:t>
                      </a:r>
                      <a:r>
                        <a:rPr lang="en-US" baseline="0" dirty="0" smtClean="0">
                          <a:latin typeface="Courier New" panose="02070309020205020404" pitchFamily="49" charset="0"/>
                          <a:cs typeface="Courier New" panose="02070309020205020404" pitchFamily="49" charset="0"/>
                        </a:rPr>
                        <a:t> = 5 // 10  # = 0</a:t>
                      </a:r>
                      <a:endParaRPr lang="en-US" dirty="0" smtClean="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4971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Operations</a:t>
            </a:r>
            <a:endParaRPr lang="en-US" dirty="0"/>
          </a:p>
        </p:txBody>
      </p:sp>
      <p:sp>
        <p:nvSpPr>
          <p:cNvPr id="3" name="Content Placeholder 2"/>
          <p:cNvSpPr>
            <a:spLocks noGrp="1"/>
          </p:cNvSpPr>
          <p:nvPr>
            <p:ph idx="1"/>
          </p:nvPr>
        </p:nvSpPr>
        <p:spPr/>
        <p:txBody>
          <a:bodyPr/>
          <a:lstStyle/>
          <a:p>
            <a:r>
              <a:rPr lang="en-US" dirty="0" smtClean="0"/>
              <a:t>Many functions available for manipulating letters and strings:</a:t>
            </a:r>
          </a:p>
          <a:p>
            <a:pPr lvl="1"/>
            <a:r>
              <a:rPr lang="en-US" dirty="0" err="1" smtClean="0"/>
              <a:t>str.isalpha</a:t>
            </a:r>
            <a:r>
              <a:rPr lang="en-US" dirty="0" smtClean="0"/>
              <a:t>, </a:t>
            </a:r>
            <a:r>
              <a:rPr lang="en-US" dirty="0" err="1" smtClean="0"/>
              <a:t>str.islower</a:t>
            </a:r>
            <a:r>
              <a:rPr lang="en-US" dirty="0" smtClean="0"/>
              <a:t>, </a:t>
            </a:r>
            <a:r>
              <a:rPr lang="en-US" dirty="0" err="1" smtClean="0"/>
              <a:t>str.isupper</a:t>
            </a:r>
            <a:r>
              <a:rPr lang="en-US" dirty="0" smtClean="0"/>
              <a:t>, …</a:t>
            </a:r>
          </a:p>
          <a:p>
            <a:pPr lvl="1"/>
            <a:r>
              <a:rPr lang="en-US" dirty="0" err="1" smtClean="0"/>
              <a:t>str.lower</a:t>
            </a:r>
            <a:r>
              <a:rPr lang="en-US" dirty="0" smtClean="0"/>
              <a:t>, </a:t>
            </a:r>
            <a:r>
              <a:rPr lang="en-US" dirty="0" err="1" smtClean="0"/>
              <a:t>str.upper</a:t>
            </a:r>
            <a:r>
              <a:rPr lang="en-US" dirty="0" smtClean="0"/>
              <a:t>, …</a:t>
            </a:r>
          </a:p>
          <a:p>
            <a:pPr marL="457200" lvl="1" indent="0">
              <a:buNone/>
            </a:pPr>
            <a:endParaRPr lang="en-US" dirty="0" smtClean="0"/>
          </a:p>
          <a:p>
            <a:pPr marL="118872" indent="0">
              <a:buNone/>
            </a:pPr>
            <a:r>
              <a:rPr lang="en-US" sz="2000" dirty="0" smtClean="0">
                <a:latin typeface="Courier New" panose="02070309020205020404" pitchFamily="49" charset="0"/>
                <a:cs typeface="Courier New" panose="02070309020205020404" pitchFamily="49" charset="0"/>
              </a:rPr>
              <a:t>letter </a:t>
            </a: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input</a:t>
            </a:r>
            <a:r>
              <a:rPr lang="en-US" sz="2000" dirty="0" smtClean="0">
                <a:latin typeface="Courier New" panose="02070309020205020404" pitchFamily="49" charset="0"/>
                <a:cs typeface="Courier New" panose="02070309020205020404" pitchFamily="49" charset="0"/>
              </a:rPr>
              <a:t>(</a:t>
            </a:r>
            <a:r>
              <a:rPr lang="en-US" sz="2000" dirty="0" smtClean="0">
                <a:solidFill>
                  <a:schemeClr val="accent4">
                    <a:lumMod val="75000"/>
                  </a:schemeClr>
                </a:solidFill>
                <a:latin typeface="Courier New" panose="02070309020205020404" pitchFamily="49" charset="0"/>
                <a:cs typeface="Courier New" panose="02070309020205020404" pitchFamily="49" charset="0"/>
              </a:rPr>
              <a:t>"Enter a letter: "</a:t>
            </a:r>
            <a:r>
              <a:rPr lang="en-US" sz="2000" dirty="0" smtClean="0">
                <a:latin typeface="Courier New" panose="02070309020205020404" pitchFamily="49" charset="0"/>
                <a:cs typeface="Courier New" panose="02070309020205020404" pitchFamily="49" charset="0"/>
              </a:rPr>
              <a:t>)</a:t>
            </a:r>
          </a:p>
          <a:p>
            <a:pPr marL="118872" indent="0">
              <a:buNone/>
            </a:pPr>
            <a:r>
              <a:rPr lang="en-US" sz="2000" dirty="0">
                <a:solidFill>
                  <a:schemeClr val="accent2"/>
                </a:solidFill>
                <a:latin typeface="Courier New" panose="02070309020205020404" pitchFamily="49" charset="0"/>
                <a:cs typeface="Courier New" panose="02070309020205020404" pitchFamily="49" charset="0"/>
              </a:rPr>
              <a:t>input</a:t>
            </a:r>
            <a:r>
              <a:rPr lang="en-US" sz="2000" dirty="0" smtClean="0">
                <a:latin typeface="Courier New" panose="02070309020205020404" pitchFamily="49" charset="0"/>
                <a:cs typeface="Courier New" panose="02070309020205020404" pitchFamily="49" charset="0"/>
              </a:rPr>
              <a:t>(</a:t>
            </a:r>
            <a:r>
              <a:rPr lang="en-US" sz="2000" dirty="0" smtClean="0">
                <a:solidFill>
                  <a:schemeClr val="accent4">
                    <a:lumMod val="75000"/>
                  </a:schemeClr>
                </a:solidFill>
                <a:latin typeface="Courier New" panose="02070309020205020404" pitchFamily="49" charset="0"/>
                <a:cs typeface="Courier New" panose="02070309020205020404" pitchFamily="49" charset="0"/>
              </a:rPr>
              <a:t>"You entered an upper case letter: %d" </a:t>
            </a:r>
            <a:r>
              <a:rPr lang="en-US" sz="2000" dirty="0" smtClean="0">
                <a:latin typeface="Courier New" panose="02070309020205020404" pitchFamily="49" charset="0"/>
                <a:cs typeface="Courier New" panose="02070309020205020404" pitchFamily="49" charset="0"/>
              </a:rPr>
              <a:t>%</a:t>
            </a:r>
            <a:r>
              <a:rPr lang="en-US" sz="2000" dirty="0" smtClean="0">
                <a:solidFill>
                  <a:schemeClr val="accent4">
                    <a:lumMod val="75000"/>
                  </a:schemeClr>
                </a:solidFill>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str.isupper</a:t>
            </a:r>
            <a:r>
              <a:rPr lang="en-US" sz="2000" dirty="0" smtClean="0">
                <a:latin typeface="Courier New" panose="02070309020205020404" pitchFamily="49" charset="0"/>
                <a:cs typeface="Courier New" panose="02070309020205020404" pitchFamily="49" charset="0"/>
              </a:rPr>
              <a:t>(letter))</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914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and Parameters</a:t>
            </a:r>
            <a:endParaRPr lang="en-US" dirty="0"/>
          </a:p>
        </p:txBody>
      </p:sp>
      <p:sp>
        <p:nvSpPr>
          <p:cNvPr id="3" name="Content Placeholder 2"/>
          <p:cNvSpPr>
            <a:spLocks noGrp="1"/>
          </p:cNvSpPr>
          <p:nvPr>
            <p:ph idx="1"/>
          </p:nvPr>
        </p:nvSpPr>
        <p:spPr>
          <a:xfrm>
            <a:off x="457200" y="1775191"/>
            <a:ext cx="8686800" cy="5082809"/>
          </a:xfrm>
        </p:spPr>
        <p:txBody>
          <a:bodyPr>
            <a:noAutofit/>
          </a:bodyPr>
          <a:lstStyle/>
          <a:p>
            <a:pPr marL="118872" indent="0">
              <a:buNone/>
            </a:pPr>
            <a:r>
              <a:rPr lang="en-US" sz="2000" dirty="0">
                <a:solidFill>
                  <a:schemeClr val="accent3"/>
                </a:solidFill>
                <a:latin typeface="Courier New" panose="02070309020205020404" pitchFamily="49" charset="0"/>
                <a:cs typeface="Courier New" panose="02070309020205020404" pitchFamily="49" charset="0"/>
              </a:rPr>
              <a:t># </a:t>
            </a:r>
            <a:r>
              <a:rPr lang="en-US" sz="2000" dirty="0" smtClean="0">
                <a:solidFill>
                  <a:schemeClr val="accent3"/>
                </a:solidFill>
                <a:latin typeface="Courier New" panose="02070309020205020404" pitchFamily="49" charset="0"/>
                <a:cs typeface="Courier New" panose="02070309020205020404" pitchFamily="49" charset="0"/>
              </a:rPr>
              <a:t>Euclid’s algorithm for computing GCD</a:t>
            </a:r>
            <a:endParaRPr lang="en-US" sz="2000" dirty="0">
              <a:solidFill>
                <a:schemeClr val="accent3"/>
              </a:solidFill>
              <a:latin typeface="Courier New" panose="02070309020205020404" pitchFamily="49" charset="0"/>
              <a:cs typeface="Courier New" panose="02070309020205020404" pitchFamily="49" charset="0"/>
            </a:endParaRPr>
          </a:p>
          <a:p>
            <a:pPr marL="118872" indent="0">
              <a:buNone/>
            </a:pPr>
            <a:r>
              <a:rPr lang="en-US" sz="2000" dirty="0" err="1" smtClean="0">
                <a:solidFill>
                  <a:schemeClr val="accent2"/>
                </a:solidFill>
                <a:latin typeface="Courier New" panose="02070309020205020404" pitchFamily="49" charset="0"/>
                <a:cs typeface="Courier New" panose="02070309020205020404" pitchFamily="49" charset="0"/>
              </a:rPr>
              <a:t>def</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sm</a:t>
            </a:r>
            <a:r>
              <a:rPr lang="en-US" sz="2000" dirty="0">
                <a:latin typeface="Courier New" panose="02070309020205020404" pitchFamily="49" charset="0"/>
                <a:cs typeface="Courier New" panose="02070309020205020404" pitchFamily="49" charset="0"/>
              </a:rPr>
              <a:t>):</a:t>
            </a:r>
          </a:p>
          <a:p>
            <a:pPr marL="118872" indent="0">
              <a:buNone/>
            </a:pP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if</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lg</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sm</a:t>
            </a:r>
            <a:r>
              <a:rPr lang="en-US" sz="2000" dirty="0">
                <a:latin typeface="Courier New" panose="02070309020205020404" pitchFamily="49" charset="0"/>
                <a:cs typeface="Courier New" panose="02070309020205020404" pitchFamily="49" charset="0"/>
              </a:rPr>
              <a:t>:</a:t>
            </a:r>
          </a:p>
          <a:p>
            <a:pPr marL="118872"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lg</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sm</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sm</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lg</a:t>
            </a:r>
            <a:r>
              <a:rPr lang="en-US" sz="2000" dirty="0" smtClean="0">
                <a:latin typeface="Courier New" panose="02070309020205020404" pitchFamily="49" charset="0"/>
                <a:cs typeface="Courier New" panose="02070309020205020404" pitchFamily="49" charset="0"/>
              </a:rPr>
              <a:t>  </a:t>
            </a:r>
          </a:p>
          <a:p>
            <a:pPr marL="11887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smtClean="0">
                <a:solidFill>
                  <a:schemeClr val="accent3"/>
                </a:solidFill>
                <a:latin typeface="Courier New" panose="02070309020205020404" pitchFamily="49" charset="0"/>
                <a:cs typeface="Courier New" panose="02070309020205020404" pitchFamily="49" charset="0"/>
              </a:rPr>
              <a:t># </a:t>
            </a:r>
            <a:r>
              <a:rPr lang="en-US" sz="2000" dirty="0">
                <a:solidFill>
                  <a:schemeClr val="accent3"/>
                </a:solidFill>
                <a:latin typeface="Courier New" panose="02070309020205020404" pitchFamily="49" charset="0"/>
                <a:cs typeface="Courier New" panose="02070309020205020404" pitchFamily="49" charset="0"/>
              </a:rPr>
              <a:t>notice don't need a temp </a:t>
            </a:r>
            <a:r>
              <a:rPr lang="en-US" sz="2000" dirty="0" smtClean="0">
                <a:solidFill>
                  <a:schemeClr val="accent3"/>
                </a:solidFill>
                <a:latin typeface="Courier New" panose="02070309020205020404" pitchFamily="49" charset="0"/>
                <a:cs typeface="Courier New" panose="02070309020205020404" pitchFamily="49" charset="0"/>
              </a:rPr>
              <a:t>variable </a:t>
            </a:r>
            <a:r>
              <a:rPr lang="en-US" sz="2000" dirty="0">
                <a:solidFill>
                  <a:schemeClr val="accent3"/>
                </a:solidFill>
                <a:latin typeface="Courier New" panose="02070309020205020404" pitchFamily="49" charset="0"/>
                <a:cs typeface="Courier New" panose="02070309020205020404" pitchFamily="49" charset="0"/>
              </a:rPr>
              <a:t>to swap</a:t>
            </a:r>
          </a:p>
          <a:p>
            <a:pPr marL="118872" indent="0">
              <a:buNone/>
            </a:pP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sm</a:t>
            </a:r>
            <a:r>
              <a:rPr lang="en-US" sz="2000" dirty="0">
                <a:latin typeface="Courier New" panose="02070309020205020404" pitchFamily="49" charset="0"/>
                <a:cs typeface="Courier New" panose="02070309020205020404" pitchFamily="49" charset="0"/>
              </a:rPr>
              <a:t> &gt; 0:</a:t>
            </a:r>
          </a:p>
          <a:p>
            <a:pPr marL="118872"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lg</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sm</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sm</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lg%sm</a:t>
            </a:r>
            <a:endParaRPr lang="en-US" sz="2000" dirty="0">
              <a:latin typeface="Courier New" panose="02070309020205020404" pitchFamily="49" charset="0"/>
              <a:cs typeface="Courier New" panose="02070309020205020404" pitchFamily="49" charset="0"/>
            </a:endParaRPr>
          </a:p>
          <a:p>
            <a:pPr marL="118872" indent="0">
              <a:buNone/>
            </a:pP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lg</a:t>
            </a:r>
            <a:endParaRPr lang="en-US" sz="2000" dirty="0">
              <a:latin typeface="Courier New" panose="02070309020205020404" pitchFamily="49" charset="0"/>
              <a:cs typeface="Courier New" panose="02070309020205020404" pitchFamily="49" charset="0"/>
            </a:endParaRPr>
          </a:p>
          <a:p>
            <a:pPr marL="118872" indent="0">
              <a:buNone/>
            </a:pPr>
            <a:endParaRPr lang="en-US" sz="2000" dirty="0">
              <a:latin typeface="Courier New" panose="02070309020205020404" pitchFamily="49" charset="0"/>
              <a:cs typeface="Courier New" panose="02070309020205020404" pitchFamily="49" charset="0"/>
            </a:endParaRPr>
          </a:p>
          <a:p>
            <a:pPr marL="118872" indent="0">
              <a:buNone/>
            </a:pPr>
            <a:endParaRPr lang="en-US" sz="2000" dirty="0">
              <a:latin typeface="Courier New" panose="02070309020205020404" pitchFamily="49" charset="0"/>
              <a:cs typeface="Courier New" panose="02070309020205020404" pitchFamily="49" charset="0"/>
            </a:endParaRPr>
          </a:p>
          <a:p>
            <a:pPr marL="118872" indent="0">
              <a:buNone/>
            </a:pPr>
            <a:r>
              <a:rPr lang="en-US" sz="2000" dirty="0" err="1">
                <a:solidFill>
                  <a:schemeClr val="accent2"/>
                </a:solidFill>
                <a:latin typeface="Courier New" panose="02070309020205020404" pitchFamily="49" charset="0"/>
                <a:cs typeface="Courier New" panose="02070309020205020404" pitchFamily="49" charset="0"/>
              </a:rPr>
              <a:t>def</a:t>
            </a:r>
            <a:r>
              <a:rPr lang="en-US" sz="2000" dirty="0">
                <a:latin typeface="Courier New" panose="02070309020205020404" pitchFamily="49" charset="0"/>
                <a:cs typeface="Courier New" panose="02070309020205020404" pitchFamily="49" charset="0"/>
              </a:rPr>
              <a:t> main():</a:t>
            </a:r>
          </a:p>
          <a:p>
            <a:pPr marL="118872" indent="0">
              <a:buNone/>
            </a:pPr>
            <a:r>
              <a:rPr lang="en-US" sz="2000" dirty="0">
                <a:latin typeface="Courier New" panose="02070309020205020404" pitchFamily="49" charset="0"/>
                <a:cs typeface="Courier New" panose="02070309020205020404" pitchFamily="49" charset="0"/>
              </a:rPr>
              <a:t>    x = 84</a:t>
            </a:r>
          </a:p>
          <a:p>
            <a:pPr marL="118872" indent="0">
              <a:buNone/>
            </a:pPr>
            <a:r>
              <a:rPr lang="en-US" sz="2000" dirty="0">
                <a:latin typeface="Courier New" panose="02070309020205020404" pitchFamily="49" charset="0"/>
                <a:cs typeface="Courier New" panose="02070309020205020404" pitchFamily="49" charset="0"/>
              </a:rPr>
              <a:t>    y = 154</a:t>
            </a:r>
          </a:p>
          <a:p>
            <a:pPr marL="118872"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ans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gcd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x,y</a:t>
            </a:r>
            <a:r>
              <a:rPr lang="en-US" sz="2000" dirty="0">
                <a:latin typeface="Courier New" panose="02070309020205020404" pitchFamily="49" charset="0"/>
                <a:cs typeface="Courier New" panose="02070309020205020404" pitchFamily="49" charset="0"/>
              </a:rPr>
              <a:t>)</a:t>
            </a:r>
          </a:p>
          <a:p>
            <a:pPr marL="118872" indent="0">
              <a:buNone/>
            </a:pPr>
            <a:r>
              <a:rPr lang="en-US" sz="2000" dirty="0">
                <a:latin typeface="Courier New" panose="02070309020205020404" pitchFamily="49" charset="0"/>
                <a:cs typeface="Courier New" panose="02070309020205020404" pitchFamily="49" charset="0"/>
              </a:rPr>
              <a:t>    </a:t>
            </a:r>
            <a:r>
              <a:rPr lang="en-US" sz="2000" dirty="0">
                <a:solidFill>
                  <a:schemeClr val="accent2"/>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 (</a:t>
            </a:r>
            <a:r>
              <a:rPr lang="en-US" sz="2000" dirty="0">
                <a:solidFill>
                  <a:schemeClr val="accent4">
                    <a:lumMod val="75000"/>
                  </a:schemeClr>
                </a:solidFill>
                <a:latin typeface="Courier New" panose="02070309020205020404" pitchFamily="49" charset="0"/>
                <a:cs typeface="Courier New" panose="02070309020205020404" pitchFamily="49" charset="0"/>
              </a:rPr>
              <a:t>"The GCD of %d and %d is %d." </a:t>
            </a:r>
            <a:r>
              <a:rPr lang="en-US" sz="2000" dirty="0">
                <a:latin typeface="Courier New" panose="02070309020205020404" pitchFamily="49" charset="0"/>
                <a:cs typeface="Courier New" panose="02070309020205020404" pitchFamily="49" charset="0"/>
              </a:rPr>
              <a:t>% (x, y, </a:t>
            </a:r>
            <a:r>
              <a:rPr lang="en-US" sz="2000" dirty="0" err="1">
                <a:latin typeface="Courier New" panose="02070309020205020404" pitchFamily="49" charset="0"/>
                <a:cs typeface="Courier New" panose="02070309020205020404" pitchFamily="49" charset="0"/>
              </a:rPr>
              <a:t>ans</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9649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t>
            </a:r>
            <a:endParaRPr lang="en-US" dirty="0"/>
          </a:p>
        </p:txBody>
      </p:sp>
      <p:sp>
        <p:nvSpPr>
          <p:cNvPr id="3" name="Content Placeholder 2"/>
          <p:cNvSpPr>
            <a:spLocks noGrp="1"/>
          </p:cNvSpPr>
          <p:nvPr>
            <p:ph idx="1"/>
          </p:nvPr>
        </p:nvSpPr>
        <p:spPr/>
        <p:txBody>
          <a:bodyPr>
            <a:normAutofit/>
          </a:bodyPr>
          <a:lstStyle/>
          <a:p>
            <a:pPr marL="118872" indent="0">
              <a:buNone/>
            </a:pPr>
            <a:r>
              <a:rPr lang="en-US" sz="2400" dirty="0" err="1">
                <a:latin typeface="Courier New" panose="02070309020205020404" pitchFamily="49" charset="0"/>
                <a:cs typeface="Courier New" panose="02070309020205020404" pitchFamily="49" charset="0"/>
              </a:rPr>
              <a:t>fave</a:t>
            </a:r>
            <a:r>
              <a:rPr lang="en-US" sz="2400" dirty="0">
                <a:latin typeface="Courier New" panose="02070309020205020404" pitchFamily="49" charset="0"/>
                <a:cs typeface="Courier New" panose="02070309020205020404" pitchFamily="49" charset="0"/>
              </a:rPr>
              <a:t> = </a:t>
            </a:r>
            <a:r>
              <a:rPr lang="en-US" sz="2400" dirty="0">
                <a:solidFill>
                  <a:schemeClr val="accent2"/>
                </a:solidFill>
                <a:latin typeface="Courier New" panose="02070309020205020404" pitchFamily="49" charset="0"/>
                <a:cs typeface="Courier New" panose="02070309020205020404" pitchFamily="49" charset="0"/>
              </a:rPr>
              <a:t>input</a:t>
            </a:r>
            <a:r>
              <a:rPr lang="en-US" sz="2400" dirty="0">
                <a:latin typeface="Courier New" panose="02070309020205020404" pitchFamily="49" charset="0"/>
                <a:cs typeface="Courier New" panose="02070309020205020404" pitchFamily="49" charset="0"/>
              </a:rPr>
              <a:t>(</a:t>
            </a:r>
            <a:r>
              <a:rPr lang="en-US" sz="2400" dirty="0">
                <a:solidFill>
                  <a:schemeClr val="accent4">
                    <a:lumMod val="75000"/>
                  </a:schemeClr>
                </a:solidFill>
                <a:latin typeface="Courier New" panose="02070309020205020404" pitchFamily="49" charset="0"/>
                <a:cs typeface="Courier New" panose="02070309020205020404" pitchFamily="49" charset="0"/>
              </a:rPr>
              <a:t>"Who is your </a:t>
            </a:r>
            <a:r>
              <a:rPr lang="en-US" sz="2400" dirty="0" err="1" smtClean="0">
                <a:solidFill>
                  <a:schemeClr val="accent4">
                    <a:lumMod val="75000"/>
                  </a:schemeClr>
                </a:solidFill>
                <a:latin typeface="Courier New" panose="02070309020205020404" pitchFamily="49" charset="0"/>
                <a:cs typeface="Courier New" panose="02070309020205020404" pitchFamily="49" charset="0"/>
              </a:rPr>
              <a:t>fave</a:t>
            </a:r>
            <a:r>
              <a:rPr lang="en-US" sz="2400" dirty="0" smtClean="0">
                <a:solidFill>
                  <a:schemeClr val="accent4">
                    <a:lumMod val="75000"/>
                  </a:schemeClr>
                </a:solidFill>
                <a:latin typeface="Courier New" panose="02070309020205020404" pitchFamily="49" charset="0"/>
                <a:cs typeface="Courier New" panose="02070309020205020404" pitchFamily="49" charset="0"/>
              </a:rPr>
              <a:t> Python?"</a:t>
            </a:r>
            <a:r>
              <a:rPr lang="en-US" sz="2400" dirty="0" smtClean="0">
                <a:latin typeface="Courier New" panose="02070309020205020404" pitchFamily="49" charset="0"/>
                <a:cs typeface="Courier New" panose="02070309020205020404" pitchFamily="49" charset="0"/>
              </a:rPr>
              <a:t>)</a:t>
            </a:r>
          </a:p>
          <a:p>
            <a:pPr marL="118872" indent="0">
              <a:buNone/>
            </a:pPr>
            <a:endParaRPr lang="en-US" sz="2400" dirty="0">
              <a:latin typeface="Courier New" panose="02070309020205020404" pitchFamily="49" charset="0"/>
              <a:cs typeface="Courier New" panose="02070309020205020404" pitchFamily="49" charset="0"/>
            </a:endParaRPr>
          </a:p>
          <a:p>
            <a:pPr marL="118872" indent="0">
              <a:buNone/>
            </a:pPr>
            <a:r>
              <a:rPr lang="en-US" sz="2400" dirty="0">
                <a:solidFill>
                  <a:schemeClr val="accent3"/>
                </a:solidFill>
                <a:latin typeface="Courier New" panose="02070309020205020404" pitchFamily="49" charset="0"/>
                <a:cs typeface="Courier New" panose="02070309020205020404" pitchFamily="49" charset="0"/>
              </a:rPr>
              <a:t># notice the : and indentation</a:t>
            </a:r>
          </a:p>
          <a:p>
            <a:pPr marL="118872" indent="0">
              <a:buNone/>
            </a:pPr>
            <a:r>
              <a:rPr lang="en-US" sz="2400" dirty="0">
                <a:solidFill>
                  <a:schemeClr val="accent2"/>
                </a:solidFill>
                <a:latin typeface="Courier New" panose="02070309020205020404" pitchFamily="49" charset="0"/>
                <a:cs typeface="Courier New" panose="02070309020205020404" pitchFamily="49" charset="0"/>
              </a:rPr>
              <a:t>if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fave</a:t>
            </a:r>
            <a:r>
              <a:rPr lang="en-US" sz="2400" dirty="0">
                <a:latin typeface="Courier New" panose="02070309020205020404" pitchFamily="49" charset="0"/>
                <a:cs typeface="Courier New" panose="02070309020205020404" pitchFamily="49" charset="0"/>
              </a:rPr>
              <a:t> == </a:t>
            </a:r>
            <a:r>
              <a:rPr lang="en-US" sz="2400" dirty="0">
                <a:solidFill>
                  <a:schemeClr val="accent4">
                    <a:lumMod val="75000"/>
                  </a:schemeClr>
                </a:solidFill>
                <a:latin typeface="Courier New" panose="02070309020205020404" pitchFamily="49" charset="0"/>
                <a:cs typeface="Courier New" panose="02070309020205020404" pitchFamily="49" charset="0"/>
              </a:rPr>
              <a:t>"Michael Palin"</a:t>
            </a:r>
            <a:r>
              <a:rPr lang="en-US" sz="2400" dirty="0">
                <a:latin typeface="Courier New" panose="02070309020205020404" pitchFamily="49" charset="0"/>
                <a:cs typeface="Courier New" panose="02070309020205020404" pitchFamily="49" charset="0"/>
              </a:rPr>
              <a:t>:</a:t>
            </a:r>
          </a:p>
          <a:p>
            <a:pPr marL="118872" indent="0">
              <a:buNone/>
            </a:pPr>
            <a:r>
              <a:rPr lang="en-US" sz="2400" dirty="0">
                <a:latin typeface="Courier New" panose="02070309020205020404" pitchFamily="49" charset="0"/>
                <a:cs typeface="Courier New" panose="02070309020205020404" pitchFamily="49" charset="0"/>
              </a:rPr>
              <a:t>    </a:t>
            </a:r>
            <a:r>
              <a:rPr lang="en-US" sz="2400" dirty="0">
                <a:solidFill>
                  <a:schemeClr val="accent2"/>
                </a:solidFill>
                <a:latin typeface="Courier New" panose="02070309020205020404" pitchFamily="49" charset="0"/>
                <a:cs typeface="Courier New" panose="02070309020205020404" pitchFamily="49" charset="0"/>
              </a:rPr>
              <a:t>print</a:t>
            </a:r>
            <a:r>
              <a:rPr lang="en-US" sz="2400" dirty="0">
                <a:latin typeface="Courier New" panose="02070309020205020404" pitchFamily="49" charset="0"/>
                <a:cs typeface="Courier New" panose="02070309020205020404" pitchFamily="49" charset="0"/>
              </a:rPr>
              <a:t>(</a:t>
            </a:r>
            <a:r>
              <a:rPr lang="en-US" sz="2400" dirty="0">
                <a:solidFill>
                  <a:schemeClr val="accent4">
                    <a:lumMod val="75000"/>
                  </a:schemeClr>
                </a:solidFill>
                <a:latin typeface="Courier New" panose="02070309020205020404" pitchFamily="49" charset="0"/>
                <a:cs typeface="Courier New" panose="02070309020205020404" pitchFamily="49" charset="0"/>
              </a:rPr>
              <a:t>"Mine Too</a:t>
            </a:r>
            <a:r>
              <a:rPr lang="en-US" sz="2400" dirty="0" smtClean="0">
                <a:solidFill>
                  <a:schemeClr val="accent4">
                    <a:lumMod val="75000"/>
                  </a:schemeClr>
                </a:solidFill>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a:t>
            </a:r>
          </a:p>
          <a:p>
            <a:pPr marL="118872" indent="0">
              <a:buNone/>
            </a:pPr>
            <a:r>
              <a:rPr lang="en-US" sz="2400" dirty="0">
                <a:solidFill>
                  <a:schemeClr val="accent3"/>
                </a:solidFill>
                <a:latin typeface="Courier New" panose="02070309020205020404" pitchFamily="49" charset="0"/>
                <a:cs typeface="Courier New" panose="02070309020205020404" pitchFamily="49" charset="0"/>
              </a:rPr>
              <a:t># notice it's '</a:t>
            </a:r>
            <a:r>
              <a:rPr lang="en-US" sz="2400" dirty="0" err="1">
                <a:solidFill>
                  <a:schemeClr val="accent3"/>
                </a:solidFill>
                <a:latin typeface="Courier New" panose="02070309020205020404" pitchFamily="49" charset="0"/>
                <a:cs typeface="Courier New" panose="02070309020205020404" pitchFamily="49" charset="0"/>
              </a:rPr>
              <a:t>elif</a:t>
            </a:r>
            <a:r>
              <a:rPr lang="en-US" sz="2400" dirty="0">
                <a:solidFill>
                  <a:schemeClr val="accent3"/>
                </a:solidFill>
                <a:latin typeface="Courier New" panose="02070309020205020404" pitchFamily="49" charset="0"/>
                <a:cs typeface="Courier New" panose="02070309020205020404" pitchFamily="49" charset="0"/>
              </a:rPr>
              <a:t>' not 'else </a:t>
            </a:r>
            <a:r>
              <a:rPr lang="en-US" sz="2400" dirty="0" smtClean="0">
                <a:solidFill>
                  <a:schemeClr val="accent3"/>
                </a:solidFill>
                <a:latin typeface="Courier New" panose="02070309020205020404" pitchFamily="49" charset="0"/>
                <a:cs typeface="Courier New" panose="02070309020205020404" pitchFamily="49" charset="0"/>
              </a:rPr>
              <a:t>if</a:t>
            </a:r>
            <a:r>
              <a:rPr lang="en-US" sz="2400" dirty="0">
                <a:solidFill>
                  <a:schemeClr val="accent3"/>
                </a:solidFill>
                <a:latin typeface="Courier New" panose="02070309020205020404" pitchFamily="49" charset="0"/>
                <a:cs typeface="Courier New" panose="02070309020205020404" pitchFamily="49" charset="0"/>
              </a:rPr>
              <a:t>'</a:t>
            </a:r>
            <a:endParaRPr lang="en-US" sz="2400" dirty="0" smtClean="0">
              <a:solidFill>
                <a:schemeClr val="accent3"/>
              </a:solidFill>
              <a:latin typeface="Courier New" panose="02070309020205020404" pitchFamily="49" charset="0"/>
              <a:cs typeface="Courier New" panose="02070309020205020404" pitchFamily="49" charset="0"/>
            </a:endParaRPr>
          </a:p>
          <a:p>
            <a:pPr marL="118872" indent="0">
              <a:buNone/>
            </a:pPr>
            <a:r>
              <a:rPr lang="en-US" sz="2400" dirty="0" err="1" smtClean="0">
                <a:solidFill>
                  <a:schemeClr val="accent2"/>
                </a:solidFill>
                <a:latin typeface="Courier New" panose="02070309020205020404" pitchFamily="49" charset="0"/>
                <a:cs typeface="Courier New" panose="02070309020205020404" pitchFamily="49" charset="0"/>
              </a:rPr>
              <a:t>elif</a:t>
            </a:r>
            <a:r>
              <a:rPr lang="en-US" sz="2400" dirty="0" smtClean="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fave</a:t>
            </a:r>
            <a:r>
              <a:rPr lang="en-US" sz="2400" dirty="0">
                <a:latin typeface="Courier New" panose="02070309020205020404" pitchFamily="49" charset="0"/>
                <a:cs typeface="Courier New" panose="02070309020205020404" pitchFamily="49" charset="0"/>
              </a:rPr>
              <a:t> == </a:t>
            </a:r>
            <a:r>
              <a:rPr lang="en-US" sz="2400" dirty="0">
                <a:solidFill>
                  <a:schemeClr val="accent4">
                    <a:lumMod val="75000"/>
                  </a:schemeClr>
                </a:solidFill>
                <a:latin typeface="Courier New" panose="02070309020205020404" pitchFamily="49" charset="0"/>
                <a:cs typeface="Courier New" panose="02070309020205020404" pitchFamily="49" charset="0"/>
              </a:rPr>
              <a:t>"John Cleese"</a:t>
            </a:r>
            <a:r>
              <a:rPr lang="en-US" sz="2400" dirty="0">
                <a:latin typeface="Courier New" panose="02070309020205020404" pitchFamily="49" charset="0"/>
                <a:cs typeface="Courier New" panose="02070309020205020404" pitchFamily="49" charset="0"/>
              </a:rPr>
              <a:t>:</a:t>
            </a:r>
          </a:p>
          <a:p>
            <a:pPr marL="118872" indent="0">
              <a:buNone/>
            </a:pPr>
            <a:r>
              <a:rPr lang="en-US" sz="2400" dirty="0">
                <a:latin typeface="Courier New" panose="02070309020205020404" pitchFamily="49" charset="0"/>
                <a:cs typeface="Courier New" panose="02070309020205020404" pitchFamily="49" charset="0"/>
              </a:rPr>
              <a:t>    </a:t>
            </a:r>
            <a:r>
              <a:rPr lang="en-US" sz="2400" dirty="0">
                <a:solidFill>
                  <a:schemeClr val="accent2"/>
                </a:solidFill>
                <a:latin typeface="Courier New" panose="02070309020205020404" pitchFamily="49" charset="0"/>
                <a:cs typeface="Courier New" panose="02070309020205020404" pitchFamily="49" charset="0"/>
              </a:rPr>
              <a:t>print</a:t>
            </a:r>
            <a:r>
              <a:rPr lang="en-US" sz="2400" dirty="0">
                <a:latin typeface="Courier New" panose="02070309020205020404" pitchFamily="49" charset="0"/>
                <a:cs typeface="Courier New" panose="02070309020205020404" pitchFamily="49" charset="0"/>
              </a:rPr>
              <a:t>(</a:t>
            </a:r>
            <a:r>
              <a:rPr lang="en-US" sz="2400" dirty="0">
                <a:solidFill>
                  <a:schemeClr val="accent4">
                    <a:lumMod val="75000"/>
                  </a:schemeClr>
                </a:solidFill>
                <a:latin typeface="Courier New" panose="02070309020205020404" pitchFamily="49" charset="0"/>
                <a:cs typeface="Courier New" panose="02070309020205020404" pitchFamily="49" charset="0"/>
              </a:rPr>
              <a:t>"Totally Understandable!"</a:t>
            </a:r>
            <a:r>
              <a:rPr lang="en-US" sz="2400" dirty="0">
                <a:latin typeface="Courier New" panose="02070309020205020404" pitchFamily="49" charset="0"/>
                <a:cs typeface="Courier New" panose="02070309020205020404" pitchFamily="49" charset="0"/>
              </a:rPr>
              <a:t>)</a:t>
            </a:r>
          </a:p>
          <a:p>
            <a:pPr marL="118872" indent="0">
              <a:buNone/>
            </a:pPr>
            <a:r>
              <a:rPr lang="en-US" sz="2400" dirty="0">
                <a:solidFill>
                  <a:schemeClr val="accent2"/>
                </a:solidFill>
                <a:latin typeface="Courier New" panose="02070309020205020404" pitchFamily="49" charset="0"/>
                <a:cs typeface="Courier New" panose="02070309020205020404" pitchFamily="49" charset="0"/>
              </a:rPr>
              <a:t>else</a:t>
            </a:r>
            <a:r>
              <a:rPr lang="en-US" sz="2400" dirty="0">
                <a:latin typeface="Courier New" panose="02070309020205020404" pitchFamily="49" charset="0"/>
                <a:cs typeface="Courier New" panose="02070309020205020404" pitchFamily="49" charset="0"/>
              </a:rPr>
              <a:t>:</a:t>
            </a:r>
          </a:p>
          <a:p>
            <a:pPr marL="118872" indent="0">
              <a:buNone/>
            </a:pPr>
            <a:r>
              <a:rPr lang="en-US" sz="2400" dirty="0">
                <a:latin typeface="Courier New" panose="02070309020205020404" pitchFamily="49" charset="0"/>
                <a:cs typeface="Courier New" panose="02070309020205020404" pitchFamily="49" charset="0"/>
              </a:rPr>
              <a:t>    </a:t>
            </a:r>
            <a:r>
              <a:rPr lang="en-US" sz="2400" dirty="0">
                <a:solidFill>
                  <a:schemeClr val="accent2"/>
                </a:solidFill>
                <a:latin typeface="Courier New" panose="02070309020205020404" pitchFamily="49" charset="0"/>
                <a:cs typeface="Courier New" panose="02070309020205020404" pitchFamily="49" charset="0"/>
              </a:rPr>
              <a:t>print</a:t>
            </a:r>
            <a:r>
              <a:rPr lang="en-US" sz="2400" dirty="0">
                <a:latin typeface="Courier New" panose="02070309020205020404" pitchFamily="49" charset="0"/>
                <a:cs typeface="Courier New" panose="02070309020205020404" pitchFamily="49" charset="0"/>
              </a:rPr>
              <a:t>(</a:t>
            </a:r>
            <a:r>
              <a:rPr lang="en-US" sz="2400" dirty="0">
                <a:solidFill>
                  <a:schemeClr val="accent4">
                    <a:lumMod val="75000"/>
                  </a:schemeClr>
                </a:solidFill>
                <a:latin typeface="Courier New" panose="02070309020205020404" pitchFamily="49" charset="0"/>
                <a:cs typeface="Courier New" panose="02070309020205020404" pitchFamily="49" charset="0"/>
              </a:rPr>
              <a:t>"Really?"</a:t>
            </a:r>
            <a:r>
              <a:rPr lang="en-US" sz="2400" dirty="0">
                <a:latin typeface="Courier New" panose="02070309020205020404" pitchFamily="49" charset="0"/>
                <a:cs typeface="Courier New" panose="02070309020205020404" pitchFamily="49" charset="0"/>
              </a:rPr>
              <a:t>)</a:t>
            </a:r>
          </a:p>
          <a:p>
            <a:pPr marL="118872" indent="0">
              <a:buNone/>
            </a:pPr>
            <a:r>
              <a:rPr lang="en-US" sz="2400" dirty="0">
                <a:latin typeface="Courier New" panose="02070309020205020404" pitchFamily="49" charset="0"/>
                <a:cs typeface="Courier New" panose="02070309020205020404" pitchFamily="49" charset="0"/>
              </a:rPr>
              <a:t>    </a:t>
            </a:r>
            <a:r>
              <a:rPr lang="en-US" sz="2400" dirty="0">
                <a:solidFill>
                  <a:schemeClr val="accent2"/>
                </a:solidFill>
                <a:latin typeface="Courier New" panose="02070309020205020404" pitchFamily="49" charset="0"/>
                <a:cs typeface="Courier New" panose="02070309020205020404" pitchFamily="49" charset="0"/>
              </a:rPr>
              <a:t>print</a:t>
            </a:r>
            <a:r>
              <a:rPr lang="en-US" sz="2400" dirty="0">
                <a:latin typeface="Courier New" panose="02070309020205020404" pitchFamily="49" charset="0"/>
                <a:cs typeface="Courier New" panose="02070309020205020404" pitchFamily="49" charset="0"/>
              </a:rPr>
              <a:t>(</a:t>
            </a:r>
            <a:r>
              <a:rPr lang="en-US" sz="2400" dirty="0">
                <a:solidFill>
                  <a:schemeClr val="accent4">
                    <a:lumMod val="75000"/>
                  </a:schemeClr>
                </a:solidFill>
                <a:latin typeface="Courier New" panose="02070309020205020404" pitchFamily="49" charset="0"/>
                <a:cs typeface="Courier New" panose="02070309020205020404" pitchFamily="49" charset="0"/>
              </a:rPr>
              <a:t>"Just kidding %s rocks!" </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fave</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86225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Python">
      <a:dk1>
        <a:sysClr val="windowText" lastClr="000000"/>
      </a:dk1>
      <a:lt1>
        <a:sysClr val="window" lastClr="FFFFFF"/>
      </a:lt1>
      <a:dk2>
        <a:srgbClr val="5A6378"/>
      </a:dk2>
      <a:lt2>
        <a:srgbClr val="D4D4D6"/>
      </a:lt2>
      <a:accent1>
        <a:srgbClr val="FFD042"/>
      </a:accent1>
      <a:accent2>
        <a:srgbClr val="3577A7"/>
      </a:accent2>
      <a:accent3>
        <a:srgbClr val="BE3328"/>
      </a:accent3>
      <a:accent4>
        <a:srgbClr val="6BB76D"/>
      </a:accent4>
      <a:accent5>
        <a:srgbClr val="E88651"/>
      </a:accent5>
      <a:accent6>
        <a:srgbClr val="E66C7D"/>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9382</TotalTime>
  <Words>1784</Words>
  <Application>Microsoft Office PowerPoint</Application>
  <PresentationFormat>On-screen Show (4:3)</PresentationFormat>
  <Paragraphs>305</Paragraphs>
  <Slides>38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Corbel</vt:lpstr>
      <vt:lpstr>Courier New</vt:lpstr>
      <vt:lpstr>Wingdings</vt:lpstr>
      <vt:lpstr>Wingdings 2</vt:lpstr>
      <vt:lpstr>Wingdings 3</vt:lpstr>
      <vt:lpstr>Module</vt:lpstr>
      <vt:lpstr>Python Basics</vt:lpstr>
      <vt:lpstr>Python</vt:lpstr>
      <vt:lpstr>Basic Program Structure</vt:lpstr>
      <vt:lpstr>Variables</vt:lpstr>
      <vt:lpstr>Basic IO</vt:lpstr>
      <vt:lpstr>Arithmetic Operators</vt:lpstr>
      <vt:lpstr>String Operations</vt:lpstr>
      <vt:lpstr>Functions and Parameters</vt:lpstr>
      <vt:lpstr>Selection</vt:lpstr>
      <vt:lpstr>Boolean Operators</vt:lpstr>
      <vt:lpstr>Lists</vt:lpstr>
      <vt:lpstr>Slices</vt:lpstr>
      <vt:lpstr>Strings and Lists</vt:lpstr>
      <vt:lpstr>Strings</vt:lpstr>
      <vt:lpstr>Membership Operator</vt:lpstr>
      <vt:lpstr>Randomness</vt:lpstr>
      <vt:lpstr>Randomness</vt:lpstr>
      <vt:lpstr>Loops</vt:lpstr>
      <vt:lpstr>While Loop</vt:lpstr>
      <vt:lpstr>For Loop</vt:lpstr>
      <vt:lpstr>For Loop with Range Function</vt:lpstr>
      <vt:lpstr>File IO</vt:lpstr>
      <vt:lpstr>Time</vt:lpstr>
      <vt:lpstr>Time</vt:lpstr>
      <vt:lpstr>Lab 1: Limited Hangman</vt:lpstr>
      <vt:lpstr>Pycharm IDE for Python</vt:lpstr>
      <vt:lpstr>Installing</vt:lpstr>
      <vt:lpstr>Pycharm</vt:lpstr>
      <vt:lpstr>Running Pycharm</vt:lpstr>
      <vt:lpstr>Creating a Project</vt:lpstr>
      <vt:lpstr>Adding a Source File</vt:lpstr>
      <vt:lpstr>Editing Your Code</vt:lpstr>
      <vt:lpstr>Running Your Code</vt:lpstr>
      <vt:lpstr>Running Your Code</vt:lpstr>
      <vt:lpstr>Debugging Tools</vt:lpstr>
      <vt:lpstr>Breakpoints</vt:lpstr>
      <vt:lpstr>Watching Variables</vt:lpstr>
      <vt:lpstr>Stepping Through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COMP 157!</dc:title>
  <dc:creator>Emma Hayes</dc:creator>
  <cp:lastModifiedBy>Emma Hayes</cp:lastModifiedBy>
  <cp:revision>111</cp:revision>
  <dcterms:created xsi:type="dcterms:W3CDTF">2006-08-16T00:00:00Z</dcterms:created>
  <dcterms:modified xsi:type="dcterms:W3CDTF">2016-08-31T05:03:22Z</dcterms:modified>
</cp:coreProperties>
</file>