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35" r:id="rId3"/>
    <p:sldId id="392" r:id="rId4"/>
    <p:sldId id="403" r:id="rId5"/>
    <p:sldId id="404" r:id="rId6"/>
    <p:sldId id="406" r:id="rId7"/>
    <p:sldId id="40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5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Time-Space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Gaining Time:</a:t>
            </a:r>
          </a:p>
          <a:p>
            <a:pPr lvl="1"/>
            <a:r>
              <a:rPr lang="en-US" dirty="0" smtClean="0"/>
              <a:t>Input Enhancement: save </a:t>
            </a:r>
            <a:r>
              <a:rPr lang="en-US" dirty="0"/>
              <a:t>time by preprocessing input</a:t>
            </a:r>
            <a:endParaRPr lang="en-US" dirty="0" smtClean="0"/>
          </a:p>
          <a:p>
            <a:pPr lvl="1"/>
            <a:r>
              <a:rPr lang="en-US" dirty="0" err="1" smtClean="0"/>
              <a:t>Prestructuring</a:t>
            </a:r>
            <a:r>
              <a:rPr lang="en-US" dirty="0" smtClean="0"/>
              <a:t>:  Use extra space to facilitate more flexible access.</a:t>
            </a:r>
          </a:p>
          <a:p>
            <a:pPr lvl="1"/>
            <a:r>
              <a:rPr lang="en-US" dirty="0" smtClean="0"/>
              <a:t>Dynamic Programming</a:t>
            </a:r>
          </a:p>
          <a:p>
            <a:pPr lvl="1"/>
            <a:endParaRPr lang="en-US" sz="1000" dirty="0"/>
          </a:p>
          <a:p>
            <a:r>
              <a:rPr lang="en-US" dirty="0" smtClean="0"/>
              <a:t>Gaining Space:</a:t>
            </a:r>
          </a:p>
          <a:p>
            <a:pPr lvl="1"/>
            <a:r>
              <a:rPr lang="en-US" dirty="0" smtClean="0"/>
              <a:t>Compression Algorithms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191000"/>
            <a:ext cx="3962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 for solving problems with </a:t>
            </a:r>
            <a:r>
              <a:rPr lang="en-US" dirty="0" smtClean="0">
                <a:solidFill>
                  <a:schemeClr val="accent1"/>
                </a:solidFill>
              </a:rPr>
              <a:t>overlapping </a:t>
            </a:r>
            <a:r>
              <a:rPr lang="en-US" dirty="0" err="1" smtClean="0">
                <a:solidFill>
                  <a:schemeClr val="accent1"/>
                </a:solidFill>
              </a:rPr>
              <a:t>subproblems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Store </a:t>
            </a:r>
            <a:r>
              <a:rPr lang="en-US" dirty="0" err="1" smtClean="0"/>
              <a:t>subproblem</a:t>
            </a:r>
            <a:r>
              <a:rPr lang="en-US" dirty="0" smtClean="0"/>
              <a:t> solutions, save </a:t>
            </a:r>
            <a:r>
              <a:rPr lang="en-US" dirty="0" err="1" smtClean="0"/>
              <a:t>recomputing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 table of </a:t>
            </a:r>
            <a:r>
              <a:rPr lang="en-US" dirty="0" err="1" smtClean="0"/>
              <a:t>subproblem</a:t>
            </a:r>
            <a:r>
              <a:rPr lang="en-US" dirty="0" smtClean="0"/>
              <a:t> solutions (often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all</a:t>
            </a:r>
            <a:r>
              <a:rPr lang="en-US" dirty="0" smtClean="0"/>
              <a:t>).</a:t>
            </a:r>
          </a:p>
          <a:p>
            <a:endParaRPr lang="en-US" sz="1000" dirty="0"/>
          </a:p>
          <a:p>
            <a:r>
              <a:rPr lang="en-US" dirty="0" smtClean="0"/>
              <a:t>“Programming” doesn’t refer to coding</a:t>
            </a:r>
          </a:p>
          <a:p>
            <a:pPr lvl="1"/>
            <a:r>
              <a:rPr lang="en-US" dirty="0" smtClean="0"/>
              <a:t>Technique came from mathematics</a:t>
            </a:r>
          </a:p>
          <a:p>
            <a:pPr lvl="1"/>
            <a:r>
              <a:rPr lang="en-US" dirty="0" smtClean="0"/>
              <a:t>Problems involving multi-stage planning </a:t>
            </a:r>
          </a:p>
          <a:p>
            <a:pPr lvl="1"/>
            <a:r>
              <a:rPr lang="en-US" dirty="0" smtClean="0"/>
              <a:t>“Programming” meant “planning”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Collecting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sz="2800" dirty="0" smtClean="0"/>
              <a:t>Several coins are placed on an </a:t>
            </a:r>
            <a:r>
              <a:rPr lang="en-US" sz="2800" i="1" dirty="0" smtClean="0"/>
              <a:t>n </a:t>
            </a:r>
            <a:r>
              <a:rPr lang="en-US" sz="2000" i="1" dirty="0" smtClean="0"/>
              <a:t>x</a:t>
            </a:r>
            <a:r>
              <a:rPr lang="en-US" sz="2800" i="1" dirty="0" smtClean="0"/>
              <a:t> m</a:t>
            </a:r>
            <a:r>
              <a:rPr lang="en-US" sz="2800" dirty="0" smtClean="0"/>
              <a:t> board, no more than one coin per cell.  A robot located in the top-left corner can only move one cell down or one cell right at a time.  What is the maximum number of coins the robot can pick up </a:t>
            </a:r>
            <a:r>
              <a:rPr lang="en-US" sz="2800" dirty="0" err="1" smtClean="0"/>
              <a:t>en</a:t>
            </a:r>
            <a:r>
              <a:rPr lang="en-US" sz="2800" dirty="0" smtClean="0"/>
              <a:t> route to bottom-right cell?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14800"/>
            <a:ext cx="3152775" cy="272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Elbow Connector 4"/>
          <p:cNvCxnSpPr/>
          <p:nvPr/>
        </p:nvCxnSpPr>
        <p:spPr>
          <a:xfrm>
            <a:off x="2209800" y="4648200"/>
            <a:ext cx="990600" cy="914400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16200000" flipH="1">
            <a:off x="3162300" y="5600700"/>
            <a:ext cx="990600" cy="914400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4800" y="6553200"/>
            <a:ext cx="533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81600" y="4569767"/>
            <a:ext cx="3935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Can you define F(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i,j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), the</a:t>
            </a:r>
            <a:b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maximum number of coins</a:t>
            </a:r>
            <a:b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robot can bring to </a:t>
            </a:r>
            <a:r>
              <a:rPr lang="en-US" sz="2400" i="1" dirty="0" err="1" smtClean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th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row and</a:t>
            </a:r>
            <a:b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400" i="1" dirty="0" err="1" smtClean="0">
                <a:solidFill>
                  <a:schemeClr val="accent4">
                    <a:lumMod val="75000"/>
                  </a:schemeClr>
                </a:solidFill>
              </a:rPr>
              <a:t>j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th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column of board?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Collecting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b="0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Assuming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is 1 if coin is </a:t>
                </a:r>
                <a:br>
                  <a:rPr lang="en-US" dirty="0" smtClean="0"/>
                </a:br>
                <a:r>
                  <a:rPr lang="en-US" dirty="0" smtClean="0"/>
                  <a:t>present, 0 otherwise.</a:t>
                </a:r>
              </a:p>
              <a:p>
                <a:pPr marL="118872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Build table of F(</a:t>
                </a:r>
                <a:r>
                  <a:rPr lang="en-US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i,j</a:t>
                </a:r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) for …</a:t>
                </a:r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18872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4123660"/>
            <a:ext cx="3152775" cy="272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67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524000"/>
            <a:ext cx="587692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51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Collecting:  </a:t>
            </a:r>
            <a:r>
              <a:rPr lang="el-GR" dirty="0" smtClean="0"/>
              <a:t>Θ</a:t>
            </a:r>
            <a:r>
              <a:rPr lang="en-US" dirty="0" smtClean="0"/>
              <a:t>(n ∙ 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49527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433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34199</TotalTime>
  <Words>164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Corbel</vt:lpstr>
      <vt:lpstr>Wingdings</vt:lpstr>
      <vt:lpstr>Wingdings 2</vt:lpstr>
      <vt:lpstr>Wingdings 3</vt:lpstr>
      <vt:lpstr>Module</vt:lpstr>
      <vt:lpstr>Dynamic Programming</vt:lpstr>
      <vt:lpstr>Time-Space Tradeoffs</vt:lpstr>
      <vt:lpstr>Dynamic Programming</vt:lpstr>
      <vt:lpstr>Coin Collecting Problem</vt:lpstr>
      <vt:lpstr>Coin Collecting Problem</vt:lpstr>
      <vt:lpstr>Solution to Example Problem</vt:lpstr>
      <vt:lpstr>Coin Collecting:  Θ(n ∙ 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661</cp:revision>
  <dcterms:created xsi:type="dcterms:W3CDTF">2006-08-16T00:00:00Z</dcterms:created>
  <dcterms:modified xsi:type="dcterms:W3CDTF">2016-11-09T18:27:57Z</dcterms:modified>
</cp:coreProperties>
</file>