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392" r:id="rId3"/>
    <p:sldId id="419" r:id="rId4"/>
    <p:sldId id="421" r:id="rId5"/>
    <p:sldId id="420" r:id="rId6"/>
    <p:sldId id="422" r:id="rId7"/>
    <p:sldId id="408" r:id="rId8"/>
    <p:sldId id="407" r:id="rId9"/>
    <p:sldId id="409" r:id="rId10"/>
    <p:sldId id="414" r:id="rId11"/>
    <p:sldId id="415" r:id="rId12"/>
    <p:sldId id="41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25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08" autoAdjust="0"/>
  </p:normalViewPr>
  <p:slideViewPr>
    <p:cSldViewPr>
      <p:cViewPr varScale="1">
        <p:scale>
          <a:sx n="62" d="100"/>
          <a:sy n="62" d="100"/>
        </p:scale>
        <p:origin x="1404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25220-B51A-4582-94F1-4637402C8ADD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4B181-44C9-4D86-A9AD-E14AB14E2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52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item </a:t>
            </a:r>
            <a:r>
              <a:rPr lang="en-US" dirty="0" err="1" smtClean="0"/>
              <a:t>i</a:t>
            </a:r>
            <a:r>
              <a:rPr lang="en-US" dirty="0" smtClean="0"/>
              <a:t> is larger</a:t>
            </a:r>
            <a:r>
              <a:rPr lang="en-US" baseline="0" dirty="0" smtClean="0"/>
              <a:t> than capacity j, then F(</a:t>
            </a:r>
            <a:r>
              <a:rPr lang="en-US" baseline="0" dirty="0" err="1" smtClean="0"/>
              <a:t>i,j</a:t>
            </a:r>
            <a:r>
              <a:rPr lang="en-US" baseline="0" dirty="0" smtClean="0"/>
              <a:t>) = F(i-1,j)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1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 and Space efficiency theta(</a:t>
            </a:r>
            <a:r>
              <a:rPr lang="en-US" dirty="0" err="1" smtClean="0"/>
              <a:t>nW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02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73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Dynamic Programming III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3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Knapsack Problem:  </a:t>
            </a:r>
            <a:r>
              <a:rPr lang="el-GR" dirty="0" smtClean="0"/>
              <a:t>Θ</a:t>
            </a:r>
            <a:r>
              <a:rPr lang="en-US" dirty="0" smtClean="0"/>
              <a:t>(</a:t>
            </a:r>
            <a:r>
              <a:rPr lang="en-US" dirty="0" err="1" smtClean="0"/>
              <a:t>nW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Solution:    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905000"/>
            <a:ext cx="548640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4343400"/>
            <a:ext cx="657225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127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Approaching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5082809"/>
          </a:xfrm>
        </p:spPr>
        <p:txBody>
          <a:bodyPr/>
          <a:lstStyle/>
          <a:p>
            <a:r>
              <a:rPr lang="en-US" dirty="0" smtClean="0"/>
              <a:t>Direct Top-Down Approach:</a:t>
            </a:r>
          </a:p>
          <a:p>
            <a:pPr lvl="1"/>
            <a:r>
              <a:rPr lang="en-US" dirty="0" smtClean="0"/>
              <a:t>Resolve overlapping </a:t>
            </a:r>
            <a:r>
              <a:rPr lang="en-US" dirty="0" err="1" smtClean="0"/>
              <a:t>subproblems</a:t>
            </a:r>
            <a:endParaRPr lang="en-US" dirty="0" smtClean="0"/>
          </a:p>
          <a:p>
            <a:pPr lvl="1"/>
            <a:r>
              <a:rPr lang="en-US" dirty="0" smtClean="0"/>
              <a:t>Very inefficient – typically exponential</a:t>
            </a:r>
          </a:p>
          <a:p>
            <a:r>
              <a:rPr lang="en-US" dirty="0" smtClean="0"/>
              <a:t>Classic Dynamic Programming:</a:t>
            </a:r>
          </a:p>
          <a:p>
            <a:pPr lvl="1"/>
            <a:r>
              <a:rPr lang="en-US" dirty="0" smtClean="0"/>
              <a:t>Bottom-Up</a:t>
            </a:r>
          </a:p>
          <a:p>
            <a:pPr lvl="1"/>
            <a:r>
              <a:rPr lang="en-US" dirty="0" smtClean="0"/>
              <a:t>Fills Table with Solutions to </a:t>
            </a:r>
            <a:r>
              <a:rPr lang="en-US" b="1" dirty="0" smtClean="0">
                <a:solidFill>
                  <a:schemeClr val="accent1"/>
                </a:solidFill>
              </a:rPr>
              <a:t>all</a:t>
            </a:r>
            <a:r>
              <a:rPr lang="en-US" dirty="0" smtClean="0"/>
              <a:t> smaller </a:t>
            </a:r>
            <a:r>
              <a:rPr lang="en-US" dirty="0" err="1" smtClean="0"/>
              <a:t>subproblems</a:t>
            </a:r>
            <a:endParaRPr lang="en-US" dirty="0" smtClean="0"/>
          </a:p>
          <a:p>
            <a:pPr lvl="2"/>
            <a:r>
              <a:rPr lang="en-US" dirty="0" smtClean="0"/>
              <a:t>Each </a:t>
            </a:r>
            <a:r>
              <a:rPr lang="en-US" dirty="0" err="1" smtClean="0"/>
              <a:t>subproblem</a:t>
            </a:r>
            <a:r>
              <a:rPr lang="en-US" dirty="0" smtClean="0"/>
              <a:t> solved only once</a:t>
            </a:r>
          </a:p>
          <a:p>
            <a:pPr lvl="2"/>
            <a:r>
              <a:rPr lang="en-US" dirty="0" smtClean="0"/>
              <a:t>Not all </a:t>
            </a:r>
            <a:r>
              <a:rPr lang="en-US" dirty="0" err="1" smtClean="0"/>
              <a:t>subproblems</a:t>
            </a:r>
            <a:r>
              <a:rPr lang="en-US" dirty="0" smtClean="0"/>
              <a:t> are needed</a:t>
            </a:r>
          </a:p>
          <a:p>
            <a:pPr marL="118872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Can we get the best of both?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18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067175"/>
            <a:ext cx="651510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Function approach:</a:t>
            </a:r>
          </a:p>
          <a:p>
            <a:pPr lvl="1"/>
            <a:r>
              <a:rPr lang="en-US" dirty="0" smtClean="0"/>
              <a:t>Initialize table to “</a:t>
            </a:r>
            <a:r>
              <a:rPr lang="en-US" dirty="0" err="1" smtClean="0"/>
              <a:t>uncomputed</a:t>
            </a:r>
            <a:r>
              <a:rPr lang="en-US" dirty="0" smtClean="0"/>
              <a:t>” value</a:t>
            </a:r>
          </a:p>
          <a:p>
            <a:pPr lvl="1"/>
            <a:r>
              <a:rPr lang="en-US" dirty="0" smtClean="0"/>
              <a:t>Fill in values as needed. </a:t>
            </a:r>
          </a:p>
          <a:p>
            <a:pPr lvl="1"/>
            <a:r>
              <a:rPr lang="en-US" dirty="0" smtClean="0"/>
              <a:t>After first time, can simply look up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68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Technique for solving problems with </a:t>
            </a:r>
            <a:r>
              <a:rPr lang="en-US" dirty="0" smtClean="0">
                <a:solidFill>
                  <a:schemeClr val="accent1"/>
                </a:solidFill>
              </a:rPr>
              <a:t>overlapping </a:t>
            </a:r>
            <a:r>
              <a:rPr lang="en-US" dirty="0" err="1" smtClean="0">
                <a:solidFill>
                  <a:schemeClr val="accent1"/>
                </a:solidFill>
              </a:rPr>
              <a:t>subproblems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Store </a:t>
            </a:r>
            <a:r>
              <a:rPr lang="en-US" dirty="0" err="1" smtClean="0"/>
              <a:t>subproblem</a:t>
            </a:r>
            <a:r>
              <a:rPr lang="en-US" dirty="0" smtClean="0"/>
              <a:t> solutions, save </a:t>
            </a:r>
            <a:r>
              <a:rPr lang="en-US" dirty="0" err="1" smtClean="0"/>
              <a:t>recomputing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Create table of </a:t>
            </a:r>
            <a:r>
              <a:rPr lang="en-US" dirty="0" err="1" smtClean="0"/>
              <a:t>subproblem</a:t>
            </a:r>
            <a:r>
              <a:rPr lang="en-US" dirty="0" smtClean="0"/>
              <a:t> solutions.</a:t>
            </a:r>
          </a:p>
          <a:p>
            <a:endParaRPr lang="en-US" sz="1000" dirty="0"/>
          </a:p>
          <a:p>
            <a:r>
              <a:rPr lang="en-US" dirty="0" smtClean="0"/>
              <a:t>“Programming” doesn’t refer to coding</a:t>
            </a:r>
          </a:p>
          <a:p>
            <a:pPr lvl="1"/>
            <a:r>
              <a:rPr lang="en-US" dirty="0" smtClean="0"/>
              <a:t>Technique came from mathematics</a:t>
            </a:r>
          </a:p>
          <a:p>
            <a:pPr lvl="1"/>
            <a:r>
              <a:rPr lang="en-US" dirty="0" smtClean="0"/>
              <a:t>Problems involving multi-stage planning </a:t>
            </a:r>
          </a:p>
          <a:p>
            <a:pPr lvl="1"/>
            <a:r>
              <a:rPr lang="en-US" dirty="0" smtClean="0"/>
              <a:t>“Programming” meant “planning”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00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Time Lab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chemeClr val="accent1"/>
                    </a:solidFill>
                  </a:rPr>
                  <a:t>Rod Cutting</a:t>
                </a:r>
                <a:r>
                  <a:rPr lang="en-US" dirty="0" smtClean="0"/>
                  <a:t>: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Find the maximum total sale price that can be obtained by cutting a rod of </a:t>
                </a:r>
                <a:r>
                  <a:rPr lang="en-US" i="1" dirty="0"/>
                  <a:t>n</a:t>
                </a:r>
                <a:r>
                  <a:rPr lang="en-US" dirty="0"/>
                  <a:t> units long into integer length pieces if the sale price of a piece </a:t>
                </a:r>
                <a:r>
                  <a:rPr lang="en-US" i="1" dirty="0" err="1"/>
                  <a:t>i</a:t>
                </a:r>
                <a:r>
                  <a:rPr lang="en-US" dirty="0"/>
                  <a:t> units long is </a:t>
                </a:r>
                <a:r>
                  <a:rPr lang="en-US" i="1" dirty="0"/>
                  <a:t>p</a:t>
                </a:r>
                <a:r>
                  <a:rPr lang="en-US" i="1" baseline="-25000" dirty="0"/>
                  <a:t>i</a:t>
                </a:r>
                <a:r>
                  <a:rPr lang="en-US" dirty="0"/>
                  <a:t> for </a:t>
                </a:r>
                <a:r>
                  <a:rPr lang="en-US" i="1" dirty="0" err="1"/>
                  <a:t>i</a:t>
                </a:r>
                <a:r>
                  <a:rPr lang="en-US" i="1" dirty="0"/>
                  <a:t> = </a:t>
                </a:r>
                <a:r>
                  <a:rPr lang="en-US" dirty="0"/>
                  <a:t>1,2,3,…,</a:t>
                </a:r>
                <a:r>
                  <a:rPr lang="en-US" i="1" dirty="0"/>
                  <a:t>n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pPr marL="118872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 smtClean="0"/>
              </a:p>
              <a:p>
                <a:pPr marL="118872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659" r="-2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70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Time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Rod Cutting</a:t>
            </a:r>
            <a:r>
              <a:rPr lang="en-US" dirty="0" smtClean="0"/>
              <a:t>:  Example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You have a rod 6 units long and can sell:  1 unit for $1,  2 units for $5,  3 units for $5,  4 units for $16,  5 units for $3  and 6 units for $12</a:t>
            </a:r>
            <a:r>
              <a:rPr lang="en-US" dirty="0" smtClean="0"/>
              <a:t>.</a:t>
            </a:r>
          </a:p>
          <a:p>
            <a:pPr marL="118872" indent="0">
              <a:buNone/>
            </a:pPr>
            <a:endParaRPr lang="en-US" dirty="0"/>
          </a:p>
          <a:p>
            <a:r>
              <a:rPr lang="en-US" dirty="0"/>
              <a:t>Time and Space efficiency?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4175812509"/>
                  </p:ext>
                </p:extLst>
              </p:nvPr>
            </p:nvGraphicFramePr>
            <p:xfrm>
              <a:off x="4572000" y="0"/>
              <a:ext cx="4572000" cy="685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1500">
                      <a:extLst>
                        <a:ext uri="{9D8B030D-6E8A-4147-A177-3AD203B41FA5}">
                          <a16:colId xmlns:a16="http://schemas.microsoft.com/office/drawing/2014/main" val="1205776413"/>
                        </a:ext>
                      </a:extLst>
                    </a:gridCol>
                    <a:gridCol w="4000500">
                      <a:extLst>
                        <a:ext uri="{9D8B030D-6E8A-4147-A177-3AD203B41FA5}">
                          <a16:colId xmlns:a16="http://schemas.microsoft.com/office/drawing/2014/main" val="270343564"/>
                        </a:ext>
                      </a:extLst>
                    </a:gridCol>
                  </a:tblGrid>
                  <a:tr h="6424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n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F(n)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712056"/>
                      </a:ext>
                    </a:extLst>
                  </a:tr>
                  <a:tr h="6424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11938285"/>
                      </a:ext>
                    </a:extLst>
                  </a:tr>
                  <a:tr h="6424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5889308"/>
                      </a:ext>
                    </a:extLst>
                  </a:tr>
                  <a:tr h="1024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d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</m:e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=5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44423616"/>
                      </a:ext>
                    </a:extLst>
                  </a:tr>
                  <a:tr h="14218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3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d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</m:e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</m:e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d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=6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70907415"/>
                      </a:ext>
                    </a:extLst>
                  </a:tr>
                  <a:tr h="18420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4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d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</m:e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</m:e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d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</m:e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d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=16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0469605"/>
                      </a:ext>
                    </a:extLst>
                  </a:tr>
                  <a:tr h="6424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…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209664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4175812509"/>
                  </p:ext>
                </p:extLst>
              </p:nvPr>
            </p:nvGraphicFramePr>
            <p:xfrm>
              <a:off x="4572000" y="0"/>
              <a:ext cx="4572000" cy="685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1500">
                      <a:extLst>
                        <a:ext uri="{9D8B030D-6E8A-4147-A177-3AD203B41FA5}">
                          <a16:colId xmlns:a16="http://schemas.microsoft.com/office/drawing/2014/main" val="1205776413"/>
                        </a:ext>
                      </a:extLst>
                    </a:gridCol>
                    <a:gridCol w="4000500">
                      <a:extLst>
                        <a:ext uri="{9D8B030D-6E8A-4147-A177-3AD203B41FA5}">
                          <a16:colId xmlns:a16="http://schemas.microsoft.com/office/drawing/2014/main" val="270343564"/>
                        </a:ext>
                      </a:extLst>
                    </a:gridCol>
                  </a:tblGrid>
                  <a:tr h="6424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n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F(n)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712056"/>
                      </a:ext>
                    </a:extLst>
                  </a:tr>
                  <a:tr h="6424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11938285"/>
                      </a:ext>
                    </a:extLst>
                  </a:tr>
                  <a:tr h="6424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634" t="-202857" r="-762" b="-7780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889308"/>
                      </a:ext>
                    </a:extLst>
                  </a:tr>
                  <a:tr h="1024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634" t="-189286" r="-762" b="-3863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4423616"/>
                      </a:ext>
                    </a:extLst>
                  </a:tr>
                  <a:tr h="14218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3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634" t="-208584" r="-762" b="-1785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0907415"/>
                      </a:ext>
                    </a:extLst>
                  </a:tr>
                  <a:tr h="18420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4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634" t="-237294" r="-762" b="-372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0469605"/>
                      </a:ext>
                    </a:extLst>
                  </a:tr>
                  <a:tr h="6424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…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2096647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6400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Time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Maximum Square Submatrix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Given an </a:t>
            </a:r>
            <a:r>
              <a:rPr lang="en-US" i="1" dirty="0" err="1" smtClean="0"/>
              <a:t>m</a:t>
            </a:r>
            <a:r>
              <a:rPr lang="en-US" dirty="0" err="1" smtClean="0"/>
              <a:t>x</a:t>
            </a:r>
            <a:r>
              <a:rPr lang="en-US" i="1" dirty="0" err="1" smtClean="0"/>
              <a:t>n</a:t>
            </a:r>
            <a:r>
              <a:rPr lang="en-US" dirty="0" smtClean="0"/>
              <a:t> Boolean matrix B, find its largest square submatrix whose elements are all zeros (imagine finding largest empty space in a plan).</a:t>
            </a:r>
          </a:p>
          <a:p>
            <a:endParaRPr lang="en-US" dirty="0"/>
          </a:p>
          <a:p>
            <a:r>
              <a:rPr lang="en-US" dirty="0" smtClean="0"/>
              <a:t>F(</a:t>
            </a:r>
            <a:r>
              <a:rPr lang="en-US" dirty="0" err="1" smtClean="0"/>
              <a:t>i,j</a:t>
            </a:r>
            <a:r>
              <a:rPr lang="en-US" dirty="0" smtClean="0"/>
              <a:t>) = biggest empty</a:t>
            </a:r>
            <a:br>
              <a:rPr lang="en-US" dirty="0" smtClean="0"/>
            </a:br>
            <a:r>
              <a:rPr lang="en-US" dirty="0" smtClean="0"/>
              <a:t>square (</a:t>
            </a:r>
            <a:r>
              <a:rPr lang="en-US" dirty="0" err="1" smtClean="0"/>
              <a:t>i,j</a:t>
            </a:r>
            <a:r>
              <a:rPr lang="en-US" dirty="0" smtClean="0"/>
              <a:t>) is bottom</a:t>
            </a:r>
            <a:br>
              <a:rPr lang="en-US" dirty="0" smtClean="0"/>
            </a:br>
            <a:r>
              <a:rPr lang="en-US" dirty="0" smtClean="0"/>
              <a:t>right corner of.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4267200"/>
            <a:ext cx="4071937" cy="18655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001000" y="5410200"/>
            <a:ext cx="457200" cy="381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7848600" y="5600700"/>
            <a:ext cx="152400" cy="3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0"/>
          </p:cNvCxnSpPr>
          <p:nvPr/>
        </p:nvCxnSpPr>
        <p:spPr>
          <a:xfrm flipV="1">
            <a:off x="8229600" y="5257800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7848600" y="5334000"/>
            <a:ext cx="152400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08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Time Lab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75191"/>
                <a:ext cx="8763000" cy="4625609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F(</a:t>
                </a:r>
                <a:r>
                  <a:rPr lang="en-US" dirty="0" err="1" smtClean="0"/>
                  <a:t>i,j</a:t>
                </a:r>
                <a:r>
                  <a:rPr lang="en-US" dirty="0" smtClean="0"/>
                  <a:t>) = biggest empty square (</a:t>
                </a:r>
                <a:r>
                  <a:rPr lang="en-US" dirty="0" err="1" smtClean="0"/>
                  <a:t>i,j</a:t>
                </a:r>
                <a:r>
                  <a:rPr lang="en-US" dirty="0" smtClean="0"/>
                  <a:t>) is bottom</a:t>
                </a:r>
                <a:br>
                  <a:rPr lang="en-US" dirty="0" smtClean="0"/>
                </a:br>
                <a:r>
                  <a:rPr lang="en-US" dirty="0" smtClean="0"/>
                  <a:t>right corner of.</a:t>
                </a:r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0                                                                                  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−1,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b="0" dirty="0" smtClean="0"/>
              </a:p>
              <a:p>
                <a:pPr marL="118872" indent="0">
                  <a:buNone/>
                </a:pPr>
                <a:endParaRPr lang="en-US" sz="2200" b="0" dirty="0" smtClean="0"/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200" b="0" dirty="0" smtClean="0"/>
              </a:p>
              <a:p>
                <a:pPr marL="118872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75191"/>
                <a:ext cx="8763000" cy="4625609"/>
              </a:xfrm>
              <a:blipFill>
                <a:blip r:embed="rId2"/>
                <a:stretch>
                  <a:fillRect t="-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4840027"/>
            <a:ext cx="4071937" cy="18655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29000" y="5983027"/>
            <a:ext cx="457200" cy="381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3276600" y="6173527"/>
            <a:ext cx="152400" cy="3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0"/>
          </p:cNvCxnSpPr>
          <p:nvPr/>
        </p:nvCxnSpPr>
        <p:spPr>
          <a:xfrm flipV="1">
            <a:off x="3657600" y="5830627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276600" y="5906827"/>
            <a:ext cx="152400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020791"/>
              </p:ext>
            </p:extLst>
          </p:nvPr>
        </p:nvGraphicFramePr>
        <p:xfrm>
          <a:off x="4529137" y="3886200"/>
          <a:ext cx="4614864" cy="297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58">
                  <a:extLst>
                    <a:ext uri="{9D8B030D-6E8A-4147-A177-3AD203B41FA5}">
                      <a16:colId xmlns:a16="http://schemas.microsoft.com/office/drawing/2014/main" val="3765870235"/>
                    </a:ext>
                  </a:extLst>
                </a:gridCol>
                <a:gridCol w="576858">
                  <a:extLst>
                    <a:ext uri="{9D8B030D-6E8A-4147-A177-3AD203B41FA5}">
                      <a16:colId xmlns:a16="http://schemas.microsoft.com/office/drawing/2014/main" val="3490422281"/>
                    </a:ext>
                  </a:extLst>
                </a:gridCol>
                <a:gridCol w="576858">
                  <a:extLst>
                    <a:ext uri="{9D8B030D-6E8A-4147-A177-3AD203B41FA5}">
                      <a16:colId xmlns:a16="http://schemas.microsoft.com/office/drawing/2014/main" val="866587308"/>
                    </a:ext>
                  </a:extLst>
                </a:gridCol>
                <a:gridCol w="576858">
                  <a:extLst>
                    <a:ext uri="{9D8B030D-6E8A-4147-A177-3AD203B41FA5}">
                      <a16:colId xmlns:a16="http://schemas.microsoft.com/office/drawing/2014/main" val="915377904"/>
                    </a:ext>
                  </a:extLst>
                </a:gridCol>
                <a:gridCol w="576858">
                  <a:extLst>
                    <a:ext uri="{9D8B030D-6E8A-4147-A177-3AD203B41FA5}">
                      <a16:colId xmlns:a16="http://schemas.microsoft.com/office/drawing/2014/main" val="2378609030"/>
                    </a:ext>
                  </a:extLst>
                </a:gridCol>
                <a:gridCol w="576858">
                  <a:extLst>
                    <a:ext uri="{9D8B030D-6E8A-4147-A177-3AD203B41FA5}">
                      <a16:colId xmlns:a16="http://schemas.microsoft.com/office/drawing/2014/main" val="113338517"/>
                    </a:ext>
                  </a:extLst>
                </a:gridCol>
                <a:gridCol w="576858">
                  <a:extLst>
                    <a:ext uri="{9D8B030D-6E8A-4147-A177-3AD203B41FA5}">
                      <a16:colId xmlns:a16="http://schemas.microsoft.com/office/drawing/2014/main" val="3472152569"/>
                    </a:ext>
                  </a:extLst>
                </a:gridCol>
                <a:gridCol w="576858">
                  <a:extLst>
                    <a:ext uri="{9D8B030D-6E8A-4147-A177-3AD203B41FA5}">
                      <a16:colId xmlns:a16="http://schemas.microsoft.com/office/drawing/2014/main" val="1793694538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5855135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1385098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7085465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6781676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360327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234242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8534400" y="5867400"/>
            <a:ext cx="609601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3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Knapsack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a set of </a:t>
            </a:r>
            <a:r>
              <a:rPr lang="en-US" i="1" dirty="0" smtClean="0"/>
              <a:t>n</a:t>
            </a:r>
            <a:r>
              <a:rPr lang="en-US" dirty="0" smtClean="0"/>
              <a:t> items with weights w</a:t>
            </a:r>
            <a:r>
              <a:rPr lang="en-US" baseline="-25000" dirty="0" smtClean="0"/>
              <a:t>1</a:t>
            </a:r>
            <a:r>
              <a:rPr lang="en-US" dirty="0" smtClean="0"/>
              <a:t>, w</a:t>
            </a:r>
            <a:r>
              <a:rPr lang="en-US" baseline="-25000" dirty="0" smtClean="0"/>
              <a:t>2</a:t>
            </a:r>
            <a:r>
              <a:rPr lang="en-US" dirty="0" smtClean="0"/>
              <a:t>, …,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n</a:t>
            </a:r>
            <a:r>
              <a:rPr lang="en-US" dirty="0" smtClean="0"/>
              <a:t> and values v</a:t>
            </a:r>
            <a:r>
              <a:rPr lang="en-US" baseline="-25000" dirty="0" smtClean="0"/>
              <a:t>1</a:t>
            </a:r>
            <a:r>
              <a:rPr lang="en-US" dirty="0" smtClean="0"/>
              <a:t>, v</a:t>
            </a:r>
            <a:r>
              <a:rPr lang="en-US" baseline="-25000" dirty="0" smtClean="0"/>
              <a:t>2</a:t>
            </a:r>
            <a:r>
              <a:rPr lang="en-US" dirty="0" smtClean="0"/>
              <a:t>, …,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n</a:t>
            </a:r>
            <a:r>
              <a:rPr lang="en-US" dirty="0" smtClean="0"/>
              <a:t>.  You have a knapsack that can hold a total weight of W.  What’s the most valuable subset of items you can fit in the knapsack?</a:t>
            </a:r>
          </a:p>
          <a:p>
            <a:pPr lvl="1"/>
            <a:r>
              <a:rPr lang="en-US" dirty="0" smtClean="0"/>
              <a:t>Assume weights are integers (values needn’t be)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57600" y="4800600"/>
            <a:ext cx="1219200" cy="20574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w</a:t>
            </a:r>
            <a:r>
              <a:rPr lang="en-US" sz="2400" baseline="-25000" dirty="0" smtClean="0">
                <a:solidFill>
                  <a:schemeClr val="bg1"/>
                </a:solidFill>
              </a:rPr>
              <a:t>1</a:t>
            </a:r>
            <a:r>
              <a:rPr lang="en-US" sz="2400" dirty="0" smtClean="0">
                <a:solidFill>
                  <a:schemeClr val="bg1"/>
                </a:solidFill>
              </a:rPr>
              <a:t> = 7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v</a:t>
            </a:r>
            <a:r>
              <a:rPr lang="en-US" sz="2400" baseline="-25000" dirty="0" smtClean="0">
                <a:solidFill>
                  <a:schemeClr val="bg1"/>
                </a:solidFill>
              </a:rPr>
              <a:t>1</a:t>
            </a:r>
            <a:r>
              <a:rPr lang="en-US" sz="2400" dirty="0" smtClean="0">
                <a:solidFill>
                  <a:schemeClr val="bg1"/>
                </a:solidFill>
              </a:rPr>
              <a:t> = $42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29200" y="5943600"/>
            <a:ext cx="1219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w</a:t>
            </a:r>
            <a:r>
              <a:rPr lang="en-US" sz="2400" baseline="-25000" dirty="0" smtClean="0">
                <a:solidFill>
                  <a:schemeClr val="bg1"/>
                </a:solidFill>
              </a:rPr>
              <a:t>2</a:t>
            </a:r>
            <a:r>
              <a:rPr lang="en-US" sz="2400" dirty="0" smtClean="0">
                <a:solidFill>
                  <a:schemeClr val="bg1"/>
                </a:solidFill>
              </a:rPr>
              <a:t> = 3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v</a:t>
            </a:r>
            <a:r>
              <a:rPr lang="en-US" sz="2400" baseline="-25000" dirty="0" smtClean="0">
                <a:solidFill>
                  <a:schemeClr val="bg1"/>
                </a:solidFill>
              </a:rPr>
              <a:t>2</a:t>
            </a:r>
            <a:r>
              <a:rPr lang="en-US" sz="2400" dirty="0" smtClean="0">
                <a:solidFill>
                  <a:schemeClr val="bg1"/>
                </a:solidFill>
              </a:rPr>
              <a:t> = $12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00800" y="5638800"/>
            <a:ext cx="1219200" cy="12192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w</a:t>
            </a:r>
            <a:r>
              <a:rPr lang="en-US" sz="2400" baseline="-25000" dirty="0" smtClean="0">
                <a:solidFill>
                  <a:schemeClr val="bg1"/>
                </a:solidFill>
              </a:rPr>
              <a:t>3</a:t>
            </a:r>
            <a:r>
              <a:rPr lang="en-US" sz="2400" dirty="0" smtClean="0">
                <a:solidFill>
                  <a:schemeClr val="bg1"/>
                </a:solidFill>
              </a:rPr>
              <a:t> = 4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v</a:t>
            </a:r>
            <a:r>
              <a:rPr lang="en-US" sz="2400" baseline="-25000" dirty="0" smtClean="0">
                <a:solidFill>
                  <a:schemeClr val="bg1"/>
                </a:solidFill>
              </a:rPr>
              <a:t>3</a:t>
            </a:r>
            <a:r>
              <a:rPr lang="en-US" sz="2400" dirty="0" smtClean="0">
                <a:solidFill>
                  <a:schemeClr val="bg1"/>
                </a:solidFill>
              </a:rPr>
              <a:t> = $40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72400" y="5410200"/>
            <a:ext cx="1219200" cy="14478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w</a:t>
            </a:r>
            <a:r>
              <a:rPr lang="en-US" sz="2400" baseline="-25000" dirty="0" smtClean="0">
                <a:solidFill>
                  <a:schemeClr val="bg1"/>
                </a:solidFill>
              </a:rPr>
              <a:t>1</a:t>
            </a:r>
            <a:r>
              <a:rPr lang="en-US" sz="2400" dirty="0" smtClean="0">
                <a:solidFill>
                  <a:schemeClr val="bg1"/>
                </a:solidFill>
              </a:rPr>
              <a:t> = 5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v</a:t>
            </a:r>
            <a:r>
              <a:rPr lang="en-US" sz="2400" baseline="-25000" dirty="0" smtClean="0">
                <a:solidFill>
                  <a:schemeClr val="bg1"/>
                </a:solidFill>
              </a:rPr>
              <a:t>1</a:t>
            </a:r>
            <a:r>
              <a:rPr lang="en-US" sz="2400" dirty="0" smtClean="0">
                <a:solidFill>
                  <a:schemeClr val="bg1"/>
                </a:solidFill>
              </a:rPr>
              <a:t> = $25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85800" y="4800600"/>
            <a:ext cx="2286000" cy="20574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W = 10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16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962400"/>
            <a:ext cx="5421922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Knapsack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F(</a:t>
            </a:r>
            <a:r>
              <a:rPr lang="en-US" dirty="0" err="1" smtClean="0"/>
              <a:t>i,j</a:t>
            </a:r>
            <a:r>
              <a:rPr lang="en-US" dirty="0" smtClean="0"/>
              <a:t>) be optimal solution to problem with first </a:t>
            </a:r>
            <a:r>
              <a:rPr lang="en-US" i="1" dirty="0" err="1" smtClean="0"/>
              <a:t>i</a:t>
            </a:r>
            <a:r>
              <a:rPr lang="en-US" dirty="0" smtClean="0"/>
              <a:t> items and capacity </a:t>
            </a:r>
            <a:r>
              <a:rPr lang="en-US" i="1" dirty="0" smtClean="0"/>
              <a:t>j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Some solutions don’t include item i:  F(i-1, j)</a:t>
            </a:r>
          </a:p>
          <a:p>
            <a:pPr lvl="1"/>
            <a:r>
              <a:rPr lang="en-US" dirty="0" smtClean="0"/>
              <a:t>Others include i:  v</a:t>
            </a:r>
            <a:r>
              <a:rPr lang="en-US" baseline="-25000" dirty="0" smtClean="0"/>
              <a:t>i</a:t>
            </a:r>
            <a:r>
              <a:rPr lang="en-US" dirty="0" smtClean="0"/>
              <a:t> + F(i-1, j-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943600"/>
            <a:ext cx="8452624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188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Knapsack Problem:  </a:t>
            </a:r>
            <a:r>
              <a:rPr lang="el-GR" dirty="0" smtClean="0"/>
              <a:t>Θ</a:t>
            </a:r>
            <a:r>
              <a:rPr lang="en-US" dirty="0" smtClean="0"/>
              <a:t>(</a:t>
            </a:r>
            <a:r>
              <a:rPr lang="en-US" dirty="0" err="1" smtClean="0"/>
              <a:t>nW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Solution: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What does the table look like?</a:t>
            </a:r>
            <a:r>
              <a:rPr lang="en-US" dirty="0" smtClean="0"/>
              <a:t>   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905000"/>
            <a:ext cx="548640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4343400"/>
            <a:ext cx="657225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724400" y="5334000"/>
            <a:ext cx="32004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5238750"/>
            <a:ext cx="29718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9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Pacific 2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6700"/>
      </a:accent1>
      <a:accent2>
        <a:srgbClr val="0000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32590</TotalTime>
  <Words>400</Words>
  <Application>Microsoft Office PowerPoint</Application>
  <PresentationFormat>On-screen Show (4:3)</PresentationFormat>
  <Paragraphs>138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Cambria Math</vt:lpstr>
      <vt:lpstr>Corbel</vt:lpstr>
      <vt:lpstr>Wingdings</vt:lpstr>
      <vt:lpstr>Wingdings 2</vt:lpstr>
      <vt:lpstr>Wingdings 3</vt:lpstr>
      <vt:lpstr>Module</vt:lpstr>
      <vt:lpstr>Dynamic Programming III</vt:lpstr>
      <vt:lpstr>Dynamic Programming</vt:lpstr>
      <vt:lpstr>Last Time Lab</vt:lpstr>
      <vt:lpstr>Last Time Lab</vt:lpstr>
      <vt:lpstr>Last Time Lab</vt:lpstr>
      <vt:lpstr>Last Time Lab</vt:lpstr>
      <vt:lpstr>Knapsack Problem</vt:lpstr>
      <vt:lpstr>Knapsack Problem</vt:lpstr>
      <vt:lpstr>Knapsack Problem:  Θ(nW)</vt:lpstr>
      <vt:lpstr>Knapsack Problem:  Θ(nW)</vt:lpstr>
      <vt:lpstr>Approaching Problems</vt:lpstr>
      <vt:lpstr>Memory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COMP 157!</dc:title>
  <dc:creator>Emma Hayes</dc:creator>
  <cp:lastModifiedBy>Emma Hayes</cp:lastModifiedBy>
  <cp:revision>667</cp:revision>
  <dcterms:created xsi:type="dcterms:W3CDTF">2006-08-16T00:00:00Z</dcterms:created>
  <dcterms:modified xsi:type="dcterms:W3CDTF">2016-11-11T20:35:59Z</dcterms:modified>
</cp:coreProperties>
</file>