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81" r:id="rId3"/>
    <p:sldId id="382" r:id="rId4"/>
    <p:sldId id="383" r:id="rId5"/>
    <p:sldId id="384" r:id="rId6"/>
    <p:sldId id="385" r:id="rId7"/>
    <p:sldId id="444" r:id="rId8"/>
    <p:sldId id="386" r:id="rId9"/>
    <p:sldId id="445" r:id="rId10"/>
    <p:sldId id="387" r:id="rId11"/>
    <p:sldId id="388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441" r:id="rId21"/>
    <p:sldId id="398" r:id="rId22"/>
    <p:sldId id="389" r:id="rId23"/>
    <p:sldId id="399" r:id="rId24"/>
    <p:sldId id="400" r:id="rId25"/>
    <p:sldId id="402" r:id="rId26"/>
    <p:sldId id="442" r:id="rId27"/>
    <p:sldId id="432" r:id="rId28"/>
    <p:sldId id="433" r:id="rId29"/>
    <p:sldId id="443" r:id="rId30"/>
    <p:sldId id="434" r:id="rId31"/>
    <p:sldId id="435" r:id="rId32"/>
    <p:sldId id="436" r:id="rId33"/>
    <p:sldId id="437" r:id="rId34"/>
    <p:sldId id="44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512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846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81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Approaches to Minimum Spanning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Spanning Tree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508280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spanning tree </a:t>
            </a:r>
            <a:r>
              <a:rPr lang="en-US" dirty="0" smtClean="0"/>
              <a:t>of an undirected graph is connected acyclic </a:t>
            </a:r>
            <a:r>
              <a:rPr lang="en-US" dirty="0" err="1" smtClean="0"/>
              <a:t>subgraph</a:t>
            </a:r>
            <a:r>
              <a:rPr lang="en-US" dirty="0" smtClean="0"/>
              <a:t> containing all vertices.</a:t>
            </a:r>
          </a:p>
          <a:p>
            <a:pPr lvl="1"/>
            <a:r>
              <a:rPr lang="en-US" dirty="0" smtClean="0"/>
              <a:t>If graph has weighted edges, the </a:t>
            </a:r>
            <a:r>
              <a:rPr lang="en-US" dirty="0" smtClean="0">
                <a:solidFill>
                  <a:schemeClr val="accent2"/>
                </a:solidFill>
              </a:rPr>
              <a:t>minimum spanning tree </a:t>
            </a:r>
            <a:r>
              <a:rPr lang="en-US" dirty="0" smtClean="0"/>
              <a:t>is one with smallest sum weights.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Useful in network design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8" y="4343400"/>
            <a:ext cx="8644862" cy="191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4343400"/>
            <a:ext cx="6477000" cy="1915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What spanning trees are possible?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Which one is minimum spanning tree?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8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Spanning Tree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508280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spanning tree </a:t>
            </a:r>
            <a:r>
              <a:rPr lang="en-US" dirty="0" smtClean="0"/>
              <a:t>of an undirected graph is connected acyclic </a:t>
            </a:r>
            <a:r>
              <a:rPr lang="en-US" dirty="0" err="1" smtClean="0"/>
              <a:t>subgraph</a:t>
            </a:r>
            <a:r>
              <a:rPr lang="en-US" dirty="0" smtClean="0"/>
              <a:t> containing all vertices.</a:t>
            </a:r>
          </a:p>
          <a:p>
            <a:pPr lvl="1"/>
            <a:r>
              <a:rPr lang="en-US" dirty="0" smtClean="0"/>
              <a:t>If graph has weighted edges, the </a:t>
            </a:r>
            <a:r>
              <a:rPr lang="en-US" dirty="0" smtClean="0">
                <a:solidFill>
                  <a:schemeClr val="accent2"/>
                </a:solidFill>
              </a:rPr>
              <a:t>minimum spanning tree </a:t>
            </a:r>
            <a:r>
              <a:rPr lang="en-US" dirty="0" smtClean="0"/>
              <a:t>is one with smallest sum weights.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Useful in network design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8" y="4343400"/>
            <a:ext cx="8644862" cy="191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8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Brute Force challenging:</a:t>
            </a:r>
          </a:p>
          <a:p>
            <a:pPr lvl="1"/>
            <a:r>
              <a:rPr lang="en-US" dirty="0" smtClean="0"/>
              <a:t>Number of spanning trees grows exponentially with graph size.</a:t>
            </a:r>
          </a:p>
          <a:p>
            <a:pPr lvl="1"/>
            <a:r>
              <a:rPr lang="en-US" dirty="0" smtClean="0"/>
              <a:t>Generating all possible spanning trees non-trivial.</a:t>
            </a:r>
          </a:p>
          <a:p>
            <a:pPr lvl="1"/>
            <a:endParaRPr lang="en-US" dirty="0"/>
          </a:p>
          <a:p>
            <a:r>
              <a:rPr lang="en-US" dirty="0" smtClean="0"/>
              <a:t>Greedy: Prim’s Algorithm</a:t>
            </a:r>
          </a:p>
          <a:p>
            <a:pPr lvl="1"/>
            <a:r>
              <a:rPr lang="en-US" dirty="0" smtClean="0"/>
              <a:t>Start with single arbitrary vertex.</a:t>
            </a:r>
          </a:p>
          <a:p>
            <a:pPr lvl="1"/>
            <a:r>
              <a:rPr lang="en-US" dirty="0" smtClean="0"/>
              <a:t>Each iteration, link one new vertex to tree via min cost 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6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209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3733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3733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91000" y="55626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5" idx="7"/>
            <a:endCxn id="4" idx="3"/>
          </p:cNvCxnSpPr>
          <p:nvPr/>
        </p:nvCxnSpPr>
        <p:spPr>
          <a:xfrm flipV="1">
            <a:off x="1706048" y="29252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9644" y="3048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6" idx="2"/>
            <a:endCxn id="4" idx="6"/>
          </p:cNvCxnSpPr>
          <p:nvPr/>
        </p:nvCxnSpPr>
        <p:spPr>
          <a:xfrm flipH="1">
            <a:off x="3429000" y="2628900"/>
            <a:ext cx="2209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7" idx="2"/>
          </p:cNvCxnSpPr>
          <p:nvPr/>
        </p:nvCxnSpPr>
        <p:spPr>
          <a:xfrm>
            <a:off x="1828800" y="41529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9" idx="1"/>
          </p:cNvCxnSpPr>
          <p:nvPr/>
        </p:nvCxnSpPr>
        <p:spPr>
          <a:xfrm>
            <a:off x="1706048" y="4449248"/>
            <a:ext cx="26077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4" idx="5"/>
          </p:cNvCxnSpPr>
          <p:nvPr/>
        </p:nvCxnSpPr>
        <p:spPr>
          <a:xfrm flipH="1" flipV="1">
            <a:off x="3306248" y="29252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7" idx="4"/>
          </p:cNvCxnSpPr>
          <p:nvPr/>
        </p:nvCxnSpPr>
        <p:spPr>
          <a:xfrm flipV="1">
            <a:off x="4610100" y="4572000"/>
            <a:ext cx="0" cy="99060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7"/>
            <a:endCxn id="6" idx="3"/>
          </p:cNvCxnSpPr>
          <p:nvPr/>
        </p:nvCxnSpPr>
        <p:spPr>
          <a:xfrm flipV="1">
            <a:off x="4906448" y="29252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8" idx="2"/>
          </p:cNvCxnSpPr>
          <p:nvPr/>
        </p:nvCxnSpPr>
        <p:spPr>
          <a:xfrm>
            <a:off x="5029200" y="41529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1"/>
            <a:endCxn id="6" idx="5"/>
          </p:cNvCxnSpPr>
          <p:nvPr/>
        </p:nvCxnSpPr>
        <p:spPr>
          <a:xfrm flipH="1" flipV="1">
            <a:off x="6354248" y="29252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7"/>
            <a:endCxn id="8" idx="3"/>
          </p:cNvCxnSpPr>
          <p:nvPr/>
        </p:nvCxnSpPr>
        <p:spPr>
          <a:xfrm flipV="1">
            <a:off x="4906448" y="4449248"/>
            <a:ext cx="26839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48036" y="22098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33800" y="29815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9872" y="3048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972217" y="29460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2872" y="50673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90800" y="4876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783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7174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313752" y="48192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31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209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3733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3733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91000" y="55626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5" idx="7"/>
            <a:endCxn id="4" idx="3"/>
          </p:cNvCxnSpPr>
          <p:nvPr/>
        </p:nvCxnSpPr>
        <p:spPr>
          <a:xfrm flipV="1">
            <a:off x="1706048" y="29252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9644" y="3048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6" idx="2"/>
            <a:endCxn id="4" idx="6"/>
          </p:cNvCxnSpPr>
          <p:nvPr/>
        </p:nvCxnSpPr>
        <p:spPr>
          <a:xfrm flipH="1">
            <a:off x="3429000" y="2628900"/>
            <a:ext cx="2209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7" idx="2"/>
          </p:cNvCxnSpPr>
          <p:nvPr/>
        </p:nvCxnSpPr>
        <p:spPr>
          <a:xfrm>
            <a:off x="1828800" y="41529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9" idx="1"/>
          </p:cNvCxnSpPr>
          <p:nvPr/>
        </p:nvCxnSpPr>
        <p:spPr>
          <a:xfrm>
            <a:off x="1706048" y="4449248"/>
            <a:ext cx="26077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4" idx="5"/>
          </p:cNvCxnSpPr>
          <p:nvPr/>
        </p:nvCxnSpPr>
        <p:spPr>
          <a:xfrm flipH="1" flipV="1">
            <a:off x="3306248" y="29252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7" idx="4"/>
          </p:cNvCxnSpPr>
          <p:nvPr/>
        </p:nvCxnSpPr>
        <p:spPr>
          <a:xfrm flipV="1">
            <a:off x="4610100" y="4572000"/>
            <a:ext cx="0" cy="99060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7"/>
            <a:endCxn id="6" idx="3"/>
          </p:cNvCxnSpPr>
          <p:nvPr/>
        </p:nvCxnSpPr>
        <p:spPr>
          <a:xfrm flipV="1">
            <a:off x="4906448" y="29252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8" idx="2"/>
          </p:cNvCxnSpPr>
          <p:nvPr/>
        </p:nvCxnSpPr>
        <p:spPr>
          <a:xfrm>
            <a:off x="5029200" y="41529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1"/>
            <a:endCxn id="6" idx="5"/>
          </p:cNvCxnSpPr>
          <p:nvPr/>
        </p:nvCxnSpPr>
        <p:spPr>
          <a:xfrm flipH="1" flipV="1">
            <a:off x="6354248" y="29252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7"/>
            <a:endCxn id="8" idx="3"/>
          </p:cNvCxnSpPr>
          <p:nvPr/>
        </p:nvCxnSpPr>
        <p:spPr>
          <a:xfrm flipV="1">
            <a:off x="4906448" y="4449248"/>
            <a:ext cx="26839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48036" y="22098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33800" y="29815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9872" y="3048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972217" y="29460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2872" y="50673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90800" y="4876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783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7174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313752" y="48192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82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209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3733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3733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91000" y="55626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5" idx="7"/>
            <a:endCxn id="4" idx="3"/>
          </p:cNvCxnSpPr>
          <p:nvPr/>
        </p:nvCxnSpPr>
        <p:spPr>
          <a:xfrm flipV="1">
            <a:off x="1706048" y="29252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9644" y="3048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6" idx="2"/>
            <a:endCxn id="4" idx="6"/>
          </p:cNvCxnSpPr>
          <p:nvPr/>
        </p:nvCxnSpPr>
        <p:spPr>
          <a:xfrm flipH="1">
            <a:off x="3429000" y="2628900"/>
            <a:ext cx="22098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7" idx="2"/>
          </p:cNvCxnSpPr>
          <p:nvPr/>
        </p:nvCxnSpPr>
        <p:spPr>
          <a:xfrm>
            <a:off x="1828800" y="41529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9" idx="1"/>
          </p:cNvCxnSpPr>
          <p:nvPr/>
        </p:nvCxnSpPr>
        <p:spPr>
          <a:xfrm>
            <a:off x="1706048" y="4449248"/>
            <a:ext cx="26077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4" idx="5"/>
          </p:cNvCxnSpPr>
          <p:nvPr/>
        </p:nvCxnSpPr>
        <p:spPr>
          <a:xfrm flipH="1" flipV="1">
            <a:off x="3306248" y="29252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7" idx="4"/>
          </p:cNvCxnSpPr>
          <p:nvPr/>
        </p:nvCxnSpPr>
        <p:spPr>
          <a:xfrm flipV="1">
            <a:off x="4610100" y="4572000"/>
            <a:ext cx="0" cy="99060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7"/>
            <a:endCxn id="6" idx="3"/>
          </p:cNvCxnSpPr>
          <p:nvPr/>
        </p:nvCxnSpPr>
        <p:spPr>
          <a:xfrm flipV="1">
            <a:off x="4906448" y="29252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8" idx="2"/>
          </p:cNvCxnSpPr>
          <p:nvPr/>
        </p:nvCxnSpPr>
        <p:spPr>
          <a:xfrm>
            <a:off x="5029200" y="41529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1"/>
            <a:endCxn id="6" idx="5"/>
          </p:cNvCxnSpPr>
          <p:nvPr/>
        </p:nvCxnSpPr>
        <p:spPr>
          <a:xfrm flipH="1" flipV="1">
            <a:off x="6354248" y="29252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7"/>
            <a:endCxn id="8" idx="3"/>
          </p:cNvCxnSpPr>
          <p:nvPr/>
        </p:nvCxnSpPr>
        <p:spPr>
          <a:xfrm flipV="1">
            <a:off x="4906448" y="4449248"/>
            <a:ext cx="26839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48036" y="22098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33800" y="29815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9872" y="3048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972217" y="29460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2872" y="50673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90800" y="4876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783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7174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313752" y="48192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83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209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3733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91000" y="55626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5" idx="7"/>
            <a:endCxn id="4" idx="3"/>
          </p:cNvCxnSpPr>
          <p:nvPr/>
        </p:nvCxnSpPr>
        <p:spPr>
          <a:xfrm flipV="1">
            <a:off x="1706048" y="29252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9644" y="3048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6" idx="2"/>
            <a:endCxn id="4" idx="6"/>
          </p:cNvCxnSpPr>
          <p:nvPr/>
        </p:nvCxnSpPr>
        <p:spPr>
          <a:xfrm flipH="1">
            <a:off x="3429000" y="2628900"/>
            <a:ext cx="22098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7" idx="2"/>
          </p:cNvCxnSpPr>
          <p:nvPr/>
        </p:nvCxnSpPr>
        <p:spPr>
          <a:xfrm>
            <a:off x="1828800" y="41529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9" idx="1"/>
          </p:cNvCxnSpPr>
          <p:nvPr/>
        </p:nvCxnSpPr>
        <p:spPr>
          <a:xfrm>
            <a:off x="1706048" y="4449248"/>
            <a:ext cx="26077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4" idx="5"/>
          </p:cNvCxnSpPr>
          <p:nvPr/>
        </p:nvCxnSpPr>
        <p:spPr>
          <a:xfrm flipH="1" flipV="1">
            <a:off x="3306248" y="29252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7" idx="4"/>
          </p:cNvCxnSpPr>
          <p:nvPr/>
        </p:nvCxnSpPr>
        <p:spPr>
          <a:xfrm flipV="1">
            <a:off x="4610100" y="4572000"/>
            <a:ext cx="0" cy="99060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7"/>
            <a:endCxn id="6" idx="3"/>
          </p:cNvCxnSpPr>
          <p:nvPr/>
        </p:nvCxnSpPr>
        <p:spPr>
          <a:xfrm flipV="1">
            <a:off x="4906448" y="29252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8" idx="2"/>
          </p:cNvCxnSpPr>
          <p:nvPr/>
        </p:nvCxnSpPr>
        <p:spPr>
          <a:xfrm>
            <a:off x="5029200" y="41529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1"/>
            <a:endCxn id="6" idx="5"/>
          </p:cNvCxnSpPr>
          <p:nvPr/>
        </p:nvCxnSpPr>
        <p:spPr>
          <a:xfrm flipH="1" flipV="1">
            <a:off x="6354248" y="29252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7"/>
            <a:endCxn id="8" idx="3"/>
          </p:cNvCxnSpPr>
          <p:nvPr/>
        </p:nvCxnSpPr>
        <p:spPr>
          <a:xfrm flipV="1">
            <a:off x="4906448" y="4449248"/>
            <a:ext cx="26839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48036" y="22098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33800" y="29815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9872" y="3048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972217" y="29460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2872" y="50673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90800" y="4876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783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7174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313752" y="48192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203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209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3733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91000" y="55626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5" idx="7"/>
            <a:endCxn id="4" idx="3"/>
          </p:cNvCxnSpPr>
          <p:nvPr/>
        </p:nvCxnSpPr>
        <p:spPr>
          <a:xfrm flipV="1">
            <a:off x="1706048" y="29252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9644" y="3048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6" idx="2"/>
            <a:endCxn id="4" idx="6"/>
          </p:cNvCxnSpPr>
          <p:nvPr/>
        </p:nvCxnSpPr>
        <p:spPr>
          <a:xfrm flipH="1">
            <a:off x="3429000" y="2628900"/>
            <a:ext cx="22098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7" idx="2"/>
          </p:cNvCxnSpPr>
          <p:nvPr/>
        </p:nvCxnSpPr>
        <p:spPr>
          <a:xfrm>
            <a:off x="1828800" y="41529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9" idx="1"/>
          </p:cNvCxnSpPr>
          <p:nvPr/>
        </p:nvCxnSpPr>
        <p:spPr>
          <a:xfrm>
            <a:off x="1706048" y="4449248"/>
            <a:ext cx="26077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4" idx="5"/>
          </p:cNvCxnSpPr>
          <p:nvPr/>
        </p:nvCxnSpPr>
        <p:spPr>
          <a:xfrm flipH="1" flipV="1">
            <a:off x="3306248" y="29252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7" idx="4"/>
          </p:cNvCxnSpPr>
          <p:nvPr/>
        </p:nvCxnSpPr>
        <p:spPr>
          <a:xfrm flipV="1">
            <a:off x="4610100" y="4572000"/>
            <a:ext cx="0" cy="990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7"/>
            <a:endCxn id="6" idx="3"/>
          </p:cNvCxnSpPr>
          <p:nvPr/>
        </p:nvCxnSpPr>
        <p:spPr>
          <a:xfrm flipV="1">
            <a:off x="4906448" y="29252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8" idx="2"/>
          </p:cNvCxnSpPr>
          <p:nvPr/>
        </p:nvCxnSpPr>
        <p:spPr>
          <a:xfrm>
            <a:off x="5029200" y="41529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1"/>
            <a:endCxn id="6" idx="5"/>
          </p:cNvCxnSpPr>
          <p:nvPr/>
        </p:nvCxnSpPr>
        <p:spPr>
          <a:xfrm flipH="1" flipV="1">
            <a:off x="6354248" y="29252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7"/>
            <a:endCxn id="8" idx="3"/>
          </p:cNvCxnSpPr>
          <p:nvPr/>
        </p:nvCxnSpPr>
        <p:spPr>
          <a:xfrm flipV="1">
            <a:off x="4906448" y="4449248"/>
            <a:ext cx="26839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48036" y="22098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33800" y="29815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9872" y="3048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972217" y="29460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2872" y="50673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90800" y="4876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783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7174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313752" y="48192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83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209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209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37338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91000" y="55626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5" idx="7"/>
            <a:endCxn id="4" idx="3"/>
          </p:cNvCxnSpPr>
          <p:nvPr/>
        </p:nvCxnSpPr>
        <p:spPr>
          <a:xfrm flipV="1">
            <a:off x="1706048" y="29252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9644" y="3048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6" idx="2"/>
            <a:endCxn id="4" idx="6"/>
          </p:cNvCxnSpPr>
          <p:nvPr/>
        </p:nvCxnSpPr>
        <p:spPr>
          <a:xfrm flipH="1">
            <a:off x="3429000" y="2628900"/>
            <a:ext cx="22098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4" idx="5"/>
          </p:cNvCxnSpPr>
          <p:nvPr/>
        </p:nvCxnSpPr>
        <p:spPr>
          <a:xfrm flipH="1" flipV="1">
            <a:off x="3306248" y="2925248"/>
            <a:ext cx="1007504" cy="9313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7" idx="4"/>
          </p:cNvCxnSpPr>
          <p:nvPr/>
        </p:nvCxnSpPr>
        <p:spPr>
          <a:xfrm flipV="1">
            <a:off x="4610100" y="4572000"/>
            <a:ext cx="0" cy="990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8" idx="2"/>
          </p:cNvCxnSpPr>
          <p:nvPr/>
        </p:nvCxnSpPr>
        <p:spPr>
          <a:xfrm>
            <a:off x="5029200" y="4152900"/>
            <a:ext cx="24384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48036" y="22098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33800" y="29815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71746" y="3733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313752" y="48192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482106" y="5638800"/>
            <a:ext cx="3600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How many iterations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does Prim’s Algorithm run?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6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</a:t>
            </a:r>
            <a:r>
              <a:rPr lang="en-US" dirty="0" smtClean="0"/>
              <a:t>corrections due Fri</a:t>
            </a:r>
          </a:p>
          <a:p>
            <a:endParaRPr lang="en-US" sz="1000" dirty="0"/>
          </a:p>
          <a:p>
            <a:r>
              <a:rPr lang="en-US" dirty="0" smtClean="0"/>
              <a:t>HW 4 due Mon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494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Apply Prim’s Algorithm to the following: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144845" y="2667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838200" cy="838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49145" y="53340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82945" y="535305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54145" y="390531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5" idx="4"/>
            <a:endCxn id="6" idx="0"/>
          </p:cNvCxnSpPr>
          <p:nvPr/>
        </p:nvCxnSpPr>
        <p:spPr>
          <a:xfrm>
            <a:off x="2857500" y="3505200"/>
            <a:ext cx="10745" cy="182880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3612" y="3561999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9" idx="7"/>
            <a:endCxn id="4" idx="3"/>
          </p:cNvCxnSpPr>
          <p:nvPr/>
        </p:nvCxnSpPr>
        <p:spPr>
          <a:xfrm flipV="1">
            <a:off x="5069593" y="3382448"/>
            <a:ext cx="1198004" cy="64561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4" idx="2"/>
          </p:cNvCxnSpPr>
          <p:nvPr/>
        </p:nvCxnSpPr>
        <p:spPr>
          <a:xfrm>
            <a:off x="3276600" y="3086100"/>
            <a:ext cx="2868245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9" idx="1"/>
          </p:cNvCxnSpPr>
          <p:nvPr/>
        </p:nvCxnSpPr>
        <p:spPr>
          <a:xfrm>
            <a:off x="3153848" y="3382448"/>
            <a:ext cx="1323049" cy="64561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4" idx="4"/>
          </p:cNvCxnSpPr>
          <p:nvPr/>
        </p:nvCxnSpPr>
        <p:spPr>
          <a:xfrm flipH="1" flipV="1">
            <a:off x="6563945" y="3505200"/>
            <a:ext cx="38100" cy="184785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  <a:endCxn id="6" idx="7"/>
          </p:cNvCxnSpPr>
          <p:nvPr/>
        </p:nvCxnSpPr>
        <p:spPr>
          <a:xfrm flipH="1">
            <a:off x="3164593" y="4620758"/>
            <a:ext cx="1312304" cy="83599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>
          <a:xfrm>
            <a:off x="3287345" y="5753100"/>
            <a:ext cx="2895600" cy="1905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8" idx="1"/>
          </p:cNvCxnSpPr>
          <p:nvPr/>
        </p:nvCxnSpPr>
        <p:spPr>
          <a:xfrm>
            <a:off x="5069593" y="4620758"/>
            <a:ext cx="1236104" cy="85504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5286" y="2678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44467" y="338244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582995" y="423749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01545" y="403860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414256" y="53530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758607" y="4552421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473571" y="454869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61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Nearest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nodes not in tree, need to store weight of shortest link into tree (or </a:t>
            </a:r>
            <a:r>
              <a:rPr lang="en-US" dirty="0" smtClean="0">
                <a:sym typeface="Symbol"/>
              </a:rPr>
              <a:t> if no link).</a:t>
            </a:r>
          </a:p>
          <a:p>
            <a:pPr lvl="1"/>
            <a:r>
              <a:rPr lang="en-US" dirty="0" smtClean="0">
                <a:sym typeface="Symbol"/>
              </a:rPr>
              <a:t>When a vertex is added to tree, scan its neighbors not in tree and update shortest link cost if shorter than current.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855962"/>
            <a:ext cx="5562600" cy="30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105400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Best structure for storing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Remaining Vertices?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64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105025"/>
            <a:ext cx="82200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45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Induction: Show T</a:t>
            </a:r>
            <a:r>
              <a:rPr lang="en-US" baseline="-25000" dirty="0" smtClean="0"/>
              <a:t>0</a:t>
            </a:r>
            <a:r>
              <a:rPr lang="en-US" dirty="0" smtClean="0"/>
              <a:t>, T</a:t>
            </a:r>
            <a:r>
              <a:rPr lang="en-US" baseline="-25000" dirty="0" smtClean="0"/>
              <a:t>1</a:t>
            </a:r>
            <a:r>
              <a:rPr lang="en-US" dirty="0" smtClean="0"/>
              <a:t>, …, T</a:t>
            </a:r>
            <a:r>
              <a:rPr lang="en-US" baseline="-25000" dirty="0" smtClean="0"/>
              <a:t>n-1</a:t>
            </a:r>
            <a:r>
              <a:rPr lang="en-US" dirty="0" smtClean="0"/>
              <a:t> is part of minimum spanning tree.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0 </a:t>
            </a:r>
            <a:r>
              <a:rPr lang="en-US" dirty="0" smtClean="0"/>
              <a:t>is just one vertex, must be part of minimum spanning tree.</a:t>
            </a:r>
          </a:p>
          <a:p>
            <a:pPr lvl="1"/>
            <a:r>
              <a:rPr lang="en-US" dirty="0" smtClean="0"/>
              <a:t>Assume T</a:t>
            </a:r>
            <a:r>
              <a:rPr lang="en-US" baseline="-25000" dirty="0" smtClean="0"/>
              <a:t>i-1</a:t>
            </a:r>
            <a:r>
              <a:rPr lang="en-US" dirty="0" smtClean="0"/>
              <a:t> generated by Prim’s algorithm is part of minimum spanning tree </a:t>
            </a:r>
            <a:r>
              <a:rPr lang="en-US" b="1" i="1" dirty="0" smtClean="0"/>
              <a:t>T</a:t>
            </a:r>
            <a:r>
              <a:rPr lang="en-US" dirty="0"/>
              <a:t> </a:t>
            </a:r>
            <a:r>
              <a:rPr lang="en-US" dirty="0" smtClean="0"/>
              <a:t>then prove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generated by Prim’s algorithm </a:t>
            </a:r>
            <a:r>
              <a:rPr lang="en-US" dirty="0" smtClean="0"/>
              <a:t>is also part </a:t>
            </a:r>
            <a:r>
              <a:rPr lang="en-US" b="1" i="1" dirty="0" smtClean="0"/>
              <a:t>T.</a:t>
            </a:r>
            <a:endParaRPr lang="en-US" dirty="0" smtClean="0"/>
          </a:p>
          <a:p>
            <a:pPr lvl="2"/>
            <a:r>
              <a:rPr lang="en-US" dirty="0" smtClean="0"/>
              <a:t>Prove by Contradiction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is not part of </a:t>
            </a:r>
            <a:r>
              <a:rPr lang="en-US" b="1" i="1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Edge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is only edge added since T</a:t>
            </a:r>
            <a:r>
              <a:rPr lang="en-US" baseline="-25000" dirty="0" smtClean="0"/>
              <a:t>i-1</a:t>
            </a:r>
            <a:r>
              <a:rPr lang="en-US" dirty="0" smtClean="0"/>
              <a:t>, so must be edge not in </a:t>
            </a:r>
            <a:r>
              <a:rPr lang="en-US" b="1" i="1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Thus adding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to T would create a cycle: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962400"/>
            <a:ext cx="6057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92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is not part of </a:t>
            </a:r>
            <a:r>
              <a:rPr lang="en-US" b="1" i="1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Must be another edge connecting v’ to u’ in cycle.</a:t>
            </a:r>
          </a:p>
          <a:p>
            <a:pPr lvl="1"/>
            <a:r>
              <a:rPr lang="en-US" dirty="0" smtClean="0"/>
              <a:t>Imagine deleting (v’, u’) edge …</a:t>
            </a:r>
          </a:p>
          <a:p>
            <a:pPr lvl="2"/>
            <a:r>
              <a:rPr lang="en-US" dirty="0" smtClean="0"/>
              <a:t>New lower cost spanning tree created.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Contradiction!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962400"/>
            <a:ext cx="6057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019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err="1" smtClean="0"/>
              <a:t>Kruskal’s</a:t>
            </a:r>
            <a:r>
              <a:rPr lang="en-US" altLang="en-US" sz="4000" dirty="0" smtClean="0"/>
              <a:t> Algorithm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Sort the edges in non-decreasing order of lengths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r>
              <a:rPr lang="en-US" altLang="en-US" sz="2800" dirty="0" smtClean="0"/>
              <a:t>Grow tree one edge at a time to </a:t>
            </a:r>
            <a:br>
              <a:rPr lang="en-US" altLang="en-US" sz="2800" dirty="0" smtClean="0"/>
            </a:br>
            <a:r>
              <a:rPr lang="en-US" altLang="en-US" sz="2800" dirty="0" smtClean="0"/>
              <a:t>produce MST through </a:t>
            </a:r>
            <a:r>
              <a:rPr lang="en-US" altLang="en-US" sz="2800" dirty="0" smtClean="0">
                <a:solidFill>
                  <a:schemeClr val="hlink"/>
                </a:solidFill>
              </a:rPr>
              <a:t>a series of </a:t>
            </a:r>
            <a:br>
              <a:rPr lang="en-US" altLang="en-US" sz="2800" dirty="0" smtClean="0">
                <a:solidFill>
                  <a:schemeClr val="hlink"/>
                </a:solidFill>
              </a:rPr>
            </a:br>
            <a:r>
              <a:rPr lang="en-US" altLang="en-US" sz="2800" dirty="0" smtClean="0">
                <a:solidFill>
                  <a:schemeClr val="hlink"/>
                </a:solidFill>
              </a:rPr>
              <a:t>expanding forests F</a:t>
            </a:r>
            <a:r>
              <a:rPr lang="en-US" altLang="en-US" sz="2800" baseline="-25000" dirty="0" smtClean="0">
                <a:solidFill>
                  <a:schemeClr val="hlink"/>
                </a:solidFill>
              </a:rPr>
              <a:t>1</a:t>
            </a:r>
            <a:r>
              <a:rPr lang="en-US" altLang="en-US" sz="2800" dirty="0" smtClean="0">
                <a:solidFill>
                  <a:schemeClr val="hlink"/>
                </a:solidFill>
              </a:rPr>
              <a:t>, F</a:t>
            </a:r>
            <a:r>
              <a:rPr lang="en-US" altLang="en-US" sz="2800" baseline="-25000" dirty="0" smtClean="0">
                <a:solidFill>
                  <a:schemeClr val="hlink"/>
                </a:solidFill>
              </a:rPr>
              <a:t>2</a:t>
            </a:r>
            <a:r>
              <a:rPr lang="en-US" altLang="en-US" sz="2800" dirty="0" smtClean="0">
                <a:solidFill>
                  <a:schemeClr val="hlink"/>
                </a:solidFill>
              </a:rPr>
              <a:t>, …, F</a:t>
            </a:r>
            <a:r>
              <a:rPr lang="en-US" altLang="en-US" sz="2800" i="1" baseline="-25000" dirty="0" smtClean="0">
                <a:solidFill>
                  <a:schemeClr val="hlink"/>
                </a:solidFill>
              </a:rPr>
              <a:t>n-</a:t>
            </a:r>
            <a:r>
              <a:rPr lang="en-US" altLang="en-US" sz="2800" baseline="-25000" dirty="0" smtClean="0">
                <a:solidFill>
                  <a:schemeClr val="hlink"/>
                </a:solidFill>
              </a:rPr>
              <a:t>1</a:t>
            </a:r>
            <a:br>
              <a:rPr lang="en-US" altLang="en-US" sz="2800" baseline="-25000" dirty="0" smtClean="0">
                <a:solidFill>
                  <a:schemeClr val="hlink"/>
                </a:solidFill>
              </a:rPr>
            </a:br>
            <a:endParaRPr lang="en-US" altLang="en-US" sz="2800" dirty="0" smtClean="0">
              <a:solidFill>
                <a:schemeClr val="hlink"/>
              </a:solidFill>
            </a:endParaRPr>
          </a:p>
          <a:p>
            <a:r>
              <a:rPr lang="en-US" altLang="en-US" sz="2800" dirty="0" smtClean="0"/>
              <a:t>Each iteration: add the next edge </a:t>
            </a:r>
            <a:br>
              <a:rPr lang="en-US" altLang="en-US" sz="2800" dirty="0" smtClean="0"/>
            </a:br>
            <a:r>
              <a:rPr lang="en-US" altLang="en-US" sz="2800" dirty="0" smtClean="0"/>
              <a:t>in sorted list, skipping edges that </a:t>
            </a:r>
            <a:br>
              <a:rPr lang="en-US" altLang="en-US" sz="2800" dirty="0" smtClean="0"/>
            </a:br>
            <a:r>
              <a:rPr lang="en-US" altLang="en-US" sz="2800" dirty="0" smtClean="0"/>
              <a:t>would cause cycles.</a:t>
            </a:r>
          </a:p>
          <a:p>
            <a:endParaRPr lang="en-US" altLang="en-US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2895600"/>
            <a:ext cx="31337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5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Kruskal’s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8775" y="1505869"/>
            <a:ext cx="8001000" cy="5170488"/>
            <a:chOff x="228600" y="1066800"/>
            <a:chExt cx="8001000" cy="5170488"/>
          </a:xfrm>
        </p:grpSpPr>
        <p:grpSp>
          <p:nvGrpSpPr>
            <p:cNvPr id="21507" name="Group 20"/>
            <p:cNvGrpSpPr>
              <a:grpSpLocks/>
            </p:cNvGrpSpPr>
            <p:nvPr/>
          </p:nvGrpSpPr>
          <p:grpSpPr bwMode="auto">
            <a:xfrm>
              <a:off x="762000" y="1066800"/>
              <a:ext cx="2286000" cy="2211388"/>
              <a:chOff x="624" y="2697"/>
              <a:chExt cx="1440" cy="1393"/>
            </a:xfrm>
          </p:grpSpPr>
          <p:sp>
            <p:nvSpPr>
              <p:cNvPr id="21545" name="Text Box 21"/>
              <p:cNvSpPr txBox="1">
                <a:spLocks noChangeArrowheads="1"/>
              </p:cNvSpPr>
              <p:nvPr/>
            </p:nvSpPr>
            <p:spPr bwMode="auto">
              <a:xfrm>
                <a:off x="1344" y="3840"/>
                <a:ext cx="1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2000">
                    <a:latin typeface="Times New Roman" pitchFamily="18" charset="0"/>
                  </a:rPr>
                  <a:t>3</a:t>
                </a:r>
              </a:p>
            </p:txBody>
          </p:sp>
          <p:grpSp>
            <p:nvGrpSpPr>
              <p:cNvPr id="21546" name="Group 22"/>
              <p:cNvGrpSpPr>
                <a:grpSpLocks/>
              </p:cNvGrpSpPr>
              <p:nvPr/>
            </p:nvGrpSpPr>
            <p:grpSpPr bwMode="auto">
              <a:xfrm>
                <a:off x="624" y="2697"/>
                <a:ext cx="1440" cy="1335"/>
                <a:chOff x="624" y="2697"/>
                <a:chExt cx="1440" cy="1335"/>
              </a:xfrm>
            </p:grpSpPr>
            <p:sp>
              <p:nvSpPr>
                <p:cNvPr id="21547" name="Oval 23"/>
                <p:cNvSpPr>
                  <a:spLocks noChangeArrowheads="1"/>
                </p:cNvSpPr>
                <p:nvPr/>
              </p:nvSpPr>
              <p:spPr bwMode="auto">
                <a:xfrm>
                  <a:off x="1488" y="273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1548" name="Oval 24"/>
                <p:cNvSpPr>
                  <a:spLocks noChangeArrowheads="1"/>
                </p:cNvSpPr>
                <p:nvPr/>
              </p:nvSpPr>
              <p:spPr bwMode="auto">
                <a:xfrm>
                  <a:off x="1872" y="37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21549" name="Oval 25"/>
                <p:cNvSpPr>
                  <a:spLocks noChangeArrowheads="1"/>
                </p:cNvSpPr>
                <p:nvPr/>
              </p:nvSpPr>
              <p:spPr bwMode="auto">
                <a:xfrm>
                  <a:off x="816" y="3840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21550" name="Oval 26"/>
                <p:cNvSpPr>
                  <a:spLocks noChangeArrowheads="1"/>
                </p:cNvSpPr>
                <p:nvPr/>
              </p:nvSpPr>
              <p:spPr bwMode="auto">
                <a:xfrm>
                  <a:off x="672" y="297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155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864" y="2880"/>
                  <a:ext cx="62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2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3168"/>
                  <a:ext cx="96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912" y="2928"/>
                  <a:ext cx="624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046" y="26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2155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24" y="339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155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04" y="315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2155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44" y="3408"/>
                  <a:ext cx="11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55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008" y="3864"/>
                  <a:ext cx="864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9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1632" y="2928"/>
                  <a:ext cx="336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6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776" y="310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</p:grpSp>
        <p:sp>
          <p:nvSpPr>
            <p:cNvPr id="21508" name="TextBox 20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4191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(a,c,4), (a,b,2), (b,c,6), (b,d,3), (d,c,1)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581400" y="1981200"/>
              <a:ext cx="4191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(d,c,1), (a,b,2), (b,d,3), (a,c,4), (b,c,6) </a:t>
              </a:r>
            </a:p>
          </p:txBody>
        </p:sp>
        <p:sp>
          <p:nvSpPr>
            <p:cNvPr id="21510" name="Text Box 33"/>
            <p:cNvSpPr txBox="1">
              <a:spLocks noChangeArrowheads="1"/>
            </p:cNvSpPr>
            <p:nvPr/>
          </p:nvSpPr>
          <p:spPr bwMode="auto">
            <a:xfrm>
              <a:off x="2057400" y="48625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" name="Group 81"/>
            <p:cNvGrpSpPr>
              <a:grpSpLocks/>
            </p:cNvGrpSpPr>
            <p:nvPr/>
          </p:nvGrpSpPr>
          <p:grpSpPr bwMode="auto">
            <a:xfrm>
              <a:off x="228600" y="3581400"/>
              <a:ext cx="3200400" cy="2274888"/>
              <a:chOff x="228600" y="3581400"/>
              <a:chExt cx="3200400" cy="2274332"/>
            </a:xfrm>
          </p:grpSpPr>
          <p:grpSp>
            <p:nvGrpSpPr>
              <p:cNvPr id="21539" name="Group 40"/>
              <p:cNvGrpSpPr>
                <a:grpSpLocks/>
              </p:cNvGrpSpPr>
              <p:nvPr/>
            </p:nvGrpSpPr>
            <p:grpSpPr bwMode="auto">
              <a:xfrm>
                <a:off x="1219200" y="3581400"/>
                <a:ext cx="914400" cy="1905000"/>
                <a:chOff x="2286000" y="3795713"/>
                <a:chExt cx="914400" cy="1905000"/>
              </a:xfrm>
            </p:grpSpPr>
            <p:sp>
              <p:nvSpPr>
                <p:cNvPr id="21541" name="Oval 23"/>
                <p:cNvSpPr>
                  <a:spLocks noChangeArrowheads="1"/>
                </p:cNvSpPr>
                <p:nvPr/>
              </p:nvSpPr>
              <p:spPr bwMode="auto">
                <a:xfrm>
                  <a:off x="2286000" y="3795713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1542" name="Oval 24"/>
                <p:cNvSpPr>
                  <a:spLocks noChangeArrowheads="1"/>
                </p:cNvSpPr>
                <p:nvPr/>
              </p:nvSpPr>
              <p:spPr bwMode="auto">
                <a:xfrm>
                  <a:off x="2895600" y="5395913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21543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2514600" y="4100513"/>
                  <a:ext cx="533400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43200" y="4381500"/>
                  <a:ext cx="31115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21540" name="TextBox 78"/>
              <p:cNvSpPr txBox="1">
                <a:spLocks noChangeArrowheads="1"/>
              </p:cNvSpPr>
              <p:nvPr/>
            </p:nvSpPr>
            <p:spPr bwMode="auto">
              <a:xfrm>
                <a:off x="228600" y="5486400"/>
                <a:ext cx="3200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(a,b,2), (b,d,3), (a,c,4), (b,c,6) </a:t>
                </a: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3352800" y="3810000"/>
              <a:ext cx="2514600" cy="2427288"/>
              <a:chOff x="3352800" y="3810000"/>
              <a:chExt cx="2514600" cy="2426732"/>
            </a:xfrm>
          </p:grpSpPr>
          <p:grpSp>
            <p:nvGrpSpPr>
              <p:cNvPr id="21528" name="Group 58"/>
              <p:cNvGrpSpPr>
                <a:grpSpLocks/>
              </p:cNvGrpSpPr>
              <p:nvPr/>
            </p:nvGrpSpPr>
            <p:grpSpPr bwMode="auto">
              <a:xfrm>
                <a:off x="3962400" y="3810000"/>
                <a:ext cx="1447800" cy="2071687"/>
                <a:chOff x="3810000" y="3567113"/>
                <a:chExt cx="1447800" cy="2071687"/>
              </a:xfrm>
            </p:grpSpPr>
            <p:sp>
              <p:nvSpPr>
                <p:cNvPr id="21530" name="Oval 23"/>
                <p:cNvSpPr>
                  <a:spLocks noChangeArrowheads="1"/>
                </p:cNvSpPr>
                <p:nvPr/>
              </p:nvSpPr>
              <p:spPr bwMode="auto">
                <a:xfrm>
                  <a:off x="4343400" y="3567113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1531" name="Oval 24"/>
                <p:cNvSpPr>
                  <a:spLocks noChangeArrowheads="1"/>
                </p:cNvSpPr>
                <p:nvPr/>
              </p:nvSpPr>
              <p:spPr bwMode="auto">
                <a:xfrm>
                  <a:off x="4953000" y="5167313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21532" name="Oval 25"/>
                <p:cNvSpPr>
                  <a:spLocks noChangeArrowheads="1"/>
                </p:cNvSpPr>
                <p:nvPr/>
              </p:nvSpPr>
              <p:spPr bwMode="auto">
                <a:xfrm>
                  <a:off x="4114800" y="5334000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21533" name="Oval 26"/>
                <p:cNvSpPr>
                  <a:spLocks noChangeArrowheads="1"/>
                </p:cNvSpPr>
                <p:nvPr/>
              </p:nvSpPr>
              <p:spPr bwMode="auto">
                <a:xfrm>
                  <a:off x="3886200" y="3962400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/>
                  <a:r>
                    <a:rPr lang="en-US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1534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4038600" y="4267200"/>
                  <a:ext cx="152400" cy="1066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810000" y="4624387"/>
                  <a:ext cx="31115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153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114800" y="4633913"/>
                  <a:ext cx="1841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537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4572000" y="3871913"/>
                  <a:ext cx="533400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800600" y="4152900"/>
                  <a:ext cx="31115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21529" name="TextBox 79"/>
              <p:cNvSpPr txBox="1">
                <a:spLocks noChangeArrowheads="1"/>
              </p:cNvSpPr>
              <p:nvPr/>
            </p:nvSpPr>
            <p:spPr bwMode="auto">
              <a:xfrm>
                <a:off x="3352800" y="5867400"/>
                <a:ext cx="2514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(b,d,3), (a,c,4), (b,c,6) </a:t>
                </a:r>
              </a:p>
            </p:txBody>
          </p:sp>
        </p:grpSp>
        <p:grpSp>
          <p:nvGrpSpPr>
            <p:cNvPr id="8" name="Group 83"/>
            <p:cNvGrpSpPr>
              <a:grpSpLocks/>
            </p:cNvGrpSpPr>
            <p:nvPr/>
          </p:nvGrpSpPr>
          <p:grpSpPr bwMode="auto">
            <a:xfrm>
              <a:off x="5943600" y="3505200"/>
              <a:ext cx="2286000" cy="2579688"/>
              <a:chOff x="5943600" y="3505200"/>
              <a:chExt cx="2286000" cy="2579132"/>
            </a:xfrm>
          </p:grpSpPr>
          <p:grpSp>
            <p:nvGrpSpPr>
              <p:cNvPr id="21514" name="Group 77"/>
              <p:cNvGrpSpPr>
                <a:grpSpLocks/>
              </p:cNvGrpSpPr>
              <p:nvPr/>
            </p:nvGrpSpPr>
            <p:grpSpPr bwMode="auto">
              <a:xfrm>
                <a:off x="5943600" y="3505200"/>
                <a:ext cx="2286000" cy="2149475"/>
                <a:chOff x="5486400" y="3490913"/>
                <a:chExt cx="2286000" cy="2149475"/>
              </a:xfrm>
            </p:grpSpPr>
            <p:sp>
              <p:nvSpPr>
                <p:cNvPr id="2151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629400" y="5243513"/>
                  <a:ext cx="29845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2000">
                      <a:latin typeface="Times New Roman" pitchFamily="18" charset="0"/>
                    </a:rPr>
                    <a:t>3</a:t>
                  </a:r>
                </a:p>
              </p:txBody>
            </p:sp>
            <p:grpSp>
              <p:nvGrpSpPr>
                <p:cNvPr id="21517" name="Group 76"/>
                <p:cNvGrpSpPr>
                  <a:grpSpLocks/>
                </p:cNvGrpSpPr>
                <p:nvPr/>
              </p:nvGrpSpPr>
              <p:grpSpPr bwMode="auto">
                <a:xfrm>
                  <a:off x="5486400" y="3490913"/>
                  <a:ext cx="2286000" cy="2057400"/>
                  <a:chOff x="5486400" y="3490913"/>
                  <a:chExt cx="2286000" cy="2057400"/>
                </a:xfrm>
              </p:grpSpPr>
              <p:sp>
                <p:nvSpPr>
                  <p:cNvPr id="2151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6858000" y="3490913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/>
                    <a:r>
                      <a:rPr lang="en-US" altLang="en-US" sz="24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21519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7467600" y="5091113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/>
                    <a:r>
                      <a:rPr lang="en-US" altLang="en-US" sz="24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2152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5791200" y="5243513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/>
                    <a:r>
                      <a:rPr lang="en-US" altLang="en-US" sz="24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21521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5562600" y="3871913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/>
                    <a:r>
                      <a:rPr lang="en-US" altLang="en-US" sz="2400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21522" name="Line 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15000" y="4176713"/>
                    <a:ext cx="152400" cy="10668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2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86400" y="4533900"/>
                    <a:ext cx="31115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altLang="en-US" sz="2000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2152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4557713"/>
                    <a:ext cx="1841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endParaRPr lang="en-US" altLang="en-US">
                      <a:solidFill>
                        <a:schemeClr val="bg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525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96000" y="5281613"/>
                    <a:ext cx="1371600" cy="762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26" name="Line 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086600" y="3795713"/>
                    <a:ext cx="533400" cy="1295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27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5200" y="4076700"/>
                    <a:ext cx="31115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altLang="en-US" sz="2000"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81" name="TextBox 80"/>
              <p:cNvSpPr txBox="1"/>
              <p:nvPr/>
            </p:nvSpPr>
            <p:spPr>
              <a:xfrm>
                <a:off x="6400800" y="5715000"/>
                <a:ext cx="1828800" cy="3693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trike="sngStrike" dirty="0"/>
                  <a:t>(a,c,4), (b,c,6)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72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0600" y="4114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2590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1000" y="4114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67600" y="41148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91000" y="5943600"/>
            <a:ext cx="838200" cy="838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5" idx="7"/>
            <a:endCxn id="4" idx="3"/>
          </p:cNvCxnSpPr>
          <p:nvPr/>
        </p:nvCxnSpPr>
        <p:spPr>
          <a:xfrm flipV="1">
            <a:off x="1706048" y="33062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9644" y="3429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6" idx="2"/>
            <a:endCxn id="4" idx="6"/>
          </p:cNvCxnSpPr>
          <p:nvPr/>
        </p:nvCxnSpPr>
        <p:spPr>
          <a:xfrm flipH="1">
            <a:off x="3429000" y="3009900"/>
            <a:ext cx="2209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7" idx="2"/>
          </p:cNvCxnSpPr>
          <p:nvPr/>
        </p:nvCxnSpPr>
        <p:spPr>
          <a:xfrm>
            <a:off x="1828800" y="4533900"/>
            <a:ext cx="23622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9" idx="1"/>
          </p:cNvCxnSpPr>
          <p:nvPr/>
        </p:nvCxnSpPr>
        <p:spPr>
          <a:xfrm>
            <a:off x="1706048" y="4830248"/>
            <a:ext cx="26077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4" idx="5"/>
          </p:cNvCxnSpPr>
          <p:nvPr/>
        </p:nvCxnSpPr>
        <p:spPr>
          <a:xfrm flipH="1" flipV="1">
            <a:off x="3306248" y="3306248"/>
            <a:ext cx="10075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  <a:endCxn id="7" idx="4"/>
          </p:cNvCxnSpPr>
          <p:nvPr/>
        </p:nvCxnSpPr>
        <p:spPr>
          <a:xfrm flipV="1">
            <a:off x="4610100" y="4953000"/>
            <a:ext cx="0" cy="99060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7"/>
            <a:endCxn id="6" idx="3"/>
          </p:cNvCxnSpPr>
          <p:nvPr/>
        </p:nvCxnSpPr>
        <p:spPr>
          <a:xfrm flipV="1">
            <a:off x="4906448" y="3306248"/>
            <a:ext cx="855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6"/>
            <a:endCxn id="8" idx="2"/>
          </p:cNvCxnSpPr>
          <p:nvPr/>
        </p:nvCxnSpPr>
        <p:spPr>
          <a:xfrm>
            <a:off x="5029200" y="4533900"/>
            <a:ext cx="24384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1"/>
            <a:endCxn id="6" idx="5"/>
          </p:cNvCxnSpPr>
          <p:nvPr/>
        </p:nvCxnSpPr>
        <p:spPr>
          <a:xfrm flipH="1" flipV="1">
            <a:off x="6354248" y="3306248"/>
            <a:ext cx="1236104" cy="9313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7"/>
            <a:endCxn id="8" idx="3"/>
          </p:cNvCxnSpPr>
          <p:nvPr/>
        </p:nvCxnSpPr>
        <p:spPr>
          <a:xfrm flipV="1">
            <a:off x="4906448" y="4830248"/>
            <a:ext cx="2683904" cy="123610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48036" y="25908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33800" y="3362512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9872" y="34290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972217" y="33270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6152872" y="54483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90800" y="52578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7836" y="4114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71746" y="4114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4313752" y="52002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9" name="Rectangle 3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4">
                    <a:lumMod val="75000"/>
                  </a:schemeClr>
                </a:solidFill>
              </a:rPr>
              <a:t>Apply </a:t>
            </a:r>
            <a:r>
              <a:rPr lang="en-US" altLang="en-US" dirty="0" err="1" smtClean="0">
                <a:solidFill>
                  <a:schemeClr val="accent4">
                    <a:lumMod val="75000"/>
                  </a:schemeClr>
                </a:solidFill>
              </a:rPr>
              <a:t>Kruskal’s</a:t>
            </a:r>
            <a:r>
              <a:rPr lang="en-US" altLang="en-US" dirty="0" smtClean="0">
                <a:solidFill>
                  <a:schemeClr val="accent4">
                    <a:lumMod val="75000"/>
                  </a:schemeClr>
                </a:solidFill>
              </a:rPr>
              <a:t> Algorithm to: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1563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would you normally make change?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133725"/>
            <a:ext cx="4238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114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8" y="1905000"/>
            <a:ext cx="8686800" cy="406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630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Notes about Kruskal’s algorithm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Algorithm looks easier than Prim’s but is harder to implement (checking for cycles!)</a:t>
            </a:r>
          </a:p>
          <a:p>
            <a:pPr lvl="1"/>
            <a:endParaRPr lang="en-US" altLang="en-US" dirty="0" smtClean="0"/>
          </a:p>
          <a:p>
            <a:r>
              <a:rPr lang="en-US" altLang="en-US" sz="2800" dirty="0" smtClean="0"/>
              <a:t>Cycle checking: a cycle is created </a:t>
            </a:r>
            <a:r>
              <a:rPr lang="en-US" altLang="en-US" sz="2800" dirty="0" err="1" smtClean="0"/>
              <a:t>iff</a:t>
            </a:r>
            <a:r>
              <a:rPr lang="en-US" altLang="en-US" sz="2800" dirty="0" smtClean="0"/>
              <a:t> added edge connects vertices in the same connected component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A disjoint-set data structure is an efficient way to store the vertices in each tree in </a:t>
            </a:r>
            <a:r>
              <a:rPr lang="en-US" altLang="en-US" sz="2800" smtClean="0"/>
              <a:t>the forest and to check </a:t>
            </a:r>
            <a:r>
              <a:rPr lang="en-US" altLang="en-US" sz="2800" dirty="0" smtClean="0"/>
              <a:t>for cycles</a:t>
            </a:r>
          </a:p>
        </p:txBody>
      </p:sp>
    </p:spTree>
    <p:extLst>
      <p:ext uri="{BB962C8B-B14F-4D97-AF65-F5344CB8AC3E}">
        <p14:creationId xmlns:p14="http://schemas.microsoft.com/office/powerpoint/2010/main" val="10690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Disjoint-Set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815609"/>
          </a:xfrm>
        </p:spPr>
        <p:txBody>
          <a:bodyPr/>
          <a:lstStyle/>
          <a:p>
            <a:r>
              <a:rPr lang="en-US" dirty="0" smtClean="0"/>
              <a:t>Disjoint-set operations: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657542"/>
            <a:ext cx="8765765" cy="206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855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Disjoint-Set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815609"/>
          </a:xfrm>
        </p:spPr>
        <p:txBody>
          <a:bodyPr/>
          <a:lstStyle/>
          <a:p>
            <a:r>
              <a:rPr lang="en-US" dirty="0" smtClean="0"/>
              <a:t>S = { 1, 2, 3, 4, 5, 6 }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5999"/>
            <a:ext cx="7109268" cy="433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4648200"/>
            <a:ext cx="4572000" cy="21336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makesets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union(1,4);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union(5,2);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union(3,6);</a:t>
            </a:r>
          </a:p>
          <a:p>
            <a:pPr marL="11887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04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using DSS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4963"/>
            <a:ext cx="9117500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0600" y="33205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Initialize DSS with all vertices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810000" y="3124200"/>
            <a:ext cx="9906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692" y="5181600"/>
            <a:ext cx="7956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Test for cycles will check if vertices connected by edge are in same subset.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If edge is added, merge forests by union of corresponding subsets.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3581400" y="4038600"/>
            <a:ext cx="1050746" cy="1143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would you normally make change?</a:t>
            </a:r>
          </a:p>
          <a:p>
            <a:pPr lvl="1"/>
            <a:r>
              <a:rPr lang="en-US" dirty="0" smtClean="0"/>
              <a:t>Using a “greedy” algorithm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Does it find globally optimal solution?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133725"/>
            <a:ext cx="4238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87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would you normally make change?</a:t>
            </a:r>
          </a:p>
          <a:p>
            <a:pPr lvl="1"/>
            <a:r>
              <a:rPr lang="en-US" dirty="0" smtClean="0"/>
              <a:t>Using a “greedy” algorithm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Does it find globally optimal solution?</a:t>
            </a:r>
          </a:p>
          <a:p>
            <a:pPr lvl="1"/>
            <a:r>
              <a:rPr lang="en-US" dirty="0" smtClean="0"/>
              <a:t>Yes, given these denominations.  </a:t>
            </a:r>
          </a:p>
          <a:p>
            <a:pPr lvl="1"/>
            <a:r>
              <a:rPr lang="en-US" dirty="0" smtClean="0"/>
              <a:t>No for other denominations</a:t>
            </a:r>
          </a:p>
          <a:p>
            <a:pPr lvl="2"/>
            <a:r>
              <a:rPr lang="en-US" dirty="0" smtClean="0"/>
              <a:t>e.g. d</a:t>
            </a:r>
            <a:r>
              <a:rPr lang="en-US" baseline="-25000" dirty="0" smtClean="0"/>
              <a:t>1</a:t>
            </a:r>
            <a:r>
              <a:rPr lang="en-US" dirty="0" smtClean="0"/>
              <a:t> = 25, d</a:t>
            </a:r>
            <a:r>
              <a:rPr lang="en-US" baseline="-25000" dirty="0" smtClean="0"/>
              <a:t>2</a:t>
            </a:r>
            <a:r>
              <a:rPr lang="en-US" dirty="0" smtClean="0"/>
              <a:t> = 10, d</a:t>
            </a:r>
            <a:r>
              <a:rPr lang="en-US" baseline="-25000" dirty="0" smtClean="0"/>
              <a:t>3</a:t>
            </a:r>
            <a:r>
              <a:rPr lang="en-US" dirty="0" smtClean="0"/>
              <a:t> = 1.  Change due = 30.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133725"/>
            <a:ext cx="4238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50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Usually applied to optimization problems, but considered a general purpose technique.</a:t>
            </a:r>
          </a:p>
          <a:p>
            <a:r>
              <a:rPr lang="en-US" dirty="0" smtClean="0"/>
              <a:t>Construct solution through sequence of steps where each step is: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Feasible</a:t>
            </a:r>
            <a:r>
              <a:rPr lang="en-US" dirty="0" smtClean="0"/>
              <a:t>: satisfies problem’s constraints.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Locally Optimal</a:t>
            </a:r>
            <a:r>
              <a:rPr lang="en-US" dirty="0" smtClean="0"/>
              <a:t>: has to be best local choice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Irrevocable</a:t>
            </a:r>
            <a:r>
              <a:rPr lang="en-US" dirty="0" smtClean="0"/>
              <a:t>: once made, choice can’t be changed at later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0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Greedy Example: 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191"/>
            <a:ext cx="4194536" cy="4625609"/>
          </a:xfrm>
        </p:spPr>
        <p:txBody>
          <a:bodyPr/>
          <a:lstStyle/>
          <a:p>
            <a:r>
              <a:rPr lang="en-US" dirty="0" smtClean="0"/>
              <a:t>Like DFS, but takes best edge each time and stops when reaches goal (even if nodes/paths unexplored)</a:t>
            </a:r>
          </a:p>
          <a:p>
            <a:pPr lvl="1"/>
            <a:r>
              <a:rPr lang="en-US" dirty="0" smtClean="0"/>
              <a:t>e.g. San Jose to Sacramento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459" y="2667000"/>
            <a:ext cx="1181734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</a:rPr>
              <a:t>Stockton</a:t>
            </a:r>
            <a:endParaRPr lang="en-US" sz="2000" b="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4059" y="1600200"/>
            <a:ext cx="1566454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</a:rPr>
              <a:t>Sacramento</a:t>
            </a:r>
            <a:endParaRPr lang="en-US" sz="2000" b="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3259" y="2667000"/>
            <a:ext cx="1824538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</a:rPr>
              <a:t>San Francisco</a:t>
            </a:r>
            <a:endParaRPr lang="en-US" sz="2000" b="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5659" y="5486400"/>
            <a:ext cx="1253869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</a:rPr>
              <a:t>San Jose</a:t>
            </a:r>
            <a:endParaRPr lang="en-US" sz="2000" b="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3459" y="3810000"/>
            <a:ext cx="132440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</a:rPr>
              <a:t>Livermore</a:t>
            </a:r>
            <a:endParaRPr lang="en-US" sz="2000" b="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7459" y="3810000"/>
            <a:ext cx="1167307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</a:rPr>
              <a:t>Modesto</a:t>
            </a:r>
            <a:endParaRPr lang="en-US" sz="2000" b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8859" y="5486400"/>
            <a:ext cx="158274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</a:rPr>
              <a:t>Los Angeles</a:t>
            </a:r>
            <a:endParaRPr lang="en-US" sz="2000" b="0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/>
          <p:cNvCxnSpPr>
            <a:stCxn id="5" idx="2"/>
            <a:endCxn id="4" idx="0"/>
          </p:cNvCxnSpPr>
          <p:nvPr/>
        </p:nvCxnSpPr>
        <p:spPr bwMode="auto">
          <a:xfrm rot="5400000">
            <a:off x="7533961" y="2313675"/>
            <a:ext cx="666690" cy="39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2"/>
            <a:endCxn id="8" idx="0"/>
          </p:cNvCxnSpPr>
          <p:nvPr/>
        </p:nvCxnSpPr>
        <p:spPr bwMode="auto">
          <a:xfrm rot="5400000">
            <a:off x="6940048" y="2902722"/>
            <a:ext cx="742890" cy="1071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2"/>
            <a:endCxn id="9" idx="0"/>
          </p:cNvCxnSpPr>
          <p:nvPr/>
        </p:nvCxnSpPr>
        <p:spPr bwMode="auto">
          <a:xfrm rot="16200000" flipH="1">
            <a:off x="7662774" y="3251661"/>
            <a:ext cx="742890" cy="373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4" idx="1"/>
            <a:endCxn id="6" idx="3"/>
          </p:cNvCxnSpPr>
          <p:nvPr/>
        </p:nvCxnSpPr>
        <p:spPr bwMode="auto">
          <a:xfrm rot="10800000">
            <a:off x="6337797" y="2867055"/>
            <a:ext cx="91866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8" idx="1"/>
            <a:endCxn id="6" idx="2"/>
          </p:cNvCxnSpPr>
          <p:nvPr/>
        </p:nvCxnSpPr>
        <p:spPr bwMode="auto">
          <a:xfrm rot="10800000">
            <a:off x="5425529" y="3067111"/>
            <a:ext cx="687931" cy="9429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2"/>
            <a:endCxn id="7" idx="0"/>
          </p:cNvCxnSpPr>
          <p:nvPr/>
        </p:nvCxnSpPr>
        <p:spPr bwMode="auto">
          <a:xfrm rot="5400000">
            <a:off x="4149416" y="4210288"/>
            <a:ext cx="2419290" cy="1329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8" idx="2"/>
          </p:cNvCxnSpPr>
          <p:nvPr/>
        </p:nvCxnSpPr>
        <p:spPr bwMode="auto">
          <a:xfrm rot="5400000">
            <a:off x="5577815" y="4288555"/>
            <a:ext cx="1276290" cy="11194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9" idx="2"/>
            <a:endCxn id="10" idx="0"/>
          </p:cNvCxnSpPr>
          <p:nvPr/>
        </p:nvCxnSpPr>
        <p:spPr bwMode="auto">
          <a:xfrm rot="5400000">
            <a:off x="7572527" y="4837814"/>
            <a:ext cx="1276290" cy="208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570659" y="259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83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6059" y="2057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50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8459" y="3276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32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9259" y="3276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43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6259" y="32766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40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0459" y="4191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50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08659" y="4648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33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0859" y="4876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312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89659" y="6324600"/>
            <a:ext cx="1383712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accent2"/>
                </a:solidFill>
              </a:rPr>
              <a:t>San Diego</a:t>
            </a:r>
            <a:endParaRPr lang="en-US" sz="2000" b="0" dirty="0">
              <a:solidFill>
                <a:schemeClr val="accent2"/>
              </a:solidFill>
            </a:endParaRPr>
          </a:p>
        </p:txBody>
      </p:sp>
      <p:cxnSp>
        <p:nvCxnSpPr>
          <p:cNvPr id="28" name="Straight Connector 27"/>
          <p:cNvCxnSpPr>
            <a:stCxn id="10" idx="2"/>
            <a:endCxn id="27" idx="0"/>
          </p:cNvCxnSpPr>
          <p:nvPr/>
        </p:nvCxnSpPr>
        <p:spPr bwMode="auto">
          <a:xfrm rot="5400000">
            <a:off x="7321828" y="5446198"/>
            <a:ext cx="438090" cy="13187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027859" y="5867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>
                    <a:lumMod val="50000"/>
                  </a:schemeClr>
                </a:solidFill>
              </a:rPr>
              <a:t>120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5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simple and intuitive to implement</a:t>
            </a:r>
          </a:p>
          <a:p>
            <a:endParaRPr lang="en-US" dirty="0" smtClean="0"/>
          </a:p>
          <a:p>
            <a:r>
              <a:rPr lang="en-US" dirty="0" smtClean="0"/>
              <a:t>For some problems yields global optimal, for others not</a:t>
            </a:r>
          </a:p>
          <a:p>
            <a:pPr lvl="1"/>
            <a:r>
              <a:rPr lang="en-US" dirty="0" smtClean="0"/>
              <a:t>Challenge: prove whether greedy finds optimal</a:t>
            </a:r>
          </a:p>
          <a:p>
            <a:pPr lvl="2"/>
            <a:r>
              <a:rPr lang="en-US" dirty="0" smtClean="0"/>
              <a:t>Use mathematical induction</a:t>
            </a:r>
          </a:p>
          <a:p>
            <a:pPr lvl="2"/>
            <a:r>
              <a:rPr lang="en-US" dirty="0" smtClean="0"/>
              <a:t>Prove on each step that does no worse than any other (including optimal) algorithm</a:t>
            </a:r>
          </a:p>
        </p:txBody>
      </p:sp>
    </p:spTree>
    <p:extLst>
      <p:ext uri="{BB962C8B-B14F-4D97-AF65-F5344CB8AC3E}">
        <p14:creationId xmlns:p14="http://schemas.microsoft.com/office/powerpoint/2010/main" val="141250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Greedy Example: Best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First Search – non-optimal</a:t>
            </a:r>
          </a:p>
          <a:p>
            <a:pPr lvl="1"/>
            <a:r>
              <a:rPr lang="en-US" dirty="0" smtClean="0"/>
              <a:t>Path San Jose to Sacramento was not the shortest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A*</a:t>
            </a:r>
            <a:r>
              <a:rPr lang="en-US" dirty="0" smtClean="0"/>
              <a:t> – greedy </a:t>
            </a:r>
            <a:r>
              <a:rPr lang="en-US" dirty="0" err="1" smtClean="0"/>
              <a:t>alg</a:t>
            </a:r>
            <a:r>
              <a:rPr lang="en-US" dirty="0" smtClean="0"/>
              <a:t> that is optimal – </a:t>
            </a:r>
            <a:r>
              <a:rPr lang="en-US" dirty="0" err="1" smtClean="0"/>
              <a:t>iff</a:t>
            </a:r>
            <a:r>
              <a:rPr lang="en-US" dirty="0" smtClean="0"/>
              <a:t> the heuristic h(x) is </a:t>
            </a:r>
            <a:r>
              <a:rPr lang="en-US" dirty="0" smtClean="0">
                <a:solidFill>
                  <a:schemeClr val="accent2"/>
                </a:solidFill>
              </a:rPr>
              <a:t>admissible</a:t>
            </a:r>
            <a:r>
              <a:rPr lang="en-US" dirty="0" smtClean="0"/>
              <a:t> (never an overestimate) and </a:t>
            </a:r>
            <a:r>
              <a:rPr lang="en-US" dirty="0" smtClean="0">
                <a:solidFill>
                  <a:schemeClr val="accent2"/>
                </a:solidFill>
              </a:rPr>
              <a:t>monotonic</a:t>
            </a:r>
            <a:r>
              <a:rPr lang="en-US" dirty="0" smtClean="0"/>
              <a:t> (</a:t>
            </a:r>
            <a:r>
              <a:rPr lang="en-US" dirty="0" err="1" smtClean="0"/>
              <a:t>nondecreasing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42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33317</TotalTime>
  <Words>1014</Words>
  <Application>Microsoft Office PowerPoint</Application>
  <PresentationFormat>On-screen Show (4:3)</PresentationFormat>
  <Paragraphs>297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Corbel</vt:lpstr>
      <vt:lpstr>Courier New</vt:lpstr>
      <vt:lpstr>Symbol</vt:lpstr>
      <vt:lpstr>Times New Roman</vt:lpstr>
      <vt:lpstr>Wingdings</vt:lpstr>
      <vt:lpstr>Wingdings 2</vt:lpstr>
      <vt:lpstr>Wingdings 3</vt:lpstr>
      <vt:lpstr>Module</vt:lpstr>
      <vt:lpstr>Greedy Algorithms</vt:lpstr>
      <vt:lpstr>Announcements</vt:lpstr>
      <vt:lpstr>Making Change</vt:lpstr>
      <vt:lpstr>Making Change</vt:lpstr>
      <vt:lpstr>Making Change</vt:lpstr>
      <vt:lpstr>Greedy Algorithms</vt:lpstr>
      <vt:lpstr>Greedy Example: Best First Search</vt:lpstr>
      <vt:lpstr>Greedy Algorithms</vt:lpstr>
      <vt:lpstr>Greedy Example: Best First Search</vt:lpstr>
      <vt:lpstr>Greedy Approaches to Minimum Spanning Trees</vt:lpstr>
      <vt:lpstr>Minimum Spanning Tree Problem</vt:lpstr>
      <vt:lpstr>Minimum Spanning Tree Problem</vt:lpstr>
      <vt:lpstr>Finding Min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Your Turn …</vt:lpstr>
      <vt:lpstr>How To Find Nearest Vertex</vt:lpstr>
      <vt:lpstr>Prim’s Algorithm</vt:lpstr>
      <vt:lpstr>Proof of Optimality</vt:lpstr>
      <vt:lpstr>Proof of Optimality</vt:lpstr>
      <vt:lpstr>Proof of Optimality</vt:lpstr>
      <vt:lpstr>Kruskal’s Algorithm</vt:lpstr>
      <vt:lpstr>Kruskal’s Algorithm</vt:lpstr>
      <vt:lpstr>Kruskal’s Example</vt:lpstr>
      <vt:lpstr>Your Turn</vt:lpstr>
      <vt:lpstr>Kruskal’s Algorithm</vt:lpstr>
      <vt:lpstr>Notes about Kruskal’s algorithm</vt:lpstr>
      <vt:lpstr>Disjoint-Set</vt:lpstr>
      <vt:lpstr>Disjoint-Set Example</vt:lpstr>
      <vt:lpstr>Kruskal’s Algorithm using DSS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699</cp:revision>
  <dcterms:created xsi:type="dcterms:W3CDTF">2006-08-16T00:00:00Z</dcterms:created>
  <dcterms:modified xsi:type="dcterms:W3CDTF">2016-11-16T06:44:55Z</dcterms:modified>
</cp:coreProperties>
</file>