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12" r:id="rId3"/>
    <p:sldId id="385" r:id="rId4"/>
    <p:sldId id="400" r:id="rId5"/>
    <p:sldId id="387" r:id="rId6"/>
    <p:sldId id="388" r:id="rId7"/>
    <p:sldId id="389" r:id="rId8"/>
    <p:sldId id="390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5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Morse</a:t>
            </a:r>
            <a:r>
              <a:rPr lang="en-US" baseline="0" dirty="0" smtClean="0"/>
              <a:t> code – e, a, 2 symbols, z, q, 4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add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nearest vertex </a:t>
            </a:r>
            <a:r>
              <a:rPr lang="en-US" dirty="0" smtClean="0"/>
              <a:t>each iteration, label each vertex with 2 values:</a:t>
            </a:r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: the length of the shortest path from source to this vertex discovered so far.</a:t>
            </a:r>
          </a:p>
          <a:p>
            <a:pPr lvl="2"/>
            <a:r>
              <a:rPr lang="en-US" dirty="0" smtClean="0"/>
              <a:t>When node is added to tree of shortest paths, d will be length of absolute shortest path from source to vertex.</a:t>
            </a:r>
          </a:p>
          <a:p>
            <a:pPr lvl="1">
              <a:spcAft>
                <a:spcPts val="1200"/>
              </a:spcAft>
            </a:pPr>
            <a:r>
              <a:rPr lang="en-US" i="1" dirty="0" smtClean="0"/>
              <a:t>p</a:t>
            </a:r>
            <a:r>
              <a:rPr lang="en-US" dirty="0" smtClean="0"/>
              <a:t>: the parent vertex on shortest path discovered.</a:t>
            </a:r>
          </a:p>
          <a:p>
            <a:r>
              <a:rPr lang="en-US" dirty="0" smtClean="0"/>
              <a:t>Each iteration, add vertex with smallest value for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4191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33824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3505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30861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4610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33824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3382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4610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3382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2667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3438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3505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3403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4191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2872" y="212913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(3,a)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5517" y="2143780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</a:t>
            </a:r>
            <a:r>
              <a:rPr lang="en-US" sz="2800" dirty="0" smtClean="0">
                <a:solidFill>
                  <a:schemeClr val="accent2"/>
                </a:solidFill>
              </a:rPr>
              <a:t>,--)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5029200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</a:t>
            </a:r>
            <a:r>
              <a:rPr lang="en-US" sz="2800" dirty="0" smtClean="0">
                <a:solidFill>
                  <a:schemeClr val="accent2"/>
                </a:solidFill>
              </a:rPr>
              <a:t>,--)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5832" y="503938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7</a:t>
            </a:r>
            <a:r>
              <a:rPr lang="en-US" sz="2800" dirty="0" smtClean="0">
                <a:solidFill>
                  <a:schemeClr val="accent2"/>
                </a:solidFill>
              </a:rPr>
              <a:t>,a)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4191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3382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3505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30861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4610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33824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3382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4610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3382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2667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3438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3505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3403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4191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2872" y="212913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(3,a)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5517" y="2143780"/>
            <a:ext cx="1213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3+4</a:t>
            </a:r>
            <a:r>
              <a:rPr lang="en-US" sz="2800" dirty="0" smtClean="0">
                <a:solidFill>
                  <a:schemeClr val="accent2"/>
                </a:solidFill>
              </a:rPr>
              <a:t>,b)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5029200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</a:t>
            </a:r>
            <a:r>
              <a:rPr lang="en-US" sz="2800" dirty="0" smtClean="0">
                <a:solidFill>
                  <a:schemeClr val="accent2"/>
                </a:solidFill>
              </a:rPr>
              <a:t>,--)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5832" y="5039380"/>
            <a:ext cx="1200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3+2</a:t>
            </a:r>
            <a:r>
              <a:rPr lang="en-US" sz="2800" dirty="0" smtClean="0">
                <a:solidFill>
                  <a:schemeClr val="accent2"/>
                </a:solidFill>
              </a:rPr>
              <a:t>,b)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4191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3382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3505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30861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4610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3382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3382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4610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3382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2667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3438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3505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3403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4191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2872" y="212913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(3,a)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5517" y="2143780"/>
            <a:ext cx="1213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3+4</a:t>
            </a:r>
            <a:r>
              <a:rPr lang="en-US" sz="2800" dirty="0" smtClean="0">
                <a:solidFill>
                  <a:schemeClr val="accent2"/>
                </a:solidFill>
              </a:rPr>
              <a:t>,b)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50292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5+4</a:t>
            </a:r>
            <a:r>
              <a:rPr lang="en-US" sz="2800" dirty="0" smtClean="0">
                <a:solidFill>
                  <a:schemeClr val="accent2"/>
                </a:solidFill>
              </a:rPr>
              <a:t>,d)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5832" y="5039380"/>
            <a:ext cx="85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5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,b)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4191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3382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3505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30861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4610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3382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3382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4610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3382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2667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3438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3505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3403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4191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2872" y="212913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(3,a)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5517" y="2143780"/>
            <a:ext cx="8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7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,b)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50292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5+4</a:t>
            </a:r>
            <a:r>
              <a:rPr lang="en-US" sz="2800" dirty="0" smtClean="0">
                <a:solidFill>
                  <a:schemeClr val="accent2"/>
                </a:solidFill>
              </a:rPr>
              <a:t>,d)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5832" y="5039380"/>
            <a:ext cx="85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5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,b)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4191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3382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3505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30861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4610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3382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3382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4610100"/>
            <a:ext cx="24384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3382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2667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3438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3505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3403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4191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2872" y="212913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(3,a)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5517" y="2143780"/>
            <a:ext cx="8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7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,b)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502920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9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,d)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5832" y="5039380"/>
            <a:ext cx="85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5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,b)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10" y="6019799"/>
            <a:ext cx="905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find shortest path by following chain back from destination vertex.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4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1"/>
            <a:ext cx="10913751" cy="51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 and Codes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encode </a:t>
            </a:r>
            <a:r>
              <a:rPr lang="en-US" i="1" dirty="0" smtClean="0"/>
              <a:t>n</a:t>
            </a:r>
            <a:r>
              <a:rPr lang="en-US" dirty="0" smtClean="0"/>
              <a:t>-symbol alphabet using a sequence of bits called a </a:t>
            </a:r>
            <a:r>
              <a:rPr lang="en-US" dirty="0" err="1" smtClean="0">
                <a:solidFill>
                  <a:schemeClr val="accent2"/>
                </a:solidFill>
              </a:rPr>
              <a:t>codeword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Fixed-Length Encoding</a:t>
            </a:r>
            <a:r>
              <a:rPr lang="en-US" dirty="0" smtClean="0"/>
              <a:t>: assign each symbol a bit-string of same length m, m ≥ log</a:t>
            </a:r>
            <a:r>
              <a:rPr lang="en-US" baseline="-25000" dirty="0" smtClean="0"/>
              <a:t>2</a:t>
            </a:r>
            <a:r>
              <a:rPr lang="en-US" dirty="0" smtClean="0"/>
              <a:t>n.    E.g. ASCII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Variable-Length Encoding</a:t>
            </a:r>
            <a:r>
              <a:rPr lang="en-US" dirty="0" smtClean="0"/>
              <a:t>:  use shorter bit-strings for more frequent symbols, e.g. Morse Code.</a:t>
            </a:r>
          </a:p>
          <a:p>
            <a:pPr lvl="2"/>
            <a:r>
              <a:rPr lang="en-US" dirty="0" smtClean="0"/>
              <a:t>Leads to problem of detecting begin and end of </a:t>
            </a:r>
            <a:r>
              <a:rPr lang="en-US" dirty="0" err="1" smtClean="0"/>
              <a:t>codewords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Prefix-Free Code</a:t>
            </a:r>
            <a:r>
              <a:rPr lang="en-US" dirty="0" smtClean="0"/>
              <a:t>:  no </a:t>
            </a:r>
            <a:r>
              <a:rPr lang="en-US" dirty="0" err="1" smtClean="0"/>
              <a:t>codeword</a:t>
            </a:r>
            <a:r>
              <a:rPr lang="en-US" dirty="0" smtClean="0"/>
              <a:t> is a prefix of another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 (Greedy)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alphabet with associated symbol frequencies: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a tree, based on frequencies – 0 for left child, 1 for right child: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895600"/>
            <a:ext cx="501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16534"/>
            <a:ext cx="3733800" cy="246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Corrections due today</a:t>
            </a:r>
          </a:p>
          <a:p>
            <a:endParaRPr lang="en-US" dirty="0"/>
          </a:p>
          <a:p>
            <a:r>
              <a:rPr lang="en-US" dirty="0" smtClean="0"/>
              <a:t>HW 4 due Mon</a:t>
            </a:r>
          </a:p>
          <a:p>
            <a:endParaRPr lang="en-US" dirty="0"/>
          </a:p>
          <a:p>
            <a:r>
              <a:rPr lang="en-US" dirty="0" smtClean="0"/>
              <a:t>Lab on 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i="1" dirty="0" smtClean="0"/>
              <a:t>n</a:t>
            </a:r>
            <a:r>
              <a:rPr lang="en-US" dirty="0" smtClean="0"/>
              <a:t> one-node trees.  Record the frequency of the symbol in the node as the tree’s </a:t>
            </a:r>
            <a:r>
              <a:rPr lang="en-US" dirty="0" smtClean="0">
                <a:solidFill>
                  <a:schemeClr val="accent2"/>
                </a:solidFill>
              </a:rPr>
              <a:t>weight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09753"/>
            <a:ext cx="6697983" cy="103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1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Repeat until a single tree is obtained:</a:t>
            </a:r>
            <a:endParaRPr lang="en-US" dirty="0"/>
          </a:p>
          <a:p>
            <a:pPr marL="925830" lvl="1" indent="-514350"/>
            <a:r>
              <a:rPr lang="en-US" dirty="0" smtClean="0"/>
              <a:t>Find the two trees with the smallest weight – ties can be broken arbitrarily or by heuristic.</a:t>
            </a:r>
          </a:p>
          <a:p>
            <a:pPr marL="925830" lvl="1" indent="-514350"/>
            <a:r>
              <a:rPr lang="en-US" dirty="0" smtClean="0"/>
              <a:t>Make the two trees left and right child of a new node and make the weight of the new </a:t>
            </a:r>
            <a:r>
              <a:rPr lang="en-US" dirty="0" err="1" smtClean="0"/>
              <a:t>subtree</a:t>
            </a:r>
            <a:r>
              <a:rPr lang="en-US" dirty="0" smtClean="0"/>
              <a:t> root the sum of the weights of the left and right child.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90" y="4724401"/>
            <a:ext cx="5446710" cy="196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791200"/>
            <a:ext cx="3955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Continue the process to make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 single tree.</a:t>
            </a:r>
          </a:p>
        </p:txBody>
      </p:sp>
    </p:spTree>
    <p:extLst>
      <p:ext uri="{BB962C8B-B14F-4D97-AF65-F5344CB8AC3E}">
        <p14:creationId xmlns:p14="http://schemas.microsoft.com/office/powerpoint/2010/main" val="39837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finished tree: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encode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81" y="1524000"/>
            <a:ext cx="3964619" cy="26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8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finished tree: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encode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011101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decode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10011011011101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81" y="1524000"/>
            <a:ext cx="3964619" cy="26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3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finished tree: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encode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011101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decode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10011011011101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BAD_AD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81" y="1524000"/>
            <a:ext cx="3964619" cy="26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3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382000" cy="4625609"/>
              </a:xfrm>
            </p:spPr>
            <p:txBody>
              <a:bodyPr/>
              <a:lstStyle/>
              <a:p>
                <a:r>
                  <a:rPr lang="en-US" dirty="0" smtClean="0"/>
                  <a:t>Given frequencies of symbols, can compute average bits per </a:t>
                </a:r>
                <a:br>
                  <a:rPr lang="en-US" dirty="0" smtClean="0"/>
                </a:br>
                <a:r>
                  <a:rPr lang="en-US" dirty="0" smtClean="0"/>
                  <a:t>symbol: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0.35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∙2+0.1∙3+0.2∙2+0.2∙2+0.15∙3=2.25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Fixed-Length Encoding would require how many bits?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382000" cy="4625609"/>
              </a:xfrm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43991"/>
            <a:ext cx="5467350" cy="101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9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382000" cy="4625609"/>
              </a:xfrm>
            </p:spPr>
            <p:txBody>
              <a:bodyPr/>
              <a:lstStyle/>
              <a:p>
                <a:r>
                  <a:rPr lang="en-US" dirty="0" smtClean="0"/>
                  <a:t>Given frequencies of symbols, can compute average bits per </a:t>
                </a:r>
                <a:br>
                  <a:rPr lang="en-US" dirty="0" smtClean="0"/>
                </a:br>
                <a:r>
                  <a:rPr lang="en-US" dirty="0" smtClean="0"/>
                  <a:t>symbol: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0.35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∙2+0.1∙3+0.2∙2+0.2∙2+0.15∙3=2.25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Fixed-Length Encoding would require how many bits?  </a:t>
                </a:r>
                <a:r>
                  <a:rPr lang="en-US" dirty="0" smtClean="0"/>
                  <a:t>3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Compression Ratio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3−2.25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∙100%</m:t>
                        </m:r>
                        <m:r>
                          <a:rPr lang="en-US" b="0" i="1" smtClean="0">
                            <a:latin typeface="Cambria Math"/>
                          </a:rPr>
                          <m:t>=25%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382000" cy="4625609"/>
              </a:xfrm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43991"/>
            <a:ext cx="5467350" cy="101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measure of compression algorithm’s effectiveness.</a:t>
            </a:r>
          </a:p>
          <a:p>
            <a:pPr lvl="1"/>
            <a:r>
              <a:rPr lang="en-US" dirty="0" smtClean="0"/>
              <a:t>25% compression ratio means encoding of text will take 25% less memory than fixed length encoding.</a:t>
            </a:r>
          </a:p>
          <a:p>
            <a:pPr lvl="1"/>
            <a:r>
              <a:rPr lang="en-US" dirty="0" smtClean="0"/>
              <a:t>Huffman encoding: 20-80% compression ratio depending on text characteristics.</a:t>
            </a:r>
          </a:p>
          <a:p>
            <a:pPr lvl="1"/>
            <a:r>
              <a:rPr lang="en-US" dirty="0" smtClean="0"/>
              <a:t>More sophisticated variations exist: dynamic Huffman, Lempel-Ziv,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Usually applied to optimization problems, but considered a general purpose technique.</a:t>
            </a:r>
          </a:p>
          <a:p>
            <a:r>
              <a:rPr lang="en-US" dirty="0" smtClean="0"/>
              <a:t>Construct solution through sequence of steps where each step is: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Feasible</a:t>
            </a:r>
            <a:r>
              <a:rPr lang="en-US" dirty="0" smtClean="0"/>
              <a:t>: satisfies problem’s constraints.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Locally Optimal</a:t>
            </a:r>
            <a:r>
              <a:rPr lang="en-US" dirty="0" smtClean="0"/>
              <a:t>: has to be best local choice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Irrevocable</a:t>
            </a:r>
            <a:r>
              <a:rPr lang="en-US" dirty="0" smtClean="0"/>
              <a:t>: once made, choice can’t be changed at later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Single Source Shortest Path Problem</a:t>
            </a:r>
            <a:r>
              <a:rPr lang="en-US" dirty="0" smtClean="0"/>
              <a:t>:  For a given vertex, the </a:t>
            </a:r>
            <a:r>
              <a:rPr lang="en-US" dirty="0" smtClean="0">
                <a:solidFill>
                  <a:schemeClr val="accent2"/>
                </a:solidFill>
              </a:rPr>
              <a:t>source</a:t>
            </a:r>
            <a:r>
              <a:rPr lang="en-US" dirty="0" smtClean="0"/>
              <a:t>, find the shortest paths to all other vertices.</a:t>
            </a:r>
          </a:p>
          <a:p>
            <a:pPr lvl="1"/>
            <a:r>
              <a:rPr lang="en-US" dirty="0" smtClean="0"/>
              <a:t>Not the same as TSP.</a:t>
            </a:r>
          </a:p>
          <a:p>
            <a:pPr lvl="1"/>
            <a:r>
              <a:rPr lang="en-US" dirty="0" smtClean="0"/>
              <a:t>Used in: transportation, networking, scheduling, speech recognition, document formatting, robotics, compilers, video games, etc.</a:t>
            </a:r>
          </a:p>
        </p:txBody>
      </p:sp>
    </p:spTree>
    <p:extLst>
      <p:ext uri="{BB962C8B-B14F-4D97-AF65-F5344CB8AC3E}">
        <p14:creationId xmlns:p14="http://schemas.microsoft.com/office/powerpoint/2010/main" val="2117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Applicable </a:t>
            </a:r>
            <a:r>
              <a:rPr lang="en-US" sz="3200" dirty="0"/>
              <a:t>to directed and undirected graphs with non-negative edge weights.</a:t>
            </a:r>
          </a:p>
          <a:p>
            <a:r>
              <a:rPr lang="en-US" dirty="0" smtClean="0"/>
              <a:t>Every iteration, add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nearest vertex to the set of paths.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5715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49064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5029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46101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6134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49064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4906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6134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4906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4962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5029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4927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5715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5715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71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Applicable </a:t>
            </a:r>
            <a:r>
              <a:rPr lang="en-US" sz="3200" dirty="0"/>
              <a:t>to directed and undirected graphs with non-negative edge weights.</a:t>
            </a:r>
          </a:p>
          <a:p>
            <a:r>
              <a:rPr lang="en-US" dirty="0" smtClean="0"/>
              <a:t>Every iteration, add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nearest vertex to the set of paths.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5715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4906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5029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46101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6134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49064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4906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6134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4906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4962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5029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4927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5715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5715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1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Applicable </a:t>
            </a:r>
            <a:r>
              <a:rPr lang="en-US" sz="3200" dirty="0"/>
              <a:t>to directed and undirected graphs with non-negative edge weights.</a:t>
            </a:r>
          </a:p>
          <a:p>
            <a:r>
              <a:rPr lang="en-US" dirty="0" smtClean="0"/>
              <a:t>Every iteration, add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nearest vertex to the set of paths.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5715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4906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5029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46101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6134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4906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4906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6134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4906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4962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5029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4927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5715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5715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9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Applicable </a:t>
            </a:r>
            <a:r>
              <a:rPr lang="en-US" sz="3200" dirty="0"/>
              <a:t>to directed and undirected graphs with non-negative edge weights.</a:t>
            </a:r>
          </a:p>
          <a:p>
            <a:r>
              <a:rPr lang="en-US" dirty="0" smtClean="0"/>
              <a:t>Every iteration, add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nearest vertex to the set of paths.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5715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4906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5029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46101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6134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4906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4906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61341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4906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4962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5029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4927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5715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5715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7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Applicable </a:t>
            </a:r>
            <a:r>
              <a:rPr lang="en-US" sz="3200" dirty="0"/>
              <a:t>to directed and undirected graphs with non-negative edge weights.</a:t>
            </a:r>
          </a:p>
          <a:p>
            <a:r>
              <a:rPr lang="en-US" dirty="0" smtClean="0"/>
              <a:t>Every iteration, add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nearest vertex to the set of paths.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5715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4191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5715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>
          <a:xfrm flipV="1">
            <a:off x="1706048" y="4906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644" y="5029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>
            <a:off x="3429000" y="46101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1828800" y="61341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5"/>
          </p:cNvCxnSpPr>
          <p:nvPr/>
        </p:nvCxnSpPr>
        <p:spPr>
          <a:xfrm flipH="1" flipV="1">
            <a:off x="3306248" y="49064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906448" y="49064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5029200" y="6134100"/>
            <a:ext cx="24384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6" idx="5"/>
          </p:cNvCxnSpPr>
          <p:nvPr/>
        </p:nvCxnSpPr>
        <p:spPr>
          <a:xfrm flipH="1" flipV="1">
            <a:off x="6354248" y="49064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8036" y="4191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49627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9872" y="5029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72217" y="49272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836" y="57150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71746" y="5715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3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35550</TotalTime>
  <Words>878</Words>
  <Application>Microsoft Office PowerPoint</Application>
  <PresentationFormat>On-screen Show (4:3)</PresentationFormat>
  <Paragraphs>254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Courier New</vt:lpstr>
      <vt:lpstr>Symbol</vt:lpstr>
      <vt:lpstr>Wingdings</vt:lpstr>
      <vt:lpstr>Wingdings 2</vt:lpstr>
      <vt:lpstr>Wingdings 3</vt:lpstr>
      <vt:lpstr>Module</vt:lpstr>
      <vt:lpstr>Greedy Algorithms II</vt:lpstr>
      <vt:lpstr>Announcements</vt:lpstr>
      <vt:lpstr>Greedy Algorithms</vt:lpstr>
      <vt:lpstr>Shortest Path Problem</vt:lpstr>
      <vt:lpstr>Dijkstra’s Algrithm</vt:lpstr>
      <vt:lpstr>Dijkstra’s Algrithm</vt:lpstr>
      <vt:lpstr>Dijkstra’s Algrithm</vt:lpstr>
      <vt:lpstr>Dijkstra’s Algrithm</vt:lpstr>
      <vt:lpstr>Dijkstra’s Algrithm</vt:lpstr>
      <vt:lpstr>Dijkstra’s Algorithm</vt:lpstr>
      <vt:lpstr>Dijkstra’s Algrithm</vt:lpstr>
      <vt:lpstr>Dijkstra’s Algrithm</vt:lpstr>
      <vt:lpstr>Dijkstra’s Algrithm</vt:lpstr>
      <vt:lpstr>Dijkstra’s Algrithm</vt:lpstr>
      <vt:lpstr>Dijkstra’s Algrithm</vt:lpstr>
      <vt:lpstr>Dijkstra’s Algorithm</vt:lpstr>
      <vt:lpstr>Huffman Trees and Codes</vt:lpstr>
      <vt:lpstr>Encoding</vt:lpstr>
      <vt:lpstr>Huffman Encoding (Greedy)</vt:lpstr>
      <vt:lpstr>Huffman’s Algorithm</vt:lpstr>
      <vt:lpstr>Huffman’s Algorithm</vt:lpstr>
      <vt:lpstr>Huffman Encoding</vt:lpstr>
      <vt:lpstr>Huffman Encoding</vt:lpstr>
      <vt:lpstr>Huffman Encoding</vt:lpstr>
      <vt:lpstr>Compression Ratio</vt:lpstr>
      <vt:lpstr>Compression Ratio</vt:lpstr>
      <vt:lpstr>Compression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737</cp:revision>
  <dcterms:created xsi:type="dcterms:W3CDTF">2006-08-16T00:00:00Z</dcterms:created>
  <dcterms:modified xsi:type="dcterms:W3CDTF">2016-11-18T19:59:21Z</dcterms:modified>
</cp:coreProperties>
</file>