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383" r:id="rId3"/>
    <p:sldId id="382" r:id="rId4"/>
    <p:sldId id="413" r:id="rId5"/>
    <p:sldId id="385" r:id="rId6"/>
    <p:sldId id="386" r:id="rId7"/>
    <p:sldId id="387" r:id="rId8"/>
    <p:sldId id="388" r:id="rId9"/>
    <p:sldId id="389" r:id="rId10"/>
    <p:sldId id="390" r:id="rId11"/>
    <p:sldId id="411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412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07" r:id="rId30"/>
    <p:sldId id="408" r:id="rId31"/>
    <p:sldId id="409" r:id="rId32"/>
    <p:sldId id="41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2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25220-B51A-4582-94F1-4637402C8ADD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4B181-44C9-4D86-A9AD-E14AB14E2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5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45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400829-B362-4BAD-AB58-93D25B4D2E4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4466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92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D69822-E99D-4051-BA3A-9D99ECF0B50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099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90362C-8D92-4312-8CA9-C896AE2A7D5D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9807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sink isn’t reached, then max flow reached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35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Called “cut” because if all edges were deleted from the network, there would be no directed path from source to sink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88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217FDA-32EC-4B15-BB38-8125D3D7710D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2043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217FDA-32EC-4B15-BB38-8125D3D7710D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094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(e.g., pipeline system, communications or transportation networks)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65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82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B8D020-C48A-4C5E-BD1D-38B2FB57DB1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5065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B8D020-C48A-4C5E-BD1D-38B2FB57DB1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3497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400829-B362-4BAD-AB58-93D25B4D2E4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131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B8D020-C48A-4C5E-BD1D-38B2FB57DB1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4954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400829-B362-4BAD-AB58-93D25B4D2E4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840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Iterative Improvement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</a:t>
            </a:r>
          </a:p>
        </p:txBody>
      </p:sp>
      <p:grpSp>
        <p:nvGrpSpPr>
          <p:cNvPr id="456707" name="Group 3"/>
          <p:cNvGrpSpPr>
            <a:grpSpLocks/>
          </p:cNvGrpSpPr>
          <p:nvPr/>
        </p:nvGrpSpPr>
        <p:grpSpPr bwMode="auto">
          <a:xfrm>
            <a:off x="1387475" y="1639888"/>
            <a:ext cx="5791200" cy="3962400"/>
            <a:chOff x="874" y="1033"/>
            <a:chExt cx="3648" cy="2496"/>
          </a:xfrm>
        </p:grpSpPr>
        <p:sp>
          <p:nvSpPr>
            <p:cNvPr id="456708" name="Oval 4"/>
            <p:cNvSpPr>
              <a:spLocks noChangeArrowheads="1"/>
            </p:cNvSpPr>
            <p:nvPr/>
          </p:nvSpPr>
          <p:spPr bwMode="auto">
            <a:xfrm>
              <a:off x="874" y="2089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709" name="Oval 5"/>
            <p:cNvSpPr>
              <a:spLocks noChangeArrowheads="1"/>
            </p:cNvSpPr>
            <p:nvPr/>
          </p:nvSpPr>
          <p:spPr bwMode="auto">
            <a:xfrm>
              <a:off x="1882" y="319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710" name="Oval 6"/>
            <p:cNvSpPr>
              <a:spLocks noChangeArrowheads="1"/>
            </p:cNvSpPr>
            <p:nvPr/>
          </p:nvSpPr>
          <p:spPr bwMode="auto">
            <a:xfrm>
              <a:off x="3034" y="2089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711" name="Oval 7"/>
            <p:cNvSpPr>
              <a:spLocks noChangeArrowheads="1"/>
            </p:cNvSpPr>
            <p:nvPr/>
          </p:nvSpPr>
          <p:spPr bwMode="auto">
            <a:xfrm>
              <a:off x="1882" y="2089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712" name="Oval 8"/>
            <p:cNvSpPr>
              <a:spLocks noChangeArrowheads="1"/>
            </p:cNvSpPr>
            <p:nvPr/>
          </p:nvSpPr>
          <p:spPr bwMode="auto">
            <a:xfrm>
              <a:off x="2986" y="103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713" name="Oval 9"/>
            <p:cNvSpPr>
              <a:spLocks noChangeArrowheads="1"/>
            </p:cNvSpPr>
            <p:nvPr/>
          </p:nvSpPr>
          <p:spPr bwMode="auto">
            <a:xfrm>
              <a:off x="4186" y="213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714" name="Line 10"/>
            <p:cNvSpPr>
              <a:spLocks noChangeShapeType="1"/>
            </p:cNvSpPr>
            <p:nvPr/>
          </p:nvSpPr>
          <p:spPr bwMode="auto">
            <a:xfrm>
              <a:off x="1114" y="2425"/>
              <a:ext cx="81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15" name="Line 11"/>
            <p:cNvSpPr>
              <a:spLocks noChangeShapeType="1"/>
            </p:cNvSpPr>
            <p:nvPr/>
          </p:nvSpPr>
          <p:spPr bwMode="auto">
            <a:xfrm>
              <a:off x="1210" y="2281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16" name="Line 12"/>
            <p:cNvSpPr>
              <a:spLocks noChangeShapeType="1"/>
            </p:cNvSpPr>
            <p:nvPr/>
          </p:nvSpPr>
          <p:spPr bwMode="auto">
            <a:xfrm flipV="1">
              <a:off x="2170" y="1321"/>
              <a:ext cx="86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17" name="Line 13"/>
            <p:cNvSpPr>
              <a:spLocks noChangeShapeType="1"/>
            </p:cNvSpPr>
            <p:nvPr/>
          </p:nvSpPr>
          <p:spPr bwMode="auto">
            <a:xfrm>
              <a:off x="2218" y="2281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18" name="Line 14"/>
            <p:cNvSpPr>
              <a:spLocks noChangeShapeType="1"/>
            </p:cNvSpPr>
            <p:nvPr/>
          </p:nvSpPr>
          <p:spPr bwMode="auto">
            <a:xfrm flipV="1">
              <a:off x="2218" y="2400"/>
              <a:ext cx="902" cy="8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19" name="Line 15"/>
            <p:cNvSpPr>
              <a:spLocks noChangeShapeType="1"/>
            </p:cNvSpPr>
            <p:nvPr/>
          </p:nvSpPr>
          <p:spPr bwMode="auto">
            <a:xfrm>
              <a:off x="3370" y="2281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20" name="Line 16"/>
            <p:cNvSpPr>
              <a:spLocks noChangeShapeType="1"/>
            </p:cNvSpPr>
            <p:nvPr/>
          </p:nvSpPr>
          <p:spPr bwMode="auto">
            <a:xfrm>
              <a:off x="3274" y="1273"/>
              <a:ext cx="100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21" name="Text Box 17"/>
            <p:cNvSpPr txBox="1">
              <a:spLocks noChangeArrowheads="1"/>
            </p:cNvSpPr>
            <p:nvPr/>
          </p:nvSpPr>
          <p:spPr bwMode="auto">
            <a:xfrm>
              <a:off x="922" y="213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56722" name="Text Box 18"/>
            <p:cNvSpPr txBox="1">
              <a:spLocks noChangeArrowheads="1"/>
            </p:cNvSpPr>
            <p:nvPr/>
          </p:nvSpPr>
          <p:spPr bwMode="auto">
            <a:xfrm>
              <a:off x="1930" y="213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56723" name="Text Box 19"/>
            <p:cNvSpPr txBox="1">
              <a:spLocks noChangeArrowheads="1"/>
            </p:cNvSpPr>
            <p:nvPr/>
          </p:nvSpPr>
          <p:spPr bwMode="auto">
            <a:xfrm>
              <a:off x="3082" y="213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56724" name="Text Box 20"/>
            <p:cNvSpPr txBox="1">
              <a:spLocks noChangeArrowheads="1"/>
            </p:cNvSpPr>
            <p:nvPr/>
          </p:nvSpPr>
          <p:spPr bwMode="auto">
            <a:xfrm>
              <a:off x="1930" y="324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56725" name="Text Box 21"/>
            <p:cNvSpPr txBox="1">
              <a:spLocks noChangeArrowheads="1"/>
            </p:cNvSpPr>
            <p:nvPr/>
          </p:nvSpPr>
          <p:spPr bwMode="auto">
            <a:xfrm>
              <a:off x="3034" y="108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56726" name="Text Box 22"/>
            <p:cNvSpPr txBox="1">
              <a:spLocks noChangeArrowheads="1"/>
            </p:cNvSpPr>
            <p:nvPr/>
          </p:nvSpPr>
          <p:spPr bwMode="auto">
            <a:xfrm>
              <a:off x="4282" y="218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456727" name="Text Box 23"/>
            <p:cNvSpPr txBox="1">
              <a:spLocks noChangeArrowheads="1"/>
            </p:cNvSpPr>
            <p:nvPr/>
          </p:nvSpPr>
          <p:spPr bwMode="auto">
            <a:xfrm>
              <a:off x="1450" y="2041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 dirty="0" smtClean="0">
                  <a:latin typeface="Arial" panose="020B0604020202020204" pitchFamily="34" charset="0"/>
                </a:rPr>
                <a:t>0/2</a:t>
              </a: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56728" name="Text Box 24"/>
            <p:cNvSpPr txBox="1">
              <a:spLocks noChangeArrowheads="1"/>
            </p:cNvSpPr>
            <p:nvPr/>
          </p:nvSpPr>
          <p:spPr bwMode="auto">
            <a:xfrm>
              <a:off x="3610" y="2041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 dirty="0" smtClean="0">
                  <a:latin typeface="Arial" panose="020B0604020202020204" pitchFamily="34" charset="0"/>
                </a:rPr>
                <a:t>0/2</a:t>
              </a: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56729" name="Text Box 25"/>
            <p:cNvSpPr txBox="1">
              <a:spLocks noChangeArrowheads="1"/>
            </p:cNvSpPr>
            <p:nvPr/>
          </p:nvSpPr>
          <p:spPr bwMode="auto">
            <a:xfrm>
              <a:off x="1152" y="2736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0/3</a:t>
              </a:r>
            </a:p>
          </p:txBody>
        </p:sp>
        <p:sp>
          <p:nvSpPr>
            <p:cNvPr id="456730" name="Text Box 26"/>
            <p:cNvSpPr txBox="1">
              <a:spLocks noChangeArrowheads="1"/>
            </p:cNvSpPr>
            <p:nvPr/>
          </p:nvSpPr>
          <p:spPr bwMode="auto">
            <a:xfrm>
              <a:off x="2592" y="2832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0/1</a:t>
              </a:r>
            </a:p>
          </p:txBody>
        </p:sp>
        <p:sp>
          <p:nvSpPr>
            <p:cNvPr id="456731" name="Text Box 27"/>
            <p:cNvSpPr txBox="1">
              <a:spLocks noChangeArrowheads="1"/>
            </p:cNvSpPr>
            <p:nvPr/>
          </p:nvSpPr>
          <p:spPr bwMode="auto">
            <a:xfrm>
              <a:off x="2448" y="2064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 dirty="0" smtClean="0">
                  <a:latin typeface="Arial" panose="020B0604020202020204" pitchFamily="34" charset="0"/>
                </a:rPr>
                <a:t>0/5</a:t>
              </a: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56732" name="Text Box 28"/>
            <p:cNvSpPr txBox="1">
              <a:spLocks noChangeArrowheads="1"/>
            </p:cNvSpPr>
            <p:nvPr/>
          </p:nvSpPr>
          <p:spPr bwMode="auto">
            <a:xfrm>
              <a:off x="2400" y="1392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0/3</a:t>
              </a:r>
            </a:p>
          </p:txBody>
        </p:sp>
        <p:sp>
          <p:nvSpPr>
            <p:cNvPr id="456733" name="Text Box 29"/>
            <p:cNvSpPr txBox="1">
              <a:spLocks noChangeArrowheads="1"/>
            </p:cNvSpPr>
            <p:nvPr/>
          </p:nvSpPr>
          <p:spPr bwMode="auto">
            <a:xfrm>
              <a:off x="3600" y="1392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0/4</a:t>
              </a:r>
            </a:p>
          </p:txBody>
        </p:sp>
      </p:grpSp>
      <p:sp>
        <p:nvSpPr>
          <p:cNvPr id="456734" name="Text Box 30"/>
          <p:cNvSpPr txBox="1">
            <a:spLocks noChangeArrowheads="1"/>
          </p:cNvSpPr>
          <p:nvPr/>
        </p:nvSpPr>
        <p:spPr bwMode="auto">
          <a:xfrm>
            <a:off x="5029200" y="5334000"/>
            <a:ext cx="3897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2400" dirty="0" smtClean="0">
                <a:solidFill>
                  <a:srgbClr val="00B050"/>
                </a:solidFill>
                <a:latin typeface="Arial" panose="020B0604020202020204" pitchFamily="34" charset="0"/>
              </a:rPr>
              <a:t>What paths can carry flow?</a:t>
            </a:r>
            <a:endParaRPr lang="en-US" altLang="en-US" sz="2400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40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</a:t>
            </a:r>
          </a:p>
        </p:txBody>
      </p:sp>
      <p:grpSp>
        <p:nvGrpSpPr>
          <p:cNvPr id="456707" name="Group 3"/>
          <p:cNvGrpSpPr>
            <a:grpSpLocks/>
          </p:cNvGrpSpPr>
          <p:nvPr/>
        </p:nvGrpSpPr>
        <p:grpSpPr bwMode="auto">
          <a:xfrm>
            <a:off x="1387475" y="1639888"/>
            <a:ext cx="5791200" cy="3962400"/>
            <a:chOff x="874" y="1033"/>
            <a:chExt cx="3648" cy="2496"/>
          </a:xfrm>
        </p:grpSpPr>
        <p:sp>
          <p:nvSpPr>
            <p:cNvPr id="456708" name="Oval 4"/>
            <p:cNvSpPr>
              <a:spLocks noChangeArrowheads="1"/>
            </p:cNvSpPr>
            <p:nvPr/>
          </p:nvSpPr>
          <p:spPr bwMode="auto">
            <a:xfrm>
              <a:off x="874" y="2089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709" name="Oval 5"/>
            <p:cNvSpPr>
              <a:spLocks noChangeArrowheads="1"/>
            </p:cNvSpPr>
            <p:nvPr/>
          </p:nvSpPr>
          <p:spPr bwMode="auto">
            <a:xfrm>
              <a:off x="1882" y="319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710" name="Oval 6"/>
            <p:cNvSpPr>
              <a:spLocks noChangeArrowheads="1"/>
            </p:cNvSpPr>
            <p:nvPr/>
          </p:nvSpPr>
          <p:spPr bwMode="auto">
            <a:xfrm>
              <a:off x="3034" y="2089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711" name="Oval 7"/>
            <p:cNvSpPr>
              <a:spLocks noChangeArrowheads="1"/>
            </p:cNvSpPr>
            <p:nvPr/>
          </p:nvSpPr>
          <p:spPr bwMode="auto">
            <a:xfrm>
              <a:off x="1882" y="2089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712" name="Oval 8"/>
            <p:cNvSpPr>
              <a:spLocks noChangeArrowheads="1"/>
            </p:cNvSpPr>
            <p:nvPr/>
          </p:nvSpPr>
          <p:spPr bwMode="auto">
            <a:xfrm>
              <a:off x="2986" y="103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713" name="Oval 9"/>
            <p:cNvSpPr>
              <a:spLocks noChangeArrowheads="1"/>
            </p:cNvSpPr>
            <p:nvPr/>
          </p:nvSpPr>
          <p:spPr bwMode="auto">
            <a:xfrm>
              <a:off x="4186" y="213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714" name="Line 10"/>
            <p:cNvSpPr>
              <a:spLocks noChangeShapeType="1"/>
            </p:cNvSpPr>
            <p:nvPr/>
          </p:nvSpPr>
          <p:spPr bwMode="auto">
            <a:xfrm>
              <a:off x="1114" y="2425"/>
              <a:ext cx="81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15" name="Line 11"/>
            <p:cNvSpPr>
              <a:spLocks noChangeShapeType="1"/>
            </p:cNvSpPr>
            <p:nvPr/>
          </p:nvSpPr>
          <p:spPr bwMode="auto">
            <a:xfrm>
              <a:off x="1210" y="2281"/>
              <a:ext cx="672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16" name="Line 12"/>
            <p:cNvSpPr>
              <a:spLocks noChangeShapeType="1"/>
            </p:cNvSpPr>
            <p:nvPr/>
          </p:nvSpPr>
          <p:spPr bwMode="auto">
            <a:xfrm flipV="1">
              <a:off x="2170" y="1321"/>
              <a:ext cx="86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17" name="Line 13"/>
            <p:cNvSpPr>
              <a:spLocks noChangeShapeType="1"/>
            </p:cNvSpPr>
            <p:nvPr/>
          </p:nvSpPr>
          <p:spPr bwMode="auto">
            <a:xfrm>
              <a:off x="2218" y="2281"/>
              <a:ext cx="816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18" name="Line 14"/>
            <p:cNvSpPr>
              <a:spLocks noChangeShapeType="1"/>
            </p:cNvSpPr>
            <p:nvPr/>
          </p:nvSpPr>
          <p:spPr bwMode="auto">
            <a:xfrm flipV="1">
              <a:off x="2218" y="2400"/>
              <a:ext cx="902" cy="8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19" name="Line 15"/>
            <p:cNvSpPr>
              <a:spLocks noChangeShapeType="1"/>
            </p:cNvSpPr>
            <p:nvPr/>
          </p:nvSpPr>
          <p:spPr bwMode="auto">
            <a:xfrm>
              <a:off x="3370" y="2281"/>
              <a:ext cx="816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20" name="Line 16"/>
            <p:cNvSpPr>
              <a:spLocks noChangeShapeType="1"/>
            </p:cNvSpPr>
            <p:nvPr/>
          </p:nvSpPr>
          <p:spPr bwMode="auto">
            <a:xfrm>
              <a:off x="3274" y="1273"/>
              <a:ext cx="100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21" name="Text Box 17"/>
            <p:cNvSpPr txBox="1">
              <a:spLocks noChangeArrowheads="1"/>
            </p:cNvSpPr>
            <p:nvPr/>
          </p:nvSpPr>
          <p:spPr bwMode="auto">
            <a:xfrm>
              <a:off x="922" y="213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56722" name="Text Box 18"/>
            <p:cNvSpPr txBox="1">
              <a:spLocks noChangeArrowheads="1"/>
            </p:cNvSpPr>
            <p:nvPr/>
          </p:nvSpPr>
          <p:spPr bwMode="auto">
            <a:xfrm>
              <a:off x="1930" y="213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56723" name="Text Box 19"/>
            <p:cNvSpPr txBox="1">
              <a:spLocks noChangeArrowheads="1"/>
            </p:cNvSpPr>
            <p:nvPr/>
          </p:nvSpPr>
          <p:spPr bwMode="auto">
            <a:xfrm>
              <a:off x="3082" y="213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56724" name="Text Box 20"/>
            <p:cNvSpPr txBox="1">
              <a:spLocks noChangeArrowheads="1"/>
            </p:cNvSpPr>
            <p:nvPr/>
          </p:nvSpPr>
          <p:spPr bwMode="auto">
            <a:xfrm>
              <a:off x="1930" y="324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56725" name="Text Box 21"/>
            <p:cNvSpPr txBox="1">
              <a:spLocks noChangeArrowheads="1"/>
            </p:cNvSpPr>
            <p:nvPr/>
          </p:nvSpPr>
          <p:spPr bwMode="auto">
            <a:xfrm>
              <a:off x="3034" y="108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56726" name="Text Box 22"/>
            <p:cNvSpPr txBox="1">
              <a:spLocks noChangeArrowheads="1"/>
            </p:cNvSpPr>
            <p:nvPr/>
          </p:nvSpPr>
          <p:spPr bwMode="auto">
            <a:xfrm>
              <a:off x="4282" y="218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456727" name="Text Box 23"/>
            <p:cNvSpPr txBox="1">
              <a:spLocks noChangeArrowheads="1"/>
            </p:cNvSpPr>
            <p:nvPr/>
          </p:nvSpPr>
          <p:spPr bwMode="auto">
            <a:xfrm>
              <a:off x="1450" y="2041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 dirty="0" smtClean="0">
                  <a:latin typeface="Arial" panose="020B0604020202020204" pitchFamily="34" charset="0"/>
                </a:rPr>
                <a:t>2/2</a:t>
              </a: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56728" name="Text Box 24"/>
            <p:cNvSpPr txBox="1">
              <a:spLocks noChangeArrowheads="1"/>
            </p:cNvSpPr>
            <p:nvPr/>
          </p:nvSpPr>
          <p:spPr bwMode="auto">
            <a:xfrm>
              <a:off x="3610" y="2041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 dirty="0" smtClean="0">
                  <a:latin typeface="Arial" panose="020B0604020202020204" pitchFamily="34" charset="0"/>
                </a:rPr>
                <a:t>2/2</a:t>
              </a: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56729" name="Text Box 25"/>
            <p:cNvSpPr txBox="1">
              <a:spLocks noChangeArrowheads="1"/>
            </p:cNvSpPr>
            <p:nvPr/>
          </p:nvSpPr>
          <p:spPr bwMode="auto">
            <a:xfrm>
              <a:off x="1152" y="2736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0/3</a:t>
              </a:r>
            </a:p>
          </p:txBody>
        </p:sp>
        <p:sp>
          <p:nvSpPr>
            <p:cNvPr id="456730" name="Text Box 26"/>
            <p:cNvSpPr txBox="1">
              <a:spLocks noChangeArrowheads="1"/>
            </p:cNvSpPr>
            <p:nvPr/>
          </p:nvSpPr>
          <p:spPr bwMode="auto">
            <a:xfrm>
              <a:off x="2592" y="2832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0/1</a:t>
              </a:r>
            </a:p>
          </p:txBody>
        </p:sp>
        <p:sp>
          <p:nvSpPr>
            <p:cNvPr id="456731" name="Text Box 27"/>
            <p:cNvSpPr txBox="1">
              <a:spLocks noChangeArrowheads="1"/>
            </p:cNvSpPr>
            <p:nvPr/>
          </p:nvSpPr>
          <p:spPr bwMode="auto">
            <a:xfrm>
              <a:off x="2448" y="2064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 dirty="0" smtClean="0">
                  <a:latin typeface="Arial" panose="020B0604020202020204" pitchFamily="34" charset="0"/>
                </a:rPr>
                <a:t>2/5</a:t>
              </a: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56732" name="Text Box 28"/>
            <p:cNvSpPr txBox="1">
              <a:spLocks noChangeArrowheads="1"/>
            </p:cNvSpPr>
            <p:nvPr/>
          </p:nvSpPr>
          <p:spPr bwMode="auto">
            <a:xfrm>
              <a:off x="2400" y="1392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0/3</a:t>
              </a:r>
            </a:p>
          </p:txBody>
        </p:sp>
        <p:sp>
          <p:nvSpPr>
            <p:cNvPr id="456733" name="Text Box 29"/>
            <p:cNvSpPr txBox="1">
              <a:spLocks noChangeArrowheads="1"/>
            </p:cNvSpPr>
            <p:nvPr/>
          </p:nvSpPr>
          <p:spPr bwMode="auto">
            <a:xfrm>
              <a:off x="3600" y="1392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0/4</a:t>
              </a:r>
            </a:p>
          </p:txBody>
        </p:sp>
      </p:grpSp>
      <p:sp>
        <p:nvSpPr>
          <p:cNvPr id="456734" name="Text Box 30"/>
          <p:cNvSpPr txBox="1">
            <a:spLocks noChangeArrowheads="1"/>
          </p:cNvSpPr>
          <p:nvPr/>
        </p:nvSpPr>
        <p:spPr bwMode="auto">
          <a:xfrm>
            <a:off x="5029200" y="5334000"/>
            <a:ext cx="386355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2400" dirty="0" smtClean="0">
                <a:solidFill>
                  <a:schemeClr val="accent1"/>
                </a:solidFill>
                <a:latin typeface="Arial" panose="020B0604020202020204" pitchFamily="34" charset="0"/>
              </a:rPr>
              <a:t>Most obvious starting path:</a:t>
            </a:r>
          </a:p>
          <a:p>
            <a:pPr algn="l" eaLnBrk="1" hangingPunct="1"/>
            <a:r>
              <a:rPr lang="en-US" altLang="en-US" sz="2400" dirty="0" smtClean="0">
                <a:solidFill>
                  <a:schemeClr val="accent1"/>
                </a:solidFill>
                <a:latin typeface="Arial" panose="020B0604020202020204" pitchFamily="34" charset="0"/>
              </a:rPr>
              <a:t>1</a:t>
            </a:r>
            <a:r>
              <a:rPr lang="en-US" alt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→2 </a:t>
            </a:r>
            <a:r>
              <a:rPr lang="en-US" altLang="en-US" sz="2400" dirty="0">
                <a:solidFill>
                  <a:schemeClr val="accent1"/>
                </a:solidFill>
                <a:latin typeface="Arial" panose="020B0604020202020204" pitchFamily="34" charset="0"/>
              </a:rPr>
              <a:t>→3 →</a:t>
            </a:r>
            <a:r>
              <a:rPr lang="en-US" altLang="en-US" sz="2400" dirty="0" smtClean="0">
                <a:solidFill>
                  <a:schemeClr val="accent1"/>
                </a:solidFill>
                <a:latin typeface="Arial" panose="020B0604020202020204" pitchFamily="34" charset="0"/>
              </a:rPr>
              <a:t>6</a:t>
            </a:r>
          </a:p>
          <a:p>
            <a:pPr algn="l" eaLnBrk="1" hangingPunct="1"/>
            <a:r>
              <a:rPr lang="en-US" altLang="en-US" sz="2400" dirty="0" smtClean="0">
                <a:solidFill>
                  <a:schemeClr val="accent1"/>
                </a:solidFill>
                <a:latin typeface="Arial" panose="020B0604020202020204" pitchFamily="34" charset="0"/>
              </a:rPr>
              <a:t>Capacity 2</a:t>
            </a:r>
            <a:endParaRPr lang="en-US" altLang="en-US" sz="24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00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730" name="Group 2"/>
          <p:cNvGrpSpPr>
            <a:grpSpLocks/>
          </p:cNvGrpSpPr>
          <p:nvPr/>
        </p:nvGrpSpPr>
        <p:grpSpPr bwMode="auto">
          <a:xfrm>
            <a:off x="1371600" y="1676400"/>
            <a:ext cx="5791200" cy="3962400"/>
            <a:chOff x="874" y="1033"/>
            <a:chExt cx="3648" cy="2496"/>
          </a:xfrm>
        </p:grpSpPr>
        <p:sp>
          <p:nvSpPr>
            <p:cNvPr id="457731" name="Oval 3"/>
            <p:cNvSpPr>
              <a:spLocks noChangeArrowheads="1"/>
            </p:cNvSpPr>
            <p:nvPr/>
          </p:nvSpPr>
          <p:spPr bwMode="auto">
            <a:xfrm>
              <a:off x="874" y="2089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32" name="Oval 4"/>
            <p:cNvSpPr>
              <a:spLocks noChangeArrowheads="1"/>
            </p:cNvSpPr>
            <p:nvPr/>
          </p:nvSpPr>
          <p:spPr bwMode="auto">
            <a:xfrm>
              <a:off x="1882" y="319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33" name="Oval 5"/>
            <p:cNvSpPr>
              <a:spLocks noChangeArrowheads="1"/>
            </p:cNvSpPr>
            <p:nvPr/>
          </p:nvSpPr>
          <p:spPr bwMode="auto">
            <a:xfrm>
              <a:off x="3034" y="2089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34" name="Oval 6"/>
            <p:cNvSpPr>
              <a:spLocks noChangeArrowheads="1"/>
            </p:cNvSpPr>
            <p:nvPr/>
          </p:nvSpPr>
          <p:spPr bwMode="auto">
            <a:xfrm>
              <a:off x="1882" y="2089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35" name="Oval 7"/>
            <p:cNvSpPr>
              <a:spLocks noChangeArrowheads="1"/>
            </p:cNvSpPr>
            <p:nvPr/>
          </p:nvSpPr>
          <p:spPr bwMode="auto">
            <a:xfrm>
              <a:off x="2986" y="103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36" name="Oval 8"/>
            <p:cNvSpPr>
              <a:spLocks noChangeArrowheads="1"/>
            </p:cNvSpPr>
            <p:nvPr/>
          </p:nvSpPr>
          <p:spPr bwMode="auto">
            <a:xfrm>
              <a:off x="4186" y="213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37" name="Line 9"/>
            <p:cNvSpPr>
              <a:spLocks noChangeShapeType="1"/>
            </p:cNvSpPr>
            <p:nvPr/>
          </p:nvSpPr>
          <p:spPr bwMode="auto">
            <a:xfrm>
              <a:off x="1114" y="2425"/>
              <a:ext cx="816" cy="816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738" name="Line 10"/>
            <p:cNvSpPr>
              <a:spLocks noChangeShapeType="1"/>
            </p:cNvSpPr>
            <p:nvPr/>
          </p:nvSpPr>
          <p:spPr bwMode="auto">
            <a:xfrm>
              <a:off x="1210" y="2281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741" name="Line 13"/>
            <p:cNvSpPr>
              <a:spLocks noChangeShapeType="1"/>
            </p:cNvSpPr>
            <p:nvPr/>
          </p:nvSpPr>
          <p:spPr bwMode="auto">
            <a:xfrm flipV="1">
              <a:off x="2218" y="2400"/>
              <a:ext cx="902" cy="889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744" name="Text Box 16"/>
            <p:cNvSpPr txBox="1">
              <a:spLocks noChangeArrowheads="1"/>
            </p:cNvSpPr>
            <p:nvPr/>
          </p:nvSpPr>
          <p:spPr bwMode="auto">
            <a:xfrm>
              <a:off x="922" y="213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57745" name="Text Box 17"/>
            <p:cNvSpPr txBox="1">
              <a:spLocks noChangeArrowheads="1"/>
            </p:cNvSpPr>
            <p:nvPr/>
          </p:nvSpPr>
          <p:spPr bwMode="auto">
            <a:xfrm>
              <a:off x="1930" y="213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57746" name="Text Box 18"/>
            <p:cNvSpPr txBox="1">
              <a:spLocks noChangeArrowheads="1"/>
            </p:cNvSpPr>
            <p:nvPr/>
          </p:nvSpPr>
          <p:spPr bwMode="auto">
            <a:xfrm>
              <a:off x="3082" y="213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57747" name="Text Box 19"/>
            <p:cNvSpPr txBox="1">
              <a:spLocks noChangeArrowheads="1"/>
            </p:cNvSpPr>
            <p:nvPr/>
          </p:nvSpPr>
          <p:spPr bwMode="auto">
            <a:xfrm>
              <a:off x="1930" y="324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57748" name="Text Box 20"/>
            <p:cNvSpPr txBox="1">
              <a:spLocks noChangeArrowheads="1"/>
            </p:cNvSpPr>
            <p:nvPr/>
          </p:nvSpPr>
          <p:spPr bwMode="auto">
            <a:xfrm>
              <a:off x="3034" y="108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57749" name="Text Box 21"/>
            <p:cNvSpPr txBox="1">
              <a:spLocks noChangeArrowheads="1"/>
            </p:cNvSpPr>
            <p:nvPr/>
          </p:nvSpPr>
          <p:spPr bwMode="auto">
            <a:xfrm>
              <a:off x="4282" y="218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457750" name="Text Box 22"/>
            <p:cNvSpPr txBox="1">
              <a:spLocks noChangeArrowheads="1"/>
            </p:cNvSpPr>
            <p:nvPr/>
          </p:nvSpPr>
          <p:spPr bwMode="auto">
            <a:xfrm>
              <a:off x="1450" y="2041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2/2</a:t>
              </a:r>
            </a:p>
          </p:txBody>
        </p:sp>
        <p:sp>
          <p:nvSpPr>
            <p:cNvPr id="457751" name="Text Box 23"/>
            <p:cNvSpPr txBox="1">
              <a:spLocks noChangeArrowheads="1"/>
            </p:cNvSpPr>
            <p:nvPr/>
          </p:nvSpPr>
          <p:spPr bwMode="auto">
            <a:xfrm>
              <a:off x="3610" y="2041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2/2</a:t>
              </a:r>
            </a:p>
          </p:txBody>
        </p:sp>
        <p:sp>
          <p:nvSpPr>
            <p:cNvPr id="457752" name="Text Box 24"/>
            <p:cNvSpPr txBox="1">
              <a:spLocks noChangeArrowheads="1"/>
            </p:cNvSpPr>
            <p:nvPr/>
          </p:nvSpPr>
          <p:spPr bwMode="auto">
            <a:xfrm>
              <a:off x="1152" y="2736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0/3</a:t>
              </a:r>
            </a:p>
          </p:txBody>
        </p:sp>
        <p:sp>
          <p:nvSpPr>
            <p:cNvPr id="457753" name="Text Box 25"/>
            <p:cNvSpPr txBox="1">
              <a:spLocks noChangeArrowheads="1"/>
            </p:cNvSpPr>
            <p:nvPr/>
          </p:nvSpPr>
          <p:spPr bwMode="auto">
            <a:xfrm>
              <a:off x="2592" y="2832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0/1</a:t>
              </a:r>
            </a:p>
          </p:txBody>
        </p:sp>
        <p:sp>
          <p:nvSpPr>
            <p:cNvPr id="457754" name="Text Box 26"/>
            <p:cNvSpPr txBox="1">
              <a:spLocks noChangeArrowheads="1"/>
            </p:cNvSpPr>
            <p:nvPr/>
          </p:nvSpPr>
          <p:spPr bwMode="auto">
            <a:xfrm>
              <a:off x="2448" y="2064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2/5</a:t>
              </a:r>
            </a:p>
          </p:txBody>
        </p:sp>
        <p:sp>
          <p:nvSpPr>
            <p:cNvPr id="457755" name="Text Box 27"/>
            <p:cNvSpPr txBox="1">
              <a:spLocks noChangeArrowheads="1"/>
            </p:cNvSpPr>
            <p:nvPr/>
          </p:nvSpPr>
          <p:spPr bwMode="auto">
            <a:xfrm>
              <a:off x="2400" y="1392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0/3</a:t>
              </a:r>
            </a:p>
          </p:txBody>
        </p:sp>
        <p:sp>
          <p:nvSpPr>
            <p:cNvPr id="457756" name="Text Box 28"/>
            <p:cNvSpPr txBox="1">
              <a:spLocks noChangeArrowheads="1"/>
            </p:cNvSpPr>
            <p:nvPr/>
          </p:nvSpPr>
          <p:spPr bwMode="auto">
            <a:xfrm>
              <a:off x="3600" y="1392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0/4</a:t>
              </a:r>
            </a:p>
          </p:txBody>
        </p:sp>
      </p:grpSp>
      <p:sp>
        <p:nvSpPr>
          <p:cNvPr id="457757" name="Text Box 29"/>
          <p:cNvSpPr txBox="1">
            <a:spLocks noChangeArrowheads="1"/>
          </p:cNvSpPr>
          <p:nvPr/>
        </p:nvSpPr>
        <p:spPr bwMode="auto">
          <a:xfrm>
            <a:off x="4733818" y="4919008"/>
            <a:ext cx="441018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2400" dirty="0" smtClean="0">
                <a:solidFill>
                  <a:schemeClr val="accent2"/>
                </a:solidFill>
                <a:latin typeface="Arial" panose="020B0604020202020204" pitchFamily="34" charset="0"/>
              </a:rPr>
              <a:t>Other candidate path – not</a:t>
            </a:r>
            <a:br>
              <a:rPr lang="en-US" altLang="en-US" sz="2400" dirty="0" smtClean="0">
                <a:solidFill>
                  <a:schemeClr val="accent2"/>
                </a:solidFill>
                <a:latin typeface="Arial" panose="020B0604020202020204" pitchFamily="34" charset="0"/>
              </a:rPr>
            </a:br>
            <a:r>
              <a:rPr lang="en-US" altLang="en-US" sz="2400" dirty="0" smtClean="0">
                <a:solidFill>
                  <a:schemeClr val="accent2"/>
                </a:solidFill>
                <a:latin typeface="Arial" panose="020B0604020202020204" pitchFamily="34" charset="0"/>
              </a:rPr>
              <a:t>enough capacity on (3,6) link:</a:t>
            </a:r>
            <a:endParaRPr lang="en-US" altLang="en-US" sz="24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algn="l" eaLnBrk="1" hangingPunct="1"/>
            <a:r>
              <a:rPr lang="en-US" altLang="en-US" sz="2400" dirty="0">
                <a:solidFill>
                  <a:schemeClr val="accent2"/>
                </a:solidFill>
                <a:latin typeface="Arial" panose="020B0604020202020204" pitchFamily="34" charset="0"/>
              </a:rPr>
              <a:t>1 </a:t>
            </a:r>
            <a:r>
              <a:rPr lang="en-US" altLang="en-US" sz="2400" dirty="0" smtClean="0">
                <a:solidFill>
                  <a:schemeClr val="accent2"/>
                </a:solidFill>
                <a:latin typeface="Arial" panose="020B0604020202020204" pitchFamily="34" charset="0"/>
              </a:rPr>
              <a:t>→3→6</a:t>
            </a:r>
          </a:p>
          <a:p>
            <a:pPr algn="l" eaLnBrk="1" hangingPunct="1"/>
            <a:endParaRPr lang="en-US" altLang="en-US" sz="24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algn="l" eaLnBrk="1" hangingPunct="1"/>
            <a:r>
              <a:rPr lang="en-US" altLang="en-US" sz="2400" dirty="0" smtClean="0">
                <a:solidFill>
                  <a:schemeClr val="accent2"/>
                </a:solidFill>
                <a:latin typeface="Arial" panose="020B0604020202020204" pitchFamily="34" charset="0"/>
              </a:rPr>
              <a:t>But could divert flow from (2)…</a:t>
            </a:r>
            <a:endParaRPr lang="en-US" altLang="en-US" sz="24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57758" name="Rectangle 3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>
            <a:off x="3505200" y="3657600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 flipV="1">
            <a:off x="3444875" y="2097088"/>
            <a:ext cx="1371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5197475" y="2020888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>
            <a:off x="5349875" y="3621088"/>
            <a:ext cx="1295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0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</a:t>
            </a:r>
          </a:p>
        </p:txBody>
      </p:sp>
      <p:grpSp>
        <p:nvGrpSpPr>
          <p:cNvPr id="456707" name="Group 3"/>
          <p:cNvGrpSpPr>
            <a:grpSpLocks/>
          </p:cNvGrpSpPr>
          <p:nvPr/>
        </p:nvGrpSpPr>
        <p:grpSpPr bwMode="auto">
          <a:xfrm>
            <a:off x="1387475" y="1639888"/>
            <a:ext cx="5791200" cy="3962400"/>
            <a:chOff x="874" y="1033"/>
            <a:chExt cx="3648" cy="2496"/>
          </a:xfrm>
        </p:grpSpPr>
        <p:sp>
          <p:nvSpPr>
            <p:cNvPr id="456708" name="Oval 4"/>
            <p:cNvSpPr>
              <a:spLocks noChangeArrowheads="1"/>
            </p:cNvSpPr>
            <p:nvPr/>
          </p:nvSpPr>
          <p:spPr bwMode="auto">
            <a:xfrm>
              <a:off x="874" y="2089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709" name="Oval 5"/>
            <p:cNvSpPr>
              <a:spLocks noChangeArrowheads="1"/>
            </p:cNvSpPr>
            <p:nvPr/>
          </p:nvSpPr>
          <p:spPr bwMode="auto">
            <a:xfrm>
              <a:off x="1882" y="319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710" name="Oval 6"/>
            <p:cNvSpPr>
              <a:spLocks noChangeArrowheads="1"/>
            </p:cNvSpPr>
            <p:nvPr/>
          </p:nvSpPr>
          <p:spPr bwMode="auto">
            <a:xfrm>
              <a:off x="3034" y="2089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711" name="Oval 7"/>
            <p:cNvSpPr>
              <a:spLocks noChangeArrowheads="1"/>
            </p:cNvSpPr>
            <p:nvPr/>
          </p:nvSpPr>
          <p:spPr bwMode="auto">
            <a:xfrm>
              <a:off x="1882" y="2089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712" name="Oval 8"/>
            <p:cNvSpPr>
              <a:spLocks noChangeArrowheads="1"/>
            </p:cNvSpPr>
            <p:nvPr/>
          </p:nvSpPr>
          <p:spPr bwMode="auto">
            <a:xfrm>
              <a:off x="2986" y="103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713" name="Oval 9"/>
            <p:cNvSpPr>
              <a:spLocks noChangeArrowheads="1"/>
            </p:cNvSpPr>
            <p:nvPr/>
          </p:nvSpPr>
          <p:spPr bwMode="auto">
            <a:xfrm>
              <a:off x="4186" y="213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714" name="Line 10"/>
            <p:cNvSpPr>
              <a:spLocks noChangeShapeType="1"/>
            </p:cNvSpPr>
            <p:nvPr/>
          </p:nvSpPr>
          <p:spPr bwMode="auto">
            <a:xfrm>
              <a:off x="1114" y="2425"/>
              <a:ext cx="816" cy="816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15" name="Line 11"/>
            <p:cNvSpPr>
              <a:spLocks noChangeShapeType="1"/>
            </p:cNvSpPr>
            <p:nvPr/>
          </p:nvSpPr>
          <p:spPr bwMode="auto">
            <a:xfrm>
              <a:off x="1210" y="2281"/>
              <a:ext cx="672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16" name="Line 12"/>
            <p:cNvSpPr>
              <a:spLocks noChangeShapeType="1"/>
            </p:cNvSpPr>
            <p:nvPr/>
          </p:nvSpPr>
          <p:spPr bwMode="auto">
            <a:xfrm flipV="1">
              <a:off x="2170" y="1321"/>
              <a:ext cx="864" cy="81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17" name="Line 13"/>
            <p:cNvSpPr>
              <a:spLocks noChangeShapeType="1"/>
            </p:cNvSpPr>
            <p:nvPr/>
          </p:nvSpPr>
          <p:spPr bwMode="auto">
            <a:xfrm>
              <a:off x="2218" y="2281"/>
              <a:ext cx="81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18" name="Line 14"/>
            <p:cNvSpPr>
              <a:spLocks noChangeShapeType="1"/>
            </p:cNvSpPr>
            <p:nvPr/>
          </p:nvSpPr>
          <p:spPr bwMode="auto">
            <a:xfrm flipV="1">
              <a:off x="2218" y="2400"/>
              <a:ext cx="902" cy="889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19" name="Line 15"/>
            <p:cNvSpPr>
              <a:spLocks noChangeShapeType="1"/>
            </p:cNvSpPr>
            <p:nvPr/>
          </p:nvSpPr>
          <p:spPr bwMode="auto">
            <a:xfrm>
              <a:off x="3370" y="2281"/>
              <a:ext cx="816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20" name="Line 16"/>
            <p:cNvSpPr>
              <a:spLocks noChangeShapeType="1"/>
            </p:cNvSpPr>
            <p:nvPr/>
          </p:nvSpPr>
          <p:spPr bwMode="auto">
            <a:xfrm>
              <a:off x="3274" y="1273"/>
              <a:ext cx="1008" cy="91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21" name="Text Box 17"/>
            <p:cNvSpPr txBox="1">
              <a:spLocks noChangeArrowheads="1"/>
            </p:cNvSpPr>
            <p:nvPr/>
          </p:nvSpPr>
          <p:spPr bwMode="auto">
            <a:xfrm>
              <a:off x="922" y="213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56722" name="Text Box 18"/>
            <p:cNvSpPr txBox="1">
              <a:spLocks noChangeArrowheads="1"/>
            </p:cNvSpPr>
            <p:nvPr/>
          </p:nvSpPr>
          <p:spPr bwMode="auto">
            <a:xfrm>
              <a:off x="1930" y="213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56723" name="Text Box 19"/>
            <p:cNvSpPr txBox="1">
              <a:spLocks noChangeArrowheads="1"/>
            </p:cNvSpPr>
            <p:nvPr/>
          </p:nvSpPr>
          <p:spPr bwMode="auto">
            <a:xfrm>
              <a:off x="3082" y="213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56724" name="Text Box 20"/>
            <p:cNvSpPr txBox="1">
              <a:spLocks noChangeArrowheads="1"/>
            </p:cNvSpPr>
            <p:nvPr/>
          </p:nvSpPr>
          <p:spPr bwMode="auto">
            <a:xfrm>
              <a:off x="1930" y="324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56725" name="Text Box 21"/>
            <p:cNvSpPr txBox="1">
              <a:spLocks noChangeArrowheads="1"/>
            </p:cNvSpPr>
            <p:nvPr/>
          </p:nvSpPr>
          <p:spPr bwMode="auto">
            <a:xfrm>
              <a:off x="3034" y="108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56726" name="Text Box 22"/>
            <p:cNvSpPr txBox="1">
              <a:spLocks noChangeArrowheads="1"/>
            </p:cNvSpPr>
            <p:nvPr/>
          </p:nvSpPr>
          <p:spPr bwMode="auto">
            <a:xfrm>
              <a:off x="4282" y="218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456727" name="Text Box 23"/>
            <p:cNvSpPr txBox="1">
              <a:spLocks noChangeArrowheads="1"/>
            </p:cNvSpPr>
            <p:nvPr/>
          </p:nvSpPr>
          <p:spPr bwMode="auto">
            <a:xfrm>
              <a:off x="1450" y="2041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 dirty="0" smtClean="0">
                  <a:latin typeface="Arial" panose="020B0604020202020204" pitchFamily="34" charset="0"/>
                </a:rPr>
                <a:t>2/2</a:t>
              </a: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56728" name="Text Box 24"/>
            <p:cNvSpPr txBox="1">
              <a:spLocks noChangeArrowheads="1"/>
            </p:cNvSpPr>
            <p:nvPr/>
          </p:nvSpPr>
          <p:spPr bwMode="auto">
            <a:xfrm>
              <a:off x="3610" y="2041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 dirty="0" smtClean="0">
                  <a:latin typeface="Arial" panose="020B0604020202020204" pitchFamily="34" charset="0"/>
                </a:rPr>
                <a:t>2/2</a:t>
              </a: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56729" name="Text Box 25"/>
            <p:cNvSpPr txBox="1">
              <a:spLocks noChangeArrowheads="1"/>
            </p:cNvSpPr>
            <p:nvPr/>
          </p:nvSpPr>
          <p:spPr bwMode="auto">
            <a:xfrm>
              <a:off x="1152" y="2736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 dirty="0" smtClean="0">
                  <a:latin typeface="Arial" panose="020B0604020202020204" pitchFamily="34" charset="0"/>
                </a:rPr>
                <a:t>1/3</a:t>
              </a: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56730" name="Text Box 26"/>
            <p:cNvSpPr txBox="1">
              <a:spLocks noChangeArrowheads="1"/>
            </p:cNvSpPr>
            <p:nvPr/>
          </p:nvSpPr>
          <p:spPr bwMode="auto">
            <a:xfrm>
              <a:off x="2592" y="2832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 dirty="0" smtClean="0">
                  <a:latin typeface="Arial" panose="020B0604020202020204" pitchFamily="34" charset="0"/>
                </a:rPr>
                <a:t>1/1</a:t>
              </a: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56731" name="Text Box 27"/>
            <p:cNvSpPr txBox="1">
              <a:spLocks noChangeArrowheads="1"/>
            </p:cNvSpPr>
            <p:nvPr/>
          </p:nvSpPr>
          <p:spPr bwMode="auto">
            <a:xfrm>
              <a:off x="2448" y="2064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 dirty="0" smtClean="0">
                  <a:latin typeface="Arial" panose="020B0604020202020204" pitchFamily="34" charset="0"/>
                </a:rPr>
                <a:t>1/5</a:t>
              </a: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56732" name="Text Box 28"/>
            <p:cNvSpPr txBox="1">
              <a:spLocks noChangeArrowheads="1"/>
            </p:cNvSpPr>
            <p:nvPr/>
          </p:nvSpPr>
          <p:spPr bwMode="auto">
            <a:xfrm>
              <a:off x="2400" y="1392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 dirty="0" smtClean="0">
                  <a:latin typeface="Arial" panose="020B0604020202020204" pitchFamily="34" charset="0"/>
                </a:rPr>
                <a:t>1/3</a:t>
              </a: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56733" name="Text Box 29"/>
            <p:cNvSpPr txBox="1">
              <a:spLocks noChangeArrowheads="1"/>
            </p:cNvSpPr>
            <p:nvPr/>
          </p:nvSpPr>
          <p:spPr bwMode="auto">
            <a:xfrm>
              <a:off x="3600" y="1392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 dirty="0" smtClean="0">
                  <a:latin typeface="Arial" panose="020B0604020202020204" pitchFamily="34" charset="0"/>
                </a:rPr>
                <a:t>1/4</a:t>
              </a:r>
              <a:endParaRPr lang="en-US" altLang="en-US" sz="1800" dirty="0">
                <a:latin typeface="Arial" panose="020B0604020202020204" pitchFamily="34" charset="0"/>
              </a:endParaRPr>
            </a:p>
          </p:txBody>
        </p:sp>
      </p:grpSp>
      <p:sp>
        <p:nvSpPr>
          <p:cNvPr id="456734" name="Text Box 30"/>
          <p:cNvSpPr txBox="1">
            <a:spLocks noChangeArrowheads="1"/>
          </p:cNvSpPr>
          <p:nvPr/>
        </p:nvSpPr>
        <p:spPr bwMode="auto">
          <a:xfrm>
            <a:off x="5486400" y="4978401"/>
            <a:ext cx="26821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24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rPr>
              <a:t>Actual max flow: 3</a:t>
            </a:r>
            <a:endParaRPr lang="en-US" alt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 flipV="1">
            <a:off x="5349875" y="3621088"/>
            <a:ext cx="1295400" cy="14288"/>
          </a:xfrm>
          <a:prstGeom prst="line">
            <a:avLst/>
          </a:prstGeom>
          <a:noFill/>
          <a:ln w="50800">
            <a:solidFill>
              <a:schemeClr val="accent2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0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a Flow-Augmenting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</a:pPr>
            <a:r>
              <a:rPr lang="en-US" altLang="en-US" dirty="0" smtClean="0"/>
              <a:t>For </a:t>
            </a:r>
            <a:r>
              <a:rPr lang="en-US" altLang="en-US" dirty="0"/>
              <a:t>flow x, consider paths from source to sink in </a:t>
            </a:r>
            <a:r>
              <a:rPr lang="en-US" altLang="en-US" dirty="0" smtClean="0">
                <a:solidFill>
                  <a:schemeClr val="accent1"/>
                </a:solidFill>
              </a:rPr>
              <a:t>undirected</a:t>
            </a:r>
            <a:r>
              <a:rPr lang="en-US" altLang="en-US" dirty="0" smtClean="0"/>
              <a:t> </a:t>
            </a:r>
            <a:r>
              <a:rPr lang="en-US" altLang="en-US" dirty="0"/>
              <a:t>graph </a:t>
            </a:r>
            <a:r>
              <a:rPr lang="en-US" altLang="en-US" dirty="0" smtClean="0"/>
              <a:t>– consecutive vertices </a:t>
            </a:r>
            <a:r>
              <a:rPr lang="en-US" altLang="en-US" i="1" dirty="0" err="1"/>
              <a:t>i</a:t>
            </a:r>
            <a:r>
              <a:rPr lang="en-US" altLang="en-US" dirty="0" err="1"/>
              <a:t>,</a:t>
            </a:r>
            <a:r>
              <a:rPr lang="en-US" altLang="en-US" i="1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are </a:t>
            </a:r>
            <a:r>
              <a:rPr lang="en-US" altLang="en-US" dirty="0" smtClean="0"/>
              <a:t>either:</a:t>
            </a:r>
          </a:p>
          <a:p>
            <a:pPr marL="692150" lvl="1" indent="-234950">
              <a:lnSpc>
                <a:spcPct val="80000"/>
              </a:lnSpc>
            </a:pPr>
            <a:r>
              <a:rPr lang="en-US" altLang="en-US" dirty="0" smtClean="0"/>
              <a:t>Connected </a:t>
            </a:r>
            <a:r>
              <a:rPr lang="en-US" altLang="en-US" dirty="0"/>
              <a:t>by </a:t>
            </a:r>
            <a:r>
              <a:rPr lang="en-US" altLang="en-US" dirty="0" smtClean="0"/>
              <a:t>directed </a:t>
            </a:r>
            <a:r>
              <a:rPr lang="en-US" altLang="en-US" dirty="0"/>
              <a:t>edge (</a:t>
            </a:r>
            <a:r>
              <a:rPr lang="en-US" altLang="en-US" i="1" dirty="0" err="1"/>
              <a:t>i</a:t>
            </a:r>
            <a:r>
              <a:rPr lang="en-US" altLang="en-US" dirty="0"/>
              <a:t> to </a:t>
            </a:r>
            <a:r>
              <a:rPr lang="en-US" altLang="en-US" i="1" dirty="0"/>
              <a:t>j</a:t>
            </a:r>
            <a:r>
              <a:rPr lang="en-US" altLang="en-US" dirty="0"/>
              <a:t>) with </a:t>
            </a:r>
            <a:r>
              <a:rPr lang="en-US" altLang="en-US" dirty="0" smtClean="0"/>
              <a:t>positive </a:t>
            </a:r>
            <a:r>
              <a:rPr lang="en-US" altLang="en-US" dirty="0"/>
              <a:t>unused capacity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ij</a:t>
            </a:r>
            <a:r>
              <a:rPr lang="en-US" altLang="en-US" dirty="0"/>
              <a:t> = </a:t>
            </a:r>
            <a:r>
              <a:rPr lang="en-US" altLang="en-US" i="1" dirty="0" err="1"/>
              <a:t>u</a:t>
            </a:r>
            <a:r>
              <a:rPr lang="en-US" altLang="en-US" i="1" baseline="-25000" dirty="0" err="1"/>
              <a:t>ij</a:t>
            </a:r>
            <a:r>
              <a:rPr lang="en-US" altLang="en-US" dirty="0"/>
              <a:t> –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ij</a:t>
            </a:r>
            <a:endParaRPr lang="en-US" altLang="en-US" i="1" baseline="-25000" dirty="0"/>
          </a:p>
          <a:p>
            <a:pPr marL="1100138" lvl="2" indent="-293688">
              <a:lnSpc>
                <a:spcPct val="80000"/>
              </a:lnSpc>
            </a:pPr>
            <a:r>
              <a:rPr lang="en-US" altLang="en-US" sz="2800" dirty="0" smtClean="0"/>
              <a:t>known </a:t>
            </a:r>
            <a:r>
              <a:rPr lang="en-US" altLang="en-US" sz="2800" dirty="0"/>
              <a:t>as </a:t>
            </a:r>
            <a:r>
              <a:rPr lang="en-US" altLang="en-US" sz="2800" dirty="0">
                <a:solidFill>
                  <a:schemeClr val="accent2"/>
                </a:solidFill>
              </a:rPr>
              <a:t>forward edge </a:t>
            </a:r>
            <a:r>
              <a:rPr lang="en-US" altLang="en-US" sz="2800" dirty="0"/>
              <a:t>( → )</a:t>
            </a:r>
          </a:p>
          <a:p>
            <a:pPr marL="1100138" lvl="2" indent="-293688" algn="ctr">
              <a:lnSpc>
                <a:spcPct val="80000"/>
              </a:lnSpc>
              <a:buFontTx/>
              <a:buNone/>
            </a:pPr>
            <a:r>
              <a:rPr lang="en-US" altLang="en-US" sz="2800" dirty="0"/>
              <a:t>OR</a:t>
            </a:r>
          </a:p>
          <a:p>
            <a:pPr marL="692150" lvl="1" indent="-234950">
              <a:lnSpc>
                <a:spcPct val="80000"/>
              </a:lnSpc>
            </a:pPr>
            <a:r>
              <a:rPr lang="en-US" altLang="en-US" dirty="0" smtClean="0"/>
              <a:t>Connected </a:t>
            </a:r>
            <a:r>
              <a:rPr lang="en-US" altLang="en-US" dirty="0"/>
              <a:t>by </a:t>
            </a:r>
            <a:r>
              <a:rPr lang="en-US" altLang="en-US" dirty="0" smtClean="0"/>
              <a:t>directed </a:t>
            </a:r>
            <a:r>
              <a:rPr lang="en-US" altLang="en-US" dirty="0"/>
              <a:t>edge (</a:t>
            </a:r>
            <a:r>
              <a:rPr lang="en-US" altLang="en-US" i="1" dirty="0"/>
              <a:t>j</a:t>
            </a:r>
            <a:r>
              <a:rPr lang="en-US" altLang="en-US" dirty="0"/>
              <a:t> to </a:t>
            </a:r>
            <a:r>
              <a:rPr lang="en-US" altLang="en-US" i="1" dirty="0" err="1"/>
              <a:t>i</a:t>
            </a:r>
            <a:r>
              <a:rPr lang="en-US" altLang="en-US" dirty="0"/>
              <a:t>) with positive flow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ji</a:t>
            </a:r>
            <a:endParaRPr lang="en-US" altLang="en-US" i="1" baseline="-25000" dirty="0"/>
          </a:p>
          <a:p>
            <a:pPr marL="1100138" lvl="2" indent="-293688">
              <a:lnSpc>
                <a:spcPct val="80000"/>
              </a:lnSpc>
            </a:pPr>
            <a:r>
              <a:rPr lang="en-US" altLang="en-US" sz="2800" dirty="0"/>
              <a:t>known as </a:t>
            </a:r>
            <a:r>
              <a:rPr lang="en-US" altLang="en-US" sz="2800" dirty="0">
                <a:solidFill>
                  <a:schemeClr val="accent2"/>
                </a:solidFill>
              </a:rPr>
              <a:t>backward edge </a:t>
            </a:r>
            <a:r>
              <a:rPr lang="en-US" altLang="en-US" sz="2800" dirty="0"/>
              <a:t>( </a:t>
            </a:r>
            <a:r>
              <a:rPr lang="en-US" altLang="en-US" sz="2800" dirty="0">
                <a:cs typeface="Arial" panose="020B0604020202020204" pitchFamily="34" charset="0"/>
              </a:rPr>
              <a:t>← </a:t>
            </a:r>
            <a:r>
              <a:rPr lang="en-US" altLang="en-US" sz="2800" dirty="0" smtClean="0">
                <a:cs typeface="Arial" panose="020B0604020202020204" pitchFamily="34" charset="0"/>
              </a:rPr>
              <a:t>)</a:t>
            </a:r>
            <a:endParaRPr lang="en-US" altLang="en-US" sz="2800" baseline="-25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299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730" name="Group 2"/>
          <p:cNvGrpSpPr>
            <a:grpSpLocks/>
          </p:cNvGrpSpPr>
          <p:nvPr/>
        </p:nvGrpSpPr>
        <p:grpSpPr bwMode="auto">
          <a:xfrm>
            <a:off x="1371600" y="2209800"/>
            <a:ext cx="5791200" cy="3962400"/>
            <a:chOff x="874" y="1033"/>
            <a:chExt cx="3648" cy="2496"/>
          </a:xfrm>
        </p:grpSpPr>
        <p:sp>
          <p:nvSpPr>
            <p:cNvPr id="457731" name="Oval 3"/>
            <p:cNvSpPr>
              <a:spLocks noChangeArrowheads="1"/>
            </p:cNvSpPr>
            <p:nvPr/>
          </p:nvSpPr>
          <p:spPr bwMode="auto">
            <a:xfrm>
              <a:off x="874" y="2089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32" name="Oval 4"/>
            <p:cNvSpPr>
              <a:spLocks noChangeArrowheads="1"/>
            </p:cNvSpPr>
            <p:nvPr/>
          </p:nvSpPr>
          <p:spPr bwMode="auto">
            <a:xfrm>
              <a:off x="1882" y="319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33" name="Oval 5"/>
            <p:cNvSpPr>
              <a:spLocks noChangeArrowheads="1"/>
            </p:cNvSpPr>
            <p:nvPr/>
          </p:nvSpPr>
          <p:spPr bwMode="auto">
            <a:xfrm>
              <a:off x="3034" y="2089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34" name="Oval 6"/>
            <p:cNvSpPr>
              <a:spLocks noChangeArrowheads="1"/>
            </p:cNvSpPr>
            <p:nvPr/>
          </p:nvSpPr>
          <p:spPr bwMode="auto">
            <a:xfrm>
              <a:off x="1882" y="2089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35" name="Oval 7"/>
            <p:cNvSpPr>
              <a:spLocks noChangeArrowheads="1"/>
            </p:cNvSpPr>
            <p:nvPr/>
          </p:nvSpPr>
          <p:spPr bwMode="auto">
            <a:xfrm>
              <a:off x="2986" y="103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36" name="Oval 8"/>
            <p:cNvSpPr>
              <a:spLocks noChangeArrowheads="1"/>
            </p:cNvSpPr>
            <p:nvPr/>
          </p:nvSpPr>
          <p:spPr bwMode="auto">
            <a:xfrm>
              <a:off x="4186" y="213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37" name="Line 9"/>
            <p:cNvSpPr>
              <a:spLocks noChangeShapeType="1"/>
            </p:cNvSpPr>
            <p:nvPr/>
          </p:nvSpPr>
          <p:spPr bwMode="auto">
            <a:xfrm>
              <a:off x="1114" y="2425"/>
              <a:ext cx="816" cy="81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738" name="Line 10"/>
            <p:cNvSpPr>
              <a:spLocks noChangeShapeType="1"/>
            </p:cNvSpPr>
            <p:nvPr/>
          </p:nvSpPr>
          <p:spPr bwMode="auto">
            <a:xfrm>
              <a:off x="1210" y="2281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739" name="Line 11"/>
            <p:cNvSpPr>
              <a:spLocks noChangeShapeType="1"/>
            </p:cNvSpPr>
            <p:nvPr/>
          </p:nvSpPr>
          <p:spPr bwMode="auto">
            <a:xfrm flipV="1">
              <a:off x="2170" y="1321"/>
              <a:ext cx="864" cy="81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740" name="Line 12"/>
            <p:cNvSpPr>
              <a:spLocks noChangeShapeType="1"/>
            </p:cNvSpPr>
            <p:nvPr/>
          </p:nvSpPr>
          <p:spPr bwMode="auto">
            <a:xfrm>
              <a:off x="2218" y="2281"/>
              <a:ext cx="81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741" name="Line 13"/>
            <p:cNvSpPr>
              <a:spLocks noChangeShapeType="1"/>
            </p:cNvSpPr>
            <p:nvPr/>
          </p:nvSpPr>
          <p:spPr bwMode="auto">
            <a:xfrm flipV="1">
              <a:off x="2218" y="2400"/>
              <a:ext cx="902" cy="88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742" name="Line 14"/>
            <p:cNvSpPr>
              <a:spLocks noChangeShapeType="1"/>
            </p:cNvSpPr>
            <p:nvPr/>
          </p:nvSpPr>
          <p:spPr bwMode="auto">
            <a:xfrm>
              <a:off x="3370" y="2281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743" name="Line 15"/>
            <p:cNvSpPr>
              <a:spLocks noChangeShapeType="1"/>
            </p:cNvSpPr>
            <p:nvPr/>
          </p:nvSpPr>
          <p:spPr bwMode="auto">
            <a:xfrm>
              <a:off x="3274" y="1273"/>
              <a:ext cx="1008" cy="91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744" name="Text Box 16"/>
            <p:cNvSpPr txBox="1">
              <a:spLocks noChangeArrowheads="1"/>
            </p:cNvSpPr>
            <p:nvPr/>
          </p:nvSpPr>
          <p:spPr bwMode="auto">
            <a:xfrm>
              <a:off x="922" y="213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57745" name="Text Box 17"/>
            <p:cNvSpPr txBox="1">
              <a:spLocks noChangeArrowheads="1"/>
            </p:cNvSpPr>
            <p:nvPr/>
          </p:nvSpPr>
          <p:spPr bwMode="auto">
            <a:xfrm>
              <a:off x="1930" y="213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57746" name="Text Box 18"/>
            <p:cNvSpPr txBox="1">
              <a:spLocks noChangeArrowheads="1"/>
            </p:cNvSpPr>
            <p:nvPr/>
          </p:nvSpPr>
          <p:spPr bwMode="auto">
            <a:xfrm>
              <a:off x="3082" y="213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57747" name="Text Box 19"/>
            <p:cNvSpPr txBox="1">
              <a:spLocks noChangeArrowheads="1"/>
            </p:cNvSpPr>
            <p:nvPr/>
          </p:nvSpPr>
          <p:spPr bwMode="auto">
            <a:xfrm>
              <a:off x="1930" y="324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57748" name="Text Box 20"/>
            <p:cNvSpPr txBox="1">
              <a:spLocks noChangeArrowheads="1"/>
            </p:cNvSpPr>
            <p:nvPr/>
          </p:nvSpPr>
          <p:spPr bwMode="auto">
            <a:xfrm>
              <a:off x="3034" y="108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57749" name="Text Box 21"/>
            <p:cNvSpPr txBox="1">
              <a:spLocks noChangeArrowheads="1"/>
            </p:cNvSpPr>
            <p:nvPr/>
          </p:nvSpPr>
          <p:spPr bwMode="auto">
            <a:xfrm>
              <a:off x="4282" y="218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457750" name="Text Box 22"/>
            <p:cNvSpPr txBox="1">
              <a:spLocks noChangeArrowheads="1"/>
            </p:cNvSpPr>
            <p:nvPr/>
          </p:nvSpPr>
          <p:spPr bwMode="auto">
            <a:xfrm>
              <a:off x="1450" y="2041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2/2</a:t>
              </a:r>
            </a:p>
          </p:txBody>
        </p:sp>
        <p:sp>
          <p:nvSpPr>
            <p:cNvPr id="457751" name="Text Box 23"/>
            <p:cNvSpPr txBox="1">
              <a:spLocks noChangeArrowheads="1"/>
            </p:cNvSpPr>
            <p:nvPr/>
          </p:nvSpPr>
          <p:spPr bwMode="auto">
            <a:xfrm>
              <a:off x="3610" y="2041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2/2</a:t>
              </a:r>
            </a:p>
          </p:txBody>
        </p:sp>
        <p:sp>
          <p:nvSpPr>
            <p:cNvPr id="457752" name="Text Box 24"/>
            <p:cNvSpPr txBox="1">
              <a:spLocks noChangeArrowheads="1"/>
            </p:cNvSpPr>
            <p:nvPr/>
          </p:nvSpPr>
          <p:spPr bwMode="auto">
            <a:xfrm>
              <a:off x="1152" y="2736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0/3</a:t>
              </a:r>
            </a:p>
          </p:txBody>
        </p:sp>
        <p:sp>
          <p:nvSpPr>
            <p:cNvPr id="457753" name="Text Box 25"/>
            <p:cNvSpPr txBox="1">
              <a:spLocks noChangeArrowheads="1"/>
            </p:cNvSpPr>
            <p:nvPr/>
          </p:nvSpPr>
          <p:spPr bwMode="auto">
            <a:xfrm>
              <a:off x="2592" y="2832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0/1</a:t>
              </a:r>
            </a:p>
          </p:txBody>
        </p:sp>
        <p:sp>
          <p:nvSpPr>
            <p:cNvPr id="457754" name="Text Box 26"/>
            <p:cNvSpPr txBox="1">
              <a:spLocks noChangeArrowheads="1"/>
            </p:cNvSpPr>
            <p:nvPr/>
          </p:nvSpPr>
          <p:spPr bwMode="auto">
            <a:xfrm>
              <a:off x="2448" y="2064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2/5</a:t>
              </a:r>
            </a:p>
          </p:txBody>
        </p:sp>
        <p:sp>
          <p:nvSpPr>
            <p:cNvPr id="457755" name="Text Box 27"/>
            <p:cNvSpPr txBox="1">
              <a:spLocks noChangeArrowheads="1"/>
            </p:cNvSpPr>
            <p:nvPr/>
          </p:nvSpPr>
          <p:spPr bwMode="auto">
            <a:xfrm>
              <a:off x="2400" y="1392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0/3</a:t>
              </a:r>
            </a:p>
          </p:txBody>
        </p:sp>
        <p:sp>
          <p:nvSpPr>
            <p:cNvPr id="457756" name="Text Box 28"/>
            <p:cNvSpPr txBox="1">
              <a:spLocks noChangeArrowheads="1"/>
            </p:cNvSpPr>
            <p:nvPr/>
          </p:nvSpPr>
          <p:spPr bwMode="auto">
            <a:xfrm>
              <a:off x="3600" y="1392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0/4</a:t>
              </a:r>
            </a:p>
          </p:txBody>
        </p:sp>
      </p:grpSp>
      <p:sp>
        <p:nvSpPr>
          <p:cNvPr id="457757" name="Text Box 29"/>
          <p:cNvSpPr txBox="1">
            <a:spLocks noChangeArrowheads="1"/>
          </p:cNvSpPr>
          <p:nvPr/>
        </p:nvSpPr>
        <p:spPr bwMode="auto">
          <a:xfrm>
            <a:off x="5505090" y="5065713"/>
            <a:ext cx="350769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24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… Augmenting </a:t>
            </a:r>
            <a:r>
              <a:rPr lang="en-US" altLang="en-US"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path:</a:t>
            </a:r>
          </a:p>
          <a:p>
            <a:pPr algn="l" eaLnBrk="1" hangingPunct="1"/>
            <a:r>
              <a:rPr lang="en-US" altLang="en-US"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1 →4 →3</a:t>
            </a:r>
            <a:r>
              <a:rPr lang="en-US" altLang="en-US"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←2 </a:t>
            </a:r>
            <a:r>
              <a:rPr lang="en-US" altLang="en-US"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→5 →</a:t>
            </a:r>
            <a:r>
              <a:rPr lang="en-US" altLang="en-US" sz="24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6</a:t>
            </a:r>
            <a:br>
              <a:rPr lang="en-US" altLang="en-US" sz="24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</a:br>
            <a:r>
              <a:rPr lang="en-US" altLang="en-US" sz="24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with one backward edge</a:t>
            </a:r>
            <a:endParaRPr lang="en-US" altLang="en-US" sz="24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57758" name="Rectangle 3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Back to Example 1</a:t>
            </a:r>
            <a:endParaRPr lang="en-US" altLang="en-US" dirty="0"/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390431" y="1958073"/>
            <a:ext cx="336823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Starting from initial flow</a:t>
            </a:r>
            <a:br>
              <a:rPr lang="en-US" altLang="en-US" sz="24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</a:br>
            <a:r>
              <a:rPr lang="en-US" altLang="en-US" sz="24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of capacity 2</a:t>
            </a:r>
            <a:br>
              <a:rPr lang="en-US" altLang="en-US" sz="24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</a:br>
            <a:r>
              <a:rPr lang="en-US" altLang="en-US"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1 </a:t>
            </a:r>
            <a:r>
              <a:rPr lang="en-US" altLang="en-US" sz="24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→2 </a:t>
            </a:r>
            <a:r>
              <a:rPr lang="en-US" altLang="en-US"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→</a:t>
            </a:r>
            <a:r>
              <a:rPr lang="en-US" altLang="en-US" sz="24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3→6   …</a:t>
            </a:r>
            <a:endParaRPr lang="en-US" altLang="en-US" sz="24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26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a Flow-Augmenting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If </a:t>
            </a:r>
            <a:r>
              <a:rPr lang="en-US" altLang="en-US" dirty="0" smtClean="0">
                <a:cs typeface="Arial" panose="020B0604020202020204" pitchFamily="34" charset="0"/>
              </a:rPr>
              <a:t>flow-augmenting </a:t>
            </a:r>
            <a:r>
              <a:rPr lang="en-US" altLang="en-US" dirty="0">
                <a:cs typeface="Arial" panose="020B0604020202020204" pitchFamily="34" charset="0"/>
              </a:rPr>
              <a:t>path is found, the current flow can be increased by </a:t>
            </a:r>
            <a:r>
              <a:rPr lang="en-US" altLang="en-US" i="1" dirty="0">
                <a:cs typeface="Arial" panose="020B0604020202020204" pitchFamily="34" charset="0"/>
              </a:rPr>
              <a:t>r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cs typeface="Arial" panose="020B0604020202020204" pitchFamily="34" charset="0"/>
              </a:rPr>
              <a:t>units:</a:t>
            </a:r>
          </a:p>
          <a:p>
            <a:pPr lvl="1"/>
            <a:r>
              <a:rPr lang="en-US" altLang="en-US" dirty="0" smtClean="0">
                <a:cs typeface="Arial" panose="020B0604020202020204" pitchFamily="34" charset="0"/>
              </a:rPr>
              <a:t>Increase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ij</a:t>
            </a:r>
            <a:r>
              <a:rPr lang="en-US" altLang="en-US" i="1" baseline="-25000" dirty="0"/>
              <a:t>  </a:t>
            </a:r>
            <a:r>
              <a:rPr lang="en-US" altLang="en-US" dirty="0"/>
              <a:t>by </a:t>
            </a:r>
            <a:r>
              <a:rPr lang="en-US" altLang="en-US" i="1" dirty="0"/>
              <a:t>r </a:t>
            </a:r>
            <a:r>
              <a:rPr lang="en-US" altLang="en-US" dirty="0"/>
              <a:t>on each forward </a:t>
            </a:r>
            <a:r>
              <a:rPr lang="en-US" altLang="en-US" dirty="0" smtClean="0"/>
              <a:t>edge, and</a:t>
            </a:r>
          </a:p>
          <a:p>
            <a:pPr lvl="1"/>
            <a:r>
              <a:rPr lang="en-US" altLang="en-US" dirty="0" smtClean="0"/>
              <a:t>Decrease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ji</a:t>
            </a:r>
            <a:r>
              <a:rPr lang="en-US" altLang="en-US" dirty="0"/>
              <a:t> by </a:t>
            </a:r>
            <a:r>
              <a:rPr lang="en-US" altLang="en-US" i="1" dirty="0"/>
              <a:t>r </a:t>
            </a:r>
            <a:r>
              <a:rPr lang="en-US" altLang="en-US" dirty="0"/>
              <a:t>on each backward edge, </a:t>
            </a:r>
            <a:endParaRPr lang="en-US" altLang="en-US" dirty="0" smtClean="0"/>
          </a:p>
          <a:p>
            <a:pPr lvl="1"/>
            <a:r>
              <a:rPr lang="en-US" alt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  </a:t>
            </a:r>
            <a:r>
              <a:rPr lang="en-US" alt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min {</a:t>
            </a:r>
            <a:r>
              <a:rPr lang="en-US" altLang="en-US" sz="32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en-US" sz="32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ij</a:t>
            </a:r>
            <a:r>
              <a:rPr lang="en-US" alt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on all forward edges, </a:t>
            </a:r>
            <a:r>
              <a:rPr lang="en-US" alt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en-US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ji</a:t>
            </a:r>
            <a:r>
              <a:rPr lang="en-US" altLang="en-US" sz="32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on all backward edges</a:t>
            </a:r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endParaRPr lang="en-US" altLang="en-US" sz="3600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744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730" name="Group 2"/>
          <p:cNvGrpSpPr>
            <a:grpSpLocks/>
          </p:cNvGrpSpPr>
          <p:nvPr/>
        </p:nvGrpSpPr>
        <p:grpSpPr bwMode="auto">
          <a:xfrm>
            <a:off x="1371600" y="2209800"/>
            <a:ext cx="5791200" cy="3962400"/>
            <a:chOff x="874" y="1033"/>
            <a:chExt cx="3648" cy="2496"/>
          </a:xfrm>
        </p:grpSpPr>
        <p:sp>
          <p:nvSpPr>
            <p:cNvPr id="457731" name="Oval 3"/>
            <p:cNvSpPr>
              <a:spLocks noChangeArrowheads="1"/>
            </p:cNvSpPr>
            <p:nvPr/>
          </p:nvSpPr>
          <p:spPr bwMode="auto">
            <a:xfrm>
              <a:off x="874" y="2089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32" name="Oval 4"/>
            <p:cNvSpPr>
              <a:spLocks noChangeArrowheads="1"/>
            </p:cNvSpPr>
            <p:nvPr/>
          </p:nvSpPr>
          <p:spPr bwMode="auto">
            <a:xfrm>
              <a:off x="1882" y="319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33" name="Oval 5"/>
            <p:cNvSpPr>
              <a:spLocks noChangeArrowheads="1"/>
            </p:cNvSpPr>
            <p:nvPr/>
          </p:nvSpPr>
          <p:spPr bwMode="auto">
            <a:xfrm>
              <a:off x="3034" y="2089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34" name="Oval 6"/>
            <p:cNvSpPr>
              <a:spLocks noChangeArrowheads="1"/>
            </p:cNvSpPr>
            <p:nvPr/>
          </p:nvSpPr>
          <p:spPr bwMode="auto">
            <a:xfrm>
              <a:off x="1882" y="2089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35" name="Oval 7"/>
            <p:cNvSpPr>
              <a:spLocks noChangeArrowheads="1"/>
            </p:cNvSpPr>
            <p:nvPr/>
          </p:nvSpPr>
          <p:spPr bwMode="auto">
            <a:xfrm>
              <a:off x="2986" y="103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36" name="Oval 8"/>
            <p:cNvSpPr>
              <a:spLocks noChangeArrowheads="1"/>
            </p:cNvSpPr>
            <p:nvPr/>
          </p:nvSpPr>
          <p:spPr bwMode="auto">
            <a:xfrm>
              <a:off x="4186" y="213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37" name="Line 9"/>
            <p:cNvSpPr>
              <a:spLocks noChangeShapeType="1"/>
            </p:cNvSpPr>
            <p:nvPr/>
          </p:nvSpPr>
          <p:spPr bwMode="auto">
            <a:xfrm>
              <a:off x="1114" y="2425"/>
              <a:ext cx="816" cy="81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738" name="Line 10"/>
            <p:cNvSpPr>
              <a:spLocks noChangeShapeType="1"/>
            </p:cNvSpPr>
            <p:nvPr/>
          </p:nvSpPr>
          <p:spPr bwMode="auto">
            <a:xfrm>
              <a:off x="1210" y="2281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739" name="Line 11"/>
            <p:cNvSpPr>
              <a:spLocks noChangeShapeType="1"/>
            </p:cNvSpPr>
            <p:nvPr/>
          </p:nvSpPr>
          <p:spPr bwMode="auto">
            <a:xfrm flipV="1">
              <a:off x="2170" y="1321"/>
              <a:ext cx="864" cy="81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740" name="Line 12"/>
            <p:cNvSpPr>
              <a:spLocks noChangeShapeType="1"/>
            </p:cNvSpPr>
            <p:nvPr/>
          </p:nvSpPr>
          <p:spPr bwMode="auto">
            <a:xfrm>
              <a:off x="2218" y="2281"/>
              <a:ext cx="81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741" name="Line 13"/>
            <p:cNvSpPr>
              <a:spLocks noChangeShapeType="1"/>
            </p:cNvSpPr>
            <p:nvPr/>
          </p:nvSpPr>
          <p:spPr bwMode="auto">
            <a:xfrm flipV="1">
              <a:off x="2218" y="2400"/>
              <a:ext cx="902" cy="88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742" name="Line 14"/>
            <p:cNvSpPr>
              <a:spLocks noChangeShapeType="1"/>
            </p:cNvSpPr>
            <p:nvPr/>
          </p:nvSpPr>
          <p:spPr bwMode="auto">
            <a:xfrm>
              <a:off x="3370" y="2281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743" name="Line 15"/>
            <p:cNvSpPr>
              <a:spLocks noChangeShapeType="1"/>
            </p:cNvSpPr>
            <p:nvPr/>
          </p:nvSpPr>
          <p:spPr bwMode="auto">
            <a:xfrm>
              <a:off x="3274" y="1273"/>
              <a:ext cx="1008" cy="91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744" name="Text Box 16"/>
            <p:cNvSpPr txBox="1">
              <a:spLocks noChangeArrowheads="1"/>
            </p:cNvSpPr>
            <p:nvPr/>
          </p:nvSpPr>
          <p:spPr bwMode="auto">
            <a:xfrm>
              <a:off x="922" y="213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57745" name="Text Box 17"/>
            <p:cNvSpPr txBox="1">
              <a:spLocks noChangeArrowheads="1"/>
            </p:cNvSpPr>
            <p:nvPr/>
          </p:nvSpPr>
          <p:spPr bwMode="auto">
            <a:xfrm>
              <a:off x="1930" y="213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57746" name="Text Box 18"/>
            <p:cNvSpPr txBox="1">
              <a:spLocks noChangeArrowheads="1"/>
            </p:cNvSpPr>
            <p:nvPr/>
          </p:nvSpPr>
          <p:spPr bwMode="auto">
            <a:xfrm>
              <a:off x="3082" y="213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57747" name="Text Box 19"/>
            <p:cNvSpPr txBox="1">
              <a:spLocks noChangeArrowheads="1"/>
            </p:cNvSpPr>
            <p:nvPr/>
          </p:nvSpPr>
          <p:spPr bwMode="auto">
            <a:xfrm>
              <a:off x="1930" y="324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57748" name="Text Box 20"/>
            <p:cNvSpPr txBox="1">
              <a:spLocks noChangeArrowheads="1"/>
            </p:cNvSpPr>
            <p:nvPr/>
          </p:nvSpPr>
          <p:spPr bwMode="auto">
            <a:xfrm>
              <a:off x="3034" y="108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57749" name="Text Box 21"/>
            <p:cNvSpPr txBox="1">
              <a:spLocks noChangeArrowheads="1"/>
            </p:cNvSpPr>
            <p:nvPr/>
          </p:nvSpPr>
          <p:spPr bwMode="auto">
            <a:xfrm>
              <a:off x="4282" y="218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457750" name="Text Box 22"/>
            <p:cNvSpPr txBox="1">
              <a:spLocks noChangeArrowheads="1"/>
            </p:cNvSpPr>
            <p:nvPr/>
          </p:nvSpPr>
          <p:spPr bwMode="auto">
            <a:xfrm>
              <a:off x="1450" y="2041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2/2</a:t>
              </a:r>
            </a:p>
          </p:txBody>
        </p:sp>
        <p:sp>
          <p:nvSpPr>
            <p:cNvPr id="457751" name="Text Box 23"/>
            <p:cNvSpPr txBox="1">
              <a:spLocks noChangeArrowheads="1"/>
            </p:cNvSpPr>
            <p:nvPr/>
          </p:nvSpPr>
          <p:spPr bwMode="auto">
            <a:xfrm>
              <a:off x="3610" y="2041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2/2</a:t>
              </a:r>
            </a:p>
          </p:txBody>
        </p:sp>
        <p:sp>
          <p:nvSpPr>
            <p:cNvPr id="457752" name="Text Box 24"/>
            <p:cNvSpPr txBox="1">
              <a:spLocks noChangeArrowheads="1"/>
            </p:cNvSpPr>
            <p:nvPr/>
          </p:nvSpPr>
          <p:spPr bwMode="auto">
            <a:xfrm>
              <a:off x="1152" y="2736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 dirty="0" smtClean="0">
                  <a:solidFill>
                    <a:schemeClr val="accent3">
                      <a:lumMod val="75000"/>
                    </a:schemeClr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en-US" sz="1800" dirty="0" smtClean="0">
                  <a:latin typeface="Arial" panose="020B0604020202020204" pitchFamily="34" charset="0"/>
                </a:rPr>
                <a:t>/3</a:t>
              </a: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57753" name="Text Box 25"/>
            <p:cNvSpPr txBox="1">
              <a:spLocks noChangeArrowheads="1"/>
            </p:cNvSpPr>
            <p:nvPr/>
          </p:nvSpPr>
          <p:spPr bwMode="auto">
            <a:xfrm>
              <a:off x="2592" y="2832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 dirty="0" smtClean="0">
                  <a:solidFill>
                    <a:schemeClr val="accent3">
                      <a:lumMod val="75000"/>
                    </a:schemeClr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en-US" sz="1800" dirty="0" smtClean="0">
                  <a:latin typeface="Arial" panose="020B0604020202020204" pitchFamily="34" charset="0"/>
                </a:rPr>
                <a:t>/1</a:t>
              </a: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57754" name="Text Box 26"/>
            <p:cNvSpPr txBox="1">
              <a:spLocks noChangeArrowheads="1"/>
            </p:cNvSpPr>
            <p:nvPr/>
          </p:nvSpPr>
          <p:spPr bwMode="auto">
            <a:xfrm>
              <a:off x="2448" y="2064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 dirty="0" smtClean="0">
                  <a:solidFill>
                    <a:schemeClr val="accent3">
                      <a:lumMod val="75000"/>
                    </a:schemeClr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en-US" sz="1800" dirty="0" smtClean="0">
                  <a:latin typeface="Arial" panose="020B0604020202020204" pitchFamily="34" charset="0"/>
                </a:rPr>
                <a:t>/5</a:t>
              </a: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57755" name="Text Box 27"/>
            <p:cNvSpPr txBox="1">
              <a:spLocks noChangeArrowheads="1"/>
            </p:cNvSpPr>
            <p:nvPr/>
          </p:nvSpPr>
          <p:spPr bwMode="auto">
            <a:xfrm>
              <a:off x="2400" y="1392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 dirty="0" smtClean="0">
                  <a:solidFill>
                    <a:schemeClr val="accent3">
                      <a:lumMod val="75000"/>
                    </a:schemeClr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en-US" sz="1800" dirty="0" smtClean="0">
                  <a:latin typeface="Arial" panose="020B0604020202020204" pitchFamily="34" charset="0"/>
                </a:rPr>
                <a:t>/3</a:t>
              </a: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57756" name="Text Box 28"/>
            <p:cNvSpPr txBox="1">
              <a:spLocks noChangeArrowheads="1"/>
            </p:cNvSpPr>
            <p:nvPr/>
          </p:nvSpPr>
          <p:spPr bwMode="auto">
            <a:xfrm>
              <a:off x="3600" y="1392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 dirty="0" smtClean="0">
                  <a:solidFill>
                    <a:schemeClr val="accent3">
                      <a:lumMod val="75000"/>
                    </a:schemeClr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en-US" sz="1800" dirty="0" smtClean="0">
                  <a:latin typeface="Arial" panose="020B0604020202020204" pitchFamily="34" charset="0"/>
                </a:rPr>
                <a:t>/4</a:t>
              </a:r>
              <a:endParaRPr lang="en-US" altLang="en-US" sz="1800" dirty="0">
                <a:latin typeface="Arial" panose="020B0604020202020204" pitchFamily="34" charset="0"/>
              </a:endParaRPr>
            </a:p>
          </p:txBody>
        </p:sp>
      </p:grpSp>
      <p:sp>
        <p:nvSpPr>
          <p:cNvPr id="457757" name="Text Box 29"/>
          <p:cNvSpPr txBox="1">
            <a:spLocks noChangeArrowheads="1"/>
          </p:cNvSpPr>
          <p:nvPr/>
        </p:nvSpPr>
        <p:spPr bwMode="auto">
          <a:xfrm>
            <a:off x="5505090" y="5065713"/>
            <a:ext cx="350769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24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… Augmenting </a:t>
            </a:r>
            <a:r>
              <a:rPr lang="en-US" altLang="en-US"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path:</a:t>
            </a:r>
          </a:p>
          <a:p>
            <a:pPr algn="l" eaLnBrk="1" hangingPunct="1"/>
            <a:r>
              <a:rPr lang="en-US" altLang="en-US"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1 →4 →3</a:t>
            </a:r>
            <a:r>
              <a:rPr lang="en-US" altLang="en-US"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←2 </a:t>
            </a:r>
            <a:r>
              <a:rPr lang="en-US" altLang="en-US"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→5 →</a:t>
            </a:r>
            <a:r>
              <a:rPr lang="en-US" altLang="en-US" sz="24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6</a:t>
            </a:r>
            <a:br>
              <a:rPr lang="en-US" altLang="en-US" sz="24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</a:br>
            <a:r>
              <a:rPr lang="en-US" altLang="en-US" sz="24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with one backward edge</a:t>
            </a:r>
            <a:endParaRPr lang="en-US" altLang="en-US" sz="24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57758" name="Rectangle 3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Back to Example 1</a:t>
            </a:r>
            <a:endParaRPr lang="en-US" altLang="en-US" dirty="0"/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390431" y="1958073"/>
            <a:ext cx="336823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Starting from initial flow</a:t>
            </a:r>
            <a:br>
              <a:rPr lang="en-US" altLang="en-US" sz="24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</a:br>
            <a:r>
              <a:rPr lang="en-US" altLang="en-US" sz="24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of capacity 2</a:t>
            </a:r>
            <a:br>
              <a:rPr lang="en-US" altLang="en-US" sz="24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</a:br>
            <a:r>
              <a:rPr lang="en-US" altLang="en-US"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1 </a:t>
            </a:r>
            <a:r>
              <a:rPr lang="en-US" altLang="en-US" sz="24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→2 </a:t>
            </a:r>
            <a:r>
              <a:rPr lang="en-US" altLang="en-US"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→</a:t>
            </a:r>
            <a:r>
              <a:rPr lang="en-US" altLang="en-US" sz="24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3→6   …</a:t>
            </a:r>
            <a:endParaRPr lang="en-US" altLang="en-US" sz="24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90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Edge </a:t>
            </a:r>
            <a:r>
              <a:rPr lang="en-US" altLang="en-US" dirty="0"/>
              <a:t>capacities are integers, </a:t>
            </a:r>
            <a:r>
              <a:rPr lang="en-US" altLang="en-US" i="1" dirty="0"/>
              <a:t>r</a:t>
            </a:r>
            <a:r>
              <a:rPr lang="en-US" altLang="en-US" dirty="0"/>
              <a:t> is </a:t>
            </a:r>
            <a:r>
              <a:rPr lang="en-US" altLang="en-US" dirty="0" smtClean="0"/>
              <a:t>positive</a:t>
            </a:r>
            <a:endParaRPr lang="en-US" altLang="en-US" dirty="0"/>
          </a:p>
          <a:p>
            <a:pPr lvl="1"/>
            <a:r>
              <a:rPr lang="en-US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∴ </a:t>
            </a:r>
            <a:r>
              <a:rPr lang="en-US" altLang="en-US" dirty="0" smtClean="0"/>
              <a:t>Each </a:t>
            </a:r>
            <a:r>
              <a:rPr lang="en-US" altLang="en-US" dirty="0"/>
              <a:t>iteration, </a:t>
            </a:r>
            <a:r>
              <a:rPr lang="en-US" altLang="en-US" dirty="0" smtClean="0"/>
              <a:t>flow </a:t>
            </a:r>
            <a:r>
              <a:rPr lang="en-US" altLang="en-US" dirty="0" smtClean="0"/>
              <a:t>increases </a:t>
            </a:r>
            <a:r>
              <a:rPr lang="en-US" altLang="en-US" dirty="0"/>
              <a:t>by at least </a:t>
            </a:r>
            <a:r>
              <a:rPr lang="en-US" altLang="en-US" dirty="0" smtClean="0"/>
              <a:t>1</a:t>
            </a:r>
            <a:endParaRPr lang="en-US" altLang="en-US" dirty="0"/>
          </a:p>
          <a:p>
            <a:r>
              <a:rPr lang="en-US" altLang="en-US" dirty="0" smtClean="0"/>
              <a:t>Max </a:t>
            </a:r>
            <a:r>
              <a:rPr lang="en-US" altLang="en-US" dirty="0" smtClean="0"/>
              <a:t>flow </a:t>
            </a:r>
            <a:r>
              <a:rPr lang="en-US" altLang="en-US" dirty="0" smtClean="0"/>
              <a:t>≤ </a:t>
            </a:r>
            <a:r>
              <a:rPr lang="en-US" altLang="en-US" dirty="0" smtClean="0"/>
              <a:t>sum </a:t>
            </a:r>
            <a:r>
              <a:rPr lang="en-US" altLang="en-US" dirty="0"/>
              <a:t>of </a:t>
            </a:r>
            <a:r>
              <a:rPr lang="en-US" altLang="en-US" dirty="0" smtClean="0"/>
              <a:t>capacities </a:t>
            </a:r>
            <a:r>
              <a:rPr lang="en-US" altLang="en-US" dirty="0" smtClean="0"/>
              <a:t>leaving source</a:t>
            </a:r>
            <a:endParaRPr lang="en-US" altLang="en-US" dirty="0" smtClean="0"/>
          </a:p>
          <a:p>
            <a:pPr lvl="1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∴ </a:t>
            </a:r>
            <a:r>
              <a:rPr lang="en-US" altLang="en-US" dirty="0" smtClean="0"/>
              <a:t>Algorithm stops </a:t>
            </a:r>
            <a:r>
              <a:rPr lang="en-US" altLang="en-US" dirty="0"/>
              <a:t>after </a:t>
            </a:r>
            <a:r>
              <a:rPr lang="en-US" altLang="en-US" dirty="0" smtClean="0"/>
              <a:t>finite </a:t>
            </a:r>
            <a:r>
              <a:rPr lang="en-US" altLang="en-US" dirty="0"/>
              <a:t>number of </a:t>
            </a:r>
            <a:r>
              <a:rPr lang="en-US" altLang="en-US" dirty="0" smtClean="0"/>
              <a:t>iterations</a:t>
            </a:r>
            <a:endParaRPr lang="en-US" altLang="en-US" dirty="0"/>
          </a:p>
          <a:p>
            <a:r>
              <a:rPr lang="en-US" altLang="en-US" dirty="0" smtClean="0"/>
              <a:t>Final </a:t>
            </a:r>
            <a:r>
              <a:rPr lang="en-US" altLang="en-US" dirty="0"/>
              <a:t>flow is </a:t>
            </a:r>
            <a:r>
              <a:rPr lang="en-US" altLang="en-US" dirty="0" smtClean="0"/>
              <a:t>maximum</a:t>
            </a:r>
            <a:r>
              <a:rPr lang="en-US" altLang="en-US" dirty="0"/>
              <a:t>, </a:t>
            </a:r>
            <a:r>
              <a:rPr lang="en-US" altLang="en-US" dirty="0" smtClean="0"/>
              <a:t>doesn’t </a:t>
            </a:r>
            <a:r>
              <a:rPr lang="en-US" altLang="en-US" dirty="0"/>
              <a:t>depend on a sequence of augmenting paths </a:t>
            </a:r>
            <a:r>
              <a:rPr lang="en-US" altLang="en-US" dirty="0" smtClean="0"/>
              <a:t>used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88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Apply Flow-Augmenting </a:t>
            </a:r>
            <a:r>
              <a:rPr lang="en-US" dirty="0" err="1" smtClean="0">
                <a:solidFill>
                  <a:srgbClr val="00B050"/>
                </a:solidFill>
              </a:rPr>
              <a:t>Alg</a:t>
            </a:r>
            <a:r>
              <a:rPr lang="en-US" dirty="0" smtClean="0">
                <a:solidFill>
                  <a:srgbClr val="00B050"/>
                </a:solidFill>
              </a:rPr>
              <a:t> to: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6002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200400" y="4953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9436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004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800600" y="4953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981200" y="3733800"/>
            <a:ext cx="1295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133600" y="3505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460750" y="3733800"/>
            <a:ext cx="13018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3733800" y="3505200"/>
            <a:ext cx="2209800" cy="2222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3733800" y="5257799"/>
            <a:ext cx="1053512" cy="83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5216231" y="3719513"/>
            <a:ext cx="927394" cy="1233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676400" y="3276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276600" y="3276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019800" y="3276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3276600" y="5029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905081" y="503638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2514600" y="3124200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1800" dirty="0" smtClean="0">
                <a:latin typeface="Arial" panose="020B0604020202020204" pitchFamily="34" charset="0"/>
              </a:rPr>
              <a:t>0/3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5692775" y="4067969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1800" dirty="0" smtClean="0">
                <a:latin typeface="Arial" panose="020B0604020202020204" pitchFamily="34" charset="0"/>
              </a:rPr>
              <a:t>0/6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2041525" y="4227513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1800" dirty="0" smtClean="0">
                <a:latin typeface="Arial" panose="020B0604020202020204" pitchFamily="34" charset="0"/>
              </a:rPr>
              <a:t>0/7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854768" y="4929027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1800" dirty="0" smtClean="0">
                <a:latin typeface="Arial" panose="020B0604020202020204" pitchFamily="34" charset="0"/>
              </a:rPr>
              <a:t>0/4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4661195" y="3169444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1800" dirty="0" smtClean="0">
                <a:latin typeface="Arial" panose="020B0604020202020204" pitchFamily="34" charset="0"/>
              </a:rPr>
              <a:t>0/4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3432175" y="4129086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1800" dirty="0" smtClean="0">
                <a:latin typeface="Arial" panose="020B0604020202020204" pitchFamily="34" charset="0"/>
              </a:rPr>
              <a:t>0/2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3663950" y="3643313"/>
            <a:ext cx="1241131" cy="13634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4373375" y="4181474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1800" dirty="0" smtClean="0">
                <a:latin typeface="Arial" panose="020B0604020202020204" pitchFamily="34" charset="0"/>
              </a:rPr>
              <a:t>0/5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57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optimization problems</a:t>
            </a:r>
          </a:p>
          <a:p>
            <a:endParaRPr lang="en-US" dirty="0"/>
          </a:p>
          <a:p>
            <a:r>
              <a:rPr lang="en-US" dirty="0" smtClean="0"/>
              <a:t>Build up solution piece by piece</a:t>
            </a:r>
          </a:p>
          <a:p>
            <a:pPr lvl="1"/>
            <a:r>
              <a:rPr lang="en-US" dirty="0" smtClean="0"/>
              <a:t>Start from nothing</a:t>
            </a:r>
          </a:p>
          <a:p>
            <a:pPr lvl="1"/>
            <a:r>
              <a:rPr lang="en-US" dirty="0" smtClean="0"/>
              <a:t>Add locally optimal piece to partially constructed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5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Performance D</a:t>
            </a:r>
            <a:r>
              <a:rPr lang="en-US" altLang="en-US" dirty="0" smtClean="0"/>
              <a:t>egeneration</a:t>
            </a:r>
            <a:endParaRPr lang="en-US" altLang="en-US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06400" indent="-406400"/>
            <a:r>
              <a:rPr lang="en-US" altLang="en-US" dirty="0" smtClean="0"/>
              <a:t>Method </a:t>
            </a:r>
            <a:r>
              <a:rPr lang="en-US" altLang="en-US" dirty="0"/>
              <a:t>doesn’t </a:t>
            </a:r>
            <a:r>
              <a:rPr lang="en-US" altLang="en-US" dirty="0" smtClean="0"/>
              <a:t>specify how to generate </a:t>
            </a:r>
            <a:r>
              <a:rPr lang="en-US" altLang="en-US" dirty="0"/>
              <a:t>flow-augmenting paths</a:t>
            </a:r>
          </a:p>
          <a:p>
            <a:pPr marL="406400" indent="-406400"/>
            <a:r>
              <a:rPr lang="en-US" altLang="en-US" dirty="0" smtClean="0"/>
              <a:t>Bad </a:t>
            </a:r>
            <a:r>
              <a:rPr lang="en-US" altLang="en-US" dirty="0"/>
              <a:t>sequence of </a:t>
            </a:r>
            <a:r>
              <a:rPr lang="en-US" altLang="en-US" dirty="0" smtClean="0"/>
              <a:t>paths impacts </a:t>
            </a:r>
            <a:r>
              <a:rPr lang="en-US" altLang="en-US" dirty="0"/>
              <a:t>efficiency</a:t>
            </a:r>
          </a:p>
          <a:p>
            <a:pPr marL="406400" indent="-406400">
              <a:buFont typeface="Monotype Sorts" pitchFamily="2" charset="2"/>
              <a:buNone/>
            </a:pPr>
            <a:endParaRPr lang="en-US" altLang="en-US" dirty="0"/>
          </a:p>
          <a:p>
            <a:pPr marL="806450" lvl="1">
              <a:buFontTx/>
              <a:buNone/>
            </a:pPr>
            <a:endParaRPr lang="en-US" altLang="en-US" dirty="0"/>
          </a:p>
        </p:txBody>
      </p:sp>
      <p:grpSp>
        <p:nvGrpSpPr>
          <p:cNvPr id="461828" name="Group 4"/>
          <p:cNvGrpSpPr>
            <a:grpSpLocks/>
          </p:cNvGrpSpPr>
          <p:nvPr/>
        </p:nvGrpSpPr>
        <p:grpSpPr bwMode="auto">
          <a:xfrm>
            <a:off x="2514600" y="3657600"/>
            <a:ext cx="2895600" cy="2667000"/>
            <a:chOff x="2160" y="2352"/>
            <a:chExt cx="1824" cy="1680"/>
          </a:xfrm>
        </p:grpSpPr>
        <p:grpSp>
          <p:nvGrpSpPr>
            <p:cNvPr id="461829" name="Group 5"/>
            <p:cNvGrpSpPr>
              <a:grpSpLocks/>
            </p:cNvGrpSpPr>
            <p:nvPr/>
          </p:nvGrpSpPr>
          <p:grpSpPr bwMode="auto">
            <a:xfrm>
              <a:off x="2160" y="2352"/>
              <a:ext cx="1824" cy="1680"/>
              <a:chOff x="2160" y="2352"/>
              <a:chExt cx="1824" cy="1680"/>
            </a:xfrm>
          </p:grpSpPr>
          <p:grpSp>
            <p:nvGrpSpPr>
              <p:cNvPr id="461830" name="Group 6"/>
              <p:cNvGrpSpPr>
                <a:grpSpLocks/>
              </p:cNvGrpSpPr>
              <p:nvPr/>
            </p:nvGrpSpPr>
            <p:grpSpPr bwMode="auto">
              <a:xfrm>
                <a:off x="2928" y="3696"/>
                <a:ext cx="336" cy="336"/>
                <a:chOff x="1152" y="2304"/>
                <a:chExt cx="336" cy="336"/>
              </a:xfrm>
            </p:grpSpPr>
            <p:sp>
              <p:nvSpPr>
                <p:cNvPr id="461831" name="Oval 7"/>
                <p:cNvSpPr>
                  <a:spLocks noChangeArrowheads="1"/>
                </p:cNvSpPr>
                <p:nvPr/>
              </p:nvSpPr>
              <p:spPr bwMode="auto">
                <a:xfrm>
                  <a:off x="1152" y="2304"/>
                  <a:ext cx="336" cy="3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83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200" y="2352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 dirty="0" smtClean="0">
                      <a:latin typeface="Arial" panose="020B0604020202020204" pitchFamily="34" charset="0"/>
                    </a:rPr>
                    <a:t>3</a:t>
                  </a: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61833" name="Group 9"/>
              <p:cNvGrpSpPr>
                <a:grpSpLocks/>
              </p:cNvGrpSpPr>
              <p:nvPr/>
            </p:nvGrpSpPr>
            <p:grpSpPr bwMode="auto">
              <a:xfrm>
                <a:off x="2928" y="2352"/>
                <a:ext cx="336" cy="336"/>
                <a:chOff x="672" y="2688"/>
                <a:chExt cx="336" cy="336"/>
              </a:xfrm>
            </p:grpSpPr>
            <p:sp>
              <p:nvSpPr>
                <p:cNvPr id="461834" name="Oval 10"/>
                <p:cNvSpPr>
                  <a:spLocks noChangeArrowheads="1"/>
                </p:cNvSpPr>
                <p:nvPr/>
              </p:nvSpPr>
              <p:spPr bwMode="auto">
                <a:xfrm>
                  <a:off x="672" y="2688"/>
                  <a:ext cx="336" cy="3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83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720" y="2736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461836" name="Group 12"/>
              <p:cNvGrpSpPr>
                <a:grpSpLocks/>
              </p:cNvGrpSpPr>
              <p:nvPr/>
            </p:nvGrpSpPr>
            <p:grpSpPr bwMode="auto">
              <a:xfrm>
                <a:off x="2160" y="3024"/>
                <a:ext cx="336" cy="336"/>
                <a:chOff x="192" y="2784"/>
                <a:chExt cx="336" cy="336"/>
              </a:xfrm>
            </p:grpSpPr>
            <p:sp>
              <p:nvSpPr>
                <p:cNvPr id="461837" name="Oval 13"/>
                <p:cNvSpPr>
                  <a:spLocks noChangeArrowheads="1"/>
                </p:cNvSpPr>
                <p:nvPr/>
              </p:nvSpPr>
              <p:spPr bwMode="auto">
                <a:xfrm>
                  <a:off x="192" y="2784"/>
                  <a:ext cx="336" cy="3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8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0" y="2832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>
                      <a:latin typeface="Arial" panose="020B0604020202020204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461839" name="Group 15"/>
              <p:cNvGrpSpPr>
                <a:grpSpLocks/>
              </p:cNvGrpSpPr>
              <p:nvPr/>
            </p:nvGrpSpPr>
            <p:grpSpPr bwMode="auto">
              <a:xfrm>
                <a:off x="3648" y="3024"/>
                <a:ext cx="336" cy="336"/>
                <a:chOff x="1536" y="2784"/>
                <a:chExt cx="336" cy="336"/>
              </a:xfrm>
            </p:grpSpPr>
            <p:sp>
              <p:nvSpPr>
                <p:cNvPr id="461840" name="Oval 16"/>
                <p:cNvSpPr>
                  <a:spLocks noChangeArrowheads="1"/>
                </p:cNvSpPr>
                <p:nvPr/>
              </p:nvSpPr>
              <p:spPr bwMode="auto">
                <a:xfrm>
                  <a:off x="1536" y="2784"/>
                  <a:ext cx="336" cy="3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84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584" y="2832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 dirty="0" smtClean="0">
                      <a:latin typeface="Arial" panose="020B0604020202020204" pitchFamily="34" charset="0"/>
                    </a:rPr>
                    <a:t>4</a:t>
                  </a: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61842" name="Line 18"/>
              <p:cNvSpPr>
                <a:spLocks noChangeShapeType="1"/>
              </p:cNvSpPr>
              <p:nvPr/>
            </p:nvSpPr>
            <p:spPr bwMode="auto">
              <a:xfrm>
                <a:off x="2448" y="3312"/>
                <a:ext cx="48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43" name="Line 19"/>
              <p:cNvSpPr>
                <a:spLocks noChangeShapeType="1"/>
              </p:cNvSpPr>
              <p:nvPr/>
            </p:nvSpPr>
            <p:spPr bwMode="auto">
              <a:xfrm flipV="1">
                <a:off x="3264" y="3312"/>
                <a:ext cx="432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44" name="Line 20"/>
              <p:cNvSpPr>
                <a:spLocks noChangeShapeType="1"/>
              </p:cNvSpPr>
              <p:nvPr/>
            </p:nvSpPr>
            <p:spPr bwMode="auto">
              <a:xfrm flipV="1">
                <a:off x="2400" y="2592"/>
                <a:ext cx="52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45" name="Line 21"/>
              <p:cNvSpPr>
                <a:spLocks noChangeShapeType="1"/>
              </p:cNvSpPr>
              <p:nvPr/>
            </p:nvSpPr>
            <p:spPr bwMode="auto">
              <a:xfrm>
                <a:off x="3264" y="2592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46" name="Line 22"/>
              <p:cNvSpPr>
                <a:spLocks noChangeShapeType="1"/>
              </p:cNvSpPr>
              <p:nvPr/>
            </p:nvSpPr>
            <p:spPr bwMode="auto">
              <a:xfrm>
                <a:off x="3072" y="268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847" name="Group 23"/>
            <p:cNvGrpSpPr>
              <a:grpSpLocks/>
            </p:cNvGrpSpPr>
            <p:nvPr/>
          </p:nvGrpSpPr>
          <p:grpSpPr bwMode="auto">
            <a:xfrm>
              <a:off x="2304" y="2544"/>
              <a:ext cx="1540" cy="1191"/>
              <a:chOff x="2304" y="2544"/>
              <a:chExt cx="1540" cy="1191"/>
            </a:xfrm>
          </p:grpSpPr>
          <p:sp>
            <p:nvSpPr>
              <p:cNvPr id="461848" name="Text Box 24"/>
              <p:cNvSpPr txBox="1">
                <a:spLocks noChangeArrowheads="1"/>
              </p:cNvSpPr>
              <p:nvPr/>
            </p:nvSpPr>
            <p:spPr bwMode="auto">
              <a:xfrm>
                <a:off x="2352" y="2544"/>
                <a:ext cx="3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>
                    <a:latin typeface="Arial" panose="020B0604020202020204" pitchFamily="34" charset="0"/>
                  </a:rPr>
                  <a:t>0/U</a:t>
                </a:r>
              </a:p>
            </p:txBody>
          </p:sp>
          <p:sp>
            <p:nvSpPr>
              <p:cNvPr id="461849" name="Text Box 25"/>
              <p:cNvSpPr txBox="1">
                <a:spLocks noChangeArrowheads="1"/>
              </p:cNvSpPr>
              <p:nvPr/>
            </p:nvSpPr>
            <p:spPr bwMode="auto">
              <a:xfrm>
                <a:off x="3504" y="2544"/>
                <a:ext cx="3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>
                    <a:latin typeface="Arial" panose="020B0604020202020204" pitchFamily="34" charset="0"/>
                  </a:rPr>
                  <a:t>0/U</a:t>
                </a:r>
              </a:p>
            </p:txBody>
          </p:sp>
          <p:sp>
            <p:nvSpPr>
              <p:cNvPr id="461850" name="Text Box 26"/>
              <p:cNvSpPr txBox="1">
                <a:spLocks noChangeArrowheads="1"/>
              </p:cNvSpPr>
              <p:nvPr/>
            </p:nvSpPr>
            <p:spPr bwMode="auto">
              <a:xfrm>
                <a:off x="3120" y="3024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>
                    <a:latin typeface="Arial" panose="020B0604020202020204" pitchFamily="34" charset="0"/>
                  </a:rPr>
                  <a:t>0/1</a:t>
                </a:r>
              </a:p>
            </p:txBody>
          </p:sp>
          <p:sp>
            <p:nvSpPr>
              <p:cNvPr id="461851" name="Text Box 27"/>
              <p:cNvSpPr txBox="1">
                <a:spLocks noChangeArrowheads="1"/>
              </p:cNvSpPr>
              <p:nvPr/>
            </p:nvSpPr>
            <p:spPr bwMode="auto">
              <a:xfrm>
                <a:off x="3504" y="3504"/>
                <a:ext cx="3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>
                    <a:latin typeface="Arial" panose="020B0604020202020204" pitchFamily="34" charset="0"/>
                  </a:rPr>
                  <a:t>0/U</a:t>
                </a:r>
              </a:p>
            </p:txBody>
          </p:sp>
          <p:sp>
            <p:nvSpPr>
              <p:cNvPr id="461852" name="Text Box 28"/>
              <p:cNvSpPr txBox="1">
                <a:spLocks noChangeArrowheads="1"/>
              </p:cNvSpPr>
              <p:nvPr/>
            </p:nvSpPr>
            <p:spPr bwMode="auto">
              <a:xfrm>
                <a:off x="2304" y="3504"/>
                <a:ext cx="3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>
                    <a:latin typeface="Arial" panose="020B0604020202020204" pitchFamily="34" charset="0"/>
                  </a:rPr>
                  <a:t>0/U</a:t>
                </a:r>
              </a:p>
            </p:txBody>
          </p:sp>
        </p:grpSp>
      </p:grpSp>
      <p:sp>
        <p:nvSpPr>
          <p:cNvPr id="461853" name="Text Box 29"/>
          <p:cNvSpPr txBox="1">
            <a:spLocks noChangeArrowheads="1"/>
          </p:cNvSpPr>
          <p:nvPr/>
        </p:nvSpPr>
        <p:spPr bwMode="auto">
          <a:xfrm>
            <a:off x="5334000" y="5865167"/>
            <a:ext cx="36006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U = large positive integer</a:t>
            </a:r>
          </a:p>
        </p:txBody>
      </p:sp>
    </p:spTree>
    <p:extLst>
      <p:ext uri="{BB962C8B-B14F-4D97-AF65-F5344CB8AC3E}">
        <p14:creationId xmlns:p14="http://schemas.microsoft.com/office/powerpoint/2010/main" val="71884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Performance Degeneration</a:t>
            </a:r>
            <a:endParaRPr lang="en-US" altLang="en-US" dirty="0"/>
          </a:p>
        </p:txBody>
      </p:sp>
      <p:grpSp>
        <p:nvGrpSpPr>
          <p:cNvPr id="462851" name="Group 3"/>
          <p:cNvGrpSpPr>
            <a:grpSpLocks/>
          </p:cNvGrpSpPr>
          <p:nvPr/>
        </p:nvGrpSpPr>
        <p:grpSpPr bwMode="auto">
          <a:xfrm>
            <a:off x="685800" y="4344987"/>
            <a:ext cx="2590800" cy="2132013"/>
            <a:chOff x="2160" y="2352"/>
            <a:chExt cx="1824" cy="1683"/>
          </a:xfrm>
        </p:grpSpPr>
        <p:grpSp>
          <p:nvGrpSpPr>
            <p:cNvPr id="462852" name="Group 4"/>
            <p:cNvGrpSpPr>
              <a:grpSpLocks/>
            </p:cNvGrpSpPr>
            <p:nvPr/>
          </p:nvGrpSpPr>
          <p:grpSpPr bwMode="auto">
            <a:xfrm>
              <a:off x="2160" y="2352"/>
              <a:ext cx="1824" cy="1683"/>
              <a:chOff x="2160" y="2352"/>
              <a:chExt cx="1824" cy="1683"/>
            </a:xfrm>
          </p:grpSpPr>
          <p:grpSp>
            <p:nvGrpSpPr>
              <p:cNvPr id="462853" name="Group 5"/>
              <p:cNvGrpSpPr>
                <a:grpSpLocks/>
              </p:cNvGrpSpPr>
              <p:nvPr/>
            </p:nvGrpSpPr>
            <p:grpSpPr bwMode="auto">
              <a:xfrm>
                <a:off x="2928" y="3696"/>
                <a:ext cx="336" cy="339"/>
                <a:chOff x="1152" y="2304"/>
                <a:chExt cx="336" cy="339"/>
              </a:xfrm>
            </p:grpSpPr>
            <p:sp>
              <p:nvSpPr>
                <p:cNvPr id="462854" name="Oval 6"/>
                <p:cNvSpPr>
                  <a:spLocks noChangeArrowheads="1"/>
                </p:cNvSpPr>
                <p:nvPr/>
              </p:nvSpPr>
              <p:spPr bwMode="auto">
                <a:xfrm>
                  <a:off x="1152" y="2304"/>
                  <a:ext cx="336" cy="3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85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200" y="2353"/>
                  <a:ext cx="219" cy="2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 dirty="0" smtClean="0">
                      <a:latin typeface="Arial" panose="020B0604020202020204" pitchFamily="34" charset="0"/>
                    </a:rPr>
                    <a:t>3</a:t>
                  </a: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62856" name="Group 8"/>
              <p:cNvGrpSpPr>
                <a:grpSpLocks/>
              </p:cNvGrpSpPr>
              <p:nvPr/>
            </p:nvGrpSpPr>
            <p:grpSpPr bwMode="auto">
              <a:xfrm>
                <a:off x="2928" y="2352"/>
                <a:ext cx="336" cy="339"/>
                <a:chOff x="672" y="2688"/>
                <a:chExt cx="336" cy="339"/>
              </a:xfrm>
            </p:grpSpPr>
            <p:sp>
              <p:nvSpPr>
                <p:cNvPr id="462857" name="Oval 9"/>
                <p:cNvSpPr>
                  <a:spLocks noChangeArrowheads="1"/>
                </p:cNvSpPr>
                <p:nvPr/>
              </p:nvSpPr>
              <p:spPr bwMode="auto">
                <a:xfrm>
                  <a:off x="672" y="2688"/>
                  <a:ext cx="336" cy="3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85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720" y="2737"/>
                  <a:ext cx="219" cy="2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462859" name="Group 11"/>
              <p:cNvGrpSpPr>
                <a:grpSpLocks/>
              </p:cNvGrpSpPr>
              <p:nvPr/>
            </p:nvGrpSpPr>
            <p:grpSpPr bwMode="auto">
              <a:xfrm>
                <a:off x="2160" y="3024"/>
                <a:ext cx="336" cy="336"/>
                <a:chOff x="192" y="2784"/>
                <a:chExt cx="336" cy="336"/>
              </a:xfrm>
            </p:grpSpPr>
            <p:sp>
              <p:nvSpPr>
                <p:cNvPr id="462860" name="Oval 12"/>
                <p:cNvSpPr>
                  <a:spLocks noChangeArrowheads="1"/>
                </p:cNvSpPr>
                <p:nvPr/>
              </p:nvSpPr>
              <p:spPr bwMode="auto">
                <a:xfrm>
                  <a:off x="192" y="2784"/>
                  <a:ext cx="336" cy="3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86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40" y="2832"/>
                  <a:ext cx="21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>
                      <a:latin typeface="Arial" panose="020B0604020202020204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462862" name="Group 14"/>
              <p:cNvGrpSpPr>
                <a:grpSpLocks/>
              </p:cNvGrpSpPr>
              <p:nvPr/>
            </p:nvGrpSpPr>
            <p:grpSpPr bwMode="auto">
              <a:xfrm>
                <a:off x="3648" y="3024"/>
                <a:ext cx="336" cy="340"/>
                <a:chOff x="1536" y="2784"/>
                <a:chExt cx="336" cy="340"/>
              </a:xfrm>
            </p:grpSpPr>
            <p:sp>
              <p:nvSpPr>
                <p:cNvPr id="462863" name="Oval 15"/>
                <p:cNvSpPr>
                  <a:spLocks noChangeArrowheads="1"/>
                </p:cNvSpPr>
                <p:nvPr/>
              </p:nvSpPr>
              <p:spPr bwMode="auto">
                <a:xfrm>
                  <a:off x="1536" y="2784"/>
                  <a:ext cx="336" cy="3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86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584" y="2832"/>
                  <a:ext cx="220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 dirty="0" smtClean="0">
                      <a:latin typeface="Arial" panose="020B0604020202020204" pitchFamily="34" charset="0"/>
                    </a:rPr>
                    <a:t>4</a:t>
                  </a: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62865" name="Line 17"/>
              <p:cNvSpPr>
                <a:spLocks noChangeShapeType="1"/>
              </p:cNvSpPr>
              <p:nvPr/>
            </p:nvSpPr>
            <p:spPr bwMode="auto">
              <a:xfrm>
                <a:off x="2448" y="3312"/>
                <a:ext cx="48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866" name="Line 18"/>
              <p:cNvSpPr>
                <a:spLocks noChangeShapeType="1"/>
              </p:cNvSpPr>
              <p:nvPr/>
            </p:nvSpPr>
            <p:spPr bwMode="auto">
              <a:xfrm flipV="1">
                <a:off x="3264" y="3312"/>
                <a:ext cx="432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867" name="Line 19"/>
              <p:cNvSpPr>
                <a:spLocks noChangeShapeType="1"/>
              </p:cNvSpPr>
              <p:nvPr/>
            </p:nvSpPr>
            <p:spPr bwMode="auto">
              <a:xfrm flipV="1">
                <a:off x="2400" y="2592"/>
                <a:ext cx="52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868" name="Line 20"/>
              <p:cNvSpPr>
                <a:spLocks noChangeShapeType="1"/>
              </p:cNvSpPr>
              <p:nvPr/>
            </p:nvSpPr>
            <p:spPr bwMode="auto">
              <a:xfrm>
                <a:off x="3264" y="2592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869" name="Line 21"/>
              <p:cNvSpPr>
                <a:spLocks noChangeShapeType="1"/>
              </p:cNvSpPr>
              <p:nvPr/>
            </p:nvSpPr>
            <p:spPr bwMode="auto">
              <a:xfrm>
                <a:off x="3072" y="268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2870" name="Group 22"/>
            <p:cNvGrpSpPr>
              <a:grpSpLocks/>
            </p:cNvGrpSpPr>
            <p:nvPr/>
          </p:nvGrpSpPr>
          <p:grpSpPr bwMode="auto">
            <a:xfrm>
              <a:off x="2304" y="2544"/>
              <a:ext cx="1606" cy="1249"/>
              <a:chOff x="2304" y="2544"/>
              <a:chExt cx="1606" cy="1249"/>
            </a:xfrm>
          </p:grpSpPr>
          <p:sp>
            <p:nvSpPr>
              <p:cNvPr id="462871" name="Text Box 23"/>
              <p:cNvSpPr txBox="1">
                <a:spLocks noChangeArrowheads="1"/>
              </p:cNvSpPr>
              <p:nvPr/>
            </p:nvSpPr>
            <p:spPr bwMode="auto">
              <a:xfrm>
                <a:off x="2352" y="2544"/>
                <a:ext cx="407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 dirty="0">
                    <a:solidFill>
                      <a:srgbClr val="7030A0"/>
                    </a:solidFill>
                    <a:latin typeface="Arial" panose="020B0604020202020204" pitchFamily="34" charset="0"/>
                  </a:rPr>
                  <a:t>U</a:t>
                </a:r>
                <a:r>
                  <a:rPr lang="en-US" altLang="en-US" sz="1800" dirty="0">
                    <a:latin typeface="Arial" panose="020B0604020202020204" pitchFamily="34" charset="0"/>
                  </a:rPr>
                  <a:t>/U</a:t>
                </a:r>
              </a:p>
            </p:txBody>
          </p:sp>
          <p:sp>
            <p:nvSpPr>
              <p:cNvPr id="462872" name="Text Box 24"/>
              <p:cNvSpPr txBox="1">
                <a:spLocks noChangeArrowheads="1"/>
              </p:cNvSpPr>
              <p:nvPr/>
            </p:nvSpPr>
            <p:spPr bwMode="auto">
              <a:xfrm>
                <a:off x="3503" y="2544"/>
                <a:ext cx="407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 dirty="0">
                    <a:solidFill>
                      <a:srgbClr val="7030A0"/>
                    </a:solidFill>
                    <a:latin typeface="Arial" panose="020B0604020202020204" pitchFamily="34" charset="0"/>
                  </a:rPr>
                  <a:t>U</a:t>
                </a:r>
                <a:r>
                  <a:rPr lang="en-US" altLang="en-US" sz="1800" dirty="0">
                    <a:latin typeface="Arial" panose="020B0604020202020204" pitchFamily="34" charset="0"/>
                  </a:rPr>
                  <a:t>/U</a:t>
                </a:r>
              </a:p>
            </p:txBody>
          </p:sp>
          <p:sp>
            <p:nvSpPr>
              <p:cNvPr id="462873" name="Text Box 25"/>
              <p:cNvSpPr txBox="1">
                <a:spLocks noChangeArrowheads="1"/>
              </p:cNvSpPr>
              <p:nvPr/>
            </p:nvSpPr>
            <p:spPr bwMode="auto">
              <a:xfrm>
                <a:off x="3120" y="3025"/>
                <a:ext cx="353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>
                    <a:latin typeface="Arial" panose="020B0604020202020204" pitchFamily="34" charset="0"/>
                  </a:rPr>
                  <a:t>0/1</a:t>
                </a:r>
              </a:p>
            </p:txBody>
          </p:sp>
          <p:sp>
            <p:nvSpPr>
              <p:cNvPr id="462874" name="Text Box 26"/>
              <p:cNvSpPr txBox="1">
                <a:spLocks noChangeArrowheads="1"/>
              </p:cNvSpPr>
              <p:nvPr/>
            </p:nvSpPr>
            <p:spPr bwMode="auto">
              <a:xfrm>
                <a:off x="3503" y="3503"/>
                <a:ext cx="407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 dirty="0">
                    <a:solidFill>
                      <a:srgbClr val="7030A0"/>
                    </a:solidFill>
                    <a:latin typeface="Arial" panose="020B0604020202020204" pitchFamily="34" charset="0"/>
                  </a:rPr>
                  <a:t>U</a:t>
                </a:r>
                <a:r>
                  <a:rPr lang="en-US" altLang="en-US" sz="1800" dirty="0">
                    <a:latin typeface="Arial" panose="020B0604020202020204" pitchFamily="34" charset="0"/>
                  </a:rPr>
                  <a:t>/U</a:t>
                </a:r>
              </a:p>
            </p:txBody>
          </p:sp>
          <p:sp>
            <p:nvSpPr>
              <p:cNvPr id="462875" name="Text Box 27"/>
              <p:cNvSpPr txBox="1">
                <a:spLocks noChangeArrowheads="1"/>
              </p:cNvSpPr>
              <p:nvPr/>
            </p:nvSpPr>
            <p:spPr bwMode="auto">
              <a:xfrm>
                <a:off x="2304" y="3504"/>
                <a:ext cx="407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 dirty="0">
                    <a:solidFill>
                      <a:srgbClr val="7030A0"/>
                    </a:solidFill>
                    <a:latin typeface="Arial" panose="020B0604020202020204" pitchFamily="34" charset="0"/>
                  </a:rPr>
                  <a:t>U</a:t>
                </a:r>
                <a:r>
                  <a:rPr lang="en-US" altLang="en-US" sz="1800" dirty="0">
                    <a:latin typeface="Arial" panose="020B0604020202020204" pitchFamily="34" charset="0"/>
                  </a:rPr>
                  <a:t>/U</a:t>
                </a:r>
              </a:p>
            </p:txBody>
          </p:sp>
        </p:grpSp>
      </p:grpSp>
      <p:grpSp>
        <p:nvGrpSpPr>
          <p:cNvPr id="462876" name="Group 28"/>
          <p:cNvGrpSpPr>
            <a:grpSpLocks/>
          </p:cNvGrpSpPr>
          <p:nvPr/>
        </p:nvGrpSpPr>
        <p:grpSpPr bwMode="auto">
          <a:xfrm>
            <a:off x="685800" y="1601787"/>
            <a:ext cx="2590800" cy="2132013"/>
            <a:chOff x="2160" y="2352"/>
            <a:chExt cx="1824" cy="1683"/>
          </a:xfrm>
        </p:grpSpPr>
        <p:grpSp>
          <p:nvGrpSpPr>
            <p:cNvPr id="462877" name="Group 29"/>
            <p:cNvGrpSpPr>
              <a:grpSpLocks/>
            </p:cNvGrpSpPr>
            <p:nvPr/>
          </p:nvGrpSpPr>
          <p:grpSpPr bwMode="auto">
            <a:xfrm>
              <a:off x="2160" y="2352"/>
              <a:ext cx="1824" cy="1683"/>
              <a:chOff x="2160" y="2352"/>
              <a:chExt cx="1824" cy="1683"/>
            </a:xfrm>
          </p:grpSpPr>
          <p:grpSp>
            <p:nvGrpSpPr>
              <p:cNvPr id="462878" name="Group 30"/>
              <p:cNvGrpSpPr>
                <a:grpSpLocks/>
              </p:cNvGrpSpPr>
              <p:nvPr/>
            </p:nvGrpSpPr>
            <p:grpSpPr bwMode="auto">
              <a:xfrm>
                <a:off x="2928" y="3696"/>
                <a:ext cx="336" cy="339"/>
                <a:chOff x="1152" y="2304"/>
                <a:chExt cx="336" cy="339"/>
              </a:xfrm>
            </p:grpSpPr>
            <p:sp>
              <p:nvSpPr>
                <p:cNvPr id="462879" name="Oval 31"/>
                <p:cNvSpPr>
                  <a:spLocks noChangeArrowheads="1"/>
                </p:cNvSpPr>
                <p:nvPr/>
              </p:nvSpPr>
              <p:spPr bwMode="auto">
                <a:xfrm>
                  <a:off x="1152" y="2304"/>
                  <a:ext cx="336" cy="3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88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200" y="2353"/>
                  <a:ext cx="219" cy="2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 dirty="0" smtClean="0">
                      <a:latin typeface="Arial" panose="020B0604020202020204" pitchFamily="34" charset="0"/>
                    </a:rPr>
                    <a:t>3</a:t>
                  </a: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62881" name="Group 33"/>
              <p:cNvGrpSpPr>
                <a:grpSpLocks/>
              </p:cNvGrpSpPr>
              <p:nvPr/>
            </p:nvGrpSpPr>
            <p:grpSpPr bwMode="auto">
              <a:xfrm>
                <a:off x="2928" y="2352"/>
                <a:ext cx="336" cy="339"/>
                <a:chOff x="672" y="2688"/>
                <a:chExt cx="336" cy="339"/>
              </a:xfrm>
            </p:grpSpPr>
            <p:sp>
              <p:nvSpPr>
                <p:cNvPr id="462882" name="Oval 34"/>
                <p:cNvSpPr>
                  <a:spLocks noChangeArrowheads="1"/>
                </p:cNvSpPr>
                <p:nvPr/>
              </p:nvSpPr>
              <p:spPr bwMode="auto">
                <a:xfrm>
                  <a:off x="672" y="2688"/>
                  <a:ext cx="336" cy="3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88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720" y="2737"/>
                  <a:ext cx="219" cy="2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462884" name="Group 36"/>
              <p:cNvGrpSpPr>
                <a:grpSpLocks/>
              </p:cNvGrpSpPr>
              <p:nvPr/>
            </p:nvGrpSpPr>
            <p:grpSpPr bwMode="auto">
              <a:xfrm>
                <a:off x="2160" y="3024"/>
                <a:ext cx="336" cy="336"/>
                <a:chOff x="192" y="2784"/>
                <a:chExt cx="336" cy="336"/>
              </a:xfrm>
            </p:grpSpPr>
            <p:sp>
              <p:nvSpPr>
                <p:cNvPr id="462885" name="Oval 37"/>
                <p:cNvSpPr>
                  <a:spLocks noChangeArrowheads="1"/>
                </p:cNvSpPr>
                <p:nvPr/>
              </p:nvSpPr>
              <p:spPr bwMode="auto">
                <a:xfrm>
                  <a:off x="192" y="2784"/>
                  <a:ext cx="336" cy="3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886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40" y="2832"/>
                  <a:ext cx="21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>
                      <a:latin typeface="Arial" panose="020B0604020202020204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462887" name="Group 39"/>
              <p:cNvGrpSpPr>
                <a:grpSpLocks/>
              </p:cNvGrpSpPr>
              <p:nvPr/>
            </p:nvGrpSpPr>
            <p:grpSpPr bwMode="auto">
              <a:xfrm>
                <a:off x="3648" y="3024"/>
                <a:ext cx="336" cy="340"/>
                <a:chOff x="1536" y="2784"/>
                <a:chExt cx="336" cy="340"/>
              </a:xfrm>
            </p:grpSpPr>
            <p:sp>
              <p:nvSpPr>
                <p:cNvPr id="462888" name="Oval 40"/>
                <p:cNvSpPr>
                  <a:spLocks noChangeArrowheads="1"/>
                </p:cNvSpPr>
                <p:nvPr/>
              </p:nvSpPr>
              <p:spPr bwMode="auto">
                <a:xfrm>
                  <a:off x="1536" y="2784"/>
                  <a:ext cx="336" cy="3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88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584" y="2832"/>
                  <a:ext cx="220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 dirty="0" smtClean="0">
                      <a:latin typeface="Arial" panose="020B0604020202020204" pitchFamily="34" charset="0"/>
                    </a:rPr>
                    <a:t>4</a:t>
                  </a: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62890" name="Line 42"/>
              <p:cNvSpPr>
                <a:spLocks noChangeShapeType="1"/>
              </p:cNvSpPr>
              <p:nvPr/>
            </p:nvSpPr>
            <p:spPr bwMode="auto">
              <a:xfrm>
                <a:off x="2448" y="3312"/>
                <a:ext cx="48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891" name="Line 43"/>
              <p:cNvSpPr>
                <a:spLocks noChangeShapeType="1"/>
              </p:cNvSpPr>
              <p:nvPr/>
            </p:nvSpPr>
            <p:spPr bwMode="auto">
              <a:xfrm flipV="1">
                <a:off x="3264" y="3312"/>
                <a:ext cx="432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892" name="Line 44"/>
              <p:cNvSpPr>
                <a:spLocks noChangeShapeType="1"/>
              </p:cNvSpPr>
              <p:nvPr/>
            </p:nvSpPr>
            <p:spPr bwMode="auto">
              <a:xfrm flipV="1">
                <a:off x="2400" y="2592"/>
                <a:ext cx="52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893" name="Line 45"/>
              <p:cNvSpPr>
                <a:spLocks noChangeShapeType="1"/>
              </p:cNvSpPr>
              <p:nvPr/>
            </p:nvSpPr>
            <p:spPr bwMode="auto">
              <a:xfrm>
                <a:off x="3264" y="2592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894" name="Line 46"/>
              <p:cNvSpPr>
                <a:spLocks noChangeShapeType="1"/>
              </p:cNvSpPr>
              <p:nvPr/>
            </p:nvSpPr>
            <p:spPr bwMode="auto">
              <a:xfrm>
                <a:off x="3072" y="268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2895" name="Group 47"/>
            <p:cNvGrpSpPr>
              <a:grpSpLocks/>
            </p:cNvGrpSpPr>
            <p:nvPr/>
          </p:nvGrpSpPr>
          <p:grpSpPr bwMode="auto">
            <a:xfrm>
              <a:off x="2304" y="2544"/>
              <a:ext cx="1580" cy="1250"/>
              <a:chOff x="2304" y="2544"/>
              <a:chExt cx="1580" cy="1250"/>
            </a:xfrm>
          </p:grpSpPr>
          <p:sp>
            <p:nvSpPr>
              <p:cNvPr id="462896" name="Text Box 48"/>
              <p:cNvSpPr txBox="1">
                <a:spLocks noChangeArrowheads="1"/>
              </p:cNvSpPr>
              <p:nvPr/>
            </p:nvSpPr>
            <p:spPr bwMode="auto">
              <a:xfrm>
                <a:off x="2352" y="2544"/>
                <a:ext cx="380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>
                    <a:latin typeface="Arial" panose="020B0604020202020204" pitchFamily="34" charset="0"/>
                  </a:rPr>
                  <a:t>0/U</a:t>
                </a:r>
              </a:p>
            </p:txBody>
          </p:sp>
          <p:sp>
            <p:nvSpPr>
              <p:cNvPr id="462897" name="Text Box 49"/>
              <p:cNvSpPr txBox="1">
                <a:spLocks noChangeArrowheads="1"/>
              </p:cNvSpPr>
              <p:nvPr/>
            </p:nvSpPr>
            <p:spPr bwMode="auto">
              <a:xfrm>
                <a:off x="3503" y="2544"/>
                <a:ext cx="381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>
                    <a:latin typeface="Arial" panose="020B0604020202020204" pitchFamily="34" charset="0"/>
                  </a:rPr>
                  <a:t>0/U</a:t>
                </a:r>
              </a:p>
            </p:txBody>
          </p:sp>
          <p:sp>
            <p:nvSpPr>
              <p:cNvPr id="462898" name="Text Box 50"/>
              <p:cNvSpPr txBox="1">
                <a:spLocks noChangeArrowheads="1"/>
              </p:cNvSpPr>
              <p:nvPr/>
            </p:nvSpPr>
            <p:spPr bwMode="auto">
              <a:xfrm>
                <a:off x="3120" y="3025"/>
                <a:ext cx="353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>
                    <a:latin typeface="Arial" panose="020B0604020202020204" pitchFamily="34" charset="0"/>
                  </a:rPr>
                  <a:t>0/1</a:t>
                </a:r>
              </a:p>
            </p:txBody>
          </p:sp>
          <p:sp>
            <p:nvSpPr>
              <p:cNvPr id="462899" name="Text Box 51"/>
              <p:cNvSpPr txBox="1">
                <a:spLocks noChangeArrowheads="1"/>
              </p:cNvSpPr>
              <p:nvPr/>
            </p:nvSpPr>
            <p:spPr bwMode="auto">
              <a:xfrm>
                <a:off x="3503" y="3504"/>
                <a:ext cx="381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>
                    <a:latin typeface="Arial" panose="020B0604020202020204" pitchFamily="34" charset="0"/>
                  </a:rPr>
                  <a:t>0/U</a:t>
                </a:r>
              </a:p>
            </p:txBody>
          </p:sp>
          <p:sp>
            <p:nvSpPr>
              <p:cNvPr id="462900" name="Text Box 52"/>
              <p:cNvSpPr txBox="1">
                <a:spLocks noChangeArrowheads="1"/>
              </p:cNvSpPr>
              <p:nvPr/>
            </p:nvSpPr>
            <p:spPr bwMode="auto">
              <a:xfrm>
                <a:off x="2304" y="3504"/>
                <a:ext cx="3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>
                    <a:latin typeface="Arial" panose="020B0604020202020204" pitchFamily="34" charset="0"/>
                  </a:rPr>
                  <a:t>0/U</a:t>
                </a:r>
              </a:p>
            </p:txBody>
          </p:sp>
        </p:grpSp>
      </p:grpSp>
      <p:grpSp>
        <p:nvGrpSpPr>
          <p:cNvPr id="462901" name="Group 53"/>
          <p:cNvGrpSpPr>
            <a:grpSpLocks/>
          </p:cNvGrpSpPr>
          <p:nvPr/>
        </p:nvGrpSpPr>
        <p:grpSpPr bwMode="auto">
          <a:xfrm>
            <a:off x="5029200" y="1525587"/>
            <a:ext cx="2590800" cy="2132013"/>
            <a:chOff x="2160" y="2352"/>
            <a:chExt cx="1824" cy="1683"/>
          </a:xfrm>
        </p:grpSpPr>
        <p:grpSp>
          <p:nvGrpSpPr>
            <p:cNvPr id="462902" name="Group 54"/>
            <p:cNvGrpSpPr>
              <a:grpSpLocks/>
            </p:cNvGrpSpPr>
            <p:nvPr/>
          </p:nvGrpSpPr>
          <p:grpSpPr bwMode="auto">
            <a:xfrm>
              <a:off x="2160" y="2352"/>
              <a:ext cx="1824" cy="1683"/>
              <a:chOff x="2160" y="2352"/>
              <a:chExt cx="1824" cy="1683"/>
            </a:xfrm>
          </p:grpSpPr>
          <p:grpSp>
            <p:nvGrpSpPr>
              <p:cNvPr id="462903" name="Group 55"/>
              <p:cNvGrpSpPr>
                <a:grpSpLocks/>
              </p:cNvGrpSpPr>
              <p:nvPr/>
            </p:nvGrpSpPr>
            <p:grpSpPr bwMode="auto">
              <a:xfrm>
                <a:off x="2928" y="3696"/>
                <a:ext cx="336" cy="339"/>
                <a:chOff x="1152" y="2304"/>
                <a:chExt cx="336" cy="339"/>
              </a:xfrm>
            </p:grpSpPr>
            <p:sp>
              <p:nvSpPr>
                <p:cNvPr id="462904" name="Oval 56"/>
                <p:cNvSpPr>
                  <a:spLocks noChangeArrowheads="1"/>
                </p:cNvSpPr>
                <p:nvPr/>
              </p:nvSpPr>
              <p:spPr bwMode="auto">
                <a:xfrm>
                  <a:off x="1152" y="2304"/>
                  <a:ext cx="336" cy="3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905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200" y="2353"/>
                  <a:ext cx="219" cy="2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 dirty="0" smtClean="0">
                      <a:latin typeface="Arial" panose="020B0604020202020204" pitchFamily="34" charset="0"/>
                    </a:rPr>
                    <a:t>3</a:t>
                  </a: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62906" name="Group 58"/>
              <p:cNvGrpSpPr>
                <a:grpSpLocks/>
              </p:cNvGrpSpPr>
              <p:nvPr/>
            </p:nvGrpSpPr>
            <p:grpSpPr bwMode="auto">
              <a:xfrm>
                <a:off x="2928" y="2352"/>
                <a:ext cx="336" cy="339"/>
                <a:chOff x="672" y="2688"/>
                <a:chExt cx="336" cy="339"/>
              </a:xfrm>
            </p:grpSpPr>
            <p:sp>
              <p:nvSpPr>
                <p:cNvPr id="462907" name="Oval 59"/>
                <p:cNvSpPr>
                  <a:spLocks noChangeArrowheads="1"/>
                </p:cNvSpPr>
                <p:nvPr/>
              </p:nvSpPr>
              <p:spPr bwMode="auto">
                <a:xfrm>
                  <a:off x="672" y="2688"/>
                  <a:ext cx="336" cy="3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908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720" y="2737"/>
                  <a:ext cx="219" cy="2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462909" name="Group 61"/>
              <p:cNvGrpSpPr>
                <a:grpSpLocks/>
              </p:cNvGrpSpPr>
              <p:nvPr/>
            </p:nvGrpSpPr>
            <p:grpSpPr bwMode="auto">
              <a:xfrm>
                <a:off x="2160" y="3024"/>
                <a:ext cx="336" cy="336"/>
                <a:chOff x="192" y="2784"/>
                <a:chExt cx="336" cy="336"/>
              </a:xfrm>
            </p:grpSpPr>
            <p:sp>
              <p:nvSpPr>
                <p:cNvPr id="462910" name="Oval 62"/>
                <p:cNvSpPr>
                  <a:spLocks noChangeArrowheads="1"/>
                </p:cNvSpPr>
                <p:nvPr/>
              </p:nvSpPr>
              <p:spPr bwMode="auto">
                <a:xfrm>
                  <a:off x="192" y="2784"/>
                  <a:ext cx="336" cy="3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911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240" y="2832"/>
                  <a:ext cx="21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>
                      <a:latin typeface="Arial" panose="020B0604020202020204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462912" name="Group 64"/>
              <p:cNvGrpSpPr>
                <a:grpSpLocks/>
              </p:cNvGrpSpPr>
              <p:nvPr/>
            </p:nvGrpSpPr>
            <p:grpSpPr bwMode="auto">
              <a:xfrm>
                <a:off x="3648" y="3024"/>
                <a:ext cx="336" cy="340"/>
                <a:chOff x="1536" y="2784"/>
                <a:chExt cx="336" cy="340"/>
              </a:xfrm>
            </p:grpSpPr>
            <p:sp>
              <p:nvSpPr>
                <p:cNvPr id="462913" name="Oval 65"/>
                <p:cNvSpPr>
                  <a:spLocks noChangeArrowheads="1"/>
                </p:cNvSpPr>
                <p:nvPr/>
              </p:nvSpPr>
              <p:spPr bwMode="auto">
                <a:xfrm>
                  <a:off x="1536" y="2784"/>
                  <a:ext cx="336" cy="3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914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1584" y="2832"/>
                  <a:ext cx="220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 dirty="0" smtClean="0">
                      <a:latin typeface="Arial" panose="020B0604020202020204" pitchFamily="34" charset="0"/>
                    </a:rPr>
                    <a:t>4</a:t>
                  </a: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62915" name="Line 67"/>
              <p:cNvSpPr>
                <a:spLocks noChangeShapeType="1"/>
              </p:cNvSpPr>
              <p:nvPr/>
            </p:nvSpPr>
            <p:spPr bwMode="auto">
              <a:xfrm>
                <a:off x="2448" y="3312"/>
                <a:ext cx="48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916" name="Line 68"/>
              <p:cNvSpPr>
                <a:spLocks noChangeShapeType="1"/>
              </p:cNvSpPr>
              <p:nvPr/>
            </p:nvSpPr>
            <p:spPr bwMode="auto">
              <a:xfrm flipV="1">
                <a:off x="3264" y="3312"/>
                <a:ext cx="432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917" name="Line 69"/>
              <p:cNvSpPr>
                <a:spLocks noChangeShapeType="1"/>
              </p:cNvSpPr>
              <p:nvPr/>
            </p:nvSpPr>
            <p:spPr bwMode="auto">
              <a:xfrm flipV="1">
                <a:off x="2400" y="2592"/>
                <a:ext cx="52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918" name="Line 70"/>
              <p:cNvSpPr>
                <a:spLocks noChangeShapeType="1"/>
              </p:cNvSpPr>
              <p:nvPr/>
            </p:nvSpPr>
            <p:spPr bwMode="auto">
              <a:xfrm>
                <a:off x="3264" y="2592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919" name="Line 71"/>
              <p:cNvSpPr>
                <a:spLocks noChangeShapeType="1"/>
              </p:cNvSpPr>
              <p:nvPr/>
            </p:nvSpPr>
            <p:spPr bwMode="auto">
              <a:xfrm>
                <a:off x="3072" y="268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2920" name="Group 72"/>
            <p:cNvGrpSpPr>
              <a:grpSpLocks/>
            </p:cNvGrpSpPr>
            <p:nvPr/>
          </p:nvGrpSpPr>
          <p:grpSpPr bwMode="auto">
            <a:xfrm>
              <a:off x="2304" y="2544"/>
              <a:ext cx="1580" cy="1249"/>
              <a:chOff x="2304" y="2544"/>
              <a:chExt cx="1580" cy="1249"/>
            </a:xfrm>
          </p:grpSpPr>
          <p:sp>
            <p:nvSpPr>
              <p:cNvPr id="462921" name="Text Box 73"/>
              <p:cNvSpPr txBox="1">
                <a:spLocks noChangeArrowheads="1"/>
              </p:cNvSpPr>
              <p:nvPr/>
            </p:nvSpPr>
            <p:spPr bwMode="auto">
              <a:xfrm>
                <a:off x="2352" y="2544"/>
                <a:ext cx="380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1</a:t>
                </a:r>
                <a:r>
                  <a:rPr lang="en-US" altLang="en-US" sz="1800" dirty="0">
                    <a:latin typeface="Arial" panose="020B0604020202020204" pitchFamily="34" charset="0"/>
                  </a:rPr>
                  <a:t>/U</a:t>
                </a:r>
              </a:p>
            </p:txBody>
          </p:sp>
          <p:sp>
            <p:nvSpPr>
              <p:cNvPr id="462922" name="Text Box 74"/>
              <p:cNvSpPr txBox="1">
                <a:spLocks noChangeArrowheads="1"/>
              </p:cNvSpPr>
              <p:nvPr/>
            </p:nvSpPr>
            <p:spPr bwMode="auto">
              <a:xfrm>
                <a:off x="3503" y="2544"/>
                <a:ext cx="381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>
                    <a:latin typeface="Arial" panose="020B0604020202020204" pitchFamily="34" charset="0"/>
                  </a:rPr>
                  <a:t>0/U</a:t>
                </a:r>
              </a:p>
            </p:txBody>
          </p:sp>
          <p:sp>
            <p:nvSpPr>
              <p:cNvPr id="462923" name="Text Box 75"/>
              <p:cNvSpPr txBox="1">
                <a:spLocks noChangeArrowheads="1"/>
              </p:cNvSpPr>
              <p:nvPr/>
            </p:nvSpPr>
            <p:spPr bwMode="auto">
              <a:xfrm>
                <a:off x="3120" y="3025"/>
                <a:ext cx="353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1</a:t>
                </a:r>
                <a:r>
                  <a:rPr lang="en-US" altLang="en-US" sz="1800" dirty="0">
                    <a:latin typeface="Arial" panose="020B0604020202020204" pitchFamily="34" charset="0"/>
                  </a:rPr>
                  <a:t>/1</a:t>
                </a:r>
              </a:p>
            </p:txBody>
          </p:sp>
          <p:sp>
            <p:nvSpPr>
              <p:cNvPr id="462924" name="Text Box 76"/>
              <p:cNvSpPr txBox="1">
                <a:spLocks noChangeArrowheads="1"/>
              </p:cNvSpPr>
              <p:nvPr/>
            </p:nvSpPr>
            <p:spPr bwMode="auto">
              <a:xfrm>
                <a:off x="3503" y="3503"/>
                <a:ext cx="3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1</a:t>
                </a:r>
                <a:r>
                  <a:rPr lang="en-US" altLang="en-US" sz="1800" dirty="0">
                    <a:latin typeface="Arial" panose="020B0604020202020204" pitchFamily="34" charset="0"/>
                  </a:rPr>
                  <a:t>/U</a:t>
                </a:r>
              </a:p>
            </p:txBody>
          </p:sp>
          <p:sp>
            <p:nvSpPr>
              <p:cNvPr id="462925" name="Text Box 77"/>
              <p:cNvSpPr txBox="1">
                <a:spLocks noChangeArrowheads="1"/>
              </p:cNvSpPr>
              <p:nvPr/>
            </p:nvSpPr>
            <p:spPr bwMode="auto">
              <a:xfrm>
                <a:off x="2304" y="3504"/>
                <a:ext cx="380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>
                    <a:latin typeface="Arial" panose="020B0604020202020204" pitchFamily="34" charset="0"/>
                  </a:rPr>
                  <a:t>0/U</a:t>
                </a:r>
              </a:p>
            </p:txBody>
          </p:sp>
        </p:grpSp>
      </p:grpSp>
      <p:grpSp>
        <p:nvGrpSpPr>
          <p:cNvPr id="462926" name="Group 78"/>
          <p:cNvGrpSpPr>
            <a:grpSpLocks/>
          </p:cNvGrpSpPr>
          <p:nvPr/>
        </p:nvGrpSpPr>
        <p:grpSpPr bwMode="auto">
          <a:xfrm>
            <a:off x="5029200" y="4344987"/>
            <a:ext cx="2590800" cy="2132013"/>
            <a:chOff x="2160" y="2352"/>
            <a:chExt cx="1824" cy="1683"/>
          </a:xfrm>
        </p:grpSpPr>
        <p:grpSp>
          <p:nvGrpSpPr>
            <p:cNvPr id="462927" name="Group 79"/>
            <p:cNvGrpSpPr>
              <a:grpSpLocks/>
            </p:cNvGrpSpPr>
            <p:nvPr/>
          </p:nvGrpSpPr>
          <p:grpSpPr bwMode="auto">
            <a:xfrm>
              <a:off x="2160" y="2352"/>
              <a:ext cx="1824" cy="1683"/>
              <a:chOff x="2160" y="2352"/>
              <a:chExt cx="1824" cy="1683"/>
            </a:xfrm>
          </p:grpSpPr>
          <p:grpSp>
            <p:nvGrpSpPr>
              <p:cNvPr id="462928" name="Group 80"/>
              <p:cNvGrpSpPr>
                <a:grpSpLocks/>
              </p:cNvGrpSpPr>
              <p:nvPr/>
            </p:nvGrpSpPr>
            <p:grpSpPr bwMode="auto">
              <a:xfrm>
                <a:off x="2928" y="3696"/>
                <a:ext cx="336" cy="339"/>
                <a:chOff x="1152" y="2304"/>
                <a:chExt cx="336" cy="339"/>
              </a:xfrm>
            </p:grpSpPr>
            <p:sp>
              <p:nvSpPr>
                <p:cNvPr id="462929" name="Oval 81"/>
                <p:cNvSpPr>
                  <a:spLocks noChangeArrowheads="1"/>
                </p:cNvSpPr>
                <p:nvPr/>
              </p:nvSpPr>
              <p:spPr bwMode="auto">
                <a:xfrm>
                  <a:off x="1152" y="2304"/>
                  <a:ext cx="336" cy="3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930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200" y="2353"/>
                  <a:ext cx="219" cy="2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 dirty="0" smtClean="0">
                      <a:latin typeface="Arial" panose="020B0604020202020204" pitchFamily="34" charset="0"/>
                    </a:rPr>
                    <a:t>3</a:t>
                  </a: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62931" name="Group 83"/>
              <p:cNvGrpSpPr>
                <a:grpSpLocks/>
              </p:cNvGrpSpPr>
              <p:nvPr/>
            </p:nvGrpSpPr>
            <p:grpSpPr bwMode="auto">
              <a:xfrm>
                <a:off x="2928" y="2352"/>
                <a:ext cx="336" cy="339"/>
                <a:chOff x="672" y="2688"/>
                <a:chExt cx="336" cy="339"/>
              </a:xfrm>
            </p:grpSpPr>
            <p:sp>
              <p:nvSpPr>
                <p:cNvPr id="462932" name="Oval 84"/>
                <p:cNvSpPr>
                  <a:spLocks noChangeArrowheads="1"/>
                </p:cNvSpPr>
                <p:nvPr/>
              </p:nvSpPr>
              <p:spPr bwMode="auto">
                <a:xfrm>
                  <a:off x="672" y="2688"/>
                  <a:ext cx="336" cy="3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933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720" y="2737"/>
                  <a:ext cx="219" cy="2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462934" name="Group 86"/>
              <p:cNvGrpSpPr>
                <a:grpSpLocks/>
              </p:cNvGrpSpPr>
              <p:nvPr/>
            </p:nvGrpSpPr>
            <p:grpSpPr bwMode="auto">
              <a:xfrm>
                <a:off x="2160" y="3024"/>
                <a:ext cx="336" cy="336"/>
                <a:chOff x="192" y="2784"/>
                <a:chExt cx="336" cy="336"/>
              </a:xfrm>
            </p:grpSpPr>
            <p:sp>
              <p:nvSpPr>
                <p:cNvPr id="462935" name="Oval 87"/>
                <p:cNvSpPr>
                  <a:spLocks noChangeArrowheads="1"/>
                </p:cNvSpPr>
                <p:nvPr/>
              </p:nvSpPr>
              <p:spPr bwMode="auto">
                <a:xfrm>
                  <a:off x="192" y="2784"/>
                  <a:ext cx="336" cy="3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936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240" y="2832"/>
                  <a:ext cx="21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>
                      <a:latin typeface="Arial" panose="020B0604020202020204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462937" name="Group 89"/>
              <p:cNvGrpSpPr>
                <a:grpSpLocks/>
              </p:cNvGrpSpPr>
              <p:nvPr/>
            </p:nvGrpSpPr>
            <p:grpSpPr bwMode="auto">
              <a:xfrm>
                <a:off x="3648" y="3024"/>
                <a:ext cx="336" cy="340"/>
                <a:chOff x="1536" y="2784"/>
                <a:chExt cx="336" cy="340"/>
              </a:xfrm>
            </p:grpSpPr>
            <p:sp>
              <p:nvSpPr>
                <p:cNvPr id="462938" name="Oval 90"/>
                <p:cNvSpPr>
                  <a:spLocks noChangeArrowheads="1"/>
                </p:cNvSpPr>
                <p:nvPr/>
              </p:nvSpPr>
              <p:spPr bwMode="auto">
                <a:xfrm>
                  <a:off x="1536" y="2784"/>
                  <a:ext cx="336" cy="3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939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1584" y="2832"/>
                  <a:ext cx="220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 dirty="0" smtClean="0">
                      <a:latin typeface="Arial" panose="020B0604020202020204" pitchFamily="34" charset="0"/>
                    </a:rPr>
                    <a:t>4</a:t>
                  </a: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62940" name="Line 92"/>
              <p:cNvSpPr>
                <a:spLocks noChangeShapeType="1"/>
              </p:cNvSpPr>
              <p:nvPr/>
            </p:nvSpPr>
            <p:spPr bwMode="auto">
              <a:xfrm>
                <a:off x="2448" y="3312"/>
                <a:ext cx="48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941" name="Line 93"/>
              <p:cNvSpPr>
                <a:spLocks noChangeShapeType="1"/>
              </p:cNvSpPr>
              <p:nvPr/>
            </p:nvSpPr>
            <p:spPr bwMode="auto">
              <a:xfrm flipV="1">
                <a:off x="3264" y="3312"/>
                <a:ext cx="432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942" name="Line 94"/>
              <p:cNvSpPr>
                <a:spLocks noChangeShapeType="1"/>
              </p:cNvSpPr>
              <p:nvPr/>
            </p:nvSpPr>
            <p:spPr bwMode="auto">
              <a:xfrm flipV="1">
                <a:off x="2400" y="2592"/>
                <a:ext cx="52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943" name="Line 95"/>
              <p:cNvSpPr>
                <a:spLocks noChangeShapeType="1"/>
              </p:cNvSpPr>
              <p:nvPr/>
            </p:nvSpPr>
            <p:spPr bwMode="auto">
              <a:xfrm>
                <a:off x="3264" y="2592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944" name="Line 96"/>
              <p:cNvSpPr>
                <a:spLocks noChangeShapeType="1"/>
              </p:cNvSpPr>
              <p:nvPr/>
            </p:nvSpPr>
            <p:spPr bwMode="auto">
              <a:xfrm>
                <a:off x="3072" y="268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2945" name="Group 97"/>
            <p:cNvGrpSpPr>
              <a:grpSpLocks/>
            </p:cNvGrpSpPr>
            <p:nvPr/>
          </p:nvGrpSpPr>
          <p:grpSpPr bwMode="auto">
            <a:xfrm>
              <a:off x="2304" y="2544"/>
              <a:ext cx="1579" cy="1249"/>
              <a:chOff x="2304" y="2544"/>
              <a:chExt cx="1579" cy="1249"/>
            </a:xfrm>
          </p:grpSpPr>
          <p:sp>
            <p:nvSpPr>
              <p:cNvPr id="462946" name="Text Box 98"/>
              <p:cNvSpPr txBox="1">
                <a:spLocks noChangeArrowheads="1"/>
              </p:cNvSpPr>
              <p:nvPr/>
            </p:nvSpPr>
            <p:spPr bwMode="auto">
              <a:xfrm>
                <a:off x="2352" y="2544"/>
                <a:ext cx="380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1</a:t>
                </a:r>
                <a:r>
                  <a:rPr lang="en-US" altLang="en-US" sz="1800" dirty="0">
                    <a:latin typeface="Arial" panose="020B0604020202020204" pitchFamily="34" charset="0"/>
                  </a:rPr>
                  <a:t>/U</a:t>
                </a:r>
              </a:p>
            </p:txBody>
          </p:sp>
          <p:sp>
            <p:nvSpPr>
              <p:cNvPr id="462947" name="Text Box 99"/>
              <p:cNvSpPr txBox="1">
                <a:spLocks noChangeArrowheads="1"/>
              </p:cNvSpPr>
              <p:nvPr/>
            </p:nvSpPr>
            <p:spPr bwMode="auto">
              <a:xfrm>
                <a:off x="3503" y="2544"/>
                <a:ext cx="380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1</a:t>
                </a:r>
                <a:r>
                  <a:rPr lang="en-US" altLang="en-US" sz="1800" dirty="0">
                    <a:latin typeface="Arial" panose="020B0604020202020204" pitchFamily="34" charset="0"/>
                  </a:rPr>
                  <a:t>/U</a:t>
                </a:r>
              </a:p>
            </p:txBody>
          </p:sp>
          <p:sp>
            <p:nvSpPr>
              <p:cNvPr id="462948" name="Text Box 100"/>
              <p:cNvSpPr txBox="1">
                <a:spLocks noChangeArrowheads="1"/>
              </p:cNvSpPr>
              <p:nvPr/>
            </p:nvSpPr>
            <p:spPr bwMode="auto">
              <a:xfrm>
                <a:off x="3120" y="3025"/>
                <a:ext cx="353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0</a:t>
                </a:r>
                <a:r>
                  <a:rPr lang="en-US" altLang="en-US" sz="1800" dirty="0">
                    <a:latin typeface="Arial" panose="020B0604020202020204" pitchFamily="34" charset="0"/>
                  </a:rPr>
                  <a:t>/1</a:t>
                </a:r>
              </a:p>
            </p:txBody>
          </p:sp>
          <p:sp>
            <p:nvSpPr>
              <p:cNvPr id="462949" name="Text Box 101"/>
              <p:cNvSpPr txBox="1">
                <a:spLocks noChangeArrowheads="1"/>
              </p:cNvSpPr>
              <p:nvPr/>
            </p:nvSpPr>
            <p:spPr bwMode="auto">
              <a:xfrm>
                <a:off x="3503" y="3504"/>
                <a:ext cx="380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1</a:t>
                </a:r>
                <a:r>
                  <a:rPr lang="en-US" altLang="en-US" sz="1800" dirty="0">
                    <a:latin typeface="Arial" panose="020B0604020202020204" pitchFamily="34" charset="0"/>
                  </a:rPr>
                  <a:t>/U</a:t>
                </a:r>
              </a:p>
            </p:txBody>
          </p:sp>
          <p:sp>
            <p:nvSpPr>
              <p:cNvPr id="462950" name="Text Box 102"/>
              <p:cNvSpPr txBox="1">
                <a:spLocks noChangeArrowheads="1"/>
              </p:cNvSpPr>
              <p:nvPr/>
            </p:nvSpPr>
            <p:spPr bwMode="auto">
              <a:xfrm>
                <a:off x="2304" y="3503"/>
                <a:ext cx="3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1</a:t>
                </a:r>
                <a:r>
                  <a:rPr lang="en-US" altLang="en-US" sz="1800" dirty="0">
                    <a:latin typeface="Arial" panose="020B0604020202020204" pitchFamily="34" charset="0"/>
                  </a:rPr>
                  <a:t>/U</a:t>
                </a:r>
              </a:p>
            </p:txBody>
          </p:sp>
        </p:grpSp>
      </p:grpSp>
      <p:sp>
        <p:nvSpPr>
          <p:cNvPr id="462951" name="Line 103"/>
          <p:cNvSpPr>
            <a:spLocks noChangeShapeType="1"/>
          </p:cNvSpPr>
          <p:nvPr/>
        </p:nvSpPr>
        <p:spPr bwMode="auto">
          <a:xfrm>
            <a:off x="3810000" y="2592387"/>
            <a:ext cx="7620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952" name="Line 104"/>
          <p:cNvSpPr>
            <a:spLocks noChangeShapeType="1"/>
          </p:cNvSpPr>
          <p:nvPr/>
        </p:nvSpPr>
        <p:spPr bwMode="auto">
          <a:xfrm flipH="1">
            <a:off x="3429000" y="5411787"/>
            <a:ext cx="457200" cy="0"/>
          </a:xfrm>
          <a:prstGeom prst="line">
            <a:avLst/>
          </a:prstGeom>
          <a:noFill/>
          <a:ln w="1016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953" name="Line 105"/>
          <p:cNvSpPr>
            <a:spLocks noChangeShapeType="1"/>
          </p:cNvSpPr>
          <p:nvPr/>
        </p:nvSpPr>
        <p:spPr bwMode="auto">
          <a:xfrm>
            <a:off x="6324600" y="3690937"/>
            <a:ext cx="0" cy="685800"/>
          </a:xfrm>
          <a:prstGeom prst="line">
            <a:avLst/>
          </a:prstGeom>
          <a:noFill/>
          <a:ln w="1016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954" name="Text Box 106"/>
          <p:cNvSpPr txBox="1">
            <a:spLocks noChangeArrowheads="1"/>
          </p:cNvSpPr>
          <p:nvPr/>
        </p:nvSpPr>
        <p:spPr bwMode="auto">
          <a:xfrm>
            <a:off x="3352799" y="2852737"/>
            <a:ext cx="17062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FF3300"/>
                </a:solidFill>
              </a:rPr>
              <a:t>1</a:t>
            </a:r>
            <a:r>
              <a:rPr lang="en-US" altLang="en-US" sz="2400" dirty="0">
                <a:solidFill>
                  <a:srgbClr val="FF3300"/>
                </a:solidFill>
                <a:cs typeface="Arial" panose="020B0604020202020204" pitchFamily="34" charset="0"/>
              </a:rPr>
              <a:t>→2</a:t>
            </a:r>
            <a:r>
              <a:rPr lang="en-US" altLang="en-US" sz="2400" dirty="0" smtClean="0">
                <a:solidFill>
                  <a:srgbClr val="FF3300"/>
                </a:solidFill>
              </a:rPr>
              <a:t>→3→4</a:t>
            </a:r>
            <a:endParaRPr lang="en-US" altLang="en-US" sz="2400" dirty="0">
              <a:solidFill>
                <a:srgbClr val="FF3300"/>
              </a:solidFill>
            </a:endParaRPr>
          </a:p>
        </p:txBody>
      </p:sp>
      <p:sp>
        <p:nvSpPr>
          <p:cNvPr id="462955" name="Text Box 107"/>
          <p:cNvSpPr txBox="1">
            <a:spLocks noChangeArrowheads="1"/>
          </p:cNvSpPr>
          <p:nvPr/>
        </p:nvSpPr>
        <p:spPr bwMode="auto">
          <a:xfrm>
            <a:off x="6705600" y="3735387"/>
            <a:ext cx="190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chemeClr val="accent2"/>
                </a:solidFill>
              </a:rPr>
              <a:t>1</a:t>
            </a:r>
            <a:r>
              <a:rPr lang="en-US" altLang="en-US" sz="2400" dirty="0" smtClean="0">
                <a:solidFill>
                  <a:schemeClr val="accent2"/>
                </a:solidFill>
                <a:cs typeface="Arial" panose="020B0604020202020204" pitchFamily="34" charset="0"/>
              </a:rPr>
              <a:t>→3←</a:t>
            </a:r>
            <a:r>
              <a:rPr lang="en-US" altLang="en-US" sz="2400" dirty="0">
                <a:solidFill>
                  <a:schemeClr val="accent2"/>
                </a:solidFill>
                <a:cs typeface="Arial" panose="020B0604020202020204" pitchFamily="34" charset="0"/>
              </a:rPr>
              <a:t>2</a:t>
            </a:r>
            <a:r>
              <a:rPr lang="en-US" altLang="en-US" sz="2400" dirty="0" smtClean="0">
                <a:solidFill>
                  <a:schemeClr val="accent2"/>
                </a:solidFill>
              </a:rPr>
              <a:t>→4</a:t>
            </a:r>
            <a:endParaRPr lang="en-US" altLang="en-US" sz="2400" dirty="0">
              <a:solidFill>
                <a:schemeClr val="accent2"/>
              </a:solidFill>
            </a:endParaRPr>
          </a:p>
        </p:txBody>
      </p:sp>
      <p:sp>
        <p:nvSpPr>
          <p:cNvPr id="462956" name="Text Box 108"/>
          <p:cNvSpPr txBox="1">
            <a:spLocks noChangeArrowheads="1"/>
          </p:cNvSpPr>
          <p:nvPr/>
        </p:nvSpPr>
        <p:spPr bwMode="auto">
          <a:xfrm>
            <a:off x="7772400" y="2319337"/>
            <a:ext cx="6671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2400" dirty="0">
                <a:solidFill>
                  <a:srgbClr val="00CC00"/>
                </a:solidFill>
              </a:rPr>
              <a:t>V=1</a:t>
            </a:r>
          </a:p>
        </p:txBody>
      </p:sp>
      <p:sp>
        <p:nvSpPr>
          <p:cNvPr id="462958" name="Text Box 110"/>
          <p:cNvSpPr txBox="1">
            <a:spLocks noChangeArrowheads="1"/>
          </p:cNvSpPr>
          <p:nvPr/>
        </p:nvSpPr>
        <p:spPr bwMode="auto">
          <a:xfrm>
            <a:off x="201681" y="6209030"/>
            <a:ext cx="8931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2400" dirty="0">
                <a:solidFill>
                  <a:srgbClr val="00CC00"/>
                </a:solidFill>
              </a:rPr>
              <a:t>V=2U</a:t>
            </a:r>
          </a:p>
        </p:txBody>
      </p:sp>
      <p:sp>
        <p:nvSpPr>
          <p:cNvPr id="462959" name="Line 111"/>
          <p:cNvSpPr>
            <a:spLocks noChangeShapeType="1"/>
          </p:cNvSpPr>
          <p:nvPr/>
        </p:nvSpPr>
        <p:spPr bwMode="auto">
          <a:xfrm flipH="1">
            <a:off x="4495800" y="5411787"/>
            <a:ext cx="457200" cy="0"/>
          </a:xfrm>
          <a:prstGeom prst="line">
            <a:avLst/>
          </a:prstGeom>
          <a:noFill/>
          <a:ln w="1016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960" name="Text Box 112"/>
          <p:cNvSpPr txBox="1">
            <a:spLocks noChangeArrowheads="1"/>
          </p:cNvSpPr>
          <p:nvPr/>
        </p:nvSpPr>
        <p:spPr bwMode="auto">
          <a:xfrm>
            <a:off x="3870325" y="5194300"/>
            <a:ext cx="777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altLang="en-US" sz="1600" dirty="0">
                <a:solidFill>
                  <a:srgbClr val="7030A0"/>
                </a:solidFill>
                <a:latin typeface="Arial" panose="020B0604020202020204" pitchFamily="34" charset="0"/>
              </a:rPr>
              <a:t>●</a:t>
            </a:r>
            <a:r>
              <a:rPr lang="en-US" alt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>
                <a:solidFill>
                  <a:srgbClr val="7030A0"/>
                </a:solidFill>
                <a:latin typeface="Arial" panose="020B0604020202020204" pitchFamily="34" charset="0"/>
              </a:rPr>
              <a:t>● ●</a:t>
            </a:r>
          </a:p>
        </p:txBody>
      </p:sp>
      <p:sp>
        <p:nvSpPr>
          <p:cNvPr id="462961" name="Text Box 113"/>
          <p:cNvSpPr txBox="1">
            <a:spLocks noChangeArrowheads="1"/>
          </p:cNvSpPr>
          <p:nvPr/>
        </p:nvSpPr>
        <p:spPr bwMode="auto">
          <a:xfrm>
            <a:off x="2209800" y="6114871"/>
            <a:ext cx="415891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7030A0"/>
                </a:solidFill>
              </a:rPr>
              <a:t>Requires 2U iterations to </a:t>
            </a:r>
            <a:r>
              <a:rPr lang="en-US" altLang="en-US" sz="2400" dirty="0" smtClean="0">
                <a:solidFill>
                  <a:srgbClr val="7030A0"/>
                </a:solidFill>
              </a:rPr>
              <a:t/>
            </a:r>
            <a:br>
              <a:rPr lang="en-US" altLang="en-US" sz="2400" dirty="0" smtClean="0">
                <a:solidFill>
                  <a:srgbClr val="7030A0"/>
                </a:solidFill>
              </a:rPr>
            </a:br>
            <a:r>
              <a:rPr lang="en-US" altLang="en-US" sz="2400" dirty="0" smtClean="0">
                <a:solidFill>
                  <a:srgbClr val="7030A0"/>
                </a:solidFill>
              </a:rPr>
              <a:t>reach </a:t>
            </a:r>
            <a:r>
              <a:rPr lang="en-US" altLang="en-US" sz="2400" dirty="0">
                <a:solidFill>
                  <a:srgbClr val="7030A0"/>
                </a:solidFill>
              </a:rPr>
              <a:t>maximum flow of </a:t>
            </a:r>
            <a:r>
              <a:rPr lang="en-US" altLang="en-US" sz="2400" dirty="0" smtClean="0">
                <a:solidFill>
                  <a:srgbClr val="7030A0"/>
                </a:solidFill>
              </a:rPr>
              <a:t>2U</a:t>
            </a:r>
            <a:endParaRPr lang="en-US" altLang="en-US" sz="2400" dirty="0">
              <a:solidFill>
                <a:srgbClr val="7030A0"/>
              </a:solidFill>
            </a:endParaRPr>
          </a:p>
        </p:txBody>
      </p:sp>
      <p:sp>
        <p:nvSpPr>
          <p:cNvPr id="117" name="Text Box 108"/>
          <p:cNvSpPr txBox="1">
            <a:spLocks noChangeArrowheads="1"/>
          </p:cNvSpPr>
          <p:nvPr/>
        </p:nvSpPr>
        <p:spPr bwMode="auto">
          <a:xfrm>
            <a:off x="7772400" y="5210472"/>
            <a:ext cx="6864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2400" dirty="0" smtClean="0">
                <a:solidFill>
                  <a:srgbClr val="00CC00"/>
                </a:solidFill>
              </a:rPr>
              <a:t>V=2</a:t>
            </a:r>
            <a:endParaRPr lang="en-US" altLang="en-US" sz="2400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91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Avoiding Performance Degeneration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 shortest augmenting path</a:t>
            </a:r>
          </a:p>
          <a:p>
            <a:endParaRPr lang="en-US" dirty="0" smtClean="0"/>
          </a:p>
          <a:p>
            <a:r>
              <a:rPr lang="en-US" altLang="en-US" dirty="0" smtClean="0"/>
              <a:t>Start </a:t>
            </a:r>
            <a:r>
              <a:rPr lang="en-US" altLang="en-US" dirty="0"/>
              <a:t>at </a:t>
            </a:r>
            <a:r>
              <a:rPr lang="en-US" altLang="en-US" dirty="0" smtClean="0"/>
              <a:t>source</a:t>
            </a:r>
            <a:r>
              <a:rPr lang="en-US" altLang="en-US" dirty="0"/>
              <a:t>, perform BFS traversal </a:t>
            </a:r>
            <a:r>
              <a:rPr lang="en-US" altLang="en-US" dirty="0" smtClean="0"/>
              <a:t>marking </a:t>
            </a:r>
            <a:r>
              <a:rPr lang="en-US" altLang="en-US" dirty="0"/>
              <a:t>new </a:t>
            </a:r>
            <a:r>
              <a:rPr lang="en-US" altLang="en-US" dirty="0" smtClean="0"/>
              <a:t>vertices </a:t>
            </a:r>
            <a:r>
              <a:rPr lang="en-US" altLang="en-US" dirty="0"/>
              <a:t>with </a:t>
            </a:r>
            <a:r>
              <a:rPr lang="en-US" altLang="en-US" dirty="0" smtClean="0"/>
              <a:t>amount </a:t>
            </a:r>
            <a:r>
              <a:rPr lang="en-US" altLang="en-US" dirty="0"/>
              <a:t>of additional flow </a:t>
            </a:r>
            <a:r>
              <a:rPr lang="en-US" altLang="en-US" dirty="0" smtClean="0"/>
              <a:t>and prior vertex </a:t>
            </a:r>
            <a:r>
              <a:rPr lang="en-US" altLang="en-US" dirty="0"/>
              <a:t>with </a:t>
            </a:r>
            <a:r>
              <a:rPr lang="en-US" altLang="en-US" dirty="0" smtClean="0"/>
              <a:t>+ </a:t>
            </a:r>
            <a:r>
              <a:rPr lang="en-US" altLang="en-US" dirty="0"/>
              <a:t>or </a:t>
            </a:r>
            <a:r>
              <a:rPr lang="en-US" altLang="en-US" dirty="0" smtClean="0"/>
              <a:t> –  indicating whether reached </a:t>
            </a:r>
            <a:r>
              <a:rPr lang="en-US" altLang="en-US" dirty="0"/>
              <a:t>via </a:t>
            </a:r>
            <a:r>
              <a:rPr lang="en-US" altLang="en-US" dirty="0" smtClean="0"/>
              <a:t>forward </a:t>
            </a:r>
            <a:r>
              <a:rPr lang="en-US" altLang="en-US" dirty="0"/>
              <a:t>or backward edge </a:t>
            </a:r>
          </a:p>
        </p:txBody>
      </p:sp>
    </p:spTree>
    <p:extLst>
      <p:ext uri="{BB962C8B-B14F-4D97-AF65-F5344CB8AC3E}">
        <p14:creationId xmlns:p14="http://schemas.microsoft.com/office/powerpoint/2010/main" val="2033329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30409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Source </a:t>
            </a:r>
            <a:r>
              <a:rPr lang="en-US" altLang="en-US" dirty="0"/>
              <a:t>is </a:t>
            </a:r>
            <a:r>
              <a:rPr lang="en-US" altLang="en-US" dirty="0" smtClean="0"/>
              <a:t>labeled </a:t>
            </a:r>
            <a:r>
              <a:rPr lang="en-US" altLang="en-US" dirty="0"/>
              <a:t>with </a:t>
            </a:r>
            <a:r>
              <a:rPr lang="en-US" altLang="en-US" dirty="0">
                <a:cs typeface="Arial" panose="020B0604020202020204" pitchFamily="34" charset="0"/>
              </a:rPr>
              <a:t>∞</a:t>
            </a:r>
            <a:r>
              <a:rPr lang="en-US" altLang="en-US" dirty="0" smtClean="0">
                <a:cs typeface="Arial" panose="020B0604020202020204" pitchFamily="34" charset="0"/>
              </a:rPr>
              <a:t>,-</a:t>
            </a:r>
          </a:p>
          <a:p>
            <a:endParaRPr lang="en-US" altLang="en-US" sz="800" dirty="0">
              <a:cs typeface="Arial" panose="020B0604020202020204" pitchFamily="34" charset="0"/>
            </a:endParaRPr>
          </a:p>
          <a:p>
            <a:r>
              <a:rPr lang="en-US" altLang="en-US" dirty="0" smtClean="0">
                <a:cs typeface="Arial" panose="020B0604020202020204" pitchFamily="34" charset="0"/>
              </a:rPr>
              <a:t>Given vertex </a:t>
            </a:r>
            <a:r>
              <a:rPr lang="en-US" altLang="en-US" i="1" dirty="0" err="1" smtClean="0">
                <a:cs typeface="Arial" panose="020B0604020202020204" pitchFamily="34" charset="0"/>
              </a:rPr>
              <a:t>i</a:t>
            </a:r>
            <a:r>
              <a:rPr lang="en-US" altLang="en-US" dirty="0" smtClean="0">
                <a:cs typeface="Arial" panose="020B0604020202020204" pitchFamily="34" charset="0"/>
              </a:rPr>
              <a:t> on front of BFS queue:</a:t>
            </a:r>
            <a:endParaRPr lang="en-US" altLang="en-US" dirty="0">
              <a:cs typeface="Arial" panose="020B0604020202020204" pitchFamily="34" charset="0"/>
            </a:endParaRPr>
          </a:p>
          <a:p>
            <a:pPr marL="692150" lvl="1" indent="-347663"/>
            <a:r>
              <a:rPr lang="en-US" altLang="en-US" sz="2400" dirty="0">
                <a:cs typeface="Arial" panose="020B0604020202020204" pitchFamily="34" charset="0"/>
              </a:rPr>
              <a:t>If unlabeled vertex </a:t>
            </a:r>
            <a:r>
              <a:rPr lang="en-US" altLang="en-US" sz="2400" i="1" dirty="0">
                <a:cs typeface="Arial" panose="020B0604020202020204" pitchFamily="34" charset="0"/>
              </a:rPr>
              <a:t>j</a:t>
            </a:r>
            <a:r>
              <a:rPr lang="en-US" altLang="en-US" sz="2400" dirty="0">
                <a:cs typeface="Arial" panose="020B0604020202020204" pitchFamily="34" charset="0"/>
              </a:rPr>
              <a:t> is connected to </a:t>
            </a:r>
            <a:r>
              <a:rPr lang="en-US" altLang="en-US" sz="2400" i="1" dirty="0" err="1" smtClean="0">
                <a:cs typeface="Arial" panose="020B0604020202020204" pitchFamily="34" charset="0"/>
              </a:rPr>
              <a:t>i</a:t>
            </a:r>
            <a:r>
              <a:rPr lang="en-US" altLang="en-US" sz="2400" dirty="0" smtClean="0">
                <a:cs typeface="Arial" panose="020B0604020202020204" pitchFamily="34" charset="0"/>
              </a:rPr>
              <a:t> via forward edge </a:t>
            </a:r>
            <a:r>
              <a:rPr lang="en-US" altLang="en-US" sz="2400" dirty="0">
                <a:cs typeface="Arial" panose="020B0604020202020204" pitchFamily="34" charset="0"/>
              </a:rPr>
              <a:t>with positive unused capacity </a:t>
            </a:r>
            <a:r>
              <a:rPr lang="en-US" altLang="en-US" sz="2400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</a:t>
            </a:r>
            <a:r>
              <a:rPr lang="en-US" altLang="en-US" sz="2400" i="1" baseline="-250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ij</a:t>
            </a:r>
            <a:r>
              <a:rPr lang="en-US" altLang="en-US" sz="24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= </a:t>
            </a:r>
            <a:r>
              <a:rPr lang="en-US" altLang="en-US" sz="2400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u</a:t>
            </a:r>
            <a:r>
              <a:rPr lang="en-US" altLang="en-US" sz="2400" i="1" baseline="-250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ij</a:t>
            </a:r>
            <a:r>
              <a:rPr lang="en-US" altLang="en-US" sz="24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–</a:t>
            </a:r>
            <a:r>
              <a:rPr lang="en-US" altLang="en-US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</a:t>
            </a:r>
            <a:r>
              <a:rPr lang="en-US" altLang="en-US" sz="24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ij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cs typeface="Arial" panose="020B0604020202020204" pitchFamily="34" charset="0"/>
              </a:rPr>
              <a:t> </a:t>
            </a:r>
            <a:r>
              <a:rPr lang="en-US" altLang="en-US" sz="2400" i="1" dirty="0" smtClean="0">
                <a:cs typeface="Arial" panose="020B0604020202020204" pitchFamily="34" charset="0"/>
              </a:rPr>
              <a:t>j</a:t>
            </a:r>
            <a:r>
              <a:rPr lang="en-US" altLang="en-US" sz="2400" dirty="0" smtClean="0">
                <a:cs typeface="Arial" panose="020B0604020202020204" pitchFamily="34" charset="0"/>
              </a:rPr>
              <a:t> </a:t>
            </a:r>
            <a:r>
              <a:rPr lang="en-US" altLang="en-US" sz="2400" dirty="0">
                <a:cs typeface="Arial" panose="020B0604020202020204" pitchFamily="34" charset="0"/>
              </a:rPr>
              <a:t>is labeled </a:t>
            </a:r>
            <a:r>
              <a:rPr lang="en-US" altLang="en-US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l</a:t>
            </a:r>
            <a:r>
              <a:rPr lang="en-US" altLang="en-US" sz="24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j</a:t>
            </a:r>
            <a:r>
              <a:rPr lang="en-US" altLang="en-US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,i</a:t>
            </a:r>
            <a:r>
              <a:rPr lang="en-US" altLang="en-US" sz="24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+</a:t>
            </a:r>
            <a:r>
              <a:rPr lang="en-US" altLang="en-US" sz="2400" dirty="0" smtClean="0">
                <a:cs typeface="Arial" panose="020B0604020202020204" pitchFamily="34" charset="0"/>
              </a:rPr>
              <a:t> </a:t>
            </a:r>
            <a:r>
              <a:rPr lang="en-US" altLang="en-US" sz="2400" dirty="0">
                <a:cs typeface="Arial" panose="020B0604020202020204" pitchFamily="34" charset="0"/>
              </a:rPr>
              <a:t>where </a:t>
            </a:r>
            <a:r>
              <a:rPr lang="en-US" altLang="en-US" sz="2400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l</a:t>
            </a:r>
            <a:r>
              <a:rPr lang="en-US" altLang="en-US" sz="2400" i="1" baseline="-250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j</a:t>
            </a:r>
            <a:r>
              <a:rPr lang="en-US" alt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= min{</a:t>
            </a:r>
            <a:r>
              <a:rPr lang="en-US" altLang="en-US" sz="24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l</a:t>
            </a:r>
            <a:r>
              <a:rPr lang="en-US" altLang="en-US" sz="2400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i</a:t>
            </a:r>
            <a:r>
              <a:rPr lang="en-US" altLang="en-US" sz="24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altLang="en-US" sz="2400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</a:t>
            </a:r>
            <a:r>
              <a:rPr lang="en-US" altLang="en-US" sz="2400" i="1" baseline="-250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ij</a:t>
            </a:r>
            <a:r>
              <a:rPr lang="en-US" alt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}</a:t>
            </a:r>
            <a:endParaRPr lang="en-US" altLang="en-US" sz="24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692150" lvl="1" indent="-347663"/>
            <a:r>
              <a:rPr lang="en-US" altLang="en-US" sz="2400" dirty="0">
                <a:cs typeface="Arial" panose="020B0604020202020204" pitchFamily="34" charset="0"/>
              </a:rPr>
              <a:t>If </a:t>
            </a:r>
            <a:r>
              <a:rPr lang="en-US" altLang="en-US" sz="2400" i="1" dirty="0" smtClean="0">
                <a:cs typeface="Arial" panose="020B0604020202020204" pitchFamily="34" charset="0"/>
              </a:rPr>
              <a:t>j</a:t>
            </a:r>
            <a:r>
              <a:rPr lang="en-US" altLang="en-US" sz="2400" dirty="0" smtClean="0">
                <a:cs typeface="Arial" panose="020B0604020202020204" pitchFamily="34" charset="0"/>
              </a:rPr>
              <a:t> </a:t>
            </a:r>
            <a:r>
              <a:rPr lang="en-US" altLang="en-US" sz="2400" dirty="0">
                <a:cs typeface="Arial" panose="020B0604020202020204" pitchFamily="34" charset="0"/>
              </a:rPr>
              <a:t>is connected to </a:t>
            </a:r>
            <a:r>
              <a:rPr lang="en-US" altLang="en-US" sz="2400" i="1" dirty="0" err="1" smtClean="0">
                <a:cs typeface="Arial" panose="020B0604020202020204" pitchFamily="34" charset="0"/>
              </a:rPr>
              <a:t>i</a:t>
            </a:r>
            <a:r>
              <a:rPr lang="en-US" altLang="en-US" sz="2400" dirty="0" smtClean="0">
                <a:cs typeface="Arial" panose="020B0604020202020204" pitchFamily="34" charset="0"/>
              </a:rPr>
              <a:t> via backward edge </a:t>
            </a:r>
            <a:r>
              <a:rPr lang="en-US" altLang="en-US" sz="2400" dirty="0">
                <a:cs typeface="Arial" panose="020B0604020202020204" pitchFamily="34" charset="0"/>
              </a:rPr>
              <a:t>with positive flow </a:t>
            </a:r>
            <a:r>
              <a:rPr lang="en-US" altLang="en-US" sz="2400" i="1" dirty="0" err="1">
                <a:cs typeface="Arial" panose="020B0604020202020204" pitchFamily="34" charset="0"/>
              </a:rPr>
              <a:t>x</a:t>
            </a:r>
            <a:r>
              <a:rPr lang="en-US" altLang="en-US" sz="2400" i="1" baseline="-25000" dirty="0" err="1">
                <a:cs typeface="Arial" panose="020B0604020202020204" pitchFamily="34" charset="0"/>
              </a:rPr>
              <a:t>ji</a:t>
            </a:r>
            <a:r>
              <a:rPr lang="en-US" altLang="en-US" sz="2400" i="1" baseline="-25000" dirty="0"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cs typeface="Arial" panose="020B0604020202020204" pitchFamily="34" charset="0"/>
              </a:rPr>
              <a:t> </a:t>
            </a:r>
            <a:r>
              <a:rPr lang="en-US" altLang="en-US" sz="2400" i="1" dirty="0" smtClean="0">
                <a:cs typeface="Arial" panose="020B0604020202020204" pitchFamily="34" charset="0"/>
              </a:rPr>
              <a:t>j</a:t>
            </a:r>
            <a:r>
              <a:rPr lang="en-US" altLang="en-US" sz="2400" dirty="0" smtClean="0">
                <a:cs typeface="Arial" panose="020B0604020202020204" pitchFamily="34" charset="0"/>
              </a:rPr>
              <a:t> </a:t>
            </a:r>
            <a:r>
              <a:rPr lang="en-US" altLang="en-US" sz="2400" dirty="0">
                <a:cs typeface="Arial" panose="020B0604020202020204" pitchFamily="34" charset="0"/>
              </a:rPr>
              <a:t>is labeled </a:t>
            </a:r>
            <a:r>
              <a:rPr lang="en-US" altLang="en-US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l</a:t>
            </a:r>
            <a:r>
              <a:rPr lang="en-US" altLang="en-US" sz="24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j</a:t>
            </a:r>
            <a:r>
              <a:rPr lang="en-US" altLang="en-US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,i</a:t>
            </a:r>
            <a:r>
              <a:rPr lang="en-US" altLang="en-US" sz="2400" i="1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-</a:t>
            </a:r>
            <a:r>
              <a:rPr lang="en-US" altLang="en-US" sz="2400" dirty="0" smtClean="0">
                <a:cs typeface="Arial" panose="020B0604020202020204" pitchFamily="34" charset="0"/>
              </a:rPr>
              <a:t> </a:t>
            </a:r>
            <a:r>
              <a:rPr lang="en-US" altLang="en-US" sz="2400" dirty="0">
                <a:cs typeface="Arial" panose="020B0604020202020204" pitchFamily="34" charset="0"/>
              </a:rPr>
              <a:t>where </a:t>
            </a:r>
            <a:r>
              <a:rPr lang="en-US" altLang="en-US" sz="2400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l</a:t>
            </a:r>
            <a:r>
              <a:rPr lang="en-US" altLang="en-US" sz="2400" i="1" baseline="-250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j</a:t>
            </a:r>
            <a:r>
              <a:rPr lang="en-US" alt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= min{</a:t>
            </a:r>
            <a:r>
              <a:rPr lang="en-US" altLang="en-US" sz="24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l</a:t>
            </a:r>
            <a:r>
              <a:rPr lang="en-US" altLang="en-US" sz="2400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i</a:t>
            </a:r>
            <a:r>
              <a:rPr lang="en-US" altLang="en-US" sz="24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altLang="en-US" sz="2400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</a:t>
            </a:r>
            <a:r>
              <a:rPr lang="en-US" altLang="en-US" sz="2400" i="1" baseline="-250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ji</a:t>
            </a:r>
            <a:r>
              <a:rPr lang="en-US" alt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}</a:t>
            </a:r>
          </a:p>
          <a:p>
            <a:pPr marL="692150" lvl="1" indent="-347663"/>
            <a:endParaRPr lang="en-US" altLang="en-US" sz="800" dirty="0" smtClean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399542" indent="-347663"/>
            <a:r>
              <a:rPr lang="en-US" altLang="en-US" sz="2800" dirty="0" smtClean="0"/>
              <a:t>When sink is </a:t>
            </a:r>
            <a:r>
              <a:rPr lang="en-US" altLang="en-US" sz="2800" dirty="0"/>
              <a:t>labeled, </a:t>
            </a:r>
            <a:r>
              <a:rPr lang="en-US" altLang="en-US" sz="2800" dirty="0" smtClean="0"/>
              <a:t>current </a:t>
            </a:r>
            <a:r>
              <a:rPr lang="en-US" altLang="en-US" sz="2800" dirty="0"/>
              <a:t>flow </a:t>
            </a:r>
            <a:r>
              <a:rPr lang="en-US" altLang="en-US" sz="2800" dirty="0" smtClean="0"/>
              <a:t>augmented </a:t>
            </a:r>
            <a:r>
              <a:rPr lang="en-US" altLang="en-US" sz="2800" dirty="0"/>
              <a:t>by </a:t>
            </a:r>
            <a:r>
              <a:rPr lang="en-US" altLang="en-US" sz="2800" dirty="0" smtClean="0"/>
              <a:t>amount </a:t>
            </a:r>
            <a:r>
              <a:rPr lang="en-US" altLang="en-US" sz="2800" dirty="0"/>
              <a:t>indicated by the sink’s </a:t>
            </a:r>
            <a:r>
              <a:rPr lang="en-US" altLang="en-US" sz="2800" dirty="0" smtClean="0"/>
              <a:t>label – follow labels back</a:t>
            </a:r>
            <a:endParaRPr lang="en-US" altLang="en-US" sz="2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358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49300" y="5334036"/>
            <a:ext cx="2892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25000"/>
              </a:lnSpc>
              <a:spcBef>
                <a:spcPct val="50000"/>
              </a:spcBef>
            </a:pPr>
            <a:r>
              <a:rPr lang="en-US" altLang="en-US" sz="2400" dirty="0">
                <a:latin typeface="Arial" panose="020B0604020202020204" pitchFamily="34" charset="0"/>
              </a:rPr>
              <a:t>Queue: 1 2 4 3 5 6</a:t>
            </a:r>
          </a:p>
          <a:p>
            <a:pPr algn="l" eaLnBrk="1" hangingPunct="1">
              <a:lnSpc>
                <a:spcPct val="25000"/>
              </a:lnSpc>
              <a:spcBef>
                <a:spcPct val="50000"/>
              </a:spcBef>
            </a:pPr>
            <a:r>
              <a:rPr lang="en-US" altLang="en-US" sz="2400" dirty="0">
                <a:latin typeface="Arial" panose="020B0604020202020204" pitchFamily="34" charset="0"/>
              </a:rPr>
              <a:t>            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↑ </a:t>
            </a:r>
            <a:r>
              <a:rPr lang="en-US" altLang="en-US" sz="2400" dirty="0">
                <a:latin typeface="Arial" panose="020B0604020202020204" pitchFamily="34" charset="0"/>
              </a:rPr>
              <a:t>↑ ↑ ↑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86200" y="6019800"/>
            <a:ext cx="5257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2400" dirty="0">
                <a:latin typeface="Arial" panose="020B0604020202020204" pitchFamily="34" charset="0"/>
              </a:rPr>
              <a:t>Augment the flow by 2 (the sink’s first label) along the path 1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→2</a:t>
            </a:r>
            <a:r>
              <a:rPr lang="en-US" altLang="en-US" sz="2400" dirty="0">
                <a:latin typeface="Arial" panose="020B0604020202020204" pitchFamily="34" charset="0"/>
              </a:rPr>
              <a:t>→3→6</a:t>
            </a:r>
          </a:p>
        </p:txBody>
      </p: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381000" y="1614487"/>
            <a:ext cx="4343400" cy="2779143"/>
            <a:chOff x="240" y="576"/>
            <a:chExt cx="2736" cy="1807"/>
          </a:xfrm>
        </p:grpSpPr>
        <p:sp>
          <p:nvSpPr>
            <p:cNvPr id="42" name="Oval 8"/>
            <p:cNvSpPr>
              <a:spLocks noChangeArrowheads="1"/>
            </p:cNvSpPr>
            <p:nvPr/>
          </p:nvSpPr>
          <p:spPr bwMode="auto">
            <a:xfrm>
              <a:off x="240" y="1327"/>
              <a:ext cx="252" cy="23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9"/>
            <p:cNvSpPr>
              <a:spLocks noChangeArrowheads="1"/>
            </p:cNvSpPr>
            <p:nvPr/>
          </p:nvSpPr>
          <p:spPr bwMode="auto">
            <a:xfrm>
              <a:off x="996" y="2112"/>
              <a:ext cx="252" cy="2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10"/>
            <p:cNvSpPr>
              <a:spLocks noChangeArrowheads="1"/>
            </p:cNvSpPr>
            <p:nvPr/>
          </p:nvSpPr>
          <p:spPr bwMode="auto">
            <a:xfrm>
              <a:off x="1860" y="1327"/>
              <a:ext cx="252" cy="23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11"/>
            <p:cNvSpPr>
              <a:spLocks noChangeArrowheads="1"/>
            </p:cNvSpPr>
            <p:nvPr/>
          </p:nvSpPr>
          <p:spPr bwMode="auto">
            <a:xfrm>
              <a:off x="996" y="1327"/>
              <a:ext cx="252" cy="23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1824" y="576"/>
              <a:ext cx="252" cy="23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13"/>
            <p:cNvSpPr>
              <a:spLocks noChangeArrowheads="1"/>
            </p:cNvSpPr>
            <p:nvPr/>
          </p:nvSpPr>
          <p:spPr bwMode="auto">
            <a:xfrm>
              <a:off x="2724" y="1361"/>
              <a:ext cx="252" cy="23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14"/>
            <p:cNvSpPr>
              <a:spLocks noChangeShapeType="1"/>
            </p:cNvSpPr>
            <p:nvPr/>
          </p:nvSpPr>
          <p:spPr bwMode="auto">
            <a:xfrm>
              <a:off x="420" y="1566"/>
              <a:ext cx="612" cy="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>
              <a:off x="492" y="1463"/>
              <a:ext cx="5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 flipV="1">
              <a:off x="1212" y="781"/>
              <a:ext cx="648" cy="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7"/>
            <p:cNvSpPr>
              <a:spLocks noChangeShapeType="1"/>
            </p:cNvSpPr>
            <p:nvPr/>
          </p:nvSpPr>
          <p:spPr bwMode="auto">
            <a:xfrm>
              <a:off x="1248" y="1463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8"/>
            <p:cNvSpPr>
              <a:spLocks noChangeShapeType="1"/>
            </p:cNvSpPr>
            <p:nvPr/>
          </p:nvSpPr>
          <p:spPr bwMode="auto">
            <a:xfrm flipV="1">
              <a:off x="1248" y="1566"/>
              <a:ext cx="648" cy="6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9"/>
            <p:cNvSpPr>
              <a:spLocks noChangeShapeType="1"/>
            </p:cNvSpPr>
            <p:nvPr/>
          </p:nvSpPr>
          <p:spPr bwMode="auto">
            <a:xfrm>
              <a:off x="2112" y="1463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20"/>
            <p:cNvSpPr>
              <a:spLocks noChangeShapeType="1"/>
            </p:cNvSpPr>
            <p:nvPr/>
          </p:nvSpPr>
          <p:spPr bwMode="auto">
            <a:xfrm>
              <a:off x="2040" y="747"/>
              <a:ext cx="756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Text Box 21"/>
            <p:cNvSpPr txBox="1">
              <a:spLocks noChangeArrowheads="1"/>
            </p:cNvSpPr>
            <p:nvPr/>
          </p:nvSpPr>
          <p:spPr bwMode="auto">
            <a:xfrm>
              <a:off x="276" y="1362"/>
              <a:ext cx="196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1032" y="1362"/>
              <a:ext cx="196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7" name="Text Box 23"/>
            <p:cNvSpPr txBox="1">
              <a:spLocks noChangeArrowheads="1"/>
            </p:cNvSpPr>
            <p:nvPr/>
          </p:nvSpPr>
          <p:spPr bwMode="auto">
            <a:xfrm>
              <a:off x="1895" y="1362"/>
              <a:ext cx="196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58" name="Text Box 24"/>
            <p:cNvSpPr txBox="1">
              <a:spLocks noChangeArrowheads="1"/>
            </p:cNvSpPr>
            <p:nvPr/>
          </p:nvSpPr>
          <p:spPr bwMode="auto">
            <a:xfrm>
              <a:off x="1032" y="2145"/>
              <a:ext cx="196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59" name="Text Box 25"/>
            <p:cNvSpPr txBox="1">
              <a:spLocks noChangeArrowheads="1"/>
            </p:cNvSpPr>
            <p:nvPr/>
          </p:nvSpPr>
          <p:spPr bwMode="auto">
            <a:xfrm>
              <a:off x="1859" y="610"/>
              <a:ext cx="196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60" name="Text Box 26"/>
            <p:cNvSpPr txBox="1">
              <a:spLocks noChangeArrowheads="1"/>
            </p:cNvSpPr>
            <p:nvPr/>
          </p:nvSpPr>
          <p:spPr bwMode="auto">
            <a:xfrm>
              <a:off x="2736" y="1392"/>
              <a:ext cx="196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61" name="Text Box 27"/>
            <p:cNvSpPr txBox="1">
              <a:spLocks noChangeArrowheads="1"/>
            </p:cNvSpPr>
            <p:nvPr/>
          </p:nvSpPr>
          <p:spPr bwMode="auto">
            <a:xfrm>
              <a:off x="672" y="1248"/>
              <a:ext cx="316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0/2</a:t>
              </a:r>
            </a:p>
          </p:txBody>
        </p:sp>
        <p:sp>
          <p:nvSpPr>
            <p:cNvPr id="62" name="Text Box 28"/>
            <p:cNvSpPr txBox="1">
              <a:spLocks noChangeArrowheads="1"/>
            </p:cNvSpPr>
            <p:nvPr/>
          </p:nvSpPr>
          <p:spPr bwMode="auto">
            <a:xfrm>
              <a:off x="2304" y="1248"/>
              <a:ext cx="316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0/2</a:t>
              </a:r>
            </a:p>
          </p:txBody>
        </p:sp>
        <p:sp>
          <p:nvSpPr>
            <p:cNvPr id="63" name="Text Box 29"/>
            <p:cNvSpPr txBox="1">
              <a:spLocks noChangeArrowheads="1"/>
            </p:cNvSpPr>
            <p:nvPr/>
          </p:nvSpPr>
          <p:spPr bwMode="auto">
            <a:xfrm>
              <a:off x="432" y="1824"/>
              <a:ext cx="316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0/3</a:t>
              </a:r>
            </a:p>
          </p:txBody>
        </p:sp>
        <p:sp>
          <p:nvSpPr>
            <p:cNvPr id="64" name="Text Box 30"/>
            <p:cNvSpPr txBox="1">
              <a:spLocks noChangeArrowheads="1"/>
            </p:cNvSpPr>
            <p:nvPr/>
          </p:nvSpPr>
          <p:spPr bwMode="auto">
            <a:xfrm>
              <a:off x="1529" y="1855"/>
              <a:ext cx="316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0/1</a:t>
              </a:r>
            </a:p>
          </p:txBody>
        </p:sp>
        <p:sp>
          <p:nvSpPr>
            <p:cNvPr id="65" name="Text Box 31"/>
            <p:cNvSpPr txBox="1">
              <a:spLocks noChangeArrowheads="1"/>
            </p:cNvSpPr>
            <p:nvPr/>
          </p:nvSpPr>
          <p:spPr bwMode="auto">
            <a:xfrm>
              <a:off x="1440" y="1248"/>
              <a:ext cx="316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0/5</a:t>
              </a:r>
            </a:p>
          </p:txBody>
        </p:sp>
        <p:sp>
          <p:nvSpPr>
            <p:cNvPr id="66" name="Text Box 32"/>
            <p:cNvSpPr txBox="1">
              <a:spLocks noChangeArrowheads="1"/>
            </p:cNvSpPr>
            <p:nvPr/>
          </p:nvSpPr>
          <p:spPr bwMode="auto">
            <a:xfrm>
              <a:off x="1296" y="816"/>
              <a:ext cx="316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0/3</a:t>
              </a:r>
            </a:p>
          </p:txBody>
        </p:sp>
        <p:sp>
          <p:nvSpPr>
            <p:cNvPr id="67" name="Text Box 33"/>
            <p:cNvSpPr txBox="1">
              <a:spLocks noChangeArrowheads="1"/>
            </p:cNvSpPr>
            <p:nvPr/>
          </p:nvSpPr>
          <p:spPr bwMode="auto">
            <a:xfrm>
              <a:off x="2304" y="816"/>
              <a:ext cx="316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0/4</a:t>
              </a:r>
            </a:p>
          </p:txBody>
        </p:sp>
      </p:grpSp>
      <p:grpSp>
        <p:nvGrpSpPr>
          <p:cNvPr id="15" name="Group 34"/>
          <p:cNvGrpSpPr>
            <a:grpSpLocks/>
          </p:cNvGrpSpPr>
          <p:nvPr/>
        </p:nvGrpSpPr>
        <p:grpSpPr bwMode="auto">
          <a:xfrm>
            <a:off x="4572000" y="3038493"/>
            <a:ext cx="4343400" cy="2779143"/>
            <a:chOff x="240" y="576"/>
            <a:chExt cx="2736" cy="1807"/>
          </a:xfrm>
        </p:grpSpPr>
        <p:sp>
          <p:nvSpPr>
            <p:cNvPr id="16" name="Oval 35"/>
            <p:cNvSpPr>
              <a:spLocks noChangeArrowheads="1"/>
            </p:cNvSpPr>
            <p:nvPr/>
          </p:nvSpPr>
          <p:spPr bwMode="auto">
            <a:xfrm>
              <a:off x="240" y="1327"/>
              <a:ext cx="252" cy="23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36"/>
            <p:cNvSpPr>
              <a:spLocks noChangeArrowheads="1"/>
            </p:cNvSpPr>
            <p:nvPr/>
          </p:nvSpPr>
          <p:spPr bwMode="auto">
            <a:xfrm>
              <a:off x="996" y="2112"/>
              <a:ext cx="252" cy="2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37"/>
            <p:cNvSpPr>
              <a:spLocks noChangeArrowheads="1"/>
            </p:cNvSpPr>
            <p:nvPr/>
          </p:nvSpPr>
          <p:spPr bwMode="auto">
            <a:xfrm>
              <a:off x="1860" y="1327"/>
              <a:ext cx="252" cy="23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38"/>
            <p:cNvSpPr>
              <a:spLocks noChangeArrowheads="1"/>
            </p:cNvSpPr>
            <p:nvPr/>
          </p:nvSpPr>
          <p:spPr bwMode="auto">
            <a:xfrm>
              <a:off x="996" y="1327"/>
              <a:ext cx="252" cy="23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39"/>
            <p:cNvSpPr>
              <a:spLocks noChangeArrowheads="1"/>
            </p:cNvSpPr>
            <p:nvPr/>
          </p:nvSpPr>
          <p:spPr bwMode="auto">
            <a:xfrm>
              <a:off x="1824" y="576"/>
              <a:ext cx="252" cy="23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40"/>
            <p:cNvSpPr>
              <a:spLocks noChangeArrowheads="1"/>
            </p:cNvSpPr>
            <p:nvPr/>
          </p:nvSpPr>
          <p:spPr bwMode="auto">
            <a:xfrm>
              <a:off x="2724" y="1361"/>
              <a:ext cx="252" cy="23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41"/>
            <p:cNvSpPr>
              <a:spLocks noChangeShapeType="1"/>
            </p:cNvSpPr>
            <p:nvPr/>
          </p:nvSpPr>
          <p:spPr bwMode="auto">
            <a:xfrm>
              <a:off x="420" y="1566"/>
              <a:ext cx="612" cy="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42"/>
            <p:cNvSpPr>
              <a:spLocks noChangeShapeType="1"/>
            </p:cNvSpPr>
            <p:nvPr/>
          </p:nvSpPr>
          <p:spPr bwMode="auto">
            <a:xfrm>
              <a:off x="492" y="1463"/>
              <a:ext cx="50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43"/>
            <p:cNvSpPr>
              <a:spLocks noChangeShapeType="1"/>
            </p:cNvSpPr>
            <p:nvPr/>
          </p:nvSpPr>
          <p:spPr bwMode="auto">
            <a:xfrm flipV="1">
              <a:off x="1212" y="781"/>
              <a:ext cx="648" cy="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44"/>
            <p:cNvSpPr>
              <a:spLocks noChangeShapeType="1"/>
            </p:cNvSpPr>
            <p:nvPr/>
          </p:nvSpPr>
          <p:spPr bwMode="auto">
            <a:xfrm>
              <a:off x="1248" y="1463"/>
              <a:ext cx="61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45"/>
            <p:cNvSpPr>
              <a:spLocks noChangeShapeType="1"/>
            </p:cNvSpPr>
            <p:nvPr/>
          </p:nvSpPr>
          <p:spPr bwMode="auto">
            <a:xfrm flipV="1">
              <a:off x="1248" y="1566"/>
              <a:ext cx="648" cy="6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46"/>
            <p:cNvSpPr>
              <a:spLocks noChangeShapeType="1"/>
            </p:cNvSpPr>
            <p:nvPr/>
          </p:nvSpPr>
          <p:spPr bwMode="auto">
            <a:xfrm>
              <a:off x="2112" y="1463"/>
              <a:ext cx="61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7"/>
            <p:cNvSpPr>
              <a:spLocks noChangeShapeType="1"/>
            </p:cNvSpPr>
            <p:nvPr/>
          </p:nvSpPr>
          <p:spPr bwMode="auto">
            <a:xfrm>
              <a:off x="2040" y="747"/>
              <a:ext cx="756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48"/>
            <p:cNvSpPr txBox="1">
              <a:spLocks noChangeArrowheads="1"/>
            </p:cNvSpPr>
            <p:nvPr/>
          </p:nvSpPr>
          <p:spPr bwMode="auto">
            <a:xfrm>
              <a:off x="276" y="1362"/>
              <a:ext cx="196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0" name="Text Box 49"/>
            <p:cNvSpPr txBox="1">
              <a:spLocks noChangeArrowheads="1"/>
            </p:cNvSpPr>
            <p:nvPr/>
          </p:nvSpPr>
          <p:spPr bwMode="auto">
            <a:xfrm>
              <a:off x="1032" y="1362"/>
              <a:ext cx="196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1" name="Text Box 50"/>
            <p:cNvSpPr txBox="1">
              <a:spLocks noChangeArrowheads="1"/>
            </p:cNvSpPr>
            <p:nvPr/>
          </p:nvSpPr>
          <p:spPr bwMode="auto">
            <a:xfrm>
              <a:off x="1895" y="1362"/>
              <a:ext cx="196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2" name="Text Box 51"/>
            <p:cNvSpPr txBox="1">
              <a:spLocks noChangeArrowheads="1"/>
            </p:cNvSpPr>
            <p:nvPr/>
          </p:nvSpPr>
          <p:spPr bwMode="auto">
            <a:xfrm>
              <a:off x="1032" y="2145"/>
              <a:ext cx="196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3" name="Text Box 52"/>
            <p:cNvSpPr txBox="1">
              <a:spLocks noChangeArrowheads="1"/>
            </p:cNvSpPr>
            <p:nvPr/>
          </p:nvSpPr>
          <p:spPr bwMode="auto">
            <a:xfrm>
              <a:off x="1859" y="610"/>
              <a:ext cx="196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34" name="Text Box 53"/>
            <p:cNvSpPr txBox="1">
              <a:spLocks noChangeArrowheads="1"/>
            </p:cNvSpPr>
            <p:nvPr/>
          </p:nvSpPr>
          <p:spPr bwMode="auto">
            <a:xfrm>
              <a:off x="2736" y="1392"/>
              <a:ext cx="196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35" name="Text Box 54"/>
            <p:cNvSpPr txBox="1">
              <a:spLocks noChangeArrowheads="1"/>
            </p:cNvSpPr>
            <p:nvPr/>
          </p:nvSpPr>
          <p:spPr bwMode="auto">
            <a:xfrm>
              <a:off x="672" y="1248"/>
              <a:ext cx="316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 dirty="0">
                  <a:latin typeface="Arial" panose="020B0604020202020204" pitchFamily="34" charset="0"/>
                </a:rPr>
                <a:t>0/2</a:t>
              </a:r>
            </a:p>
          </p:txBody>
        </p:sp>
        <p:sp>
          <p:nvSpPr>
            <p:cNvPr id="36" name="Text Box 55"/>
            <p:cNvSpPr txBox="1">
              <a:spLocks noChangeArrowheads="1"/>
            </p:cNvSpPr>
            <p:nvPr/>
          </p:nvSpPr>
          <p:spPr bwMode="auto">
            <a:xfrm>
              <a:off x="2304" y="1248"/>
              <a:ext cx="316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0/2</a:t>
              </a:r>
            </a:p>
          </p:txBody>
        </p:sp>
        <p:sp>
          <p:nvSpPr>
            <p:cNvPr id="37" name="Text Box 56"/>
            <p:cNvSpPr txBox="1">
              <a:spLocks noChangeArrowheads="1"/>
            </p:cNvSpPr>
            <p:nvPr/>
          </p:nvSpPr>
          <p:spPr bwMode="auto">
            <a:xfrm>
              <a:off x="432" y="1824"/>
              <a:ext cx="316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0/3</a:t>
              </a:r>
            </a:p>
          </p:txBody>
        </p:sp>
        <p:sp>
          <p:nvSpPr>
            <p:cNvPr id="38" name="Text Box 57"/>
            <p:cNvSpPr txBox="1">
              <a:spLocks noChangeArrowheads="1"/>
            </p:cNvSpPr>
            <p:nvPr/>
          </p:nvSpPr>
          <p:spPr bwMode="auto">
            <a:xfrm>
              <a:off x="1529" y="1855"/>
              <a:ext cx="316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0/1</a:t>
              </a:r>
            </a:p>
          </p:txBody>
        </p:sp>
        <p:sp>
          <p:nvSpPr>
            <p:cNvPr id="39" name="Text Box 58"/>
            <p:cNvSpPr txBox="1">
              <a:spLocks noChangeArrowheads="1"/>
            </p:cNvSpPr>
            <p:nvPr/>
          </p:nvSpPr>
          <p:spPr bwMode="auto">
            <a:xfrm>
              <a:off x="1440" y="1248"/>
              <a:ext cx="316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0/5</a:t>
              </a:r>
            </a:p>
          </p:txBody>
        </p:sp>
        <p:sp>
          <p:nvSpPr>
            <p:cNvPr id="40" name="Text Box 59"/>
            <p:cNvSpPr txBox="1">
              <a:spLocks noChangeArrowheads="1"/>
            </p:cNvSpPr>
            <p:nvPr/>
          </p:nvSpPr>
          <p:spPr bwMode="auto">
            <a:xfrm>
              <a:off x="1296" y="816"/>
              <a:ext cx="316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0/3</a:t>
              </a:r>
            </a:p>
          </p:txBody>
        </p:sp>
        <p:sp>
          <p:nvSpPr>
            <p:cNvPr id="41" name="Text Box 60"/>
            <p:cNvSpPr txBox="1">
              <a:spLocks noChangeArrowheads="1"/>
            </p:cNvSpPr>
            <p:nvPr/>
          </p:nvSpPr>
          <p:spPr bwMode="auto">
            <a:xfrm>
              <a:off x="2304" y="816"/>
              <a:ext cx="316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0/4</a:t>
              </a:r>
            </a:p>
          </p:txBody>
        </p:sp>
      </p:grpSp>
      <p:sp>
        <p:nvSpPr>
          <p:cNvPr id="8" name="Text Box 61"/>
          <p:cNvSpPr txBox="1">
            <a:spLocks noChangeArrowheads="1"/>
          </p:cNvSpPr>
          <p:nvPr/>
        </p:nvSpPr>
        <p:spPr bwMode="auto">
          <a:xfrm>
            <a:off x="4343400" y="3930381"/>
            <a:ext cx="457200" cy="33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∞,-</a:t>
            </a:r>
          </a:p>
        </p:txBody>
      </p:sp>
      <p:sp>
        <p:nvSpPr>
          <p:cNvPr id="9" name="Text Box 62"/>
          <p:cNvSpPr txBox="1">
            <a:spLocks noChangeArrowheads="1"/>
          </p:cNvSpPr>
          <p:nvPr/>
        </p:nvSpPr>
        <p:spPr bwMode="auto">
          <a:xfrm>
            <a:off x="5715000" y="3924374"/>
            <a:ext cx="533400" cy="304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2,1</a:t>
            </a:r>
            <a:r>
              <a:rPr lang="en-US" altLang="en-US" sz="1400" baseline="3000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63"/>
          <p:cNvSpPr txBox="1">
            <a:spLocks noChangeArrowheads="1"/>
          </p:cNvSpPr>
          <p:nvPr/>
        </p:nvSpPr>
        <p:spPr bwMode="auto">
          <a:xfrm>
            <a:off x="7010400" y="2743200"/>
            <a:ext cx="533400" cy="304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2,2</a:t>
            </a:r>
            <a:r>
              <a:rPr lang="en-US" altLang="en-US" sz="1400" baseline="3000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64"/>
          <p:cNvSpPr txBox="1">
            <a:spLocks noChangeArrowheads="1"/>
          </p:cNvSpPr>
          <p:nvPr/>
        </p:nvSpPr>
        <p:spPr bwMode="auto">
          <a:xfrm>
            <a:off x="8610600" y="3998197"/>
            <a:ext cx="533400" cy="30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2,3</a:t>
            </a:r>
            <a:r>
              <a:rPr lang="en-US" altLang="en-US" sz="1400" baseline="3000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65"/>
          <p:cNvSpPr txBox="1">
            <a:spLocks noChangeArrowheads="1"/>
          </p:cNvSpPr>
          <p:nvPr/>
        </p:nvSpPr>
        <p:spPr bwMode="auto">
          <a:xfrm>
            <a:off x="7391400" y="4514961"/>
            <a:ext cx="533400" cy="304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2,2</a:t>
            </a:r>
            <a:r>
              <a:rPr lang="en-US" altLang="en-US" sz="1400" baseline="3000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66"/>
          <p:cNvSpPr txBox="1">
            <a:spLocks noChangeArrowheads="1"/>
          </p:cNvSpPr>
          <p:nvPr/>
        </p:nvSpPr>
        <p:spPr bwMode="auto">
          <a:xfrm>
            <a:off x="6096000" y="5548489"/>
            <a:ext cx="533400" cy="304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3,1</a:t>
            </a:r>
            <a:r>
              <a:rPr lang="en-US" altLang="en-US" sz="1400" baseline="3000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832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28600" y="1600200"/>
            <a:ext cx="8763000" cy="4592638"/>
            <a:chOff x="240" y="576"/>
            <a:chExt cx="5520" cy="3085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40" y="576"/>
              <a:ext cx="5376" cy="3063"/>
              <a:chOff x="240" y="576"/>
              <a:chExt cx="5376" cy="3063"/>
            </a:xfrm>
          </p:grpSpPr>
          <p:grpSp>
            <p:nvGrpSpPr>
              <p:cNvPr id="12" name="Group 4"/>
              <p:cNvGrpSpPr>
                <a:grpSpLocks/>
              </p:cNvGrpSpPr>
              <p:nvPr/>
            </p:nvGrpSpPr>
            <p:grpSpPr bwMode="auto">
              <a:xfrm>
                <a:off x="240" y="576"/>
                <a:ext cx="2736" cy="1815"/>
                <a:chOff x="240" y="576"/>
                <a:chExt cx="2736" cy="1815"/>
              </a:xfrm>
            </p:grpSpPr>
            <p:sp>
              <p:nvSpPr>
                <p:cNvPr id="40" name="Oval 5"/>
                <p:cNvSpPr>
                  <a:spLocks noChangeArrowheads="1"/>
                </p:cNvSpPr>
                <p:nvPr/>
              </p:nvSpPr>
              <p:spPr bwMode="auto">
                <a:xfrm>
                  <a:off x="240" y="1327"/>
                  <a:ext cx="252" cy="23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Oval 6"/>
                <p:cNvSpPr>
                  <a:spLocks noChangeArrowheads="1"/>
                </p:cNvSpPr>
                <p:nvPr/>
              </p:nvSpPr>
              <p:spPr bwMode="auto">
                <a:xfrm>
                  <a:off x="996" y="2112"/>
                  <a:ext cx="252" cy="23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Oval 7"/>
                <p:cNvSpPr>
                  <a:spLocks noChangeArrowheads="1"/>
                </p:cNvSpPr>
                <p:nvPr/>
              </p:nvSpPr>
              <p:spPr bwMode="auto">
                <a:xfrm>
                  <a:off x="1860" y="1327"/>
                  <a:ext cx="252" cy="23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Oval 8"/>
                <p:cNvSpPr>
                  <a:spLocks noChangeArrowheads="1"/>
                </p:cNvSpPr>
                <p:nvPr/>
              </p:nvSpPr>
              <p:spPr bwMode="auto">
                <a:xfrm>
                  <a:off x="996" y="1327"/>
                  <a:ext cx="252" cy="23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Oval 9"/>
                <p:cNvSpPr>
                  <a:spLocks noChangeArrowheads="1"/>
                </p:cNvSpPr>
                <p:nvPr/>
              </p:nvSpPr>
              <p:spPr bwMode="auto">
                <a:xfrm>
                  <a:off x="1824" y="576"/>
                  <a:ext cx="252" cy="23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Oval 10"/>
                <p:cNvSpPr>
                  <a:spLocks noChangeArrowheads="1"/>
                </p:cNvSpPr>
                <p:nvPr/>
              </p:nvSpPr>
              <p:spPr bwMode="auto">
                <a:xfrm>
                  <a:off x="2724" y="1361"/>
                  <a:ext cx="252" cy="23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11"/>
                <p:cNvSpPr>
                  <a:spLocks noChangeShapeType="1"/>
                </p:cNvSpPr>
                <p:nvPr/>
              </p:nvSpPr>
              <p:spPr bwMode="auto">
                <a:xfrm>
                  <a:off x="420" y="1566"/>
                  <a:ext cx="612" cy="5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Line 12"/>
                <p:cNvSpPr>
                  <a:spLocks noChangeShapeType="1"/>
                </p:cNvSpPr>
                <p:nvPr/>
              </p:nvSpPr>
              <p:spPr bwMode="auto">
                <a:xfrm>
                  <a:off x="492" y="1463"/>
                  <a:ext cx="5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212" y="781"/>
                  <a:ext cx="648" cy="5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4"/>
                <p:cNvSpPr>
                  <a:spLocks noChangeShapeType="1"/>
                </p:cNvSpPr>
                <p:nvPr/>
              </p:nvSpPr>
              <p:spPr bwMode="auto">
                <a:xfrm>
                  <a:off x="1248" y="1463"/>
                  <a:ext cx="6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248" y="1566"/>
                  <a:ext cx="648" cy="61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Line 16"/>
                <p:cNvSpPr>
                  <a:spLocks noChangeShapeType="1"/>
                </p:cNvSpPr>
                <p:nvPr/>
              </p:nvSpPr>
              <p:spPr bwMode="auto">
                <a:xfrm>
                  <a:off x="2112" y="1463"/>
                  <a:ext cx="6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Line 17"/>
                <p:cNvSpPr>
                  <a:spLocks noChangeShapeType="1"/>
                </p:cNvSpPr>
                <p:nvPr/>
              </p:nvSpPr>
              <p:spPr bwMode="auto">
                <a:xfrm>
                  <a:off x="2040" y="747"/>
                  <a:ext cx="756" cy="6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76" y="1362"/>
                  <a:ext cx="196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5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032" y="1362"/>
                  <a:ext cx="196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5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895" y="1362"/>
                  <a:ext cx="196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>
                      <a:latin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56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032" y="2145"/>
                  <a:ext cx="196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>
                      <a:latin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5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859" y="610"/>
                  <a:ext cx="196" cy="24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>
                      <a:latin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5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736" y="1392"/>
                  <a:ext cx="196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1" hangingPunct="1"/>
                  <a:r>
                    <a:rPr lang="en-US" altLang="en-US" sz="1800">
                      <a:latin typeface="Arial" panose="020B0604020202020204" pitchFamily="34" charset="0"/>
                    </a:rPr>
                    <a:t>6</a:t>
                  </a:r>
                </a:p>
              </p:txBody>
            </p:sp>
            <p:sp>
              <p:nvSpPr>
                <p:cNvPr id="5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72" y="1248"/>
                  <a:ext cx="316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>
                      <a:latin typeface="Arial" panose="020B0604020202020204" pitchFamily="34" charset="0"/>
                    </a:rPr>
                    <a:t>2/2</a:t>
                  </a:r>
                </a:p>
              </p:txBody>
            </p:sp>
            <p:sp>
              <p:nvSpPr>
                <p:cNvPr id="6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304" y="1248"/>
                  <a:ext cx="316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>
                      <a:latin typeface="Arial" panose="020B0604020202020204" pitchFamily="34" charset="0"/>
                    </a:rPr>
                    <a:t>2/2</a:t>
                  </a:r>
                </a:p>
              </p:txBody>
            </p:sp>
            <p:sp>
              <p:nvSpPr>
                <p:cNvPr id="61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32" y="1824"/>
                  <a:ext cx="316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>
                      <a:latin typeface="Arial" panose="020B0604020202020204" pitchFamily="34" charset="0"/>
                    </a:rPr>
                    <a:t>0/3</a:t>
                  </a:r>
                </a:p>
              </p:txBody>
            </p:sp>
            <p:sp>
              <p:nvSpPr>
                <p:cNvPr id="6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529" y="1855"/>
                  <a:ext cx="316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>
                      <a:latin typeface="Arial" panose="020B0604020202020204" pitchFamily="34" charset="0"/>
                    </a:rPr>
                    <a:t>0/1</a:t>
                  </a:r>
                </a:p>
              </p:txBody>
            </p:sp>
            <p:sp>
              <p:nvSpPr>
                <p:cNvPr id="6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440" y="1248"/>
                  <a:ext cx="316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>
                      <a:latin typeface="Arial" panose="020B0604020202020204" pitchFamily="34" charset="0"/>
                    </a:rPr>
                    <a:t>2/5</a:t>
                  </a:r>
                </a:p>
              </p:txBody>
            </p:sp>
            <p:sp>
              <p:nvSpPr>
                <p:cNvPr id="6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296" y="816"/>
                  <a:ext cx="316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>
                      <a:latin typeface="Arial" panose="020B0604020202020204" pitchFamily="34" charset="0"/>
                    </a:rPr>
                    <a:t>0/3</a:t>
                  </a:r>
                </a:p>
              </p:txBody>
            </p:sp>
            <p:sp>
              <p:nvSpPr>
                <p:cNvPr id="65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304" y="816"/>
                  <a:ext cx="316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>
                      <a:latin typeface="Arial" panose="020B0604020202020204" pitchFamily="34" charset="0"/>
                    </a:rPr>
                    <a:t>0/4</a:t>
                  </a:r>
                </a:p>
              </p:txBody>
            </p:sp>
          </p:grpSp>
          <p:grpSp>
            <p:nvGrpSpPr>
              <p:cNvPr id="13" name="Group 31"/>
              <p:cNvGrpSpPr>
                <a:grpSpLocks/>
              </p:cNvGrpSpPr>
              <p:nvPr/>
            </p:nvGrpSpPr>
            <p:grpSpPr bwMode="auto">
              <a:xfrm>
                <a:off x="2880" y="1824"/>
                <a:ext cx="2736" cy="1815"/>
                <a:chOff x="240" y="576"/>
                <a:chExt cx="2736" cy="1815"/>
              </a:xfrm>
            </p:grpSpPr>
            <p:sp>
              <p:nvSpPr>
                <p:cNvPr id="14" name="Oval 32"/>
                <p:cNvSpPr>
                  <a:spLocks noChangeArrowheads="1"/>
                </p:cNvSpPr>
                <p:nvPr/>
              </p:nvSpPr>
              <p:spPr bwMode="auto">
                <a:xfrm>
                  <a:off x="240" y="1327"/>
                  <a:ext cx="252" cy="23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Oval 33"/>
                <p:cNvSpPr>
                  <a:spLocks noChangeArrowheads="1"/>
                </p:cNvSpPr>
                <p:nvPr/>
              </p:nvSpPr>
              <p:spPr bwMode="auto">
                <a:xfrm>
                  <a:off x="996" y="2112"/>
                  <a:ext cx="252" cy="23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Oval 34"/>
                <p:cNvSpPr>
                  <a:spLocks noChangeArrowheads="1"/>
                </p:cNvSpPr>
                <p:nvPr/>
              </p:nvSpPr>
              <p:spPr bwMode="auto">
                <a:xfrm>
                  <a:off x="1860" y="1327"/>
                  <a:ext cx="252" cy="23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Oval 35"/>
                <p:cNvSpPr>
                  <a:spLocks noChangeArrowheads="1"/>
                </p:cNvSpPr>
                <p:nvPr/>
              </p:nvSpPr>
              <p:spPr bwMode="auto">
                <a:xfrm>
                  <a:off x="996" y="1327"/>
                  <a:ext cx="252" cy="23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Oval 36"/>
                <p:cNvSpPr>
                  <a:spLocks noChangeArrowheads="1"/>
                </p:cNvSpPr>
                <p:nvPr/>
              </p:nvSpPr>
              <p:spPr bwMode="auto">
                <a:xfrm>
                  <a:off x="1824" y="576"/>
                  <a:ext cx="252" cy="23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Oval 37"/>
                <p:cNvSpPr>
                  <a:spLocks noChangeArrowheads="1"/>
                </p:cNvSpPr>
                <p:nvPr/>
              </p:nvSpPr>
              <p:spPr bwMode="auto">
                <a:xfrm>
                  <a:off x="2724" y="1361"/>
                  <a:ext cx="252" cy="23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38"/>
                <p:cNvSpPr>
                  <a:spLocks noChangeShapeType="1"/>
                </p:cNvSpPr>
                <p:nvPr/>
              </p:nvSpPr>
              <p:spPr bwMode="auto">
                <a:xfrm>
                  <a:off x="420" y="1566"/>
                  <a:ext cx="612" cy="58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Line 39"/>
                <p:cNvSpPr>
                  <a:spLocks noChangeShapeType="1"/>
                </p:cNvSpPr>
                <p:nvPr/>
              </p:nvSpPr>
              <p:spPr bwMode="auto">
                <a:xfrm>
                  <a:off x="492" y="1463"/>
                  <a:ext cx="5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1212" y="781"/>
                  <a:ext cx="648" cy="58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41"/>
                <p:cNvSpPr>
                  <a:spLocks noChangeShapeType="1"/>
                </p:cNvSpPr>
                <p:nvPr/>
              </p:nvSpPr>
              <p:spPr bwMode="auto">
                <a:xfrm>
                  <a:off x="1248" y="1463"/>
                  <a:ext cx="612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1248" y="1566"/>
                  <a:ext cx="648" cy="614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Line 43"/>
                <p:cNvSpPr>
                  <a:spLocks noChangeShapeType="1"/>
                </p:cNvSpPr>
                <p:nvPr/>
              </p:nvSpPr>
              <p:spPr bwMode="auto">
                <a:xfrm>
                  <a:off x="2112" y="1463"/>
                  <a:ext cx="6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Line 44"/>
                <p:cNvSpPr>
                  <a:spLocks noChangeShapeType="1"/>
                </p:cNvSpPr>
                <p:nvPr/>
              </p:nvSpPr>
              <p:spPr bwMode="auto">
                <a:xfrm>
                  <a:off x="2040" y="747"/>
                  <a:ext cx="756" cy="648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76" y="1362"/>
                  <a:ext cx="196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2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032" y="1362"/>
                  <a:ext cx="196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2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895" y="1362"/>
                  <a:ext cx="196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>
                      <a:latin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3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032" y="2145"/>
                  <a:ext cx="196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>
                      <a:latin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31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859" y="610"/>
                  <a:ext cx="196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>
                      <a:latin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32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736" y="1392"/>
                  <a:ext cx="196" cy="24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>
                      <a:latin typeface="Arial" panose="020B0604020202020204" pitchFamily="34" charset="0"/>
                    </a:rPr>
                    <a:t>6</a:t>
                  </a:r>
                </a:p>
              </p:txBody>
            </p:sp>
            <p:sp>
              <p:nvSpPr>
                <p:cNvPr id="3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672" y="1248"/>
                  <a:ext cx="316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>
                      <a:latin typeface="Arial" panose="020B0604020202020204" pitchFamily="34" charset="0"/>
                    </a:rPr>
                    <a:t>2/2</a:t>
                  </a:r>
                </a:p>
              </p:txBody>
            </p:sp>
            <p:sp>
              <p:nvSpPr>
                <p:cNvPr id="34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304" y="1248"/>
                  <a:ext cx="316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>
                      <a:latin typeface="Arial" panose="020B0604020202020204" pitchFamily="34" charset="0"/>
                    </a:rPr>
                    <a:t>2/2</a:t>
                  </a:r>
                </a:p>
              </p:txBody>
            </p:sp>
            <p:sp>
              <p:nvSpPr>
                <p:cNvPr id="35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32" y="1824"/>
                  <a:ext cx="316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>
                      <a:latin typeface="Arial" panose="020B0604020202020204" pitchFamily="34" charset="0"/>
                    </a:rPr>
                    <a:t>0/3</a:t>
                  </a:r>
                </a:p>
              </p:txBody>
            </p:sp>
            <p:sp>
              <p:nvSpPr>
                <p:cNvPr id="36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1529" y="1855"/>
                  <a:ext cx="316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>
                      <a:latin typeface="Arial" panose="020B0604020202020204" pitchFamily="34" charset="0"/>
                    </a:rPr>
                    <a:t>0/1</a:t>
                  </a:r>
                </a:p>
              </p:txBody>
            </p:sp>
            <p:sp>
              <p:nvSpPr>
                <p:cNvPr id="37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440" y="1248"/>
                  <a:ext cx="316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>
                      <a:latin typeface="Arial" panose="020B0604020202020204" pitchFamily="34" charset="0"/>
                    </a:rPr>
                    <a:t>2/5</a:t>
                  </a:r>
                </a:p>
              </p:txBody>
            </p:sp>
            <p:sp>
              <p:nvSpPr>
                <p:cNvPr id="3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296" y="816"/>
                  <a:ext cx="316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>
                      <a:latin typeface="Arial" panose="020B0604020202020204" pitchFamily="34" charset="0"/>
                    </a:rPr>
                    <a:t>0/3</a:t>
                  </a:r>
                </a:p>
              </p:txBody>
            </p:sp>
            <p:sp>
              <p:nvSpPr>
                <p:cNvPr id="39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304" y="816"/>
                  <a:ext cx="316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altLang="en-US" sz="1800">
                      <a:latin typeface="Arial" panose="020B0604020202020204" pitchFamily="34" charset="0"/>
                    </a:rPr>
                    <a:t>0/4</a:t>
                  </a:r>
                </a:p>
              </p:txBody>
            </p:sp>
          </p:grpSp>
        </p:grpSp>
        <p:sp>
          <p:nvSpPr>
            <p:cNvPr id="6" name="Text Box 58"/>
            <p:cNvSpPr txBox="1">
              <a:spLocks noChangeArrowheads="1"/>
            </p:cNvSpPr>
            <p:nvPr/>
          </p:nvSpPr>
          <p:spPr bwMode="auto">
            <a:xfrm>
              <a:off x="2736" y="2399"/>
              <a:ext cx="28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∞,-</a:t>
              </a:r>
            </a:p>
          </p:txBody>
        </p:sp>
        <p:sp>
          <p:nvSpPr>
            <p:cNvPr id="7" name="Text Box 59"/>
            <p:cNvSpPr txBox="1">
              <a:spLocks noChangeArrowheads="1"/>
            </p:cNvSpPr>
            <p:nvPr/>
          </p:nvSpPr>
          <p:spPr bwMode="auto">
            <a:xfrm>
              <a:off x="3600" y="2399"/>
              <a:ext cx="336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1,3</a:t>
              </a:r>
              <a:r>
                <a:rPr lang="en-US" altLang="en-US" sz="1400" baseline="3000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 Box 60"/>
            <p:cNvSpPr txBox="1">
              <a:spLocks noChangeArrowheads="1"/>
            </p:cNvSpPr>
            <p:nvPr/>
          </p:nvSpPr>
          <p:spPr bwMode="auto">
            <a:xfrm>
              <a:off x="4416" y="1632"/>
              <a:ext cx="336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1,2</a:t>
              </a:r>
              <a:r>
                <a:rPr lang="en-US" altLang="en-US" sz="1400" baseline="3000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 Box 61"/>
            <p:cNvSpPr txBox="1">
              <a:spLocks noChangeArrowheads="1"/>
            </p:cNvSpPr>
            <p:nvPr/>
          </p:nvSpPr>
          <p:spPr bwMode="auto">
            <a:xfrm>
              <a:off x="5424" y="2449"/>
              <a:ext cx="336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1,5</a:t>
              </a:r>
              <a:r>
                <a:rPr lang="en-US" altLang="en-US" sz="1400" baseline="3000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 Box 62"/>
            <p:cNvSpPr txBox="1">
              <a:spLocks noChangeArrowheads="1"/>
            </p:cNvSpPr>
            <p:nvPr/>
          </p:nvSpPr>
          <p:spPr bwMode="auto">
            <a:xfrm>
              <a:off x="4656" y="2784"/>
              <a:ext cx="336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1,4</a:t>
              </a:r>
              <a:r>
                <a:rPr lang="en-US" altLang="en-US" sz="1400" baseline="3000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 Box 63"/>
            <p:cNvSpPr txBox="1">
              <a:spLocks noChangeArrowheads="1"/>
            </p:cNvSpPr>
            <p:nvPr/>
          </p:nvSpPr>
          <p:spPr bwMode="auto">
            <a:xfrm>
              <a:off x="3840" y="3457"/>
              <a:ext cx="336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3,1</a:t>
              </a:r>
              <a:r>
                <a:rPr lang="en-US" altLang="en-US" sz="1400" baseline="3000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6" name="Text Box 64"/>
          <p:cNvSpPr txBox="1">
            <a:spLocks noChangeArrowheads="1"/>
          </p:cNvSpPr>
          <p:nvPr/>
        </p:nvSpPr>
        <p:spPr bwMode="auto">
          <a:xfrm>
            <a:off x="3276600" y="6096000"/>
            <a:ext cx="5638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2400" dirty="0">
                <a:latin typeface="Arial" panose="020B0604020202020204" pitchFamily="34" charset="0"/>
              </a:rPr>
              <a:t>Augment the flow by 1 (the sink’s first label) along the path 1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→4</a:t>
            </a:r>
            <a:r>
              <a:rPr lang="en-US" altLang="en-US" sz="2400" dirty="0">
                <a:latin typeface="Arial" panose="020B0604020202020204" pitchFamily="34" charset="0"/>
              </a:rPr>
              <a:t>→3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US" altLang="en-US" sz="2400" dirty="0">
                <a:latin typeface="Arial" panose="020B0604020202020204" pitchFamily="34" charset="0"/>
              </a:rPr>
              <a:t>2→5→6</a:t>
            </a:r>
          </a:p>
        </p:txBody>
      </p:sp>
      <p:sp>
        <p:nvSpPr>
          <p:cNvPr id="67" name="Text Box 65"/>
          <p:cNvSpPr txBox="1">
            <a:spLocks noChangeArrowheads="1"/>
          </p:cNvSpPr>
          <p:nvPr/>
        </p:nvSpPr>
        <p:spPr bwMode="auto">
          <a:xfrm>
            <a:off x="618699" y="4910441"/>
            <a:ext cx="28103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25000"/>
              </a:lnSpc>
              <a:spcBef>
                <a:spcPct val="50000"/>
              </a:spcBef>
            </a:pPr>
            <a:r>
              <a:rPr lang="en-US" altLang="en-US" sz="2400" dirty="0">
                <a:latin typeface="Arial" panose="020B0604020202020204" pitchFamily="34" charset="0"/>
              </a:rPr>
              <a:t>Queue: 1 4 3 2 5 6</a:t>
            </a:r>
          </a:p>
          <a:p>
            <a:pPr algn="l" eaLnBrk="1" hangingPunct="1">
              <a:lnSpc>
                <a:spcPct val="25000"/>
              </a:lnSpc>
              <a:spcBef>
                <a:spcPct val="50000"/>
              </a:spcBef>
            </a:pPr>
            <a:r>
              <a:rPr lang="en-US" altLang="en-US" sz="2400" dirty="0">
                <a:latin typeface="Arial" panose="020B0604020202020204" pitchFamily="34" charset="0"/>
              </a:rPr>
              <a:t>            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↑ </a:t>
            </a:r>
            <a:r>
              <a:rPr lang="en-US" altLang="en-US" sz="2400" dirty="0">
                <a:latin typeface="Arial" panose="020B0604020202020204" pitchFamily="34" charset="0"/>
              </a:rPr>
              <a:t>↑ ↑ ↑ ↑</a:t>
            </a:r>
          </a:p>
        </p:txBody>
      </p:sp>
    </p:spTree>
    <p:extLst>
      <p:ext uri="{BB962C8B-B14F-4D97-AF65-F5344CB8AC3E}">
        <p14:creationId xmlns:p14="http://schemas.microsoft.com/office/powerpoint/2010/main" val="195197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04800" y="1568450"/>
            <a:ext cx="8534400" cy="4487863"/>
            <a:chOff x="240" y="576"/>
            <a:chExt cx="5376" cy="3067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40" y="576"/>
              <a:ext cx="2736" cy="1819"/>
              <a:chOff x="240" y="576"/>
              <a:chExt cx="2736" cy="1819"/>
            </a:xfrm>
          </p:grpSpPr>
          <p:sp>
            <p:nvSpPr>
              <p:cNvPr id="33" name="Oval 4"/>
              <p:cNvSpPr>
                <a:spLocks noChangeArrowheads="1"/>
              </p:cNvSpPr>
              <p:nvPr/>
            </p:nvSpPr>
            <p:spPr bwMode="auto">
              <a:xfrm>
                <a:off x="240" y="1327"/>
                <a:ext cx="252" cy="23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Oval 5"/>
              <p:cNvSpPr>
                <a:spLocks noChangeArrowheads="1"/>
              </p:cNvSpPr>
              <p:nvPr/>
            </p:nvSpPr>
            <p:spPr bwMode="auto">
              <a:xfrm>
                <a:off x="996" y="2112"/>
                <a:ext cx="252" cy="2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Oval 6"/>
              <p:cNvSpPr>
                <a:spLocks noChangeArrowheads="1"/>
              </p:cNvSpPr>
              <p:nvPr/>
            </p:nvSpPr>
            <p:spPr bwMode="auto">
              <a:xfrm>
                <a:off x="1860" y="1327"/>
                <a:ext cx="252" cy="23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Oval 7"/>
              <p:cNvSpPr>
                <a:spLocks noChangeArrowheads="1"/>
              </p:cNvSpPr>
              <p:nvPr/>
            </p:nvSpPr>
            <p:spPr bwMode="auto">
              <a:xfrm>
                <a:off x="996" y="1327"/>
                <a:ext cx="252" cy="23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Oval 8"/>
              <p:cNvSpPr>
                <a:spLocks noChangeArrowheads="1"/>
              </p:cNvSpPr>
              <p:nvPr/>
            </p:nvSpPr>
            <p:spPr bwMode="auto">
              <a:xfrm>
                <a:off x="1824" y="576"/>
                <a:ext cx="252" cy="23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Oval 9"/>
              <p:cNvSpPr>
                <a:spLocks noChangeArrowheads="1"/>
              </p:cNvSpPr>
              <p:nvPr/>
            </p:nvSpPr>
            <p:spPr bwMode="auto">
              <a:xfrm>
                <a:off x="2724" y="1361"/>
                <a:ext cx="252" cy="23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10"/>
              <p:cNvSpPr>
                <a:spLocks noChangeShapeType="1"/>
              </p:cNvSpPr>
              <p:nvPr/>
            </p:nvSpPr>
            <p:spPr bwMode="auto">
              <a:xfrm>
                <a:off x="420" y="1566"/>
                <a:ext cx="612" cy="5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11"/>
              <p:cNvSpPr>
                <a:spLocks noChangeShapeType="1"/>
              </p:cNvSpPr>
              <p:nvPr/>
            </p:nvSpPr>
            <p:spPr bwMode="auto">
              <a:xfrm>
                <a:off x="492" y="1463"/>
                <a:ext cx="5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12"/>
              <p:cNvSpPr>
                <a:spLocks noChangeShapeType="1"/>
              </p:cNvSpPr>
              <p:nvPr/>
            </p:nvSpPr>
            <p:spPr bwMode="auto">
              <a:xfrm flipV="1">
                <a:off x="1212" y="781"/>
                <a:ext cx="648" cy="5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13"/>
              <p:cNvSpPr>
                <a:spLocks noChangeShapeType="1"/>
              </p:cNvSpPr>
              <p:nvPr/>
            </p:nvSpPr>
            <p:spPr bwMode="auto">
              <a:xfrm>
                <a:off x="1248" y="1463"/>
                <a:ext cx="6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14"/>
              <p:cNvSpPr>
                <a:spLocks noChangeShapeType="1"/>
              </p:cNvSpPr>
              <p:nvPr/>
            </p:nvSpPr>
            <p:spPr bwMode="auto">
              <a:xfrm flipV="1">
                <a:off x="1248" y="1566"/>
                <a:ext cx="648" cy="6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15"/>
              <p:cNvSpPr>
                <a:spLocks noChangeShapeType="1"/>
              </p:cNvSpPr>
              <p:nvPr/>
            </p:nvSpPr>
            <p:spPr bwMode="auto">
              <a:xfrm>
                <a:off x="2112" y="1463"/>
                <a:ext cx="6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16"/>
              <p:cNvSpPr>
                <a:spLocks noChangeShapeType="1"/>
              </p:cNvSpPr>
              <p:nvPr/>
            </p:nvSpPr>
            <p:spPr bwMode="auto">
              <a:xfrm>
                <a:off x="2040" y="747"/>
                <a:ext cx="756" cy="6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Text Box 17"/>
              <p:cNvSpPr txBox="1">
                <a:spLocks noChangeArrowheads="1"/>
              </p:cNvSpPr>
              <p:nvPr/>
            </p:nvSpPr>
            <p:spPr bwMode="auto">
              <a:xfrm>
                <a:off x="276" y="1362"/>
                <a:ext cx="196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7" name="Text Box 18"/>
              <p:cNvSpPr txBox="1">
                <a:spLocks noChangeArrowheads="1"/>
              </p:cNvSpPr>
              <p:nvPr/>
            </p:nvSpPr>
            <p:spPr bwMode="auto">
              <a:xfrm>
                <a:off x="1032" y="136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1" hangingPunct="1"/>
                <a:r>
                  <a:rPr lang="en-US" altLang="en-US" sz="180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48" name="Text Box 19"/>
              <p:cNvSpPr txBox="1">
                <a:spLocks noChangeArrowheads="1"/>
              </p:cNvSpPr>
              <p:nvPr/>
            </p:nvSpPr>
            <p:spPr bwMode="auto">
              <a:xfrm>
                <a:off x="1895" y="1362"/>
                <a:ext cx="196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49" name="Text Box 20"/>
              <p:cNvSpPr txBox="1">
                <a:spLocks noChangeArrowheads="1"/>
              </p:cNvSpPr>
              <p:nvPr/>
            </p:nvSpPr>
            <p:spPr bwMode="auto">
              <a:xfrm>
                <a:off x="1032" y="214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50" name="Text Box 21"/>
              <p:cNvSpPr txBox="1">
                <a:spLocks noChangeArrowheads="1"/>
              </p:cNvSpPr>
              <p:nvPr/>
            </p:nvSpPr>
            <p:spPr bwMode="auto">
              <a:xfrm>
                <a:off x="1859" y="61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51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39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>
                    <a:latin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52" name="Text Box 23"/>
              <p:cNvSpPr txBox="1">
                <a:spLocks noChangeArrowheads="1"/>
              </p:cNvSpPr>
              <p:nvPr/>
            </p:nvSpPr>
            <p:spPr bwMode="auto">
              <a:xfrm>
                <a:off x="672" y="1248"/>
                <a:ext cx="3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>
                    <a:latin typeface="Arial" panose="020B0604020202020204" pitchFamily="34" charset="0"/>
                  </a:rPr>
                  <a:t>2/2</a:t>
                </a:r>
              </a:p>
            </p:txBody>
          </p:sp>
          <p:sp>
            <p:nvSpPr>
              <p:cNvPr id="53" name="Text Box 24"/>
              <p:cNvSpPr txBox="1">
                <a:spLocks noChangeArrowheads="1"/>
              </p:cNvSpPr>
              <p:nvPr/>
            </p:nvSpPr>
            <p:spPr bwMode="auto">
              <a:xfrm>
                <a:off x="2304" y="1248"/>
                <a:ext cx="3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>
                    <a:latin typeface="Arial" panose="020B0604020202020204" pitchFamily="34" charset="0"/>
                  </a:rPr>
                  <a:t>2/2</a:t>
                </a:r>
              </a:p>
            </p:txBody>
          </p:sp>
          <p:sp>
            <p:nvSpPr>
              <p:cNvPr id="54" name="Text Box 25"/>
              <p:cNvSpPr txBox="1">
                <a:spLocks noChangeArrowheads="1"/>
              </p:cNvSpPr>
              <p:nvPr/>
            </p:nvSpPr>
            <p:spPr bwMode="auto">
              <a:xfrm>
                <a:off x="432" y="1824"/>
                <a:ext cx="3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>
                    <a:latin typeface="Arial" panose="020B0604020202020204" pitchFamily="34" charset="0"/>
                  </a:rPr>
                  <a:t>1/3</a:t>
                </a:r>
              </a:p>
            </p:txBody>
          </p:sp>
          <p:sp>
            <p:nvSpPr>
              <p:cNvPr id="55" name="Text Box 26"/>
              <p:cNvSpPr txBox="1">
                <a:spLocks noChangeArrowheads="1"/>
              </p:cNvSpPr>
              <p:nvPr/>
            </p:nvSpPr>
            <p:spPr bwMode="auto">
              <a:xfrm>
                <a:off x="1529" y="1854"/>
                <a:ext cx="316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>
                    <a:latin typeface="Arial" panose="020B0604020202020204" pitchFamily="34" charset="0"/>
                  </a:rPr>
                  <a:t>1/1</a:t>
                </a:r>
              </a:p>
            </p:txBody>
          </p:sp>
          <p:sp>
            <p:nvSpPr>
              <p:cNvPr id="56" name="Text Box 27"/>
              <p:cNvSpPr txBox="1">
                <a:spLocks noChangeArrowheads="1"/>
              </p:cNvSpPr>
              <p:nvPr/>
            </p:nvSpPr>
            <p:spPr bwMode="auto">
              <a:xfrm>
                <a:off x="1440" y="1248"/>
                <a:ext cx="3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>
                    <a:latin typeface="Arial" panose="020B0604020202020204" pitchFamily="34" charset="0"/>
                  </a:rPr>
                  <a:t>1/5</a:t>
                </a:r>
              </a:p>
            </p:txBody>
          </p:sp>
          <p:sp>
            <p:nvSpPr>
              <p:cNvPr id="57" name="Text Box 28"/>
              <p:cNvSpPr txBox="1">
                <a:spLocks noChangeArrowheads="1"/>
              </p:cNvSpPr>
              <p:nvPr/>
            </p:nvSpPr>
            <p:spPr bwMode="auto">
              <a:xfrm>
                <a:off x="1296" y="816"/>
                <a:ext cx="3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>
                    <a:latin typeface="Arial" panose="020B0604020202020204" pitchFamily="34" charset="0"/>
                  </a:rPr>
                  <a:t>1/3</a:t>
                </a:r>
              </a:p>
            </p:txBody>
          </p:sp>
          <p:sp>
            <p:nvSpPr>
              <p:cNvPr id="58" name="Text Box 29"/>
              <p:cNvSpPr txBox="1">
                <a:spLocks noChangeArrowheads="1"/>
              </p:cNvSpPr>
              <p:nvPr/>
            </p:nvSpPr>
            <p:spPr bwMode="auto">
              <a:xfrm>
                <a:off x="2304" y="816"/>
                <a:ext cx="3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>
                    <a:latin typeface="Arial" panose="020B0604020202020204" pitchFamily="34" charset="0"/>
                  </a:rPr>
                  <a:t>1/4</a:t>
                </a:r>
              </a:p>
            </p:txBody>
          </p:sp>
        </p:grp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2880" y="1824"/>
              <a:ext cx="2736" cy="1819"/>
              <a:chOff x="240" y="576"/>
              <a:chExt cx="2736" cy="1819"/>
            </a:xfrm>
          </p:grpSpPr>
          <p:sp>
            <p:nvSpPr>
              <p:cNvPr id="7" name="Oval 31"/>
              <p:cNvSpPr>
                <a:spLocks noChangeArrowheads="1"/>
              </p:cNvSpPr>
              <p:nvPr/>
            </p:nvSpPr>
            <p:spPr bwMode="auto">
              <a:xfrm>
                <a:off x="240" y="1327"/>
                <a:ext cx="252" cy="23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Oval 32"/>
              <p:cNvSpPr>
                <a:spLocks noChangeArrowheads="1"/>
              </p:cNvSpPr>
              <p:nvPr/>
            </p:nvSpPr>
            <p:spPr bwMode="auto">
              <a:xfrm>
                <a:off x="996" y="2112"/>
                <a:ext cx="252" cy="2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Oval 33"/>
              <p:cNvSpPr>
                <a:spLocks noChangeArrowheads="1"/>
              </p:cNvSpPr>
              <p:nvPr/>
            </p:nvSpPr>
            <p:spPr bwMode="auto">
              <a:xfrm>
                <a:off x="1860" y="1327"/>
                <a:ext cx="252" cy="23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Oval 34"/>
              <p:cNvSpPr>
                <a:spLocks noChangeArrowheads="1"/>
              </p:cNvSpPr>
              <p:nvPr/>
            </p:nvSpPr>
            <p:spPr bwMode="auto">
              <a:xfrm>
                <a:off x="996" y="1327"/>
                <a:ext cx="252" cy="23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Oval 35"/>
              <p:cNvSpPr>
                <a:spLocks noChangeArrowheads="1"/>
              </p:cNvSpPr>
              <p:nvPr/>
            </p:nvSpPr>
            <p:spPr bwMode="auto">
              <a:xfrm>
                <a:off x="1824" y="576"/>
                <a:ext cx="252" cy="23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Oval 36"/>
              <p:cNvSpPr>
                <a:spLocks noChangeArrowheads="1"/>
              </p:cNvSpPr>
              <p:nvPr/>
            </p:nvSpPr>
            <p:spPr bwMode="auto">
              <a:xfrm>
                <a:off x="2724" y="1361"/>
                <a:ext cx="252" cy="23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37"/>
              <p:cNvSpPr>
                <a:spLocks noChangeShapeType="1"/>
              </p:cNvSpPr>
              <p:nvPr/>
            </p:nvSpPr>
            <p:spPr bwMode="auto">
              <a:xfrm>
                <a:off x="420" y="1566"/>
                <a:ext cx="612" cy="5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38"/>
              <p:cNvSpPr>
                <a:spLocks noChangeShapeType="1"/>
              </p:cNvSpPr>
              <p:nvPr/>
            </p:nvSpPr>
            <p:spPr bwMode="auto">
              <a:xfrm>
                <a:off x="492" y="1463"/>
                <a:ext cx="5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39"/>
              <p:cNvSpPr>
                <a:spLocks noChangeShapeType="1"/>
              </p:cNvSpPr>
              <p:nvPr/>
            </p:nvSpPr>
            <p:spPr bwMode="auto">
              <a:xfrm flipV="1">
                <a:off x="1212" y="781"/>
                <a:ext cx="648" cy="5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40"/>
              <p:cNvSpPr>
                <a:spLocks noChangeShapeType="1"/>
              </p:cNvSpPr>
              <p:nvPr/>
            </p:nvSpPr>
            <p:spPr bwMode="auto">
              <a:xfrm>
                <a:off x="1248" y="1463"/>
                <a:ext cx="6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41"/>
              <p:cNvSpPr>
                <a:spLocks noChangeShapeType="1"/>
              </p:cNvSpPr>
              <p:nvPr/>
            </p:nvSpPr>
            <p:spPr bwMode="auto">
              <a:xfrm flipV="1">
                <a:off x="1248" y="1566"/>
                <a:ext cx="648" cy="6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42"/>
              <p:cNvSpPr>
                <a:spLocks noChangeShapeType="1"/>
              </p:cNvSpPr>
              <p:nvPr/>
            </p:nvSpPr>
            <p:spPr bwMode="auto">
              <a:xfrm>
                <a:off x="2112" y="1463"/>
                <a:ext cx="6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43"/>
              <p:cNvSpPr>
                <a:spLocks noChangeShapeType="1"/>
              </p:cNvSpPr>
              <p:nvPr/>
            </p:nvSpPr>
            <p:spPr bwMode="auto">
              <a:xfrm>
                <a:off x="2040" y="747"/>
                <a:ext cx="756" cy="6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 Box 44"/>
              <p:cNvSpPr txBox="1">
                <a:spLocks noChangeArrowheads="1"/>
              </p:cNvSpPr>
              <p:nvPr/>
            </p:nvSpPr>
            <p:spPr bwMode="auto">
              <a:xfrm>
                <a:off x="276" y="1362"/>
                <a:ext cx="196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1" name="Text Box 45"/>
              <p:cNvSpPr txBox="1">
                <a:spLocks noChangeArrowheads="1"/>
              </p:cNvSpPr>
              <p:nvPr/>
            </p:nvSpPr>
            <p:spPr bwMode="auto">
              <a:xfrm>
                <a:off x="1032" y="1362"/>
                <a:ext cx="196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2" name="Text Box 46"/>
              <p:cNvSpPr txBox="1">
                <a:spLocks noChangeArrowheads="1"/>
              </p:cNvSpPr>
              <p:nvPr/>
            </p:nvSpPr>
            <p:spPr bwMode="auto">
              <a:xfrm>
                <a:off x="1895" y="1362"/>
                <a:ext cx="196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3" name="Text Box 47"/>
              <p:cNvSpPr txBox="1">
                <a:spLocks noChangeArrowheads="1"/>
              </p:cNvSpPr>
              <p:nvPr/>
            </p:nvSpPr>
            <p:spPr bwMode="auto">
              <a:xfrm>
                <a:off x="1032" y="214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24" name="Text Box 48"/>
              <p:cNvSpPr txBox="1">
                <a:spLocks noChangeArrowheads="1"/>
              </p:cNvSpPr>
              <p:nvPr/>
            </p:nvSpPr>
            <p:spPr bwMode="auto">
              <a:xfrm>
                <a:off x="1859" y="61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25" name="Text Box 49"/>
              <p:cNvSpPr txBox="1">
                <a:spLocks noChangeArrowheads="1"/>
              </p:cNvSpPr>
              <p:nvPr/>
            </p:nvSpPr>
            <p:spPr bwMode="auto">
              <a:xfrm>
                <a:off x="2736" y="139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>
                    <a:latin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26" name="Text Box 50"/>
              <p:cNvSpPr txBox="1">
                <a:spLocks noChangeArrowheads="1"/>
              </p:cNvSpPr>
              <p:nvPr/>
            </p:nvSpPr>
            <p:spPr bwMode="auto">
              <a:xfrm>
                <a:off x="672" y="1248"/>
                <a:ext cx="3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>
                    <a:latin typeface="Arial" panose="020B0604020202020204" pitchFamily="34" charset="0"/>
                  </a:rPr>
                  <a:t>2/2</a:t>
                </a:r>
              </a:p>
            </p:txBody>
          </p:sp>
          <p:sp>
            <p:nvSpPr>
              <p:cNvPr id="27" name="Text Box 51"/>
              <p:cNvSpPr txBox="1">
                <a:spLocks noChangeArrowheads="1"/>
              </p:cNvSpPr>
              <p:nvPr/>
            </p:nvSpPr>
            <p:spPr bwMode="auto">
              <a:xfrm>
                <a:off x="2304" y="1248"/>
                <a:ext cx="3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>
                    <a:latin typeface="Arial" panose="020B0604020202020204" pitchFamily="34" charset="0"/>
                  </a:rPr>
                  <a:t>2/2</a:t>
                </a:r>
              </a:p>
            </p:txBody>
          </p:sp>
          <p:sp>
            <p:nvSpPr>
              <p:cNvPr id="28" name="Text Box 52"/>
              <p:cNvSpPr txBox="1">
                <a:spLocks noChangeArrowheads="1"/>
              </p:cNvSpPr>
              <p:nvPr/>
            </p:nvSpPr>
            <p:spPr bwMode="auto">
              <a:xfrm>
                <a:off x="432" y="1824"/>
                <a:ext cx="3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>
                    <a:latin typeface="Arial" panose="020B0604020202020204" pitchFamily="34" charset="0"/>
                  </a:rPr>
                  <a:t>1/3</a:t>
                </a:r>
              </a:p>
            </p:txBody>
          </p:sp>
          <p:sp>
            <p:nvSpPr>
              <p:cNvPr id="29" name="Text Box 53"/>
              <p:cNvSpPr txBox="1">
                <a:spLocks noChangeArrowheads="1"/>
              </p:cNvSpPr>
              <p:nvPr/>
            </p:nvSpPr>
            <p:spPr bwMode="auto">
              <a:xfrm>
                <a:off x="1529" y="1854"/>
                <a:ext cx="316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>
                    <a:latin typeface="Arial" panose="020B0604020202020204" pitchFamily="34" charset="0"/>
                  </a:rPr>
                  <a:t>1/1</a:t>
                </a:r>
              </a:p>
            </p:txBody>
          </p:sp>
          <p:sp>
            <p:nvSpPr>
              <p:cNvPr id="30" name="Text Box 54"/>
              <p:cNvSpPr txBox="1">
                <a:spLocks noChangeArrowheads="1"/>
              </p:cNvSpPr>
              <p:nvPr/>
            </p:nvSpPr>
            <p:spPr bwMode="auto">
              <a:xfrm>
                <a:off x="1440" y="1248"/>
                <a:ext cx="3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>
                    <a:latin typeface="Arial" panose="020B0604020202020204" pitchFamily="34" charset="0"/>
                  </a:rPr>
                  <a:t>1/5</a:t>
                </a:r>
              </a:p>
            </p:txBody>
          </p:sp>
          <p:sp>
            <p:nvSpPr>
              <p:cNvPr id="31" name="Text Box 55"/>
              <p:cNvSpPr txBox="1">
                <a:spLocks noChangeArrowheads="1"/>
              </p:cNvSpPr>
              <p:nvPr/>
            </p:nvSpPr>
            <p:spPr bwMode="auto">
              <a:xfrm>
                <a:off x="1296" y="816"/>
                <a:ext cx="3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>
                    <a:latin typeface="Arial" panose="020B0604020202020204" pitchFamily="34" charset="0"/>
                  </a:rPr>
                  <a:t>1/3</a:t>
                </a:r>
              </a:p>
            </p:txBody>
          </p:sp>
          <p:sp>
            <p:nvSpPr>
              <p:cNvPr id="32" name="Text Box 56"/>
              <p:cNvSpPr txBox="1">
                <a:spLocks noChangeArrowheads="1"/>
              </p:cNvSpPr>
              <p:nvPr/>
            </p:nvSpPr>
            <p:spPr bwMode="auto">
              <a:xfrm>
                <a:off x="2304" y="816"/>
                <a:ext cx="3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1800">
                    <a:latin typeface="Arial" panose="020B0604020202020204" pitchFamily="34" charset="0"/>
                  </a:rPr>
                  <a:t>1/4</a:t>
                </a:r>
              </a:p>
            </p:txBody>
          </p:sp>
        </p:grpSp>
      </p:grp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4267200" y="423545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∞,-</a:t>
            </a:r>
          </a:p>
        </p:txBody>
      </p:sp>
      <p:sp>
        <p:nvSpPr>
          <p:cNvPr id="60" name="Text Box 58"/>
          <p:cNvSpPr txBox="1">
            <a:spLocks noChangeArrowheads="1"/>
          </p:cNvSpPr>
          <p:nvPr/>
        </p:nvSpPr>
        <p:spPr bwMode="auto">
          <a:xfrm>
            <a:off x="5638800" y="408305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 Box 59"/>
          <p:cNvSpPr txBox="1">
            <a:spLocks noChangeArrowheads="1"/>
          </p:cNvSpPr>
          <p:nvPr/>
        </p:nvSpPr>
        <p:spPr bwMode="auto">
          <a:xfrm>
            <a:off x="6019800" y="575945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2,1</a:t>
            </a:r>
            <a:r>
              <a:rPr lang="en-US" altLang="en-US" sz="1400" baseline="3000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 Box 60"/>
          <p:cNvSpPr txBox="1">
            <a:spLocks noChangeArrowheads="1"/>
          </p:cNvSpPr>
          <p:nvPr/>
        </p:nvSpPr>
        <p:spPr bwMode="auto">
          <a:xfrm>
            <a:off x="3505200" y="6064250"/>
            <a:ext cx="5562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2400" dirty="0">
                <a:latin typeface="Arial" panose="020B0604020202020204" pitchFamily="34" charset="0"/>
              </a:rPr>
              <a:t>No augmenting path (the sink is unlabeled) the current flow is maximum</a:t>
            </a:r>
          </a:p>
        </p:txBody>
      </p:sp>
      <p:sp>
        <p:nvSpPr>
          <p:cNvPr id="63" name="Text Box 61"/>
          <p:cNvSpPr txBox="1">
            <a:spLocks noChangeArrowheads="1"/>
          </p:cNvSpPr>
          <p:nvPr/>
        </p:nvSpPr>
        <p:spPr bwMode="auto">
          <a:xfrm>
            <a:off x="1219200" y="4967287"/>
            <a:ext cx="2209800" cy="508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25000"/>
              </a:lnSpc>
              <a:spcBef>
                <a:spcPct val="50000"/>
              </a:spcBef>
            </a:pPr>
            <a:r>
              <a:rPr lang="en-US" altLang="en-US" sz="2400" dirty="0">
                <a:latin typeface="Arial" panose="020B0604020202020204" pitchFamily="34" charset="0"/>
              </a:rPr>
              <a:t>Queue: 1 4</a:t>
            </a:r>
          </a:p>
          <a:p>
            <a:pPr algn="l" eaLnBrk="1" hangingPunct="1">
              <a:lnSpc>
                <a:spcPct val="25000"/>
              </a:lnSpc>
              <a:spcBef>
                <a:spcPct val="50000"/>
              </a:spcBef>
            </a:pPr>
            <a:r>
              <a:rPr lang="en-US" altLang="en-US" sz="2400" dirty="0">
                <a:latin typeface="Arial" panose="020B0604020202020204" pitchFamily="34" charset="0"/>
              </a:rPr>
              <a:t>            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↑ </a:t>
            </a:r>
            <a:r>
              <a:rPr lang="en-US" altLang="en-US" sz="2400" dirty="0">
                <a:latin typeface="Arial" panose="020B0604020202020204" pitchFamily="34" charset="0"/>
              </a:rPr>
              <a:t>↑</a:t>
            </a:r>
          </a:p>
        </p:txBody>
      </p:sp>
    </p:spTree>
    <p:extLst>
      <p:ext uri="{BB962C8B-B14F-4D97-AF65-F5344CB8AC3E}">
        <p14:creationId xmlns:p14="http://schemas.microsoft.com/office/powerpoint/2010/main" val="3090055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Number of paths </a:t>
            </a:r>
            <a:r>
              <a:rPr lang="en-US" altLang="en-US" dirty="0"/>
              <a:t>needed </a:t>
            </a:r>
            <a:r>
              <a:rPr lang="en-US" altLang="en-US" dirty="0" smtClean="0"/>
              <a:t>never </a:t>
            </a:r>
            <a:r>
              <a:rPr lang="en-US" altLang="en-US" dirty="0"/>
              <a:t>exceeds </a:t>
            </a:r>
            <a:r>
              <a:rPr lang="en-US" altLang="en-US" i="1" dirty="0" smtClean="0"/>
              <a:t>nm</a:t>
            </a:r>
            <a:r>
              <a:rPr lang="en-US" altLang="en-US" dirty="0" smtClean="0"/>
              <a:t>/2 for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vertices </a:t>
            </a:r>
            <a:r>
              <a:rPr lang="en-US" altLang="en-US" dirty="0"/>
              <a:t>and </a:t>
            </a:r>
            <a:r>
              <a:rPr lang="en-US" altLang="en-US" i="1" dirty="0"/>
              <a:t>m</a:t>
            </a:r>
            <a:r>
              <a:rPr lang="en-US" altLang="en-US" dirty="0"/>
              <a:t> </a:t>
            </a:r>
            <a:r>
              <a:rPr lang="en-US" altLang="en-US" dirty="0" smtClean="0"/>
              <a:t>edges</a:t>
            </a:r>
          </a:p>
          <a:p>
            <a:pPr>
              <a:lnSpc>
                <a:spcPct val="80000"/>
              </a:lnSpc>
            </a:pPr>
            <a:endParaRPr lang="en-US" altLang="en-US" sz="1000" dirty="0"/>
          </a:p>
          <a:p>
            <a:pPr>
              <a:lnSpc>
                <a:spcPct val="80000"/>
              </a:lnSpc>
            </a:pPr>
            <a:r>
              <a:rPr lang="en-US" altLang="en-US" dirty="0" smtClean="0"/>
              <a:t>Time to </a:t>
            </a:r>
            <a:r>
              <a:rPr lang="en-US" altLang="en-US" dirty="0"/>
              <a:t>find </a:t>
            </a:r>
            <a:r>
              <a:rPr lang="en-US" altLang="en-US" dirty="0" smtClean="0"/>
              <a:t>a path </a:t>
            </a:r>
            <a:r>
              <a:rPr lang="en-US" altLang="en-US" dirty="0"/>
              <a:t>by </a:t>
            </a:r>
            <a:r>
              <a:rPr lang="en-US" altLang="en-US" dirty="0" smtClean="0"/>
              <a:t>BFS: O(</a:t>
            </a:r>
            <a:r>
              <a:rPr lang="en-US" altLang="en-US" i="1" dirty="0" err="1" smtClean="0"/>
              <a:t>n+m</a:t>
            </a:r>
            <a:r>
              <a:rPr lang="en-US" altLang="en-US" dirty="0" smtClean="0"/>
              <a:t>)≈O(</a:t>
            </a:r>
            <a:r>
              <a:rPr lang="en-US" altLang="en-US" i="1" dirty="0" smtClean="0"/>
              <a:t>m</a:t>
            </a:r>
            <a:r>
              <a:rPr lang="en-US" altLang="en-US" dirty="0"/>
              <a:t>) for </a:t>
            </a:r>
            <a:r>
              <a:rPr lang="en-US" altLang="en-US" dirty="0" smtClean="0"/>
              <a:t>adjacency lists</a:t>
            </a:r>
          </a:p>
          <a:p>
            <a:pPr>
              <a:lnSpc>
                <a:spcPct val="80000"/>
              </a:lnSpc>
            </a:pPr>
            <a:endParaRPr lang="en-US" altLang="en-US" sz="1000" dirty="0" smtClean="0"/>
          </a:p>
          <a:p>
            <a:pPr>
              <a:lnSpc>
                <a:spcPct val="80000"/>
              </a:lnSpc>
            </a:pPr>
            <a:r>
              <a:rPr lang="en-US" altLang="en-US" dirty="0" smtClean="0"/>
              <a:t>Thus shortest-augmenting-path </a:t>
            </a:r>
            <a:r>
              <a:rPr lang="en-US" altLang="en-US" dirty="0"/>
              <a:t>algorithm is in O(</a:t>
            </a:r>
            <a:r>
              <a:rPr lang="en-US" altLang="en-US" i="1" dirty="0"/>
              <a:t>nm</a:t>
            </a:r>
            <a:r>
              <a:rPr lang="en-US" altLang="en-US" baseline="30000" dirty="0"/>
              <a:t>2</a:t>
            </a:r>
            <a:r>
              <a:rPr lang="en-US" altLang="en-US" dirty="0" smtClean="0"/>
              <a:t>)</a:t>
            </a:r>
          </a:p>
          <a:p>
            <a:pPr>
              <a:lnSpc>
                <a:spcPct val="80000"/>
              </a:lnSpc>
            </a:pPr>
            <a:endParaRPr lang="en-US" altLang="en-US" sz="1000" dirty="0"/>
          </a:p>
          <a:p>
            <a:pPr>
              <a:lnSpc>
                <a:spcPct val="80000"/>
              </a:lnSpc>
            </a:pPr>
            <a:r>
              <a:rPr lang="en-US" altLang="en-US" dirty="0"/>
              <a:t>More efficient algorithms </a:t>
            </a:r>
            <a:r>
              <a:rPr lang="en-US" altLang="en-US" dirty="0" smtClean="0"/>
              <a:t>run </a:t>
            </a:r>
            <a:r>
              <a:rPr lang="en-US" altLang="en-US" dirty="0"/>
              <a:t>in </a:t>
            </a:r>
            <a:r>
              <a:rPr lang="en-US" altLang="en-US" dirty="0" smtClean="0"/>
              <a:t>O(</a:t>
            </a:r>
            <a:r>
              <a:rPr lang="en-US" altLang="en-US" i="1" dirty="0" smtClean="0"/>
              <a:t>nm</a:t>
            </a:r>
            <a:r>
              <a:rPr lang="en-US" altLang="en-US" dirty="0"/>
              <a:t>) time, </a:t>
            </a:r>
            <a:r>
              <a:rPr lang="en-US" altLang="en-US" dirty="0" smtClean="0"/>
              <a:t>not iterative-improvement algorithms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2312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Optimality of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Proof relates to network cuts</a:t>
                </a:r>
              </a:p>
              <a:p>
                <a:r>
                  <a:rPr lang="en-US" altLang="en-US" dirty="0" smtClean="0"/>
                  <a:t>Let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altLang="en-US" dirty="0"/>
                  <a:t> be a set of vertices in a network that includes </a:t>
                </a:r>
                <a:r>
                  <a:rPr lang="en-US" altLang="en-US" dirty="0" smtClean="0"/>
                  <a:t>source </a:t>
                </a:r>
                <a:r>
                  <a:rPr lang="en-US" altLang="en-US" dirty="0"/>
                  <a:t>but </a:t>
                </a:r>
                <a:r>
                  <a:rPr lang="en-US" altLang="en-US" dirty="0" smtClean="0"/>
                  <a:t>not its sink</a:t>
                </a:r>
              </a:p>
              <a:p>
                <a:r>
                  <a:rPr lang="en-US" altLang="en-US" dirty="0"/>
                  <a:t>L</a:t>
                </a:r>
                <a:r>
                  <a:rPr lang="en-US" altLang="en-US" dirty="0" smtClean="0"/>
                  <a:t>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en-US" dirty="0" smtClean="0"/>
                  <a:t>, </a:t>
                </a:r>
                <a:r>
                  <a:rPr lang="en-US" altLang="en-US" dirty="0"/>
                  <a:t>the </a:t>
                </a:r>
                <a:r>
                  <a:rPr lang="en-US" altLang="en-US" dirty="0" smtClean="0"/>
                  <a:t>complement, </a:t>
                </a:r>
                <a:r>
                  <a:rPr lang="en-US" altLang="en-US" dirty="0"/>
                  <a:t>be the rest of the vertices including the sink.  </a:t>
                </a:r>
                <a:endParaRPr lang="en-US" altLang="en-US" dirty="0" smtClean="0"/>
              </a:p>
              <a:p>
                <a:r>
                  <a:rPr lang="en-US" altLang="en-US" dirty="0" smtClean="0"/>
                  <a:t>The </a:t>
                </a:r>
                <a:r>
                  <a:rPr lang="en-US" altLang="en-US" dirty="0">
                    <a:solidFill>
                      <a:schemeClr val="accent2"/>
                    </a:solidFill>
                  </a:rPr>
                  <a:t>cut</a:t>
                </a:r>
                <a:r>
                  <a:rPr lang="en-US" altLang="en-US" dirty="0"/>
                  <a:t> </a:t>
                </a:r>
                <a:r>
                  <a:rPr lang="en-US" altLang="en-US" dirty="0" smtClean="0"/>
                  <a:t>is </a:t>
                </a:r>
                <a:r>
                  <a:rPr lang="en-US" altLang="en-US" dirty="0"/>
                  <a:t>the set of </a:t>
                </a:r>
                <a:r>
                  <a:rPr lang="en-US" altLang="en-US" dirty="0" smtClean="0"/>
                  <a:t>edges </a:t>
                </a:r>
                <a:r>
                  <a:rPr lang="en-US" altLang="en-US" dirty="0"/>
                  <a:t>with a tail in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altLang="en-US" dirty="0"/>
                  <a:t> and a head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659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960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Network Cuts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20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52400" y="1775191"/>
                <a:ext cx="8915400" cy="4625609"/>
              </a:xfrm>
            </p:spPr>
            <p:txBody>
              <a:bodyPr>
                <a:normAutofit/>
              </a:bodyPr>
              <a:lstStyle/>
              <a:p>
                <a:pPr>
                  <a:buFont typeface="Monotype Sorts" pitchFamily="2" charset="2"/>
                  <a:buNone/>
                </a:pPr>
                <a:endParaRPr lang="en-US" altLang="en-US" dirty="0" smtClean="0"/>
              </a:p>
              <a:p>
                <a:pPr>
                  <a:buFont typeface="Monotype Sorts" pitchFamily="2" charset="2"/>
                  <a:buNone/>
                </a:pPr>
                <a:endParaRPr lang="en-US" altLang="en-US" dirty="0"/>
              </a:p>
              <a:p>
                <a:pPr>
                  <a:buFont typeface="Monotype Sorts" pitchFamily="2" charset="2"/>
                  <a:buNone/>
                </a:pPr>
                <a:endParaRPr lang="en-US" altLang="en-US" dirty="0" smtClean="0"/>
              </a:p>
              <a:p>
                <a:pPr>
                  <a:buFont typeface="Monotype Sorts" pitchFamily="2" charset="2"/>
                  <a:buNone/>
                </a:pPr>
                <a:endParaRPr lang="en-US" altLang="en-US" dirty="0" smtClean="0"/>
              </a:p>
              <a:p>
                <a:pPr>
                  <a:buFont typeface="Monotype Sorts" pitchFamily="2" charset="2"/>
                  <a:buNone/>
                </a:pPr>
                <a:endParaRPr lang="en-US" altLang="en-US" dirty="0"/>
              </a:p>
              <a:p>
                <a:pPr>
                  <a:buFont typeface="Monotype Sorts" pitchFamily="2" charset="2"/>
                  <a:buNone/>
                </a:pPr>
                <a:endParaRPr lang="en-US" altLang="en-US" sz="1000" dirty="0" smtClean="0"/>
              </a:p>
              <a:p>
                <a:pPr>
                  <a:buFont typeface="Monotype Sorts" pitchFamily="2" charset="2"/>
                  <a:buNone/>
                </a:pPr>
                <a:endParaRPr lang="en-US" altLang="en-US" sz="1000" dirty="0" smtClean="0"/>
              </a:p>
              <a:p>
                <a:pPr>
                  <a:buFont typeface="Monotype Sorts" pitchFamily="2" charset="2"/>
                  <a:buNone/>
                </a:pPr>
                <a:endParaRPr lang="en-US" altLang="en-US" dirty="0"/>
              </a:p>
              <a:p>
                <a:pPr>
                  <a:buFont typeface="Monotype Sorts" pitchFamily="2" charset="2"/>
                  <a:buNone/>
                </a:pP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{</a:t>
                </a: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1}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{</a:t>
                </a: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2,3,4,5,6}	C(X,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{(1,2), (1,4</a:t>
                </a: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)}</a:t>
                </a:r>
                <a:endPara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20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775191"/>
                <a:ext cx="8915400" cy="4625609"/>
              </a:xfrm>
              <a:blipFill>
                <a:blip r:embed="rId3"/>
                <a:stretch>
                  <a:fillRect l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2068" name="Group 4"/>
          <p:cNvGrpSpPr>
            <a:grpSpLocks/>
          </p:cNvGrpSpPr>
          <p:nvPr/>
        </p:nvGrpSpPr>
        <p:grpSpPr bwMode="auto">
          <a:xfrm>
            <a:off x="2108200" y="1905000"/>
            <a:ext cx="4368800" cy="2857500"/>
            <a:chOff x="912" y="1056"/>
            <a:chExt cx="3669" cy="2532"/>
          </a:xfrm>
        </p:grpSpPr>
        <p:sp>
          <p:nvSpPr>
            <p:cNvPr id="472069" name="Oval 5"/>
            <p:cNvSpPr>
              <a:spLocks noChangeArrowheads="1"/>
            </p:cNvSpPr>
            <p:nvPr/>
          </p:nvSpPr>
          <p:spPr bwMode="auto">
            <a:xfrm>
              <a:off x="912" y="211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70" name="Oval 6"/>
            <p:cNvSpPr>
              <a:spLocks noChangeArrowheads="1"/>
            </p:cNvSpPr>
            <p:nvPr/>
          </p:nvSpPr>
          <p:spPr bwMode="auto">
            <a:xfrm>
              <a:off x="1920" y="321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71" name="Oval 7"/>
            <p:cNvSpPr>
              <a:spLocks noChangeArrowheads="1"/>
            </p:cNvSpPr>
            <p:nvPr/>
          </p:nvSpPr>
          <p:spPr bwMode="auto">
            <a:xfrm>
              <a:off x="3072" y="211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72" name="Oval 8"/>
            <p:cNvSpPr>
              <a:spLocks noChangeArrowheads="1"/>
            </p:cNvSpPr>
            <p:nvPr/>
          </p:nvSpPr>
          <p:spPr bwMode="auto">
            <a:xfrm>
              <a:off x="1920" y="211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73" name="Oval 9"/>
            <p:cNvSpPr>
              <a:spLocks noChangeArrowheads="1"/>
            </p:cNvSpPr>
            <p:nvPr/>
          </p:nvSpPr>
          <p:spPr bwMode="auto">
            <a:xfrm>
              <a:off x="3024" y="105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74" name="Oval 10"/>
            <p:cNvSpPr>
              <a:spLocks noChangeArrowheads="1"/>
            </p:cNvSpPr>
            <p:nvPr/>
          </p:nvSpPr>
          <p:spPr bwMode="auto">
            <a:xfrm>
              <a:off x="4224" y="216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75" name="Line 11"/>
            <p:cNvSpPr>
              <a:spLocks noChangeShapeType="1"/>
            </p:cNvSpPr>
            <p:nvPr/>
          </p:nvSpPr>
          <p:spPr bwMode="auto">
            <a:xfrm>
              <a:off x="1152" y="2448"/>
              <a:ext cx="816" cy="816"/>
            </a:xfrm>
            <a:prstGeom prst="line">
              <a:avLst/>
            </a:prstGeom>
            <a:noFill/>
            <a:ln w="9525">
              <a:solidFill>
                <a:schemeClr val="accent3">
                  <a:lumMod val="7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076" name="Line 12"/>
            <p:cNvSpPr>
              <a:spLocks noChangeShapeType="1"/>
            </p:cNvSpPr>
            <p:nvPr/>
          </p:nvSpPr>
          <p:spPr bwMode="auto">
            <a:xfrm>
              <a:off x="1248" y="2304"/>
              <a:ext cx="672" cy="0"/>
            </a:xfrm>
            <a:prstGeom prst="line">
              <a:avLst/>
            </a:prstGeom>
            <a:noFill/>
            <a:ln w="9525">
              <a:solidFill>
                <a:schemeClr val="accent3">
                  <a:lumMod val="7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077" name="Line 13"/>
            <p:cNvSpPr>
              <a:spLocks noChangeShapeType="1"/>
            </p:cNvSpPr>
            <p:nvPr/>
          </p:nvSpPr>
          <p:spPr bwMode="auto">
            <a:xfrm flipV="1">
              <a:off x="2208" y="1344"/>
              <a:ext cx="86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078" name="Line 14"/>
            <p:cNvSpPr>
              <a:spLocks noChangeShapeType="1"/>
            </p:cNvSpPr>
            <p:nvPr/>
          </p:nvSpPr>
          <p:spPr bwMode="auto">
            <a:xfrm>
              <a:off x="2256" y="230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079" name="Line 15"/>
            <p:cNvSpPr>
              <a:spLocks noChangeShapeType="1"/>
            </p:cNvSpPr>
            <p:nvPr/>
          </p:nvSpPr>
          <p:spPr bwMode="auto">
            <a:xfrm flipV="1">
              <a:off x="2256" y="2448"/>
              <a:ext cx="864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080" name="Line 16"/>
            <p:cNvSpPr>
              <a:spLocks noChangeShapeType="1"/>
            </p:cNvSpPr>
            <p:nvPr/>
          </p:nvSpPr>
          <p:spPr bwMode="auto">
            <a:xfrm>
              <a:off x="3408" y="230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081" name="Line 17"/>
            <p:cNvSpPr>
              <a:spLocks noChangeShapeType="1"/>
            </p:cNvSpPr>
            <p:nvPr/>
          </p:nvSpPr>
          <p:spPr bwMode="auto">
            <a:xfrm>
              <a:off x="3312" y="1296"/>
              <a:ext cx="100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082" name="Text Box 18"/>
            <p:cNvSpPr txBox="1">
              <a:spLocks noChangeArrowheads="1"/>
            </p:cNvSpPr>
            <p:nvPr/>
          </p:nvSpPr>
          <p:spPr bwMode="auto">
            <a:xfrm>
              <a:off x="960" y="2162"/>
              <a:ext cx="26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72083" name="Text Box 19"/>
            <p:cNvSpPr txBox="1">
              <a:spLocks noChangeArrowheads="1"/>
            </p:cNvSpPr>
            <p:nvPr/>
          </p:nvSpPr>
          <p:spPr bwMode="auto">
            <a:xfrm>
              <a:off x="1968" y="2162"/>
              <a:ext cx="26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72084" name="Text Box 20"/>
            <p:cNvSpPr txBox="1">
              <a:spLocks noChangeArrowheads="1"/>
            </p:cNvSpPr>
            <p:nvPr/>
          </p:nvSpPr>
          <p:spPr bwMode="auto">
            <a:xfrm>
              <a:off x="3118" y="2162"/>
              <a:ext cx="262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72085" name="Text Box 21"/>
            <p:cNvSpPr txBox="1">
              <a:spLocks noChangeArrowheads="1"/>
            </p:cNvSpPr>
            <p:nvPr/>
          </p:nvSpPr>
          <p:spPr bwMode="auto">
            <a:xfrm>
              <a:off x="1968" y="3263"/>
              <a:ext cx="26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72086" name="Text Box 22"/>
            <p:cNvSpPr txBox="1">
              <a:spLocks noChangeArrowheads="1"/>
            </p:cNvSpPr>
            <p:nvPr/>
          </p:nvSpPr>
          <p:spPr bwMode="auto">
            <a:xfrm>
              <a:off x="3070" y="1104"/>
              <a:ext cx="262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72087" name="Text Box 23"/>
            <p:cNvSpPr txBox="1">
              <a:spLocks noChangeArrowheads="1"/>
            </p:cNvSpPr>
            <p:nvPr/>
          </p:nvSpPr>
          <p:spPr bwMode="auto">
            <a:xfrm>
              <a:off x="4320" y="2210"/>
              <a:ext cx="26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472088" name="Text Box 24"/>
            <p:cNvSpPr txBox="1">
              <a:spLocks noChangeArrowheads="1"/>
            </p:cNvSpPr>
            <p:nvPr/>
          </p:nvSpPr>
          <p:spPr bwMode="auto">
            <a:xfrm>
              <a:off x="1317" y="2001"/>
              <a:ext cx="26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 dirty="0">
                  <a:solidFill>
                    <a:schemeClr val="accent3">
                      <a:lumMod val="75000"/>
                    </a:schemeClr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72089" name="Text Box 25"/>
            <p:cNvSpPr txBox="1">
              <a:spLocks noChangeArrowheads="1"/>
            </p:cNvSpPr>
            <p:nvPr/>
          </p:nvSpPr>
          <p:spPr bwMode="auto">
            <a:xfrm>
              <a:off x="3648" y="2065"/>
              <a:ext cx="26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72090" name="Text Box 26"/>
            <p:cNvSpPr txBox="1">
              <a:spLocks noChangeArrowheads="1"/>
            </p:cNvSpPr>
            <p:nvPr/>
          </p:nvSpPr>
          <p:spPr bwMode="auto">
            <a:xfrm>
              <a:off x="1287" y="2710"/>
              <a:ext cx="26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 dirty="0">
                  <a:solidFill>
                    <a:schemeClr val="accent3">
                      <a:lumMod val="75000"/>
                    </a:schemeClr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72091" name="Text Box 27"/>
            <p:cNvSpPr txBox="1">
              <a:spLocks noChangeArrowheads="1"/>
            </p:cNvSpPr>
            <p:nvPr/>
          </p:nvSpPr>
          <p:spPr bwMode="auto">
            <a:xfrm>
              <a:off x="2631" y="2855"/>
              <a:ext cx="26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72092" name="Text Box 28"/>
            <p:cNvSpPr txBox="1">
              <a:spLocks noChangeArrowheads="1"/>
            </p:cNvSpPr>
            <p:nvPr/>
          </p:nvSpPr>
          <p:spPr bwMode="auto">
            <a:xfrm>
              <a:off x="2487" y="2089"/>
              <a:ext cx="26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72093" name="Text Box 29"/>
            <p:cNvSpPr txBox="1">
              <a:spLocks noChangeArrowheads="1"/>
            </p:cNvSpPr>
            <p:nvPr/>
          </p:nvSpPr>
          <p:spPr bwMode="auto">
            <a:xfrm>
              <a:off x="2487" y="1510"/>
              <a:ext cx="26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72094" name="Text Box 30"/>
            <p:cNvSpPr txBox="1">
              <a:spLocks noChangeArrowheads="1"/>
            </p:cNvSpPr>
            <p:nvPr/>
          </p:nvSpPr>
          <p:spPr bwMode="auto">
            <a:xfrm>
              <a:off x="3639" y="1413"/>
              <a:ext cx="26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4</a:t>
              </a: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2971800" y="1752600"/>
            <a:ext cx="55653" cy="335280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80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3600" dirty="0" smtClean="0"/>
              <a:t>Also </a:t>
            </a:r>
            <a:r>
              <a:rPr lang="en-US" altLang="en-US" sz="3600" dirty="0" smtClean="0"/>
              <a:t>for optimization:</a:t>
            </a:r>
          </a:p>
          <a:p>
            <a:pPr>
              <a:lnSpc>
                <a:spcPct val="90000"/>
              </a:lnSpc>
            </a:pPr>
            <a:endParaRPr lang="en-US" altLang="en-US" sz="800" dirty="0"/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3200" dirty="0"/>
              <a:t>Start with a feasible solution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3200" dirty="0"/>
              <a:t>Repeat </a:t>
            </a:r>
            <a:r>
              <a:rPr lang="en-US" altLang="en-US" sz="3200" dirty="0" smtClean="0"/>
              <a:t>until </a:t>
            </a:r>
            <a:r>
              <a:rPr lang="en-US" altLang="en-US" sz="3200" dirty="0"/>
              <a:t>no improvement </a:t>
            </a:r>
            <a:r>
              <a:rPr lang="en-US" altLang="en-US" sz="3200" dirty="0" smtClean="0"/>
              <a:t>found</a:t>
            </a:r>
            <a:r>
              <a:rPr lang="en-US" altLang="en-US" sz="3200" dirty="0"/>
              <a:t>: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 smtClean="0"/>
              <a:t>Change </a:t>
            </a:r>
            <a:r>
              <a:rPr lang="en-US" altLang="en-US" sz="2800" dirty="0" smtClean="0"/>
              <a:t>current </a:t>
            </a:r>
            <a:r>
              <a:rPr lang="en-US" altLang="en-US" sz="2800" dirty="0" smtClean="0"/>
              <a:t>feasible solution </a:t>
            </a:r>
            <a:r>
              <a:rPr lang="en-US" altLang="en-US" sz="2800" dirty="0"/>
              <a:t>to </a:t>
            </a:r>
            <a:r>
              <a:rPr lang="en-US" altLang="en-US" sz="2800" dirty="0" smtClean="0"/>
              <a:t>one </a:t>
            </a:r>
            <a:r>
              <a:rPr lang="en-US" altLang="en-US" sz="2800" dirty="0"/>
              <a:t>with a better value of the objective </a:t>
            </a:r>
            <a:r>
              <a:rPr lang="en-US" altLang="en-US" sz="2800" dirty="0" smtClean="0"/>
              <a:t>function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 smtClean="0"/>
              <a:t>Change </a:t>
            </a:r>
            <a:r>
              <a:rPr lang="en-US" altLang="en-US" sz="2800" dirty="0" smtClean="0"/>
              <a:t>is </a:t>
            </a:r>
            <a:r>
              <a:rPr lang="en-US" altLang="en-US" sz="2800" dirty="0"/>
              <a:t>“small” (</a:t>
            </a:r>
            <a:r>
              <a:rPr lang="en-US" altLang="en-US" sz="2800" i="1" u="sng" dirty="0"/>
              <a:t>local search</a:t>
            </a:r>
            <a:r>
              <a:rPr lang="en-US" altLang="en-US" sz="2800" dirty="0"/>
              <a:t>)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3200" dirty="0"/>
              <a:t>Return the last feasible solution as </a:t>
            </a:r>
            <a:r>
              <a:rPr lang="en-US" altLang="en-US" sz="3200" dirty="0" smtClean="0"/>
              <a:t>optimal</a:t>
            </a:r>
            <a:endParaRPr lang="en-US" alt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3200400" y="2438400"/>
            <a:ext cx="3200400" cy="685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81800" y="4800600"/>
            <a:ext cx="2057400" cy="685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86600" y="6244595"/>
            <a:ext cx="1811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Challenges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73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Network Cuts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20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52400" y="1775191"/>
                <a:ext cx="8915400" cy="4625609"/>
              </a:xfrm>
            </p:spPr>
            <p:txBody>
              <a:bodyPr>
                <a:normAutofit/>
              </a:bodyPr>
              <a:lstStyle/>
              <a:p>
                <a:pPr>
                  <a:buFont typeface="Monotype Sorts" pitchFamily="2" charset="2"/>
                  <a:buNone/>
                </a:pPr>
                <a:endParaRPr lang="en-US" altLang="en-US" dirty="0" smtClean="0"/>
              </a:p>
              <a:p>
                <a:pPr>
                  <a:buFont typeface="Monotype Sorts" pitchFamily="2" charset="2"/>
                  <a:buNone/>
                </a:pPr>
                <a:endParaRPr lang="en-US" altLang="en-US" dirty="0"/>
              </a:p>
              <a:p>
                <a:pPr>
                  <a:buFont typeface="Monotype Sorts" pitchFamily="2" charset="2"/>
                  <a:buNone/>
                </a:pPr>
                <a:endParaRPr lang="en-US" altLang="en-US" dirty="0" smtClean="0"/>
              </a:p>
              <a:p>
                <a:pPr>
                  <a:buFont typeface="Monotype Sorts" pitchFamily="2" charset="2"/>
                  <a:buNone/>
                </a:pPr>
                <a:endParaRPr lang="en-US" altLang="en-US" dirty="0" smtClean="0"/>
              </a:p>
              <a:p>
                <a:pPr>
                  <a:buFont typeface="Monotype Sorts" pitchFamily="2" charset="2"/>
                  <a:buNone/>
                </a:pPr>
                <a:endParaRPr lang="en-US" altLang="en-US" dirty="0"/>
              </a:p>
              <a:p>
                <a:pPr>
                  <a:buFont typeface="Monotype Sorts" pitchFamily="2" charset="2"/>
                  <a:buNone/>
                </a:pPr>
                <a:endParaRPr lang="en-US" altLang="en-US" sz="1000" dirty="0" smtClean="0"/>
              </a:p>
              <a:p>
                <a:pPr>
                  <a:buFont typeface="Monotype Sorts" pitchFamily="2" charset="2"/>
                  <a:buNone/>
                </a:pPr>
                <a:endParaRPr lang="en-US" altLang="en-US" sz="1000" dirty="0" smtClean="0"/>
              </a:p>
              <a:p>
                <a:pPr>
                  <a:buFont typeface="Monotype Sorts" pitchFamily="2" charset="2"/>
                  <a:buNone/>
                </a:pPr>
                <a:endParaRPr lang="en-US" altLang="en-US" dirty="0"/>
              </a:p>
              <a:p>
                <a:pPr algn="ctr">
                  <a:buFont typeface="Monotype Sorts" pitchFamily="2" charset="2"/>
                  <a:buNone/>
                </a:pP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{</a:t>
                </a: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1,2,4}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{3,5,6}</a:t>
                </a:r>
              </a:p>
              <a:p>
                <a:pPr algn="ctr">
                  <a:buFont typeface="Monotype Sorts" pitchFamily="2" charset="2"/>
                  <a:buNone/>
                </a:pP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C(X,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</a:t>
                </a: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{(2,3), (2,5), (4,3)}</a:t>
                </a:r>
                <a:endPara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20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775191"/>
                <a:ext cx="8915400" cy="462560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2068" name="Group 4"/>
          <p:cNvGrpSpPr>
            <a:grpSpLocks/>
          </p:cNvGrpSpPr>
          <p:nvPr/>
        </p:nvGrpSpPr>
        <p:grpSpPr bwMode="auto">
          <a:xfrm>
            <a:off x="2108200" y="1905000"/>
            <a:ext cx="4368800" cy="2857500"/>
            <a:chOff x="912" y="1056"/>
            <a:chExt cx="3669" cy="2532"/>
          </a:xfrm>
        </p:grpSpPr>
        <p:sp>
          <p:nvSpPr>
            <p:cNvPr id="472069" name="Oval 5"/>
            <p:cNvSpPr>
              <a:spLocks noChangeArrowheads="1"/>
            </p:cNvSpPr>
            <p:nvPr/>
          </p:nvSpPr>
          <p:spPr bwMode="auto">
            <a:xfrm>
              <a:off x="912" y="211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70" name="Oval 6"/>
            <p:cNvSpPr>
              <a:spLocks noChangeArrowheads="1"/>
            </p:cNvSpPr>
            <p:nvPr/>
          </p:nvSpPr>
          <p:spPr bwMode="auto">
            <a:xfrm>
              <a:off x="1920" y="321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71" name="Oval 7"/>
            <p:cNvSpPr>
              <a:spLocks noChangeArrowheads="1"/>
            </p:cNvSpPr>
            <p:nvPr/>
          </p:nvSpPr>
          <p:spPr bwMode="auto">
            <a:xfrm>
              <a:off x="3072" y="211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72" name="Oval 8"/>
            <p:cNvSpPr>
              <a:spLocks noChangeArrowheads="1"/>
            </p:cNvSpPr>
            <p:nvPr/>
          </p:nvSpPr>
          <p:spPr bwMode="auto">
            <a:xfrm>
              <a:off x="1920" y="211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73" name="Oval 9"/>
            <p:cNvSpPr>
              <a:spLocks noChangeArrowheads="1"/>
            </p:cNvSpPr>
            <p:nvPr/>
          </p:nvSpPr>
          <p:spPr bwMode="auto">
            <a:xfrm>
              <a:off x="3024" y="105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74" name="Oval 10"/>
            <p:cNvSpPr>
              <a:spLocks noChangeArrowheads="1"/>
            </p:cNvSpPr>
            <p:nvPr/>
          </p:nvSpPr>
          <p:spPr bwMode="auto">
            <a:xfrm>
              <a:off x="4224" y="216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75" name="Line 11"/>
            <p:cNvSpPr>
              <a:spLocks noChangeShapeType="1"/>
            </p:cNvSpPr>
            <p:nvPr/>
          </p:nvSpPr>
          <p:spPr bwMode="auto">
            <a:xfrm>
              <a:off x="1152" y="2448"/>
              <a:ext cx="81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076" name="Line 12"/>
            <p:cNvSpPr>
              <a:spLocks noChangeShapeType="1"/>
            </p:cNvSpPr>
            <p:nvPr/>
          </p:nvSpPr>
          <p:spPr bwMode="auto">
            <a:xfrm>
              <a:off x="1248" y="23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077" name="Line 13"/>
            <p:cNvSpPr>
              <a:spLocks noChangeShapeType="1"/>
            </p:cNvSpPr>
            <p:nvPr/>
          </p:nvSpPr>
          <p:spPr bwMode="auto">
            <a:xfrm flipV="1">
              <a:off x="2208" y="1344"/>
              <a:ext cx="864" cy="816"/>
            </a:xfrm>
            <a:prstGeom prst="line">
              <a:avLst/>
            </a:prstGeom>
            <a:noFill/>
            <a:ln w="9525">
              <a:solidFill>
                <a:schemeClr val="accent3">
                  <a:lumMod val="7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078" name="Line 14"/>
            <p:cNvSpPr>
              <a:spLocks noChangeShapeType="1"/>
            </p:cNvSpPr>
            <p:nvPr/>
          </p:nvSpPr>
          <p:spPr bwMode="auto">
            <a:xfrm>
              <a:off x="2256" y="2304"/>
              <a:ext cx="816" cy="0"/>
            </a:xfrm>
            <a:prstGeom prst="line">
              <a:avLst/>
            </a:prstGeom>
            <a:noFill/>
            <a:ln w="9525">
              <a:solidFill>
                <a:schemeClr val="accent3">
                  <a:lumMod val="7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079" name="Line 15"/>
            <p:cNvSpPr>
              <a:spLocks noChangeShapeType="1"/>
            </p:cNvSpPr>
            <p:nvPr/>
          </p:nvSpPr>
          <p:spPr bwMode="auto">
            <a:xfrm flipV="1">
              <a:off x="2256" y="2448"/>
              <a:ext cx="864" cy="864"/>
            </a:xfrm>
            <a:prstGeom prst="line">
              <a:avLst/>
            </a:prstGeom>
            <a:noFill/>
            <a:ln w="9525">
              <a:solidFill>
                <a:schemeClr val="accent3">
                  <a:lumMod val="7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080" name="Line 16"/>
            <p:cNvSpPr>
              <a:spLocks noChangeShapeType="1"/>
            </p:cNvSpPr>
            <p:nvPr/>
          </p:nvSpPr>
          <p:spPr bwMode="auto">
            <a:xfrm>
              <a:off x="3408" y="230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081" name="Line 17"/>
            <p:cNvSpPr>
              <a:spLocks noChangeShapeType="1"/>
            </p:cNvSpPr>
            <p:nvPr/>
          </p:nvSpPr>
          <p:spPr bwMode="auto">
            <a:xfrm>
              <a:off x="3312" y="1296"/>
              <a:ext cx="100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082" name="Text Box 18"/>
            <p:cNvSpPr txBox="1">
              <a:spLocks noChangeArrowheads="1"/>
            </p:cNvSpPr>
            <p:nvPr/>
          </p:nvSpPr>
          <p:spPr bwMode="auto">
            <a:xfrm>
              <a:off x="960" y="2162"/>
              <a:ext cx="26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72083" name="Text Box 19"/>
            <p:cNvSpPr txBox="1">
              <a:spLocks noChangeArrowheads="1"/>
            </p:cNvSpPr>
            <p:nvPr/>
          </p:nvSpPr>
          <p:spPr bwMode="auto">
            <a:xfrm>
              <a:off x="1968" y="2162"/>
              <a:ext cx="26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72084" name="Text Box 20"/>
            <p:cNvSpPr txBox="1">
              <a:spLocks noChangeArrowheads="1"/>
            </p:cNvSpPr>
            <p:nvPr/>
          </p:nvSpPr>
          <p:spPr bwMode="auto">
            <a:xfrm>
              <a:off x="3118" y="2162"/>
              <a:ext cx="262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72085" name="Text Box 21"/>
            <p:cNvSpPr txBox="1">
              <a:spLocks noChangeArrowheads="1"/>
            </p:cNvSpPr>
            <p:nvPr/>
          </p:nvSpPr>
          <p:spPr bwMode="auto">
            <a:xfrm>
              <a:off x="1968" y="3263"/>
              <a:ext cx="26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72086" name="Text Box 22"/>
            <p:cNvSpPr txBox="1">
              <a:spLocks noChangeArrowheads="1"/>
            </p:cNvSpPr>
            <p:nvPr/>
          </p:nvSpPr>
          <p:spPr bwMode="auto">
            <a:xfrm>
              <a:off x="3070" y="1104"/>
              <a:ext cx="262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72087" name="Text Box 23"/>
            <p:cNvSpPr txBox="1">
              <a:spLocks noChangeArrowheads="1"/>
            </p:cNvSpPr>
            <p:nvPr/>
          </p:nvSpPr>
          <p:spPr bwMode="auto">
            <a:xfrm>
              <a:off x="4320" y="2210"/>
              <a:ext cx="26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472088" name="Text Box 24"/>
            <p:cNvSpPr txBox="1">
              <a:spLocks noChangeArrowheads="1"/>
            </p:cNvSpPr>
            <p:nvPr/>
          </p:nvSpPr>
          <p:spPr bwMode="auto">
            <a:xfrm>
              <a:off x="1317" y="2001"/>
              <a:ext cx="26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 dirty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72089" name="Text Box 25"/>
            <p:cNvSpPr txBox="1">
              <a:spLocks noChangeArrowheads="1"/>
            </p:cNvSpPr>
            <p:nvPr/>
          </p:nvSpPr>
          <p:spPr bwMode="auto">
            <a:xfrm>
              <a:off x="3648" y="2065"/>
              <a:ext cx="26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72090" name="Text Box 26"/>
            <p:cNvSpPr txBox="1">
              <a:spLocks noChangeArrowheads="1"/>
            </p:cNvSpPr>
            <p:nvPr/>
          </p:nvSpPr>
          <p:spPr bwMode="auto">
            <a:xfrm>
              <a:off x="1287" y="2710"/>
              <a:ext cx="26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 dirty="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72091" name="Text Box 27"/>
            <p:cNvSpPr txBox="1">
              <a:spLocks noChangeArrowheads="1"/>
            </p:cNvSpPr>
            <p:nvPr/>
          </p:nvSpPr>
          <p:spPr bwMode="auto">
            <a:xfrm>
              <a:off x="2528" y="2879"/>
              <a:ext cx="26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 dirty="0">
                  <a:solidFill>
                    <a:schemeClr val="accent3">
                      <a:lumMod val="75000"/>
                    </a:schemeClr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72092" name="Text Box 28"/>
            <p:cNvSpPr txBox="1">
              <a:spLocks noChangeArrowheads="1"/>
            </p:cNvSpPr>
            <p:nvPr/>
          </p:nvSpPr>
          <p:spPr bwMode="auto">
            <a:xfrm>
              <a:off x="2487" y="2014"/>
              <a:ext cx="26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 dirty="0">
                  <a:solidFill>
                    <a:schemeClr val="accent3">
                      <a:lumMod val="75000"/>
                    </a:schemeClr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72093" name="Text Box 29"/>
            <p:cNvSpPr txBox="1">
              <a:spLocks noChangeArrowheads="1"/>
            </p:cNvSpPr>
            <p:nvPr/>
          </p:nvSpPr>
          <p:spPr bwMode="auto">
            <a:xfrm>
              <a:off x="2487" y="1510"/>
              <a:ext cx="26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 dirty="0">
                  <a:solidFill>
                    <a:schemeClr val="accent3">
                      <a:lumMod val="75000"/>
                    </a:schemeClr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72094" name="Text Box 30"/>
            <p:cNvSpPr txBox="1">
              <a:spLocks noChangeArrowheads="1"/>
            </p:cNvSpPr>
            <p:nvPr/>
          </p:nvSpPr>
          <p:spPr bwMode="auto">
            <a:xfrm>
              <a:off x="3639" y="1413"/>
              <a:ext cx="26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4</a:t>
              </a: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4267200" y="1752600"/>
            <a:ext cx="55653" cy="335280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2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2"/>
                </a:solidFill>
              </a:rPr>
              <a:t>Capacity of a </a:t>
            </a:r>
            <a:r>
              <a:rPr lang="en-US" altLang="en-US" dirty="0" smtClean="0">
                <a:solidFill>
                  <a:schemeClr val="accent2"/>
                </a:solidFill>
              </a:rPr>
              <a:t>Cut:</a:t>
            </a:r>
            <a:r>
              <a:rPr lang="en-US" altLang="en-US" dirty="0" smtClean="0"/>
              <a:t> sum </a:t>
            </a:r>
            <a:r>
              <a:rPr lang="en-US" altLang="en-US" dirty="0"/>
              <a:t>of capacities of the edges </a:t>
            </a:r>
            <a:r>
              <a:rPr lang="en-US" altLang="en-US" dirty="0" smtClean="0"/>
              <a:t>in the </a:t>
            </a:r>
            <a:r>
              <a:rPr lang="en-US" altLang="en-US" dirty="0"/>
              <a:t>cut</a:t>
            </a:r>
            <a:r>
              <a:rPr lang="en-US" altLang="en-US" dirty="0" smtClean="0"/>
              <a:t>.</a:t>
            </a:r>
          </a:p>
          <a:p>
            <a:endParaRPr lang="en-US" altLang="en-US" sz="1600" dirty="0" smtClean="0"/>
          </a:p>
          <a:p>
            <a:r>
              <a:rPr lang="en-US" altLang="en-US" dirty="0">
                <a:solidFill>
                  <a:schemeClr val="accent2"/>
                </a:solidFill>
              </a:rPr>
              <a:t>Minimum </a:t>
            </a:r>
            <a:r>
              <a:rPr lang="en-US" altLang="en-US" dirty="0" smtClean="0">
                <a:solidFill>
                  <a:schemeClr val="accent2"/>
                </a:solidFill>
              </a:rPr>
              <a:t>Cut </a:t>
            </a:r>
            <a:r>
              <a:rPr lang="en-US" altLang="en-US" dirty="0" smtClean="0"/>
              <a:t>is cut </a:t>
            </a:r>
            <a:r>
              <a:rPr lang="en-US" altLang="en-US" dirty="0"/>
              <a:t>of </a:t>
            </a:r>
            <a:r>
              <a:rPr lang="en-US" altLang="en-US" dirty="0" smtClean="0"/>
              <a:t>smallest </a:t>
            </a:r>
            <a:r>
              <a:rPr lang="en-US" altLang="en-US" dirty="0"/>
              <a:t>capacity in </a:t>
            </a:r>
            <a:r>
              <a:rPr lang="en-US" altLang="en-US" dirty="0" smtClean="0"/>
              <a:t>the network</a:t>
            </a:r>
            <a:endParaRPr lang="en-US" altLang="en-US" dirty="0"/>
          </a:p>
          <a:p>
            <a:endParaRPr lang="en-US" dirty="0" smtClean="0"/>
          </a:p>
          <a:p>
            <a:pPr marL="118872" indent="0" algn="ctr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Which is the minimum cut in example?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00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Max-Flow Min-Cut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 algn="ctr">
              <a:buNone/>
            </a:pPr>
            <a:r>
              <a:rPr lang="en-US" altLang="en-US" i="1" dirty="0" smtClean="0"/>
              <a:t>The </a:t>
            </a:r>
            <a:r>
              <a:rPr lang="en-US" altLang="en-US" i="1" dirty="0"/>
              <a:t>value of maximum flow in a network is equal to the capacity of its minimum cut</a:t>
            </a:r>
            <a:endParaRPr lang="en-US" i="1" dirty="0" smtClean="0"/>
          </a:p>
          <a:p>
            <a:endParaRPr lang="en-US" dirty="0" smtClean="0"/>
          </a:p>
          <a:p>
            <a:r>
              <a:rPr lang="en-US" sz="2800" dirty="0" smtClean="0"/>
              <a:t>Intuitively, all material must cross the cut to get from source to sink – thus minimum cut is bottleneck</a:t>
            </a:r>
          </a:p>
          <a:p>
            <a:r>
              <a:rPr lang="en-US" sz="2800" dirty="0" smtClean="0"/>
              <a:t>If v</a:t>
            </a:r>
            <a:r>
              <a:rPr lang="en-US" sz="2800" baseline="30000" dirty="0" smtClean="0"/>
              <a:t>*</a:t>
            </a:r>
            <a:r>
              <a:rPr lang="en-US" sz="2800" dirty="0" smtClean="0"/>
              <a:t> is value of final flow x</a:t>
            </a:r>
            <a:r>
              <a:rPr lang="en-US" sz="2800" baseline="30000" dirty="0" smtClean="0"/>
              <a:t>*</a:t>
            </a:r>
            <a:r>
              <a:rPr lang="en-US" sz="2800" dirty="0" smtClean="0"/>
              <a:t>, all paths from source must stop short of sink (or wouldn’t be final) representing edge of minimum cut.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29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Flow Problem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3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axdemarzidotcom.files.wordpress.com/2012/02/map_max_flow.png?w=1680&amp;h=9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019550"/>
            <a:ext cx="55245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Maximum-Flow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05800" cy="462560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en-US" dirty="0" smtClean="0"/>
              <a:t>Maximize flow </a:t>
            </a:r>
            <a:r>
              <a:rPr lang="en-US" altLang="en-US" dirty="0"/>
              <a:t>of </a:t>
            </a:r>
            <a:r>
              <a:rPr lang="en-US" altLang="en-US" dirty="0" smtClean="0"/>
              <a:t>goods </a:t>
            </a:r>
            <a:r>
              <a:rPr lang="en-US" altLang="en-US" dirty="0"/>
              <a:t>through a </a:t>
            </a:r>
            <a:r>
              <a:rPr lang="en-US" altLang="en-US" dirty="0" smtClean="0"/>
              <a:t>network</a:t>
            </a:r>
            <a:endParaRPr lang="en-US" altLang="en-US" dirty="0"/>
          </a:p>
          <a:p>
            <a:pPr marL="457200" indent="-457200">
              <a:lnSpc>
                <a:spcPct val="90000"/>
              </a:lnSpc>
            </a:pPr>
            <a:r>
              <a:rPr lang="en-US" altLang="en-US" dirty="0" smtClean="0"/>
              <a:t>Formally: connected </a:t>
            </a:r>
            <a:r>
              <a:rPr lang="en-US" altLang="en-US" dirty="0"/>
              <a:t>weighted digraph with </a:t>
            </a:r>
            <a:r>
              <a:rPr lang="en-US" altLang="en-US" i="1" dirty="0"/>
              <a:t>n</a:t>
            </a:r>
            <a:r>
              <a:rPr lang="en-US" altLang="en-US" dirty="0"/>
              <a:t> vertices </a:t>
            </a:r>
            <a:r>
              <a:rPr lang="en-US" altLang="en-US" dirty="0" smtClean="0"/>
              <a:t>(1-</a:t>
            </a:r>
            <a:r>
              <a:rPr lang="en-US" altLang="en-US" i="1" dirty="0" smtClean="0"/>
              <a:t>n)</a:t>
            </a:r>
            <a:r>
              <a:rPr lang="en-US" altLang="en-US" dirty="0" smtClean="0"/>
              <a:t>:</a:t>
            </a:r>
          </a:p>
          <a:p>
            <a:pPr marL="749808" lvl="1" indent="-457200">
              <a:lnSpc>
                <a:spcPct val="90000"/>
              </a:lnSpc>
            </a:pPr>
            <a:r>
              <a:rPr lang="en-US" altLang="en-US" dirty="0" smtClean="0"/>
              <a:t>v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: </a:t>
            </a:r>
            <a:r>
              <a:rPr lang="en-US" altLang="en-US" dirty="0"/>
              <a:t>no entering </a:t>
            </a:r>
            <a:r>
              <a:rPr lang="en-US" altLang="en-US" dirty="0" smtClean="0"/>
              <a:t>edges: the </a:t>
            </a:r>
            <a:r>
              <a:rPr lang="en-US" altLang="en-US" i="1" dirty="0" smtClean="0">
                <a:solidFill>
                  <a:schemeClr val="accent2"/>
                </a:solidFill>
              </a:rPr>
              <a:t>source</a:t>
            </a:r>
            <a:endParaRPr lang="en-US" altLang="en-US" dirty="0" smtClean="0"/>
          </a:p>
          <a:p>
            <a:pPr marL="749808" lvl="1" indent="-457200">
              <a:lnSpc>
                <a:spcPct val="90000"/>
              </a:lnSpc>
            </a:pPr>
            <a:r>
              <a:rPr lang="en-US" altLang="en-US" dirty="0" err="1" smtClean="0"/>
              <a:t>v</a:t>
            </a:r>
            <a:r>
              <a:rPr lang="en-US" altLang="en-US" baseline="-25000" dirty="0" err="1" smtClean="0"/>
              <a:t>n</a:t>
            </a:r>
            <a:r>
              <a:rPr lang="en-US" altLang="en-US" dirty="0" smtClean="0"/>
              <a:t>: no </a:t>
            </a:r>
            <a:r>
              <a:rPr lang="en-US" altLang="en-US" dirty="0"/>
              <a:t>leaving </a:t>
            </a:r>
            <a:r>
              <a:rPr lang="en-US" altLang="en-US" dirty="0" smtClean="0"/>
              <a:t>edges: the </a:t>
            </a:r>
            <a:r>
              <a:rPr lang="en-US" altLang="en-US" i="1" dirty="0" smtClean="0">
                <a:solidFill>
                  <a:schemeClr val="accent2"/>
                </a:solidFill>
              </a:rPr>
              <a:t>sink</a:t>
            </a:r>
            <a:endParaRPr lang="en-US" altLang="en-US" i="1" dirty="0" smtClean="0"/>
          </a:p>
          <a:p>
            <a:pPr marL="749808" lvl="1" indent="-457200">
              <a:lnSpc>
                <a:spcPct val="90000"/>
              </a:lnSpc>
            </a:pPr>
            <a:r>
              <a:rPr lang="en-US" altLang="en-US" dirty="0" smtClean="0"/>
              <a:t>Positive </a:t>
            </a:r>
            <a:r>
              <a:rPr lang="en-US" altLang="en-US" dirty="0"/>
              <a:t>integer weight </a:t>
            </a:r>
            <a:r>
              <a:rPr lang="en-US" altLang="en-US" i="1" dirty="0" err="1"/>
              <a:t>u</a:t>
            </a:r>
            <a:r>
              <a:rPr lang="en-US" altLang="en-US" i="1" baseline="-25000" dirty="0" err="1"/>
              <a:t>ij</a:t>
            </a:r>
            <a:r>
              <a:rPr lang="en-US" altLang="en-US" i="1" dirty="0"/>
              <a:t> </a:t>
            </a:r>
            <a:r>
              <a:rPr lang="en-US" altLang="en-US" dirty="0"/>
              <a:t>on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each</a:t>
            </a:r>
            <a:r>
              <a:rPr lang="en-US" altLang="en-US" i="1" dirty="0" smtClean="0"/>
              <a:t> </a:t>
            </a:r>
            <a:r>
              <a:rPr lang="en-US" altLang="en-US" dirty="0"/>
              <a:t>directed edge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i="1" dirty="0" err="1"/>
              <a:t>i.j</a:t>
            </a:r>
            <a:r>
              <a:rPr lang="en-US" altLang="en-US" dirty="0"/>
              <a:t>)</a:t>
            </a:r>
            <a:r>
              <a:rPr lang="en-US" altLang="en-US" i="1" dirty="0"/>
              <a:t>, </a:t>
            </a:r>
            <a:r>
              <a:rPr lang="en-US" altLang="en-US" i="1" dirty="0" smtClean="0">
                <a:solidFill>
                  <a:schemeClr val="accent2"/>
                </a:solidFill>
              </a:rPr>
              <a:t>edge </a:t>
            </a:r>
            <a:br>
              <a:rPr lang="en-US" altLang="en-US" i="1" dirty="0" smtClean="0">
                <a:solidFill>
                  <a:schemeClr val="accent2"/>
                </a:solidFill>
              </a:rPr>
            </a:br>
            <a:r>
              <a:rPr lang="en-US" altLang="en-US" i="1" dirty="0" smtClean="0">
                <a:solidFill>
                  <a:schemeClr val="accent2"/>
                </a:solidFill>
              </a:rPr>
              <a:t>capacity</a:t>
            </a:r>
            <a:r>
              <a:rPr lang="en-US" altLang="en-US" dirty="0"/>
              <a:t>:</a:t>
            </a:r>
            <a:r>
              <a:rPr lang="en-US" altLang="en-US" dirty="0" smtClean="0"/>
              <a:t> upper bound </a:t>
            </a:r>
            <a:r>
              <a:rPr lang="en-US" altLang="en-US" dirty="0"/>
              <a:t>on </a:t>
            </a:r>
            <a:r>
              <a:rPr lang="en-US" altLang="en-US" dirty="0" smtClean="0"/>
              <a:t>how </a:t>
            </a:r>
            <a:br>
              <a:rPr lang="en-US" altLang="en-US" dirty="0" smtClean="0"/>
            </a:br>
            <a:r>
              <a:rPr lang="en-US" altLang="en-US" dirty="0" smtClean="0"/>
              <a:t>much material can </a:t>
            </a:r>
            <a:r>
              <a:rPr lang="en-US" altLang="en-US" dirty="0"/>
              <a:t>be </a:t>
            </a:r>
            <a:r>
              <a:rPr lang="en-US" altLang="en-US" dirty="0" smtClean="0"/>
              <a:t>sent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070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Flow Network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657350" y="1981200"/>
            <a:ext cx="5791200" cy="3962400"/>
            <a:chOff x="912" y="1056"/>
            <a:chExt cx="3648" cy="2496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912" y="211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920" y="321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072" y="211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920" y="211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024" y="105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224" y="216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152" y="2448"/>
              <a:ext cx="81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248" y="23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2208" y="1344"/>
              <a:ext cx="86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2256" y="230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2256" y="2448"/>
              <a:ext cx="864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408" y="230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312" y="1296"/>
              <a:ext cx="100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0" y="216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968" y="216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120" y="216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968" y="326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3072" y="110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4320" y="220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488" y="206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3648" y="206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1286" y="271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2630" y="285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486" y="20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2486" y="151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3638" y="141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1800">
                  <a:latin typeface="Arial" panose="020B0604020202020204" pitchFamily="34" charset="0"/>
                </a:rPr>
                <a:t>4</a:t>
              </a:r>
            </a:p>
          </p:txBody>
        </p:sp>
      </p:grp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609600" y="2891135"/>
            <a:ext cx="11608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2400" dirty="0">
                <a:solidFill>
                  <a:schemeClr val="accent2"/>
                </a:solidFill>
                <a:latin typeface="Arial" panose="020B0604020202020204" pitchFamily="34" charset="0"/>
              </a:rPr>
              <a:t>Source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7600950" y="4495800"/>
            <a:ext cx="7841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2400" dirty="0">
                <a:solidFill>
                  <a:schemeClr val="accent1"/>
                </a:solidFill>
                <a:latin typeface="Arial" panose="020B0604020202020204" pitchFamily="34" charset="0"/>
              </a:rPr>
              <a:t>Sink</a:t>
            </a: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1200150" y="3276600"/>
            <a:ext cx="4572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 flipV="1">
            <a:off x="7448550" y="4267200"/>
            <a:ext cx="3048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9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5191"/>
                <a:ext cx="8229600" cy="5082809"/>
              </a:xfrm>
            </p:spPr>
            <p:txBody>
              <a:bodyPr>
                <a:normAutofit/>
              </a:bodyPr>
              <a:lstStyle/>
              <a:p>
                <a:pPr marL="457200" indent="-457200"/>
                <a:r>
                  <a:rPr lang="en-US" altLang="en-US" dirty="0" smtClean="0">
                    <a:solidFill>
                      <a:schemeClr val="accent2"/>
                    </a:solidFill>
                  </a:rPr>
                  <a:t>Flow</a:t>
                </a:r>
                <a:r>
                  <a:rPr lang="en-US" altLang="en-US" dirty="0"/>
                  <a:t>:</a:t>
                </a:r>
                <a:r>
                  <a:rPr lang="en-US" altLang="en-US" dirty="0" smtClean="0"/>
                  <a:t> </a:t>
                </a:r>
                <a:r>
                  <a:rPr lang="en-US" altLang="en-US" dirty="0"/>
                  <a:t>an assignment of real numbers </a:t>
                </a:r>
                <a:r>
                  <a:rPr lang="en-US" altLang="en-US" dirty="0" err="1"/>
                  <a:t>x</a:t>
                </a:r>
                <a:r>
                  <a:rPr lang="en-US" altLang="en-US" i="1" baseline="-25000" dirty="0" err="1"/>
                  <a:t>ij</a:t>
                </a:r>
                <a:r>
                  <a:rPr lang="en-US" altLang="en-US" dirty="0"/>
                  <a:t> to edges (</a:t>
                </a:r>
                <a:r>
                  <a:rPr lang="en-US" altLang="en-US" i="1" dirty="0" err="1"/>
                  <a:t>i</a:t>
                </a:r>
                <a:r>
                  <a:rPr lang="en-US" altLang="en-US" dirty="0" err="1"/>
                  <a:t>,</a:t>
                </a:r>
                <a:r>
                  <a:rPr lang="en-US" altLang="en-US" i="1" dirty="0" err="1"/>
                  <a:t>j</a:t>
                </a:r>
                <a:r>
                  <a:rPr lang="en-US" altLang="en-US" dirty="0"/>
                  <a:t>) </a:t>
                </a:r>
                <a:r>
                  <a:rPr lang="en-US" altLang="en-US" dirty="0" smtClean="0"/>
                  <a:t>that </a:t>
                </a:r>
                <a:r>
                  <a:rPr lang="en-US" altLang="en-US" dirty="0" smtClean="0"/>
                  <a:t>satisfy:</a:t>
                </a:r>
              </a:p>
              <a:p>
                <a:pPr marL="749808" lvl="1" indent="-457200"/>
                <a:r>
                  <a:rPr lang="en-US" altLang="en-US" dirty="0" smtClean="0">
                    <a:solidFill>
                      <a:schemeClr val="accent2"/>
                    </a:solidFill>
                  </a:rPr>
                  <a:t>Flow-Conservation: </a:t>
                </a:r>
                <a:r>
                  <a:rPr lang="en-US" altLang="en-US" dirty="0" smtClean="0"/>
                  <a:t>Total </a:t>
                </a:r>
                <a:r>
                  <a:rPr lang="en-US" altLang="en-US" dirty="0"/>
                  <a:t>amount </a:t>
                </a:r>
                <a:r>
                  <a:rPr lang="en-US" altLang="en-US" dirty="0" smtClean="0"/>
                  <a:t>entering </a:t>
                </a:r>
                <a:r>
                  <a:rPr lang="en-US" altLang="en-US" dirty="0"/>
                  <a:t>an </a:t>
                </a:r>
                <a:r>
                  <a:rPr lang="en-US" altLang="en-US" dirty="0" smtClean="0"/>
                  <a:t>intermediate vertex </a:t>
                </a:r>
                <a:r>
                  <a:rPr lang="en-US" altLang="en-US" dirty="0" smtClean="0"/>
                  <a:t>equals </a:t>
                </a:r>
                <a:r>
                  <a:rPr lang="en-US" altLang="en-US" dirty="0" smtClean="0"/>
                  <a:t>total </a:t>
                </a:r>
                <a:r>
                  <a:rPr lang="en-US" altLang="en-US" dirty="0"/>
                  <a:t>amount </a:t>
                </a:r>
                <a:r>
                  <a:rPr lang="en-US" altLang="en-US" dirty="0" smtClean="0"/>
                  <a:t>leaving</a:t>
                </a:r>
                <a:r>
                  <a:rPr lang="en-US" altLang="en-US" dirty="0" smtClean="0"/>
                  <a:t/>
                </a:r>
                <a:br>
                  <a:rPr lang="en-US" altLang="en-US" dirty="0" smtClean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:(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:(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)∈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=2…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nary>
                  </m:oMath>
                </a14:m>
                <a:endParaRPr lang="en-US" altLang="en-US" dirty="0" smtClean="0"/>
              </a:p>
              <a:p>
                <a:pPr marL="749808" lvl="1" indent="-457200"/>
                <a:r>
                  <a:rPr lang="en-US" altLang="en-US" dirty="0" smtClean="0">
                    <a:solidFill>
                      <a:schemeClr val="accent2"/>
                    </a:solidFill>
                  </a:rPr>
                  <a:t>Capacity</a:t>
                </a:r>
                <a:r>
                  <a:rPr lang="en-US" altLang="en-US" dirty="0" smtClean="0"/>
                  <a:t>: Can’t exceed any edge capacity</a:t>
                </a:r>
                <a:br>
                  <a:rPr lang="en-US" altLang="en-US" dirty="0" smtClean="0"/>
                </a:b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∀(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5191"/>
                <a:ext cx="8229600" cy="5082809"/>
              </a:xfrm>
              <a:blipFill>
                <a:blip r:embed="rId3"/>
                <a:stretch>
                  <a:fillRect l="-1407" t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19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Flow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Flow conservation implies total leaving </a:t>
                </a:r>
                <a:r>
                  <a:rPr lang="en-US" dirty="0"/>
                  <a:t>source must match total </a:t>
                </a:r>
                <a:r>
                  <a:rPr lang="en-US" dirty="0" smtClean="0"/>
                  <a:t>entering sink</a:t>
                </a:r>
              </a:p>
              <a:p>
                <a:endParaRPr lang="en-US" sz="1000" dirty="0" smtClean="0"/>
              </a:p>
              <a:p>
                <a:r>
                  <a:rPr lang="en-US" dirty="0" smtClean="0"/>
                  <a:t>Maximum Flow problem is: </a:t>
                </a:r>
                <a:r>
                  <a:rPr 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𝑚𝑎𝑥𝑖𝑚𝑖𝑧𝑒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:(1,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118872" indent="0" algn="ctr">
                  <a:buNone/>
                </a:pPr>
                <a:r>
                  <a:rPr lang="en-US" dirty="0" smtClean="0"/>
                  <a:t>(subject to constraints on prior slide</a:t>
                </a:r>
                <a:r>
                  <a:rPr lang="en-US" dirty="0" smtClean="0"/>
                  <a:t>)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5504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Improvement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Start with no flow: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Feasible solution</a:t>
                </a:r>
              </a:p>
              <a:p>
                <a:r>
                  <a:rPr lang="en-US" dirty="0" smtClean="0"/>
                  <a:t>Each </a:t>
                </a:r>
                <a:r>
                  <a:rPr lang="en-US" dirty="0" smtClean="0"/>
                  <a:t>iteration, find a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flow augmenting </a:t>
                </a:r>
                <a:r>
                  <a:rPr lang="en-US" dirty="0" smtClean="0"/>
                  <a:t>path </a:t>
                </a:r>
                <a:r>
                  <a:rPr lang="en-US" dirty="0" smtClean="0"/>
                  <a:t>–path </a:t>
                </a:r>
                <a:r>
                  <a:rPr lang="en-US" dirty="0" smtClean="0"/>
                  <a:t>from source to sink that can carry additional flow </a:t>
                </a:r>
                <a:r>
                  <a:rPr lang="en-US" dirty="0" smtClean="0"/>
                  <a:t>– add that </a:t>
                </a:r>
                <a:r>
                  <a:rPr lang="en-US" dirty="0" smtClean="0"/>
                  <a:t>flow</a:t>
                </a:r>
              </a:p>
              <a:p>
                <a:pPr lvl="1"/>
                <a:r>
                  <a:rPr lang="en-US" dirty="0" smtClean="0"/>
                  <a:t>When no further paths can be found – </a:t>
                </a:r>
                <a:r>
                  <a:rPr lang="en-US" dirty="0" smtClean="0"/>
                  <a:t>optimal</a:t>
                </a:r>
                <a:endParaRPr lang="en-US" dirty="0"/>
              </a:p>
              <a:p>
                <a:endParaRPr lang="en-US" dirty="0" smtClean="0"/>
              </a:p>
              <a:p>
                <a:pPr marL="118872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Finding flow augmenting path not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obvious 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527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097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Pacific 2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6700"/>
      </a:accent1>
      <a:accent2>
        <a:srgbClr val="0000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36226</TotalTime>
  <Words>1253</Words>
  <Application>Microsoft Office PowerPoint</Application>
  <PresentationFormat>On-screen Show (4:3)</PresentationFormat>
  <Paragraphs>450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Cambria Math</vt:lpstr>
      <vt:lpstr>Corbel</vt:lpstr>
      <vt:lpstr>Monotype Sorts</vt:lpstr>
      <vt:lpstr>Wingdings</vt:lpstr>
      <vt:lpstr>Wingdings 2</vt:lpstr>
      <vt:lpstr>Wingdings 3</vt:lpstr>
      <vt:lpstr>Module</vt:lpstr>
      <vt:lpstr>Iterative Improvement</vt:lpstr>
      <vt:lpstr>Greedy Algorithms</vt:lpstr>
      <vt:lpstr>Iterative Improvement</vt:lpstr>
      <vt:lpstr>Max Flow Problem</vt:lpstr>
      <vt:lpstr>Maximum-Flow Problem</vt:lpstr>
      <vt:lpstr>Example Flow Network</vt:lpstr>
      <vt:lpstr>Flow</vt:lpstr>
      <vt:lpstr>Maximum Flow</vt:lpstr>
      <vt:lpstr>Iterative Improvement</vt:lpstr>
      <vt:lpstr>Example 1</vt:lpstr>
      <vt:lpstr>Example 1</vt:lpstr>
      <vt:lpstr>Example 1</vt:lpstr>
      <vt:lpstr>Example 1</vt:lpstr>
      <vt:lpstr>Finding a Flow-Augmenting Path</vt:lpstr>
      <vt:lpstr>Back to Example 1</vt:lpstr>
      <vt:lpstr>Finding a Flow-Augmenting Path</vt:lpstr>
      <vt:lpstr>Back to Example 1</vt:lpstr>
      <vt:lpstr>Algorithm Features</vt:lpstr>
      <vt:lpstr>Your Turn …</vt:lpstr>
      <vt:lpstr>Performance Degeneration</vt:lpstr>
      <vt:lpstr>Performance Degeneration</vt:lpstr>
      <vt:lpstr>Avoiding Performance Degeneration</vt:lpstr>
      <vt:lpstr>Vertex Labeling</vt:lpstr>
      <vt:lpstr>Example</vt:lpstr>
      <vt:lpstr>Example</vt:lpstr>
      <vt:lpstr>Example</vt:lpstr>
      <vt:lpstr>Time Efficiency</vt:lpstr>
      <vt:lpstr>Proving Optimality of Algorithm</vt:lpstr>
      <vt:lpstr>Network Cuts</vt:lpstr>
      <vt:lpstr>Network Cuts</vt:lpstr>
      <vt:lpstr>Network Cuts</vt:lpstr>
      <vt:lpstr>Max-Flow Min-Cut Theorem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COMP 157!</dc:title>
  <dc:creator>Emma Hayes</dc:creator>
  <cp:lastModifiedBy>Emma Hayes</cp:lastModifiedBy>
  <cp:revision>804</cp:revision>
  <dcterms:created xsi:type="dcterms:W3CDTF">2006-08-16T00:00:00Z</dcterms:created>
  <dcterms:modified xsi:type="dcterms:W3CDTF">2016-11-28T18:14:04Z</dcterms:modified>
</cp:coreProperties>
</file>