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82" r:id="rId3"/>
    <p:sldId id="439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4" r:id="rId16"/>
    <p:sldId id="473" r:id="rId17"/>
    <p:sldId id="475" r:id="rId18"/>
    <p:sldId id="476" r:id="rId19"/>
    <p:sldId id="477" r:id="rId20"/>
    <p:sldId id="479" r:id="rId21"/>
    <p:sldId id="478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Bipartite: 2-colorable. No cycles of odd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</a:t>
            </a:r>
            <a:r>
              <a:rPr lang="en-US" baseline="0" dirty="0" smtClean="0"/>
              <a:t> Cardinality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edge</a:t>
            </a:r>
            <a:r>
              <a:rPr lang="en-US" baseline="0" dirty="0" smtClean="0"/>
              <a:t> paths are a sub-case of augmenting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Iterative Improvement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500660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Augmenting Path: </a:t>
            </a:r>
            <a:r>
              <a:rPr lang="en-US" dirty="0" smtClean="0"/>
              <a:t>path from vertex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 smtClean="0"/>
              <a:t>  to vertex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, where edges in path alternative between being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E-M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Another augmenting path?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9718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8100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648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324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8100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6482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4864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63246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352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47961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276600" y="3962400"/>
            <a:ext cx="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2766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2766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276600" y="39624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49530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49530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57912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57912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66294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5791200" y="3962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3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Matching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2"/>
                </a:solidFill>
              </a:rPr>
              <a:t>maximal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no augmenting paths exist with respect to M.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Matching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2"/>
                </a:solidFill>
              </a:rPr>
              <a:t>perfect</a:t>
            </a:r>
            <a:r>
              <a:rPr lang="en-US" dirty="0" smtClean="0"/>
              <a:t> if it matches all vertices in graph.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8100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648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324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8100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6482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4864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63246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352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47961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276600" y="3962400"/>
            <a:ext cx="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2766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2766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276600" y="39624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4953000" y="3962400"/>
            <a:ext cx="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4953000" y="3962400"/>
            <a:ext cx="8382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5791200" y="3962400"/>
            <a:ext cx="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5791200" y="3962400"/>
            <a:ext cx="8382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6629400" y="3962400"/>
            <a:ext cx="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5791200" y="3962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4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to Find Augmenting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5082809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= all vertices from one set, e.g. V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is not empty, </a:t>
            </a:r>
            <a:r>
              <a:rPr lang="en-US" dirty="0" err="1" smtClean="0"/>
              <a:t>dequeue</a:t>
            </a:r>
            <a:r>
              <a:rPr lang="en-US" dirty="0" smtClean="0"/>
              <a:t> vertex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from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and label all adjacent vertices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Case 1: 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dirty="0" smtClean="0"/>
              <a:t> in V)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 is free, it is end point of path, labeling stops – move backwards along labels to original free vertex, augmenting matching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 is not free, label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 with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dirty="0" err="1" smtClean="0"/>
              <a:t>enqueue</a:t>
            </a:r>
            <a:r>
              <a:rPr lang="en-US" dirty="0" smtClean="0"/>
              <a:t> it as front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Case </a:t>
            </a:r>
            <a:r>
              <a:rPr lang="en-US" dirty="0" smtClean="0"/>
              <a:t>2: </a:t>
            </a:r>
            <a:r>
              <a:rPr lang="en-US" dirty="0"/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dirty="0"/>
              <a:t> </a:t>
            </a:r>
            <a:r>
              <a:rPr lang="en-US" dirty="0" smtClean="0"/>
              <a:t>not in </a:t>
            </a:r>
            <a:r>
              <a:rPr lang="en-US" dirty="0"/>
              <a:t>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Label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with its mate in V.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 smtClean="0"/>
              <a:t> is empty, return current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2035176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Notice final matching differs from earlier example, but is still maximal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6" y="0"/>
            <a:ext cx="665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iteration matches two free vertices (from U,V)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Num</a:t>
                </a:r>
                <a:r>
                  <a:rPr lang="en-US" dirty="0" smtClean="0">
                    <a:ea typeface="Cambria Math" panose="02040503050406030204" pitchFamily="18" charset="0"/>
                  </a:rPr>
                  <a:t> of iterations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Each iteration takes 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Can be improved &amp; </a:t>
                </a:r>
                <a:r>
                  <a:rPr lang="en-US" dirty="0"/>
                  <a:t>c</a:t>
                </a:r>
                <a:r>
                  <a:rPr lang="en-US" dirty="0" smtClean="0"/>
                  <a:t>an be extended to arbitrary graphs.</a:t>
                </a:r>
              </a:p>
              <a:p>
                <a:pPr lvl="1"/>
                <a:r>
                  <a:rPr lang="en-US" dirty="0" smtClean="0"/>
                  <a:t>Can extend to weighted graphs – the assignment problem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75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“Stable Marriage”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of Bipartite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Marriage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dirty="0" smtClean="0"/>
              <a:t> = {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 smtClean="0"/>
              <a:t>,…,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dirty="0" smtClean="0"/>
              <a:t>} </a:t>
            </a:r>
            <a:r>
              <a:rPr lang="en-US" dirty="0" smtClean="0"/>
              <a:t>of men,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{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 smtClean="0"/>
              <a:t>,…,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dirty="0"/>
              <a:t>} </a:t>
            </a:r>
            <a:r>
              <a:rPr lang="en-US" dirty="0" smtClean="0"/>
              <a:t>of women</a:t>
            </a:r>
          </a:p>
          <a:p>
            <a:r>
              <a:rPr lang="en-US" dirty="0" smtClean="0"/>
              <a:t>Each man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 smtClean="0"/>
              <a:t> has a preference order of all women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 smtClean="0"/>
              <a:t> with no ties, and vice versa</a:t>
            </a:r>
          </a:p>
          <a:p>
            <a:pPr lvl="1"/>
            <a:r>
              <a:rPr lang="en-US" dirty="0" smtClean="0"/>
              <a:t>Stored in ranking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31353"/>
              </p:ext>
            </p:extLst>
          </p:nvPr>
        </p:nvGraphicFramePr>
        <p:xfrm>
          <a:off x="0" y="4343400"/>
          <a:ext cx="3048000" cy="2514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r>
                        <a:rPr lang="en-US" b="0" baseline="30000" dirty="0" smtClean="0"/>
                        <a:t>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r>
                        <a:rPr lang="en-US" b="0" baseline="30000" dirty="0" smtClean="0"/>
                        <a:t>nd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r>
                        <a:rPr lang="en-US" b="0" baseline="30000" dirty="0" smtClean="0"/>
                        <a:t>rd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5425"/>
              </p:ext>
            </p:extLst>
          </p:nvPr>
        </p:nvGraphicFramePr>
        <p:xfrm>
          <a:off x="3124200" y="4343400"/>
          <a:ext cx="2971800" cy="251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Aya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Jax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Jax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Nia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Jax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01139"/>
              </p:ext>
            </p:extLst>
          </p:nvPr>
        </p:nvGraphicFramePr>
        <p:xfrm>
          <a:off x="6172200" y="43434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1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Marriage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marriage matching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is set of pairs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,w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dirty="0" smtClean="0"/>
              <a:t>The stable marriage problem is to find a marriage matching with no blocking pairs: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m,w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 smtClean="0"/>
              <a:t>is a blocking pair 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are not matched and both prefer each other to their match.</a:t>
            </a:r>
          </a:p>
          <a:p>
            <a:pPr lvl="1"/>
            <a:r>
              <a:rPr lang="en-US" dirty="0" smtClean="0"/>
              <a:t>e.g. M={(</a:t>
            </a:r>
            <a:r>
              <a:rPr lang="en-US" dirty="0" err="1" smtClean="0"/>
              <a:t>Bo,Aya</a:t>
            </a:r>
            <a:r>
              <a:rPr lang="en-US" dirty="0" smtClean="0"/>
              <a:t>), (</a:t>
            </a:r>
            <a:r>
              <a:rPr lang="en-US" dirty="0" err="1" smtClean="0"/>
              <a:t>Jax</a:t>
            </a:r>
            <a:r>
              <a:rPr lang="en-US" dirty="0" smtClean="0"/>
              <a:t>, Kim), </a:t>
            </a:r>
            <a:br>
              <a:rPr lang="en-US" dirty="0" smtClean="0"/>
            </a:br>
            <a:r>
              <a:rPr lang="en-US" dirty="0" smtClean="0"/>
              <a:t>(Tom, Nia)}}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Is there a blocking pair?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28240"/>
              </p:ext>
            </p:extLst>
          </p:nvPr>
        </p:nvGraphicFramePr>
        <p:xfrm>
          <a:off x="6096000" y="43434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Man-Optimal </a:t>
            </a:r>
            <a:r>
              <a:rPr lang="en-US" dirty="0" err="1" smtClean="0"/>
              <a:t>Alg</a:t>
            </a:r>
            <a:r>
              <a:rPr lang="en-US" dirty="0" smtClean="0"/>
              <a:t> (Gale-Shapley)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Start with all men &amp; women free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While free men exist, randomly select one,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:</a:t>
            </a:r>
          </a:p>
          <a:p>
            <a:pPr marL="925830" lvl="1" indent="-514350">
              <a:buFont typeface="+mj-lt"/>
              <a:buAutoNum type="alphaLcPeriod"/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proposes to highest-ranked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who has not rejected him before.</a:t>
            </a:r>
          </a:p>
          <a:p>
            <a:pPr marL="925830" lvl="1" indent="-514350">
              <a:buFont typeface="+mj-lt"/>
              <a:buAutoNum type="alphaLcPeriod"/>
            </a:pPr>
            <a:r>
              <a:rPr lang="en-US" dirty="0" smtClean="0"/>
              <a:t>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is free, she accepts the proposal.  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dirty="0" smtClean="0"/>
              <a:t> is not free but she prefers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to her current match, she accepts and her current mate becomes free.  Otherwise she rejects leaving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 free.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Return the set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 smtClean="0"/>
              <a:t> matched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3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55928"/>
              </p:ext>
            </p:extLst>
          </p:nvPr>
        </p:nvGraphicFramePr>
        <p:xfrm>
          <a:off x="2895600" y="16002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667000"/>
            <a:ext cx="2029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Free Men: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Bo, </a:t>
            </a:r>
            <a:r>
              <a:rPr lang="en-US" sz="2800" dirty="0" err="1" smtClean="0">
                <a:solidFill>
                  <a:schemeClr val="accent1"/>
                </a:solidFill>
              </a:rPr>
              <a:t>Jax</a:t>
            </a:r>
            <a:r>
              <a:rPr lang="en-US" sz="2800" dirty="0" smtClean="0">
                <a:solidFill>
                  <a:schemeClr val="accent1"/>
                </a:solidFill>
              </a:rPr>
              <a:t>, Tom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0723" y="2667000"/>
            <a:ext cx="3073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Bo proposes to Kim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Kim accepts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46964"/>
              </p:ext>
            </p:extLst>
          </p:nvPr>
        </p:nvGraphicFramePr>
        <p:xfrm>
          <a:off x="2895600" y="42672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5334000"/>
            <a:ext cx="1670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Free Men: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err="1" smtClean="0">
                <a:solidFill>
                  <a:schemeClr val="accent1"/>
                </a:solidFill>
              </a:rPr>
              <a:t>Jax</a:t>
            </a:r>
            <a:r>
              <a:rPr lang="en-US" sz="2800" dirty="0" smtClean="0">
                <a:solidFill>
                  <a:schemeClr val="accent1"/>
                </a:solidFill>
              </a:rPr>
              <a:t>, Tom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0723" y="5334000"/>
            <a:ext cx="3143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Jax</a:t>
            </a:r>
            <a:r>
              <a:rPr lang="en-US" sz="2800" dirty="0" smtClean="0">
                <a:solidFill>
                  <a:schemeClr val="accent2"/>
                </a:solidFill>
              </a:rPr>
              <a:t> proposes to Kim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Kim rejects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209800"/>
            <a:ext cx="762000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5486400"/>
            <a:ext cx="762000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Used for </a:t>
            </a:r>
            <a:r>
              <a:rPr lang="en-US" altLang="en-US" sz="3600" dirty="0"/>
              <a:t>optimization problems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Start with a feasible solution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Repeat </a:t>
            </a:r>
            <a:r>
              <a:rPr lang="en-US" altLang="en-US" sz="3200" dirty="0" smtClean="0"/>
              <a:t>until </a:t>
            </a:r>
            <a:r>
              <a:rPr lang="en-US" altLang="en-US" sz="3200" dirty="0"/>
              <a:t>no improvement can be found: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Change </a:t>
            </a:r>
            <a:r>
              <a:rPr lang="en-US" altLang="en-US" sz="2800" dirty="0"/>
              <a:t>the current </a:t>
            </a:r>
            <a:r>
              <a:rPr lang="en-US" altLang="en-US" sz="2800" dirty="0" smtClean="0"/>
              <a:t>feasible solution </a:t>
            </a:r>
            <a:r>
              <a:rPr lang="en-US" altLang="en-US" sz="2800" dirty="0"/>
              <a:t>to a feasible solution with a better value of the objective </a:t>
            </a:r>
            <a:r>
              <a:rPr lang="en-US" altLang="en-US" sz="2800" dirty="0" smtClean="0"/>
              <a:t>function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Typically, </a:t>
            </a:r>
            <a:r>
              <a:rPr lang="en-US" altLang="en-US" sz="2800" dirty="0" smtClean="0"/>
              <a:t>change is </a:t>
            </a:r>
            <a:r>
              <a:rPr lang="en-US" altLang="en-US" sz="2800" dirty="0"/>
              <a:t>“small” (</a:t>
            </a:r>
            <a:r>
              <a:rPr lang="en-US" altLang="en-US" sz="2800" i="1" u="sng" dirty="0"/>
              <a:t>local search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Return the last feasible solution as </a:t>
            </a:r>
            <a:r>
              <a:rPr lang="en-US" altLang="en-US" sz="3200" dirty="0" smtClean="0"/>
              <a:t>optimal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97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40327"/>
              </p:ext>
            </p:extLst>
          </p:nvPr>
        </p:nvGraphicFramePr>
        <p:xfrm>
          <a:off x="2895600" y="15240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1,3</a:t>
                      </a:r>
                      <a:endParaRPr lang="en-US" b="0" strike="sngStrik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2590800"/>
            <a:ext cx="1670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Free Men: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err="1" smtClean="0">
                <a:solidFill>
                  <a:schemeClr val="accent1"/>
                </a:solidFill>
              </a:rPr>
              <a:t>Jax</a:t>
            </a:r>
            <a:r>
              <a:rPr lang="en-US" sz="2800" dirty="0" smtClean="0">
                <a:solidFill>
                  <a:schemeClr val="accent1"/>
                </a:solidFill>
              </a:rPr>
              <a:t>, Tom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0723" y="2590800"/>
            <a:ext cx="3054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Jax</a:t>
            </a:r>
            <a:r>
              <a:rPr lang="en-US" sz="2800" dirty="0" smtClean="0">
                <a:solidFill>
                  <a:schemeClr val="accent2"/>
                </a:solidFill>
              </a:rPr>
              <a:t> proposes to Nia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Nia accepts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2743200"/>
            <a:ext cx="762000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44994"/>
              </p:ext>
            </p:extLst>
          </p:nvPr>
        </p:nvGraphicFramePr>
        <p:xfrm>
          <a:off x="2895600" y="4267200"/>
          <a:ext cx="3048000" cy="2514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0885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689034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0038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8041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Aya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Nia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33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91997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Jax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1,3</a:t>
                      </a:r>
                      <a:endParaRPr lang="en-US" b="0" strike="sngStrik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575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8711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5334000"/>
            <a:ext cx="1670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Free Men: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Tom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0723" y="5334000"/>
            <a:ext cx="256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You continue …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4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Gale-Shapley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Terminates in no more than n</a:t>
            </a:r>
            <a:r>
              <a:rPr lang="en-US" baseline="30000" dirty="0" smtClean="0"/>
              <a:t>2</a:t>
            </a:r>
            <a:r>
              <a:rPr lang="en-US" dirty="0" smtClean="0"/>
              <a:t> iterations</a:t>
            </a:r>
          </a:p>
          <a:p>
            <a:r>
              <a:rPr lang="en-US" dirty="0" smtClean="0"/>
              <a:t>Is (wo)man-optimal</a:t>
            </a:r>
          </a:p>
          <a:p>
            <a:pPr lvl="1"/>
            <a:r>
              <a:rPr lang="en-US" dirty="0" smtClean="0"/>
              <a:t>(Wo)man-optimal matching is unique.</a:t>
            </a:r>
          </a:p>
          <a:p>
            <a:r>
              <a:rPr lang="en-US" dirty="0" smtClean="0"/>
              <a:t>Used for medical student residency matching.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&amp; Limitations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powerful, but …</a:t>
            </a:r>
          </a:p>
          <a:p>
            <a:pPr lvl="1"/>
            <a:r>
              <a:rPr lang="en-US" dirty="0" smtClean="0"/>
              <a:t>Some problems cannot be solved by any algorithm.</a:t>
            </a:r>
          </a:p>
          <a:p>
            <a:pPr lvl="1"/>
            <a:r>
              <a:rPr lang="en-US" dirty="0" smtClean="0"/>
              <a:t>Some problems cannot be solved in polynomial time.</a:t>
            </a:r>
          </a:p>
          <a:p>
            <a:pPr lvl="1"/>
            <a:r>
              <a:rPr lang="en-US" dirty="0" smtClean="0"/>
              <a:t>Most problems have a lower bound on how quickly any algorithm could solve them.</a:t>
            </a:r>
          </a:p>
          <a:p>
            <a:pPr lvl="2"/>
            <a:r>
              <a:rPr lang="en-US" dirty="0" smtClean="0"/>
              <a:t>Not always easy to establish that lower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Selection Sort: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Decrease &amp; Conquer Towers of Hanoi: 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endParaRPr lang="en-US" sz="1800" dirty="0"/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is generally a good efficiency class and O(2</a:t>
            </a:r>
            <a:r>
              <a:rPr lang="en-US" baseline="30000" dirty="0" smtClean="0"/>
              <a:t>n</a:t>
            </a:r>
            <a:r>
              <a:rPr lang="en-US" dirty="0" smtClean="0"/>
              <a:t>) is generally a bad one.</a:t>
            </a:r>
          </a:p>
          <a:p>
            <a:pPr lvl="1"/>
            <a:r>
              <a:rPr lang="en-US" dirty="0" smtClean="0"/>
              <a:t>But … could either task be accomplished more efficiently?</a:t>
            </a:r>
          </a:p>
          <a:p>
            <a:pPr lvl="2"/>
            <a:r>
              <a:rPr lang="en-US" dirty="0" smtClean="0"/>
              <a:t>Knowing bound tells us what kind of improvement to aim for: constant factor or efficiency class</a:t>
            </a:r>
          </a:p>
          <a:p>
            <a:pPr lvl="2"/>
            <a:r>
              <a:rPr lang="en-US" dirty="0"/>
              <a:t>Bound is </a:t>
            </a:r>
            <a:r>
              <a:rPr lang="en-US" dirty="0">
                <a:solidFill>
                  <a:schemeClr val="accent2"/>
                </a:solidFill>
              </a:rPr>
              <a:t>tight</a:t>
            </a:r>
            <a:r>
              <a:rPr lang="en-US" dirty="0"/>
              <a:t> if an algorithm already </a:t>
            </a:r>
            <a:r>
              <a:rPr lang="en-US" dirty="0" smtClean="0"/>
              <a:t>exists from that efficiency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Classes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dirty="0"/>
              <a:t>– tight bound</a:t>
            </a:r>
          </a:p>
          <a:p>
            <a:pPr lvl="1"/>
            <a:r>
              <a:rPr lang="en-US" dirty="0"/>
              <a:t>useful for both algorithms and </a:t>
            </a:r>
            <a:r>
              <a:rPr lang="en-US" dirty="0" smtClean="0"/>
              <a:t>problems</a:t>
            </a:r>
          </a:p>
          <a:p>
            <a:pPr lvl="1"/>
            <a:endParaRPr lang="en-US" sz="1000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sz="3200" dirty="0" smtClean="0"/>
              <a:t>- </a:t>
            </a:r>
            <a:r>
              <a:rPr lang="en-US" sz="3200" dirty="0"/>
              <a:t>upper </a:t>
            </a:r>
            <a:r>
              <a:rPr lang="en-US" sz="3200" dirty="0" smtClean="0"/>
              <a:t>bound</a:t>
            </a:r>
          </a:p>
          <a:p>
            <a:pPr lvl="1"/>
            <a:r>
              <a:rPr lang="en-US" dirty="0" smtClean="0"/>
              <a:t>useful for algorithms</a:t>
            </a:r>
          </a:p>
          <a:p>
            <a:pPr lvl="1"/>
            <a:r>
              <a:rPr lang="en-US" dirty="0" smtClean="0"/>
              <a:t>limited value for problems</a:t>
            </a:r>
          </a:p>
          <a:p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Ω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dirty="0" smtClean="0"/>
              <a:t>- lower bound</a:t>
            </a:r>
          </a:p>
          <a:p>
            <a:pPr lvl="1"/>
            <a:r>
              <a:rPr lang="en-US" dirty="0" smtClean="0"/>
              <a:t>limited value for algorithms</a:t>
            </a:r>
          </a:p>
          <a:p>
            <a:pPr lvl="1"/>
            <a:r>
              <a:rPr lang="en-US" dirty="0" smtClean="0"/>
              <a:t>useful for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345954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We’ve been discussing efficiency of algorithms, so we’ve focused on 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)) </a:t>
            </a:r>
            <a:r>
              <a:rPr lang="en-US" sz="2400" dirty="0" smtClean="0">
                <a:solidFill>
                  <a:schemeClr val="accent1"/>
                </a:solidFill>
              </a:rPr>
              <a:t>and </a:t>
            </a:r>
            <a:r>
              <a:rPr lang="el-GR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)) 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Lower Bounds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number of input items that must be processed / number of output items that must be produced.</a:t>
            </a:r>
          </a:p>
          <a:p>
            <a:pPr lvl="1"/>
            <a:r>
              <a:rPr lang="en-US" dirty="0" smtClean="0"/>
              <a:t>e.g. algorithm for producing permutations of n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n-US" dirty="0" smtClean="0"/>
              <a:t>(n!) – output size.</a:t>
            </a:r>
          </a:p>
          <a:p>
            <a:pPr lvl="2"/>
            <a:r>
              <a:rPr lang="en-US" dirty="0" smtClean="0"/>
              <a:t>Bound is tight – Decrease and Conquer algorithm (4.3)</a:t>
            </a:r>
          </a:p>
        </p:txBody>
      </p:sp>
    </p:spTree>
    <p:extLst>
      <p:ext uri="{BB962C8B-B14F-4D97-AF65-F5344CB8AC3E}">
        <p14:creationId xmlns:p14="http://schemas.microsoft.com/office/powerpoint/2010/main" val="1373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What are the trivial lower bounds of the following problems?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 smtClean="0"/>
                  <a:t>algorithm </a:t>
                </a:r>
                <a:r>
                  <a:rPr lang="en-US" dirty="0"/>
                  <a:t>for evaluating polynomial of degree </a:t>
                </a:r>
                <a:r>
                  <a:rPr lang="en-US" dirty="0" smtClean="0"/>
                  <a:t>n for specific value of x.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algorithm for computing product of two </a:t>
                </a:r>
                <a:r>
                  <a:rPr lang="en-US" i="1" dirty="0" err="1" smtClean="0"/>
                  <a:t>n</a:t>
                </a:r>
                <a:r>
                  <a:rPr lang="en-US" sz="2000" dirty="0" err="1" smtClean="0"/>
                  <a:t>x</a:t>
                </a:r>
                <a:r>
                  <a:rPr lang="en-US" i="1" dirty="0" err="1" smtClean="0"/>
                  <a:t>n</a:t>
                </a:r>
                <a:r>
                  <a:rPr lang="en-US" dirty="0" smtClean="0"/>
                  <a:t> matrices.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algorithm for solving the TSP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/>
              <a:lstStyle/>
              <a:p>
                <a:pPr lvl="1">
                  <a:spcAft>
                    <a:spcPts val="1200"/>
                  </a:spcAft>
                </a:pPr>
                <a:r>
                  <a:rPr lang="en-US" dirty="0" smtClean="0"/>
                  <a:t>algorithm </a:t>
                </a:r>
                <a:r>
                  <a:rPr lang="en-US" dirty="0"/>
                  <a:t>for evaluating polynomial of degree </a:t>
                </a:r>
                <a:r>
                  <a:rPr lang="en-US" dirty="0" smtClean="0"/>
                  <a:t>n for specific value of x.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>
                  <a:spcAft>
                    <a:spcPts val="1200"/>
                  </a:spcAft>
                </a:pPr>
                <a:r>
                  <a:rPr lang="en-US" dirty="0" smtClean="0"/>
                  <a:t>Ω(n): bound is tight – Horner’s rule (6.5)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algorithm for computing product of two </a:t>
                </a:r>
                <a:r>
                  <a:rPr lang="en-US" i="1" dirty="0" err="1" smtClean="0"/>
                  <a:t>n</a:t>
                </a:r>
                <a:r>
                  <a:rPr lang="en-US" sz="2000" dirty="0" err="1" smtClean="0"/>
                  <a:t>x</a:t>
                </a:r>
                <a:r>
                  <a:rPr lang="en-US" i="1" dirty="0" err="1" smtClean="0"/>
                  <a:t>n</a:t>
                </a:r>
                <a:r>
                  <a:rPr lang="en-US" dirty="0" smtClean="0"/>
                  <a:t> matrices.</a:t>
                </a:r>
              </a:p>
              <a:p>
                <a:pPr lvl="2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l-GR" dirty="0" smtClean="0"/>
                  <a:t>Ω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):  unknown if bound is tight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algorithm for solving the TSP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l-GR" dirty="0"/>
                  <a:t>Ω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):  unknown if bound is </a:t>
                </a:r>
                <a:r>
                  <a:rPr lang="en-US" dirty="0" smtClean="0"/>
                  <a:t>tight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9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 Matching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0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too low to be meaningful</a:t>
            </a:r>
          </a:p>
          <a:p>
            <a:pPr lvl="1"/>
            <a:r>
              <a:rPr lang="en-US" dirty="0" smtClean="0"/>
              <a:t>e.g. TSP, no known polynomial algorithm of any degree, let alone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Not always clear how much of input needs to be processed</a:t>
            </a:r>
          </a:p>
          <a:p>
            <a:pPr lvl="1"/>
            <a:r>
              <a:rPr lang="en-US" dirty="0" smtClean="0"/>
              <a:t>e.g. searching a sorted array or determining connectivity of undirected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Bipartite Graph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graph </a:t>
            </a:r>
            <a:r>
              <a:rPr lang="en-US" dirty="0"/>
              <a:t>whose vertices </a:t>
            </a:r>
            <a:r>
              <a:rPr lang="en-US" dirty="0" smtClean="0"/>
              <a:t>partitioned </a:t>
            </a:r>
            <a:r>
              <a:rPr lang="en-US" dirty="0"/>
              <a:t>into two disjoint sets V and U, not necessarily </a:t>
            </a:r>
            <a:r>
              <a:rPr lang="en-US" dirty="0" smtClean="0"/>
              <a:t>same </a:t>
            </a:r>
            <a:r>
              <a:rPr lang="en-US" dirty="0"/>
              <a:t>size, so </a:t>
            </a:r>
            <a:r>
              <a:rPr lang="en-US" dirty="0" smtClean="0"/>
              <a:t>every </a:t>
            </a:r>
            <a:r>
              <a:rPr lang="en-US" dirty="0"/>
              <a:t>edge connects a vertex in V to a vertex in </a:t>
            </a:r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657600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495800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334000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172200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819400" y="5562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657600" y="5562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495800" y="5562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334000" y="5562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6172200" y="5562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55581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7" name="Straight Connector 16"/>
          <p:cNvCxnSpPr>
            <a:stCxn id="4" idx="4"/>
            <a:endCxn id="9" idx="0"/>
          </p:cNvCxnSpPr>
          <p:nvPr/>
        </p:nvCxnSpPr>
        <p:spPr>
          <a:xfrm>
            <a:off x="3124200" y="4724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0" idx="0"/>
          </p:cNvCxnSpPr>
          <p:nvPr/>
        </p:nvCxnSpPr>
        <p:spPr>
          <a:xfrm>
            <a:off x="3124200" y="4724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9" idx="0"/>
          </p:cNvCxnSpPr>
          <p:nvPr/>
        </p:nvCxnSpPr>
        <p:spPr>
          <a:xfrm flipH="1">
            <a:off x="3124200" y="4724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4"/>
            <a:endCxn id="9" idx="0"/>
          </p:cNvCxnSpPr>
          <p:nvPr/>
        </p:nvCxnSpPr>
        <p:spPr>
          <a:xfrm flipH="1">
            <a:off x="3124200" y="47244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11" idx="0"/>
          </p:cNvCxnSpPr>
          <p:nvPr/>
        </p:nvCxnSpPr>
        <p:spPr>
          <a:xfrm>
            <a:off x="4800600" y="4724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1" idx="0"/>
          </p:cNvCxnSpPr>
          <p:nvPr/>
        </p:nvCxnSpPr>
        <p:spPr>
          <a:xfrm flipH="1">
            <a:off x="4800600" y="4724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4"/>
            <a:endCxn id="12" idx="0"/>
          </p:cNvCxnSpPr>
          <p:nvPr/>
        </p:nvCxnSpPr>
        <p:spPr>
          <a:xfrm>
            <a:off x="5638800" y="4724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4"/>
            <a:endCxn id="12" idx="0"/>
          </p:cNvCxnSpPr>
          <p:nvPr/>
        </p:nvCxnSpPr>
        <p:spPr>
          <a:xfrm flipH="1">
            <a:off x="5638800" y="4724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13" idx="0"/>
          </p:cNvCxnSpPr>
          <p:nvPr/>
        </p:nvCxnSpPr>
        <p:spPr>
          <a:xfrm>
            <a:off x="6477000" y="4724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13" idx="0"/>
          </p:cNvCxnSpPr>
          <p:nvPr/>
        </p:nvCxnSpPr>
        <p:spPr>
          <a:xfrm>
            <a:off x="5638800" y="4724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8200" y="6400800"/>
            <a:ext cx="733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Imagine adding a link between 1 &amp; 4: no longer bipartite.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6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Affiliation Networks, e.g. players &amp; teams</a:t>
            </a:r>
          </a:p>
          <a:p>
            <a:r>
              <a:rPr lang="en-US" dirty="0" smtClean="0"/>
              <a:t>Task Assignment</a:t>
            </a:r>
          </a:p>
          <a:p>
            <a:r>
              <a:rPr lang="en-US" dirty="0" smtClean="0"/>
              <a:t>Clustering, e.g. queries &amp; ad clicks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in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Matching:</a:t>
            </a:r>
            <a:r>
              <a:rPr lang="en-US" dirty="0" smtClean="0"/>
              <a:t> subset of edges in a graph such that no two edges share a vertex.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Maximum Matching: </a:t>
            </a:r>
            <a:r>
              <a:rPr lang="en-US" dirty="0" smtClean="0"/>
              <a:t>a matching with largest number of edges</a:t>
            </a:r>
          </a:p>
          <a:p>
            <a:pPr lvl="1"/>
            <a:r>
              <a:rPr lang="en-US" dirty="0" smtClean="0"/>
              <a:t>Always exists, not always unique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819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810000" y="2819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648200" y="2819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486400" y="2819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324600" y="2819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971800" y="42672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810000" y="42672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648200" y="42672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486400" y="42672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6324600" y="42672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28194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42627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276600" y="34290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276600" y="34290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276600" y="34290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276600" y="34290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4953000" y="34290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4953000" y="34290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5791200" y="34290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5791200" y="34290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6629400" y="34290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5791200" y="34290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7487" y="339773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 = {(4,8),(5,9)}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6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Improvement Maximum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Given a matching, vertices are either </a:t>
            </a:r>
            <a:r>
              <a:rPr lang="en-US" dirty="0" smtClean="0">
                <a:solidFill>
                  <a:schemeClr val="accent1"/>
                </a:solidFill>
              </a:rPr>
              <a:t>matched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  <a:r>
              <a:rPr lang="en-US" dirty="0" smtClean="0"/>
              <a:t>.  (Can start from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{}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768096" lvl="2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Matched: {4, 5, 8, 9}	Free: {1, 2, 3, 6, 7, 10}</a:t>
            </a:r>
          </a:p>
          <a:p>
            <a:pPr lvl="1"/>
            <a:r>
              <a:rPr lang="en-US" dirty="0" smtClean="0"/>
              <a:t>Free vertices = opportunity to increase matching.</a:t>
            </a:r>
          </a:p>
          <a:p>
            <a:pPr lvl="1"/>
            <a:r>
              <a:rPr lang="en-US" dirty="0" smtClean="0"/>
              <a:t>If all of U or V is matched, no further increases.</a:t>
            </a:r>
          </a:p>
        </p:txBody>
      </p:sp>
      <p:sp>
        <p:nvSpPr>
          <p:cNvPr id="4" name="Oval 3"/>
          <p:cNvSpPr/>
          <p:nvPr/>
        </p:nvSpPr>
        <p:spPr>
          <a:xfrm>
            <a:off x="36576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44958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61722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0104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6576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4958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53340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61722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0104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43389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9624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9624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9624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962400" y="35052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56388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5638800" y="35052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64770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6477000" y="35052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73152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64770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3287" y="347393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 = {(4,8),(5,9)}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6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Improvement Maximum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Given a matching, vertices are either </a:t>
            </a:r>
            <a:r>
              <a:rPr lang="en-US" dirty="0" smtClean="0">
                <a:solidFill>
                  <a:schemeClr val="accent1"/>
                </a:solidFill>
              </a:rPr>
              <a:t>matched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768096" lvl="2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Matched: {1, 4, 5, 6, 8, 9}	Free: {2, 3, 7, 10}</a:t>
            </a:r>
          </a:p>
          <a:p>
            <a:pPr lvl="1"/>
            <a:r>
              <a:rPr lang="en-US" dirty="0" smtClean="0"/>
              <a:t>Easy to add link between free vertices.</a:t>
            </a:r>
            <a:endParaRPr lang="en-US" dirty="0"/>
          </a:p>
          <a:p>
            <a:pPr lvl="1"/>
            <a:r>
              <a:rPr lang="en-US" dirty="0" smtClean="0"/>
              <a:t>What happens when no edge available?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44958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61722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0104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6576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4958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53340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61722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010400" y="43434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43389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962400" y="3505200"/>
            <a:ext cx="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9624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9624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962400" y="35052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56388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5638800" y="35052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64770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6477000" y="35052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7315200" y="35052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6477000" y="35052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3287" y="3473930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 = {(4,8),(5,9)}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add (1,6)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500660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Augmenting Path: </a:t>
            </a:r>
            <a:r>
              <a:rPr lang="en-US" dirty="0" smtClean="0"/>
              <a:t>path from vertex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 smtClean="0"/>
              <a:t>  to vertex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smtClean="0"/>
              <a:t>, where edges in path alternative between being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E-M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dirty="0" smtClean="0"/>
              <a:t>Add edges not in M to M, remove edges already in M</a:t>
            </a:r>
          </a:p>
          <a:p>
            <a:pPr lvl="1"/>
            <a:r>
              <a:rPr lang="en-US" dirty="0" smtClean="0"/>
              <a:t>Since odd # of edges (start and end not in M), will increase cardinality of matching M.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8100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648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4864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324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8100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6482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4864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6324600" y="4800600"/>
            <a:ext cx="609600" cy="609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3528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479613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>
            <a:off x="3276600" y="3962400"/>
            <a:ext cx="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10" idx="0"/>
          </p:cNvCxnSpPr>
          <p:nvPr/>
        </p:nvCxnSpPr>
        <p:spPr>
          <a:xfrm>
            <a:off x="3276600" y="3962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9" idx="0"/>
          </p:cNvCxnSpPr>
          <p:nvPr/>
        </p:nvCxnSpPr>
        <p:spPr>
          <a:xfrm flipH="1">
            <a:off x="3276600" y="3962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9" idx="0"/>
          </p:cNvCxnSpPr>
          <p:nvPr/>
        </p:nvCxnSpPr>
        <p:spPr>
          <a:xfrm flipH="1">
            <a:off x="3276600" y="3962400"/>
            <a:ext cx="16764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11" idx="0"/>
          </p:cNvCxnSpPr>
          <p:nvPr/>
        </p:nvCxnSpPr>
        <p:spPr>
          <a:xfrm>
            <a:off x="49530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>
          <a:xfrm flipH="1">
            <a:off x="49530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2" idx="0"/>
          </p:cNvCxnSpPr>
          <p:nvPr/>
        </p:nvCxnSpPr>
        <p:spPr>
          <a:xfrm>
            <a:off x="57912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>
          <a:xfrm flipH="1">
            <a:off x="5791200" y="3962400"/>
            <a:ext cx="838200" cy="838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3" idx="0"/>
          </p:cNvCxnSpPr>
          <p:nvPr/>
        </p:nvCxnSpPr>
        <p:spPr>
          <a:xfrm>
            <a:off x="6629400" y="39624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0"/>
          </p:cNvCxnSpPr>
          <p:nvPr/>
        </p:nvCxnSpPr>
        <p:spPr>
          <a:xfrm>
            <a:off x="5791200" y="3962400"/>
            <a:ext cx="83820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9" idx="0"/>
          </p:cNvCxnSpPr>
          <p:nvPr/>
        </p:nvCxnSpPr>
        <p:spPr>
          <a:xfrm flipH="1">
            <a:off x="3276600" y="3962400"/>
            <a:ext cx="838200" cy="838200"/>
          </a:xfrm>
          <a:prstGeom prst="line">
            <a:avLst/>
          </a:prstGeom>
          <a:ln w="63500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9" idx="0"/>
          </p:cNvCxnSpPr>
          <p:nvPr/>
        </p:nvCxnSpPr>
        <p:spPr>
          <a:xfrm>
            <a:off x="3276600" y="3962400"/>
            <a:ext cx="0" cy="838200"/>
          </a:xfrm>
          <a:prstGeom prst="line">
            <a:avLst/>
          </a:prstGeom>
          <a:ln w="63500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4"/>
            <a:endCxn id="10" idx="0"/>
          </p:cNvCxnSpPr>
          <p:nvPr/>
        </p:nvCxnSpPr>
        <p:spPr>
          <a:xfrm>
            <a:off x="3276600" y="3962400"/>
            <a:ext cx="838200" cy="838200"/>
          </a:xfrm>
          <a:prstGeom prst="line">
            <a:avLst/>
          </a:prstGeom>
          <a:ln w="63500"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7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36542</TotalTime>
  <Words>1336</Words>
  <Application>Microsoft Office PowerPoint</Application>
  <PresentationFormat>On-screen Show (4:3)</PresentationFormat>
  <Paragraphs>388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Corbel</vt:lpstr>
      <vt:lpstr>Times New Roman</vt:lpstr>
      <vt:lpstr>Wingdings</vt:lpstr>
      <vt:lpstr>Wingdings 2</vt:lpstr>
      <vt:lpstr>Wingdings 3</vt:lpstr>
      <vt:lpstr>Module</vt:lpstr>
      <vt:lpstr>Iterative Improvement II</vt:lpstr>
      <vt:lpstr>Iterative Improvement</vt:lpstr>
      <vt:lpstr>Bipartite Graph Matching</vt:lpstr>
      <vt:lpstr>Bipartite Graphs</vt:lpstr>
      <vt:lpstr>Bipartite Graphs</vt:lpstr>
      <vt:lpstr>Matching in a Graph</vt:lpstr>
      <vt:lpstr>Iterative Improvement Maximum Matching</vt:lpstr>
      <vt:lpstr>Iterative Improvement Maximum Matching</vt:lpstr>
      <vt:lpstr>Augmenting Path</vt:lpstr>
      <vt:lpstr>Augmenting Path</vt:lpstr>
      <vt:lpstr>Perfect Matching</vt:lpstr>
      <vt:lpstr>BFS to Find Augmenting Paths</vt:lpstr>
      <vt:lpstr>BFS</vt:lpstr>
      <vt:lpstr>Efficiency</vt:lpstr>
      <vt:lpstr>“Stable Marriage” Problem</vt:lpstr>
      <vt:lpstr>Stable Marriage Problem</vt:lpstr>
      <vt:lpstr>Stable Marriage Problem</vt:lpstr>
      <vt:lpstr>Man-Optimal Alg (Gale-Shapley)</vt:lpstr>
      <vt:lpstr>Example</vt:lpstr>
      <vt:lpstr>Example</vt:lpstr>
      <vt:lpstr>Gale-Shapley Features</vt:lpstr>
      <vt:lpstr>Complexity &amp; Limitations of Algorithms</vt:lpstr>
      <vt:lpstr>Algorithms</vt:lpstr>
      <vt:lpstr>How Good Is An Algorithm?</vt:lpstr>
      <vt:lpstr>Efficiency Classes  </vt:lpstr>
      <vt:lpstr>Establishing Lower Bounds</vt:lpstr>
      <vt:lpstr>Trivial Lower Bounds</vt:lpstr>
      <vt:lpstr>Trivial Lower Bounds</vt:lpstr>
      <vt:lpstr>Trivial Lower Bounds</vt:lpstr>
      <vt:lpstr>Trivial Lower Bounds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888</cp:revision>
  <dcterms:created xsi:type="dcterms:W3CDTF">2006-08-16T00:00:00Z</dcterms:created>
  <dcterms:modified xsi:type="dcterms:W3CDTF">2016-11-30T08:03:13Z</dcterms:modified>
</cp:coreProperties>
</file>