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431" r:id="rId3"/>
    <p:sldId id="457" r:id="rId4"/>
    <p:sldId id="432" r:id="rId5"/>
    <p:sldId id="436" r:id="rId6"/>
    <p:sldId id="437" r:id="rId7"/>
    <p:sldId id="438" r:id="rId8"/>
    <p:sldId id="439" r:id="rId9"/>
    <p:sldId id="440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7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information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two are trivial lower bounds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Intractable qualitatively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of complexity</a:t>
            </a:r>
            <a:r>
              <a:rPr lang="en-US" baseline="0" dirty="0" smtClean="0"/>
              <a:t> theory focuses on decision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more detail in COMP 147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Davidgothberg</a:t>
            </a:r>
            <a:r>
              <a:rPr lang="en-US" dirty="0" smtClean="0"/>
              <a:t> Public Domain, https://commons.wikimedia.org/w/index.php?curid=1028460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&amp; Limitations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solves a problem in </a:t>
            </a:r>
            <a:r>
              <a:rPr lang="en-US" dirty="0" smtClean="0">
                <a:solidFill>
                  <a:schemeClr val="accent2"/>
                </a:solidFill>
              </a:rPr>
              <a:t>polynomial time</a:t>
            </a:r>
            <a:r>
              <a:rPr lang="en-US" dirty="0" smtClean="0"/>
              <a:t> if its worst-case time efficiency belongs to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d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Note: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r>
              <a:rPr lang="az-Cyrl-AZ" dirty="0" smtClean="0"/>
              <a:t>Є</a:t>
            </a:r>
            <a:r>
              <a:rPr lang="en-US" dirty="0" smtClean="0"/>
              <a:t> O(n)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Tractable</a:t>
            </a:r>
            <a:r>
              <a:rPr lang="en-US" dirty="0" smtClean="0"/>
              <a:t>: problem that can be solved in polynomial time.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Intractable</a:t>
            </a:r>
            <a:r>
              <a:rPr lang="en-US" dirty="0" smtClean="0"/>
              <a:t>: problem that cannot be solved in polynomial time, e.g. O(2</a:t>
            </a:r>
            <a:r>
              <a:rPr lang="en-US" baseline="30000" dirty="0" smtClean="0"/>
              <a:t>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458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17" y="2057400"/>
            <a:ext cx="7401295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Cutoff At Polynomial?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Too Slow!!</a:t>
            </a:r>
          </a:p>
        </p:txBody>
      </p:sp>
    </p:spTree>
    <p:extLst>
      <p:ext uri="{BB962C8B-B14F-4D97-AF65-F5344CB8AC3E}">
        <p14:creationId xmlns:p14="http://schemas.microsoft.com/office/powerpoint/2010/main" val="39646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Cutoff At Polynomial?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/>
              <a:t>Few useful polynomial time </a:t>
            </a:r>
            <a:r>
              <a:rPr lang="en-US" dirty="0" err="1" smtClean="0"/>
              <a:t>algs</a:t>
            </a:r>
            <a:r>
              <a:rPr lang="en-US" dirty="0" smtClean="0"/>
              <a:t> &gt; O(n</a:t>
            </a:r>
            <a:r>
              <a:rPr lang="en-US" baseline="30000" dirty="0" smtClean="0"/>
              <a:t>3</a:t>
            </a:r>
            <a:r>
              <a:rPr lang="en-US" dirty="0" smtClean="0"/>
              <a:t>).  (And few with large coefficients.)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/>
              <a:t>Convenient to combine polynomial functions: sum, composition also polynomial.</a:t>
            </a:r>
          </a:p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Intractable problems are intractable under all principal models of computation.</a:t>
            </a:r>
          </a:p>
        </p:txBody>
      </p:sp>
    </p:spTree>
    <p:extLst>
      <p:ext uri="{BB962C8B-B14F-4D97-AF65-F5344CB8AC3E}">
        <p14:creationId xmlns:p14="http://schemas.microsoft.com/office/powerpoint/2010/main" val="31290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decision problem </a:t>
            </a:r>
            <a:r>
              <a:rPr lang="en-US" dirty="0" smtClean="0"/>
              <a:t>is a problem that has a yes/no answer.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 is the class of decision problems that can be solved in polynomial time by deterministic algorithms.</a:t>
            </a:r>
          </a:p>
          <a:p>
            <a:pPr lvl="2"/>
            <a:r>
              <a:rPr lang="en-US" dirty="0" smtClean="0"/>
              <a:t>Focus on decision problems eliminates problems with exponentially large output.</a:t>
            </a:r>
          </a:p>
          <a:p>
            <a:pPr lvl="2"/>
            <a:r>
              <a:rPr lang="en-US" dirty="0" smtClean="0"/>
              <a:t>Many non-decision problems can be re-framed as decision problems, e.g. m-coloring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Can every decision problem be solved in polynomial time?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every decision problem be solved in polynomial time?  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problems are </a:t>
            </a:r>
            <a:r>
              <a:rPr lang="en-US" dirty="0" smtClean="0">
                <a:solidFill>
                  <a:schemeClr val="accent2"/>
                </a:solidFill>
              </a:rPr>
              <a:t>undecidable </a:t>
            </a:r>
            <a:r>
              <a:rPr lang="en-US" dirty="0" smtClean="0"/>
              <a:t>meaning they can’t be solved by any algorithm </a:t>
            </a:r>
            <a:r>
              <a:rPr lang="en-US" dirty="0" smtClean="0"/>
              <a:t>in finite time.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chemeClr val="accent2"/>
                </a:solidFill>
              </a:rPr>
              <a:t>Halting Problem</a:t>
            </a:r>
            <a:r>
              <a:rPr lang="en-US" dirty="0" smtClean="0"/>
              <a:t>: given a computer program and an input to it, determine whether the program will halt on that input or continue running indefinitely.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 is Undecidable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algorithm A solves halting problem.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new program Q, whose behavior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happens if we run Q(Q)?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438401"/>
            <a:ext cx="5219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86200"/>
            <a:ext cx="79629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7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 is Undecidable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algorithm A solves halting problem.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new program Q, whose behavior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happens if we run Q(Q)?  </a:t>
            </a:r>
            <a:r>
              <a:rPr lang="en-US" dirty="0" smtClean="0">
                <a:solidFill>
                  <a:srgbClr val="C00000"/>
                </a:solidFill>
              </a:rPr>
              <a:t>Contradiction!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438401"/>
            <a:ext cx="5219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86200"/>
            <a:ext cx="79629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410200"/>
            <a:ext cx="8001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2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Classifications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>
            <a:off x="4533900" y="2362200"/>
            <a:ext cx="3771900" cy="4114800"/>
          </a:xfrm>
          <a:prstGeom prst="flowChartDelay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Decidable</a:t>
            </a:r>
            <a:endParaRPr lang="en-US" sz="2800" dirty="0"/>
          </a:p>
        </p:txBody>
      </p:sp>
      <p:sp>
        <p:nvSpPr>
          <p:cNvPr id="6" name="Flowchart: Delay 5"/>
          <p:cNvSpPr/>
          <p:nvPr/>
        </p:nvSpPr>
        <p:spPr>
          <a:xfrm flipH="1">
            <a:off x="723900" y="2362200"/>
            <a:ext cx="3771900" cy="4114800"/>
          </a:xfrm>
          <a:prstGeom prst="flowChartDelay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Undecidable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648200" y="3505200"/>
            <a:ext cx="3429000" cy="2743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Tractable</a:t>
            </a:r>
            <a:endParaRPr lang="en-US" sz="2800" dirty="0"/>
          </a:p>
        </p:txBody>
      </p:sp>
      <p:sp>
        <p:nvSpPr>
          <p:cNvPr id="8" name="Multiply 7"/>
          <p:cNvSpPr/>
          <p:nvPr/>
        </p:nvSpPr>
        <p:spPr>
          <a:xfrm>
            <a:off x="4876800" y="2514600"/>
            <a:ext cx="533400" cy="4572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10200" y="2133600"/>
            <a:ext cx="6858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748135"/>
            <a:ext cx="550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Few Problems KNOWN To Go Here, But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1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Selection Sort: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Decrease &amp; Conquer Towers of Hanoi: 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endParaRPr lang="en-US" sz="1800" dirty="0"/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is generally a good efficiency class and O(2</a:t>
            </a:r>
            <a:r>
              <a:rPr lang="en-US" baseline="30000" dirty="0" smtClean="0"/>
              <a:t>n</a:t>
            </a:r>
            <a:r>
              <a:rPr lang="en-US" dirty="0" smtClean="0"/>
              <a:t>) is generally a bad one.</a:t>
            </a:r>
          </a:p>
          <a:p>
            <a:pPr lvl="1"/>
            <a:r>
              <a:rPr lang="en-US" dirty="0" smtClean="0"/>
              <a:t>But … could either task be accomplished more efficiently?</a:t>
            </a:r>
          </a:p>
          <a:p>
            <a:pPr lvl="2"/>
            <a:r>
              <a:rPr lang="en-US" dirty="0" smtClean="0"/>
              <a:t>Knowing bound tells us what kind of improvement to aim for: constant factor or efficiency class</a:t>
            </a:r>
          </a:p>
          <a:p>
            <a:pPr lvl="2"/>
            <a:r>
              <a:rPr lang="en-US" dirty="0"/>
              <a:t>Bound is </a:t>
            </a:r>
            <a:r>
              <a:rPr lang="en-US" dirty="0">
                <a:solidFill>
                  <a:schemeClr val="accent2"/>
                </a:solidFill>
              </a:rPr>
              <a:t>tight</a:t>
            </a:r>
            <a:r>
              <a:rPr lang="en-US" dirty="0"/>
              <a:t> if an algorithm already </a:t>
            </a:r>
            <a:r>
              <a:rPr lang="en-US" dirty="0" smtClean="0"/>
              <a:t>exists from that efficiency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(In)Tractable???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important problems have no known polynomial time algorithm, BUT haven’t been proven intractable, e.g.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Hamiltonian Circuit Problem</a:t>
            </a:r>
            <a:r>
              <a:rPr lang="en-US" dirty="0" smtClean="0"/>
              <a:t>: determine whether given graph has path from vertex to self passing through all other vertices.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Travelling Salesman Problem</a:t>
            </a:r>
            <a:r>
              <a:rPr lang="en-US" dirty="0" smtClean="0"/>
              <a:t>: find shortest Hamiltonian circuit in complete graph with positive integer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(In)Tractable???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important problems have no known polynomial time algorithm, BUT haven’t been proven intractable, e.g.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Knapsack Problem</a:t>
            </a:r>
            <a:r>
              <a:rPr lang="en-US" dirty="0" smtClean="0"/>
              <a:t>: find most valuable subset of </a:t>
            </a:r>
            <a:r>
              <a:rPr lang="en-US" i="1" dirty="0" smtClean="0"/>
              <a:t>n</a:t>
            </a:r>
            <a:r>
              <a:rPr lang="en-US" dirty="0" smtClean="0"/>
              <a:t> items with positive integer weights and values that fit into fixed capacity knapsack.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Partition Problem</a:t>
            </a:r>
            <a:r>
              <a:rPr lang="en-US" dirty="0" smtClean="0"/>
              <a:t>: given </a:t>
            </a:r>
            <a:r>
              <a:rPr lang="en-US" i="1" dirty="0" smtClean="0"/>
              <a:t>n</a:t>
            </a:r>
            <a:r>
              <a:rPr lang="en-US" dirty="0" smtClean="0"/>
              <a:t> positive integers determine if possible to partition them into 2 disjoint sets with same sum.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(In)Tractable???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Many important problems have no known polynomial time algorithm, BUT haven’t been proven intractable, e.g.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Bin-Packing Problem</a:t>
            </a:r>
            <a:r>
              <a:rPr lang="en-US" dirty="0" smtClean="0"/>
              <a:t>: given </a:t>
            </a:r>
            <a:r>
              <a:rPr lang="en-US" i="1" dirty="0" smtClean="0"/>
              <a:t>n</a:t>
            </a:r>
            <a:r>
              <a:rPr lang="en-US" dirty="0" smtClean="0"/>
              <a:t> items with positive sizes, pack them into smallest number of bins.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Graph-Coloring Problem</a:t>
            </a:r>
            <a:r>
              <a:rPr lang="en-US" dirty="0" smtClean="0"/>
              <a:t>: find smallest number of colors needed to color vertices of graph so no adjacent vertices are same color.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Integer Programming</a:t>
            </a:r>
            <a:r>
              <a:rPr lang="en-US" dirty="0" smtClean="0"/>
              <a:t>:  linear programming with requirement that variables have integer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growth of choices relative to input size,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>
              <a:spcAft>
                <a:spcPts val="1200"/>
              </a:spcAft>
            </a:pPr>
            <a:r>
              <a:rPr lang="en-US" dirty="0" err="1" smtClean="0"/>
              <a:t>Eulerian</a:t>
            </a:r>
            <a:r>
              <a:rPr lang="en-US" dirty="0" smtClean="0"/>
              <a:t> Circuit (traverse all edges) oddity for being in P.</a:t>
            </a:r>
          </a:p>
          <a:p>
            <a:r>
              <a:rPr lang="en-US" dirty="0" smtClean="0"/>
              <a:t>Checking whether proposed solution solves problem: polynomial time.</a:t>
            </a:r>
          </a:p>
          <a:p>
            <a:pPr lvl="1"/>
            <a:r>
              <a:rPr lang="en-US" dirty="0" smtClean="0"/>
              <a:t>e.g. verify list of vertices a Hamiltonian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NP</a:t>
            </a:r>
            <a:r>
              <a:rPr lang="en-US" dirty="0" smtClean="0"/>
              <a:t> is the class of problems that can be solved by nondeterministic polynomial algorithms.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Nondeterministic algorithm</a:t>
            </a:r>
            <a:r>
              <a:rPr lang="en-US" dirty="0" smtClean="0"/>
              <a:t>: randomly generates a candidate solution and then verifies it.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Nondeterministic Polynomial algorithm</a:t>
            </a:r>
            <a:r>
              <a:rPr lang="en-US" dirty="0" smtClean="0"/>
              <a:t>: nondeterministic algorithm with polynomial time verification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0915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vs.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NP:</a:t>
            </a:r>
          </a:p>
          <a:p>
            <a:pPr lvl="1"/>
            <a:r>
              <a:rPr lang="en-US" dirty="0" smtClean="0"/>
              <a:t>All problems in P also in NP – ignore guess and use regular algorithm in “verification” stage.</a:t>
            </a:r>
          </a:p>
          <a:p>
            <a:pPr lvl="1"/>
            <a:r>
              <a:rPr lang="en-US" dirty="0"/>
              <a:t>(In)Tractable??? Problems all in NP.</a:t>
            </a:r>
          </a:p>
          <a:p>
            <a:pPr lvl="1"/>
            <a:r>
              <a:rPr lang="en-US" dirty="0"/>
              <a:t>Halting Problem not in NP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Most Important Open Question in CS: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58809"/>
            <a:ext cx="1937738" cy="104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 smtClean="0"/>
              <a:t>A decision problem, D, is </a:t>
            </a:r>
            <a:r>
              <a:rPr lang="en-US" dirty="0" smtClean="0">
                <a:solidFill>
                  <a:schemeClr val="accent2"/>
                </a:solidFill>
              </a:rPr>
              <a:t>NP-Complete</a:t>
            </a:r>
            <a:r>
              <a:rPr lang="en-US" dirty="0" smtClean="0"/>
              <a:t> if: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belongs to the class NP.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Every</a:t>
            </a:r>
            <a:r>
              <a:rPr lang="en-US" dirty="0" smtClean="0"/>
              <a:t> problem in NP </a:t>
            </a:r>
            <a:r>
              <a:rPr lang="en-US" dirty="0" err="1" smtClean="0"/>
              <a:t>polynomially</a:t>
            </a:r>
            <a:r>
              <a:rPr lang="en-US" dirty="0" smtClean="0"/>
              <a:t> reducible to D.</a:t>
            </a:r>
          </a:p>
          <a:p>
            <a:pPr marL="1236726" lvl="2" indent="-514350"/>
            <a:r>
              <a:rPr lang="en-US" dirty="0" smtClean="0"/>
              <a:t>CNF-</a:t>
            </a:r>
            <a:r>
              <a:rPr lang="en-US" dirty="0" err="1" smtClean="0"/>
              <a:t>satisfiability</a:t>
            </a:r>
            <a:r>
              <a:rPr lang="en-US" dirty="0" smtClean="0"/>
              <a:t> problem first to be proven NP-complete.</a:t>
            </a:r>
          </a:p>
          <a:p>
            <a:pPr marL="1236726" lvl="2" indent="-514350">
              <a:spcAft>
                <a:spcPts val="1200"/>
              </a:spcAft>
            </a:pPr>
            <a:r>
              <a:rPr lang="en-US" dirty="0" smtClean="0"/>
              <a:t>Now can reduce a known NP-complete problem to D.</a:t>
            </a:r>
            <a:endParaRPr lang="en-US" dirty="0"/>
          </a:p>
          <a:p>
            <a:pPr marL="971550" lvl="1" indent="-514350"/>
            <a:r>
              <a:rPr lang="en-US" dirty="0" smtClean="0"/>
              <a:t>Definition implies finding solution to one NP-complete problem gives solution to </a:t>
            </a:r>
            <a:r>
              <a:rPr lang="en-US" b="1" dirty="0" smtClean="0"/>
              <a:t>all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http://ramos.elo.utfsm.cl/%7Elsb/elo320/aplicaciones/aplicaciones/CS460AlgorithmsandComplexity/lecture25/COMP460%20Algorithms%20and%20Complexity%20Lecture%2025_archivos/npc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3362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NP-Hard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approaches to </a:t>
            </a:r>
            <a:r>
              <a:rPr lang="en-US" dirty="0" smtClean="0"/>
              <a:t>difficult </a:t>
            </a:r>
            <a:r>
              <a:rPr lang="en-US" dirty="0"/>
              <a:t>combinatorial problems (</a:t>
            </a:r>
            <a:r>
              <a:rPr lang="en-US" dirty="0" smtClean="0"/>
              <a:t>NP-hard):</a:t>
            </a:r>
            <a:endParaRPr lang="en-US" dirty="0"/>
          </a:p>
          <a:p>
            <a:pPr lvl="1"/>
            <a:r>
              <a:rPr lang="en-US" dirty="0"/>
              <a:t>Use a strategy that guarantees solving </a:t>
            </a:r>
            <a:r>
              <a:rPr lang="en-US" dirty="0" smtClean="0"/>
              <a:t>problem </a:t>
            </a:r>
            <a:r>
              <a:rPr lang="en-US" dirty="0"/>
              <a:t>exactly but doesn’t guarantee </a:t>
            </a:r>
            <a:r>
              <a:rPr lang="en-US" dirty="0" smtClean="0"/>
              <a:t>finding </a:t>
            </a:r>
            <a:r>
              <a:rPr lang="en-US" dirty="0"/>
              <a:t>a solution in polynomial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Use an approximation algorithm that can find an approximate (sub-optimal) solution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3858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Lemonade from Lemons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atic1.squarespace.com/static/555b2d4ee4b011aa38092227/t/56e30d132eeb8197c497e740/1457720605915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352800"/>
            <a:ext cx="3171825" cy="16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f/f9/Public_key_encryption.svg/525px-Public_key_encryp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54" y="1603618"/>
            <a:ext cx="5310672" cy="51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Lower Bounds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number of input items that must be processed / number of output items that must be produced.</a:t>
            </a:r>
          </a:p>
          <a:p>
            <a:pPr lvl="1"/>
            <a:r>
              <a:rPr lang="en-US" dirty="0" smtClean="0"/>
              <a:t>e.g. algorithm for producing permutations of n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(n!) – output size.</a:t>
            </a:r>
          </a:p>
          <a:p>
            <a:pPr lvl="2"/>
            <a:r>
              <a:rPr lang="en-US" dirty="0" smtClean="0"/>
              <a:t>Bound is tight – Decrease and Conquer algorithm (4.3)</a:t>
            </a:r>
          </a:p>
        </p:txBody>
      </p:sp>
    </p:spTree>
    <p:extLst>
      <p:ext uri="{BB962C8B-B14F-4D97-AF65-F5344CB8AC3E}">
        <p14:creationId xmlns:p14="http://schemas.microsoft.com/office/powerpoint/2010/main" val="31115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Information-Theoretic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Establish lower bound based on amount of information it has to produce.</a:t>
                </a:r>
              </a:p>
              <a:p>
                <a:pPr lvl="1"/>
                <a:r>
                  <a:rPr lang="en-US" dirty="0" smtClean="0"/>
                  <a:t>e.g.  algorithm to guess which number between 1 and n someone is thinking of, using only yes/no questions.  </a:t>
                </a:r>
                <a:endParaRPr lang="en-US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because has log n bits of uncertainty.</a:t>
                </a:r>
              </a:p>
              <a:p>
                <a:pPr lvl="2"/>
                <a:r>
                  <a:rPr lang="en-US" dirty="0" smtClean="0"/>
                  <a:t>Each question produces one bit of information.</a:t>
                </a:r>
              </a:p>
              <a:p>
                <a:pPr lvl="1"/>
                <a:r>
                  <a:rPr lang="en-US" dirty="0" smtClean="0"/>
                  <a:t>Established through decision </a:t>
                </a:r>
                <a:r>
                  <a:rPr lang="en-US" dirty="0" smtClean="0"/>
                  <a:t>trees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5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Establish lower bound by assuming problem is controlled by ‘adversary’ trying to make it as hard to solve as possible.</a:t>
                </a:r>
              </a:p>
              <a:p>
                <a:pPr lvl="1"/>
                <a:r>
                  <a:rPr lang="en-US" dirty="0" smtClean="0"/>
                  <a:t>e.g.  consider merging two sorted lists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sz="800" dirty="0" smtClean="0"/>
                  <a:t> 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800" dirty="0" smtClean="0"/>
                  <a:t>  </a:t>
                </a:r>
                <a:br>
                  <a:rPr lang="en-US" sz="800" dirty="0" smtClean="0"/>
                </a:br>
                <a:r>
                  <a:rPr lang="en-US" dirty="0" smtClean="0"/>
                  <a:t>adversary wants to maximize number of comparisons that must be done: 2n-1.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Show that problem </a:t>
            </a:r>
            <a:r>
              <a:rPr lang="en-US" i="1" dirty="0" smtClean="0"/>
              <a:t>P</a:t>
            </a:r>
            <a:r>
              <a:rPr lang="en-US" dirty="0" smtClean="0"/>
              <a:t> is at least as hard as problem </a:t>
            </a:r>
            <a:r>
              <a:rPr lang="en-US" i="1" dirty="0" smtClean="0"/>
              <a:t>Q</a:t>
            </a:r>
            <a:r>
              <a:rPr lang="en-US" dirty="0" smtClean="0"/>
              <a:t> by reducing problem </a:t>
            </a:r>
            <a:r>
              <a:rPr lang="en-US" i="1" dirty="0" smtClean="0"/>
              <a:t>Q</a:t>
            </a:r>
            <a:r>
              <a:rPr lang="en-US" dirty="0" smtClean="0"/>
              <a:t> to </a:t>
            </a:r>
            <a:r>
              <a:rPr lang="en-US" i="1" dirty="0" smtClean="0"/>
              <a:t>P </a:t>
            </a:r>
            <a:br>
              <a:rPr lang="en-US" i="1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not other way round!!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i="1" dirty="0" smtClean="0"/>
              <a:t>P</a:t>
            </a:r>
            <a:r>
              <a:rPr lang="en-US" dirty="0" smtClean="0"/>
              <a:t>:  Euclidean Minimum Spanning Tree Problem – given </a:t>
            </a:r>
            <a:r>
              <a:rPr lang="en-US" i="1" dirty="0" smtClean="0"/>
              <a:t>n</a:t>
            </a:r>
            <a:r>
              <a:rPr lang="en-US" dirty="0" smtClean="0"/>
              <a:t> points in Cartesian plane, construct tree of minimum total length connecting all points.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:  Element Uniqueness Problem – given </a:t>
            </a:r>
            <a:r>
              <a:rPr lang="en-US" i="1" dirty="0" smtClean="0"/>
              <a:t>n</a:t>
            </a:r>
            <a:r>
              <a:rPr lang="en-US" dirty="0" smtClean="0"/>
              <a:t> values, check whether there are any duplicates.  </a:t>
            </a:r>
            <a:r>
              <a:rPr lang="el-GR" dirty="0" smtClean="0"/>
              <a:t>Ω</a:t>
            </a:r>
            <a:r>
              <a:rPr lang="en-US" dirty="0" smtClean="0"/>
              <a:t>(n log 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2485" y="5986790"/>
            <a:ext cx="3484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to reduce Q to P?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i="1" dirty="0" smtClean="0"/>
              <a:t>n</a:t>
            </a:r>
            <a:r>
              <a:rPr lang="en-US" dirty="0" smtClean="0"/>
              <a:t> real numbers –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– to </a:t>
            </a:r>
            <a:r>
              <a:rPr lang="en-US" i="1" dirty="0" smtClean="0"/>
              <a:t>n</a:t>
            </a:r>
            <a:r>
              <a:rPr lang="en-US" dirty="0" smtClean="0"/>
              <a:t> points – 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, 0),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0</a:t>
            </a:r>
            <a:r>
              <a:rPr lang="en-US" dirty="0" smtClean="0"/>
              <a:t>), …, </a:t>
            </a:r>
            <a:r>
              <a:rPr lang="en-US" dirty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/>
              <a:t>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Euclidean Minimum Spanning Tree,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Traverse </a:t>
            </a:r>
            <a:r>
              <a:rPr lang="en-US" i="1" dirty="0" smtClean="0"/>
              <a:t>T</a:t>
            </a:r>
            <a:r>
              <a:rPr lang="en-US" dirty="0" smtClean="0"/>
              <a:t> and check for an edge of length 0.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292" y="5334000"/>
            <a:ext cx="6547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Proves that Euclidean Minimum Spanning</a:t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Tree problem is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r>
              <a:rPr lang="en-US" sz="2800" dirty="0" smtClean="0">
                <a:solidFill>
                  <a:schemeClr val="accent2"/>
                </a:solidFill>
              </a:rPr>
              <a:t>(n log n)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16769"/>
              </p:ext>
            </p:extLst>
          </p:nvPr>
        </p:nvGraphicFramePr>
        <p:xfrm>
          <a:off x="457200" y="2514599"/>
          <a:ext cx="8229600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879459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5436577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Problem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Lower Bound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36696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Sorting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Ω</a:t>
                      </a:r>
                      <a:r>
                        <a:rPr lang="en-US" sz="2400" dirty="0" smtClean="0"/>
                        <a:t>(n 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14477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Searching a sorted array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Ω</a:t>
                      </a:r>
                      <a:r>
                        <a:rPr lang="en-US" sz="2400" dirty="0" smtClean="0"/>
                        <a:t>(log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16955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Element uniqueness problem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Ω</a:t>
                      </a:r>
                      <a:r>
                        <a:rPr lang="en-US" sz="2400" dirty="0" smtClean="0"/>
                        <a:t>(n 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73317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 of n-digit integers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Ω</a:t>
                      </a:r>
                      <a:r>
                        <a:rPr lang="en-US" sz="2400" dirty="0" smtClean="0"/>
                        <a:t>(n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45677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 of </a:t>
                      </a:r>
                      <a:r>
                        <a:rPr lang="en-US" sz="2400" dirty="0" err="1" smtClean="0"/>
                        <a:t>nxn</a:t>
                      </a:r>
                      <a:r>
                        <a:rPr lang="en-US" sz="2400" dirty="0" smtClean="0"/>
                        <a:t> matrices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Ω</a:t>
                      </a:r>
                      <a:r>
                        <a:rPr lang="en-US" sz="2400" dirty="0" smtClean="0"/>
                        <a:t>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84504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75191"/>
            <a:ext cx="8229600" cy="73940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Common problems to reduce to: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39010</TotalTime>
  <Words>1128</Words>
  <Application>Microsoft Office PowerPoint</Application>
  <PresentationFormat>On-screen Show (4:3)</PresentationFormat>
  <Paragraphs>149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Complexity &amp; Limitations of Algorithms</vt:lpstr>
      <vt:lpstr>How Good Is An Algorithm?</vt:lpstr>
      <vt:lpstr>Establishing Lower Bounds</vt:lpstr>
      <vt:lpstr>Trivial Lower Bounds</vt:lpstr>
      <vt:lpstr>Information-Theoretic Bounds</vt:lpstr>
      <vt:lpstr>Adversary Method</vt:lpstr>
      <vt:lpstr>Problem Reduction</vt:lpstr>
      <vt:lpstr>Problem Reduction</vt:lpstr>
      <vt:lpstr>Problem Reduction</vt:lpstr>
      <vt:lpstr>Tractable vs. Intractable</vt:lpstr>
      <vt:lpstr>Polynomial Time</vt:lpstr>
      <vt:lpstr>Why Cutoff At Polynomial?</vt:lpstr>
      <vt:lpstr>Why Cutoff At Polynomial?</vt:lpstr>
      <vt:lpstr>Decision Problems</vt:lpstr>
      <vt:lpstr>Decision Problems</vt:lpstr>
      <vt:lpstr>Decision Problems</vt:lpstr>
      <vt:lpstr>Halting Problem is Undecidable</vt:lpstr>
      <vt:lpstr>Halting Problem is Undecidable</vt:lpstr>
      <vt:lpstr>Problem Classifications</vt:lpstr>
      <vt:lpstr>(In)Tractable???</vt:lpstr>
      <vt:lpstr>(In)Tractable???</vt:lpstr>
      <vt:lpstr>(In)Tractable???</vt:lpstr>
      <vt:lpstr>These Problems</vt:lpstr>
      <vt:lpstr>NP</vt:lpstr>
      <vt:lpstr>P vs. NP</vt:lpstr>
      <vt:lpstr>NP-Complete</vt:lpstr>
      <vt:lpstr>Tackling NP-Hard Problems</vt:lpstr>
      <vt:lpstr>Lemonade from Lemons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827</cp:revision>
  <dcterms:created xsi:type="dcterms:W3CDTF">2006-08-16T00:00:00Z</dcterms:created>
  <dcterms:modified xsi:type="dcterms:W3CDTF">2016-12-05T18:17:40Z</dcterms:modified>
</cp:coreProperties>
</file>