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59" r:id="rId3"/>
    <p:sldId id="460" r:id="rId4"/>
    <p:sldId id="487" r:id="rId5"/>
    <p:sldId id="488" r:id="rId6"/>
    <p:sldId id="489" r:id="rId7"/>
    <p:sldId id="492" r:id="rId8"/>
    <p:sldId id="495" r:id="rId9"/>
    <p:sldId id="496" r:id="rId10"/>
    <p:sldId id="494" r:id="rId11"/>
    <p:sldId id="491" r:id="rId12"/>
    <p:sldId id="497" r:id="rId13"/>
    <p:sldId id="498" r:id="rId14"/>
    <p:sldId id="499" r:id="rId15"/>
    <p:sldId id="500" r:id="rId16"/>
    <p:sldId id="501" r:id="rId17"/>
    <p:sldId id="502" r:id="rId18"/>
    <p:sldId id="508" r:id="rId19"/>
    <p:sldId id="505" r:id="rId20"/>
    <p:sldId id="509" r:id="rId21"/>
    <p:sldId id="503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520" r:id="rId33"/>
    <p:sldId id="476" r:id="rId34"/>
    <p:sldId id="52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7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s</a:t>
            </a:r>
            <a:r>
              <a:rPr lang="en-US" altLang="en-US" i="1" baseline="-25000" dirty="0" err="1" smtClean="0"/>
              <a:t>a</a:t>
            </a:r>
            <a:r>
              <a:rPr lang="en-US" altLang="en-US" dirty="0" smtClean="0"/>
              <a:t>) = f(</a:t>
            </a:r>
            <a:r>
              <a:rPr lang="en-US" altLang="en-US" i="1" dirty="0" err="1" smtClean="0"/>
              <a:t>s</a:t>
            </a:r>
            <a:r>
              <a:rPr lang="en-US" altLang="en-US" i="1" baseline="-25000" dirty="0" err="1" smtClean="0"/>
              <a:t>a</a:t>
            </a:r>
            <a:r>
              <a:rPr lang="en-US" altLang="en-US" dirty="0" smtClean="0"/>
              <a:t>) / f(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*)  for minimization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close to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46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Ties broken</a:t>
            </a:r>
            <a:r>
              <a:rPr lang="en-US" baseline="0" dirty="0" smtClean="0"/>
              <a:t> arbitrarily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but</a:t>
            </a:r>
            <a:r>
              <a:rPr lang="en-US" baseline="0" dirty="0" smtClean="0"/>
              <a:t> not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7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real-world applications are Euclidean – but not airline tickets!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9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Euclidean graph, taking shortcut cannot increase tour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0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4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Explores and</a:t>
            </a:r>
            <a:r>
              <a:rPr lang="en-US" altLang="en-US" baseline="0" dirty="0" smtClean="0"/>
              <a:t> prunes for n-queens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Branches represent including or excluding</a:t>
            </a:r>
            <a:r>
              <a:rPr lang="en-US" baseline="0" dirty="0" smtClean="0"/>
              <a:t> a value – stop exploring when sum exceeds 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Exhaustive</a:t>
            </a:r>
            <a:r>
              <a:rPr lang="en-US" baseline="0" dirty="0" smtClean="0"/>
              <a:t> Search – slow for all instances, Backtracking feasible for some.  Even if no pruning, still provides systematic exploration.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8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Leaves terminated because</a:t>
            </a:r>
            <a:r>
              <a:rPr lang="en-US" baseline="0" dirty="0" smtClean="0"/>
              <a:t> worse than found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8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Overcoming Limitations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Branch-and-Bound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Branch-and-Bound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Branch-and-Bound: an enhancement of backtracking</a:t>
            </a:r>
          </a:p>
          <a:p>
            <a:pPr lvl="1"/>
            <a:r>
              <a:rPr lang="en-US" dirty="0" smtClean="0"/>
              <a:t>Only applicable to optimization problems</a:t>
            </a:r>
          </a:p>
          <a:p>
            <a:pPr lvl="1"/>
            <a:endParaRPr lang="en-US" sz="1000" dirty="0" smtClean="0"/>
          </a:p>
          <a:p>
            <a:r>
              <a:rPr lang="en-US" dirty="0"/>
              <a:t>For each node </a:t>
            </a:r>
            <a:r>
              <a:rPr lang="en-US" dirty="0" smtClean="0"/>
              <a:t>of state-space </a:t>
            </a:r>
            <a:r>
              <a:rPr lang="en-US" dirty="0"/>
              <a:t>tree, computes a </a:t>
            </a:r>
            <a:r>
              <a:rPr lang="en-US" dirty="0">
                <a:solidFill>
                  <a:schemeClr val="accent1"/>
                </a:solidFill>
              </a:rPr>
              <a:t>bound</a:t>
            </a:r>
            <a:r>
              <a:rPr lang="en-US" dirty="0"/>
              <a:t> on the value of the objective function for all descendants  of the </a:t>
            </a:r>
            <a:r>
              <a:rPr lang="en-US" dirty="0" smtClean="0"/>
              <a:t>node (extensions of the partial solution)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Branch-and-Bound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bound for:</a:t>
            </a:r>
          </a:p>
          <a:p>
            <a:pPr lvl="1"/>
            <a:r>
              <a:rPr lang="en-US" dirty="0" smtClean="0"/>
              <a:t>Ruling </a:t>
            </a:r>
            <a:r>
              <a:rPr lang="en-US" dirty="0"/>
              <a:t>out </a:t>
            </a:r>
            <a:r>
              <a:rPr lang="en-US" dirty="0" smtClean="0"/>
              <a:t>nodes </a:t>
            </a:r>
            <a:r>
              <a:rPr lang="en-US" dirty="0"/>
              <a:t>as “</a:t>
            </a:r>
            <a:r>
              <a:rPr lang="en-US" dirty="0" err="1"/>
              <a:t>nonpromising</a:t>
            </a:r>
            <a:r>
              <a:rPr lang="en-US" dirty="0"/>
              <a:t>” </a:t>
            </a:r>
            <a:r>
              <a:rPr lang="en-US" dirty="0" smtClean="0"/>
              <a:t>– </a:t>
            </a:r>
            <a:r>
              <a:rPr lang="en-US" dirty="0"/>
              <a:t>if </a:t>
            </a:r>
            <a:r>
              <a:rPr lang="en-US" dirty="0" smtClean="0"/>
              <a:t>bound </a:t>
            </a:r>
            <a:r>
              <a:rPr lang="en-US" dirty="0"/>
              <a:t>is not better than the best solution seen so </a:t>
            </a:r>
            <a:r>
              <a:rPr lang="en-US" dirty="0" smtClean="0"/>
              <a:t>far</a:t>
            </a:r>
          </a:p>
          <a:p>
            <a:pPr lvl="2"/>
            <a:r>
              <a:rPr lang="en-US" dirty="0" smtClean="0"/>
              <a:t>Neither this node nor any below it can be optimal</a:t>
            </a:r>
          </a:p>
          <a:p>
            <a:pPr lvl="2"/>
            <a:r>
              <a:rPr lang="en-US" dirty="0" smtClean="0"/>
              <a:t>Backtracking only cuts off infeasible branches</a:t>
            </a:r>
            <a:endParaRPr lang="en-US" dirty="0"/>
          </a:p>
          <a:p>
            <a:pPr lvl="1"/>
            <a:r>
              <a:rPr lang="en-US" dirty="0" smtClean="0"/>
              <a:t>Guiding search </a:t>
            </a:r>
            <a:r>
              <a:rPr lang="en-US" dirty="0"/>
              <a:t>through </a:t>
            </a:r>
            <a:r>
              <a:rPr lang="en-US" dirty="0" smtClean="0"/>
              <a:t>state-space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7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one element in each row of </a:t>
            </a:r>
            <a:r>
              <a:rPr lang="en-US" dirty="0" smtClean="0"/>
              <a:t>cost </a:t>
            </a:r>
            <a:r>
              <a:rPr lang="en-US" dirty="0"/>
              <a:t>matrix </a:t>
            </a:r>
            <a:r>
              <a:rPr lang="en-US" dirty="0" smtClean="0"/>
              <a:t>such </a:t>
            </a:r>
            <a:r>
              <a:rPr lang="en-US" dirty="0"/>
              <a:t>that: 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two selected elements </a:t>
            </a:r>
            <a:r>
              <a:rPr lang="en-US" dirty="0" smtClean="0"/>
              <a:t>in </a:t>
            </a:r>
            <a:r>
              <a:rPr lang="en-US" dirty="0"/>
              <a:t>the same column</a:t>
            </a:r>
          </a:p>
          <a:p>
            <a:pPr lvl="1"/>
            <a:r>
              <a:rPr lang="en-US" dirty="0" smtClean="0"/>
              <a:t>Sum </a:t>
            </a:r>
            <a:r>
              <a:rPr lang="en-US" dirty="0"/>
              <a:t>is minimized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05301"/>
              </p:ext>
            </p:extLst>
          </p:nvPr>
        </p:nvGraphicFramePr>
        <p:xfrm>
          <a:off x="457200" y="3962400"/>
          <a:ext cx="8305800" cy="2819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764362234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610486955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58162874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412957087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428763514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 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 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370737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365688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20934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3506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6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6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286000"/>
          </a:xfrm>
        </p:spPr>
        <p:txBody>
          <a:bodyPr/>
          <a:lstStyle/>
          <a:p>
            <a:r>
              <a:rPr lang="en-US" dirty="0" smtClean="0"/>
              <a:t>Lower bound – optimal solution must be at least sum of smallest </a:t>
            </a:r>
            <a:r>
              <a:rPr lang="en-US" dirty="0" err="1" smtClean="0"/>
              <a:t>elems</a:t>
            </a:r>
            <a:r>
              <a:rPr lang="en-US" dirty="0" smtClean="0"/>
              <a:t> in each row:</a:t>
            </a:r>
            <a:br>
              <a:rPr lang="en-US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+ 4 + 1 + 4 = 10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or cols: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+ 2 + 1 + 4 = 12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67166"/>
              </p:ext>
            </p:extLst>
          </p:nvPr>
        </p:nvGraphicFramePr>
        <p:xfrm>
          <a:off x="457200" y="1600200"/>
          <a:ext cx="8305800" cy="2819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764362234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610486955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58162874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412957087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428763514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 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 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370737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365688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20934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3506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6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56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286000"/>
          </a:xfrm>
        </p:spPr>
        <p:txBody>
          <a:bodyPr/>
          <a:lstStyle/>
          <a:p>
            <a:r>
              <a:rPr lang="en-US" dirty="0" smtClean="0"/>
              <a:t>Same applies to partial solution, e.g. (a,1) – doesn’t have to represent legitimate </a:t>
            </a:r>
            <a:r>
              <a:rPr lang="en-US" dirty="0" err="1" smtClean="0"/>
              <a:t>soln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+ 3 + 1 + 4 = 17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200"/>
          <a:ext cx="8305800" cy="2819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764362234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610486955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58162874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412957087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428763514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 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 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370737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365688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20934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3506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Person 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6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95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8153400" cy="2914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76400"/>
          </a:xfrm>
        </p:spPr>
        <p:txBody>
          <a:bodyPr/>
          <a:lstStyle/>
          <a:p>
            <a:r>
              <a:rPr lang="en-US" dirty="0" smtClean="0"/>
              <a:t>Rather than 1 child of last promising node, generate all children of most promising node among live (non-terminated) leaves.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0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Best-First Branch-and-Bound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86223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define a lower bound</a:t>
            </a:r>
          </a:p>
          <a:p>
            <a:pPr lvl="1"/>
            <a:r>
              <a:rPr lang="en-US" dirty="0" smtClean="0"/>
              <a:t>Smallest intercity distance * number of cities left</a:t>
            </a:r>
          </a:p>
          <a:p>
            <a:pPr lvl="1"/>
            <a:r>
              <a:rPr lang="en-US" dirty="0" smtClean="0"/>
              <a:t>For every city, sum up two shortest links connecting to city, divide by 2 and take ceiling.</a:t>
            </a:r>
          </a:p>
          <a:p>
            <a:pPr lvl="2"/>
            <a:r>
              <a:rPr lang="en-US" dirty="0" smtClean="0"/>
              <a:t>Must take different path in and out of each city</a:t>
            </a:r>
          </a:p>
          <a:p>
            <a:pPr lvl="2"/>
            <a:endParaRPr lang="en-US" sz="1000" dirty="0"/>
          </a:p>
          <a:p>
            <a:r>
              <a:rPr lang="en-US" dirty="0" smtClean="0"/>
              <a:t>Consider tours starting at particular city, e.g. a, and in which city b occurs before 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sp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34" y="1447800"/>
            <a:ext cx="9124666" cy="5410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  <p:pic>
        <p:nvPicPr>
          <p:cNvPr id="5" name="Picture 4" descr="tsp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524000"/>
            <a:ext cx="2667000" cy="2209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5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Tackling NP-Hard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approaches to </a:t>
            </a:r>
            <a:r>
              <a:rPr lang="en-US" dirty="0" smtClean="0"/>
              <a:t>difficult </a:t>
            </a:r>
            <a:r>
              <a:rPr lang="en-US" dirty="0"/>
              <a:t>combinatorial problems (</a:t>
            </a:r>
            <a:r>
              <a:rPr lang="en-US" dirty="0" smtClean="0"/>
              <a:t>NP-hard):</a:t>
            </a:r>
            <a:endParaRPr lang="en-US" dirty="0"/>
          </a:p>
          <a:p>
            <a:pPr lvl="1"/>
            <a:r>
              <a:rPr lang="en-US" dirty="0"/>
              <a:t>Use a strategy that guarantees solving </a:t>
            </a:r>
            <a:r>
              <a:rPr lang="en-US" dirty="0" smtClean="0"/>
              <a:t>problem </a:t>
            </a:r>
            <a:r>
              <a:rPr lang="en-US" dirty="0"/>
              <a:t>exactly but doesn’t guarantee </a:t>
            </a:r>
            <a:r>
              <a:rPr lang="en-US" dirty="0" smtClean="0"/>
              <a:t>finding </a:t>
            </a:r>
            <a:r>
              <a:rPr lang="en-US" dirty="0"/>
              <a:t>a solution in polynomial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Use an approximation algorithm that can find an approximate (sub-optimal) solution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438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Branch-and-Bound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backtracking – can run </a:t>
            </a:r>
            <a:r>
              <a:rPr lang="en-US" dirty="0"/>
              <a:t>out of memory or time when solving a problem</a:t>
            </a:r>
          </a:p>
          <a:p>
            <a:pPr lvl="1"/>
            <a:r>
              <a:rPr lang="en-US" dirty="0" smtClean="0"/>
              <a:t>Can solve many instances of combinatorial problems – impossible to predict which ones solvable</a:t>
            </a:r>
          </a:p>
          <a:p>
            <a:pPr lvl="1"/>
            <a:r>
              <a:rPr lang="en-US" dirty="0" smtClean="0"/>
              <a:t>Same tricks to improve pruning can be used</a:t>
            </a:r>
          </a:p>
          <a:p>
            <a:pPr lvl="1"/>
            <a:r>
              <a:rPr lang="en-US" dirty="0" smtClean="0"/>
              <a:t>Good bounding function may be hard to find</a:t>
            </a:r>
          </a:p>
          <a:p>
            <a:pPr lvl="1"/>
            <a:r>
              <a:rPr lang="en-US" dirty="0" smtClean="0"/>
              <a:t>AI looks at alternatives to best-first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8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Approach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For some instances of NP-hard problems, can use branch-and-bound or DP</a:t>
            </a:r>
          </a:p>
          <a:p>
            <a:endParaRPr lang="en-US" altLang="en-US" sz="1000" dirty="0" smtClean="0"/>
          </a:p>
          <a:p>
            <a:r>
              <a:rPr lang="en-US" altLang="en-US" dirty="0" smtClean="0"/>
              <a:t>Or polynomial-time </a:t>
            </a:r>
            <a:r>
              <a:rPr lang="en-US" altLang="en-US" dirty="0"/>
              <a:t>approximation algorithm to </a:t>
            </a:r>
            <a:r>
              <a:rPr lang="en-US" altLang="en-US" dirty="0" smtClean="0"/>
              <a:t>get non-optimal solution (hope close)</a:t>
            </a:r>
          </a:p>
          <a:p>
            <a:pPr lvl="1"/>
            <a:r>
              <a:rPr lang="en-US" dirty="0" smtClean="0"/>
              <a:t>Particularly sensible if data noisy</a:t>
            </a:r>
          </a:p>
          <a:p>
            <a:pPr lvl="1"/>
            <a:r>
              <a:rPr lang="en-US" dirty="0" smtClean="0"/>
              <a:t>Some problems have special classes of instances that are easier to solve than general </a:t>
            </a:r>
            <a:r>
              <a:rPr lang="en-US" dirty="0" smtClean="0"/>
              <a:t>case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93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Want </a:t>
            </a:r>
            <a:r>
              <a:rPr lang="en-US" dirty="0" smtClean="0"/>
              <a:t>to measure accuracy: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Accuracy Ratio:</a:t>
            </a:r>
            <a:r>
              <a:rPr lang="en-US" dirty="0" smtClean="0"/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r(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= f(s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/ f(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dirty="0"/>
              <a:t>  for maximization problems</a:t>
            </a:r>
          </a:p>
          <a:p>
            <a:pPr lvl="2"/>
            <a:r>
              <a:rPr lang="en-US" dirty="0" smtClean="0"/>
              <a:t>f(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a</a:t>
            </a:r>
            <a:r>
              <a:rPr lang="en-US" dirty="0"/>
              <a:t>) and  f(s</a:t>
            </a:r>
            <a:r>
              <a:rPr lang="en-US" baseline="30000" dirty="0" smtClean="0"/>
              <a:t>*</a:t>
            </a:r>
            <a:r>
              <a:rPr lang="en-US" dirty="0" smtClean="0"/>
              <a:t>): values </a:t>
            </a:r>
            <a:r>
              <a:rPr lang="en-US" dirty="0"/>
              <a:t>of the objective function f  for  the approximate solution </a:t>
            </a:r>
            <a:r>
              <a:rPr lang="en-US" dirty="0" err="1"/>
              <a:t>s</a:t>
            </a:r>
            <a:r>
              <a:rPr lang="en-US" baseline="-25000" dirty="0" err="1"/>
              <a:t>a</a:t>
            </a:r>
            <a:r>
              <a:rPr lang="en-US" dirty="0"/>
              <a:t> and actual optimal solution s</a:t>
            </a:r>
            <a:r>
              <a:rPr lang="en-US" baseline="30000" dirty="0" smtClean="0"/>
              <a:t>*</a:t>
            </a:r>
          </a:p>
          <a:p>
            <a:pPr lvl="1"/>
            <a:r>
              <a:rPr lang="en-US" dirty="0" smtClean="0"/>
              <a:t>Value closer to 1 is ideal</a:t>
            </a:r>
          </a:p>
        </p:txBody>
      </p:sp>
    </p:spTree>
    <p:extLst>
      <p:ext uri="{BB962C8B-B14F-4D97-AF65-F5344CB8AC3E}">
        <p14:creationId xmlns:p14="http://schemas.microsoft.com/office/powerpoint/2010/main" val="226064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May </a:t>
                </a:r>
                <a:r>
                  <a:rPr lang="en-US" dirty="0"/>
                  <a:t>not know s</a:t>
                </a:r>
                <a:r>
                  <a:rPr lang="en-US" dirty="0" smtClean="0"/>
                  <a:t>*</a:t>
                </a:r>
              </a:p>
              <a:p>
                <a:endParaRPr lang="en-US" sz="1000" dirty="0"/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Performance Ratio (R</a:t>
                </a:r>
                <a:r>
                  <a:rPr lang="en-US" baseline="-25000" dirty="0" smtClean="0">
                    <a:solidFill>
                      <a:schemeClr val="accent1"/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) </a:t>
                </a:r>
                <a:r>
                  <a:rPr lang="en-US" dirty="0" smtClean="0"/>
                  <a:t>of algorithm A is smallest value of c for which inequality holds for all instances of problem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general no c-approximations exist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5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72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for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Greedy Approaches:</a:t>
            </a:r>
          </a:p>
          <a:p>
            <a:pPr lvl="1"/>
            <a:r>
              <a:rPr lang="en-US" dirty="0" smtClean="0"/>
              <a:t>Nearest Neighbor</a:t>
            </a:r>
          </a:p>
          <a:p>
            <a:pPr lvl="1"/>
            <a:endParaRPr lang="en-US" sz="600" dirty="0" smtClean="0"/>
          </a:p>
          <a:p>
            <a:pPr lvl="1"/>
            <a:r>
              <a:rPr lang="en-US" dirty="0" err="1" smtClean="0"/>
              <a:t>Multifragment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Minimum Spanning Tree Approaches:</a:t>
            </a:r>
          </a:p>
          <a:p>
            <a:pPr lvl="1"/>
            <a:r>
              <a:rPr lang="en-US" dirty="0" smtClean="0"/>
              <a:t>Twice-Around-the-Tree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699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go to nearest unvisited city – then return to start city.</a:t>
            </a:r>
          </a:p>
          <a:p>
            <a:pPr lvl="1"/>
            <a:r>
              <a:rPr lang="en-US" dirty="0" smtClean="0"/>
              <a:t>Tour may vary depending on start city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31900" y="3810000"/>
            <a:ext cx="16446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160463" y="3886200"/>
            <a:ext cx="1722437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160463" y="3886200"/>
            <a:ext cx="1722437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90600" y="3962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55700" y="5562600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971800" y="3962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770063" y="34290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3263" y="44196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971800" y="4419600"/>
            <a:ext cx="31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312863" y="47244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227263" y="45720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770063" y="55626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91000" y="44196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33800" y="3810000"/>
            <a:ext cx="4267200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en-US" sz="2400" i="1" dirty="0" err="1">
                <a:solidFill>
                  <a:schemeClr val="accent2"/>
                </a:solidFill>
              </a:rPr>
              <a:t>s</a:t>
            </a:r>
            <a:r>
              <a:rPr kumimoji="1" lang="en-US" altLang="en-US" sz="2400" i="1" baseline="-25000" dirty="0" err="1">
                <a:solidFill>
                  <a:schemeClr val="accent2"/>
                </a:solidFill>
              </a:rPr>
              <a:t>a</a:t>
            </a:r>
            <a:r>
              <a:rPr kumimoji="1" lang="en-US" altLang="en-US" sz="2400" i="1" baseline="-25000" dirty="0">
                <a:solidFill>
                  <a:schemeClr val="accent2"/>
                </a:solidFill>
              </a:rPr>
              <a:t> </a:t>
            </a:r>
            <a:r>
              <a:rPr kumimoji="1" lang="en-US" altLang="en-US" sz="2400" dirty="0">
                <a:solidFill>
                  <a:schemeClr val="accent2"/>
                </a:solidFill>
              </a:rPr>
              <a:t>:  A – B – C – D – A of length 10</a:t>
            </a:r>
          </a:p>
          <a:p>
            <a:pPr algn="l">
              <a:spcBef>
                <a:spcPct val="50000"/>
              </a:spcBef>
            </a:pPr>
            <a:r>
              <a:rPr kumimoji="1" lang="en-US" altLang="en-US" sz="2400" i="1" dirty="0">
                <a:solidFill>
                  <a:schemeClr val="accent2"/>
                </a:solidFill>
              </a:rPr>
              <a:t>s</a:t>
            </a:r>
            <a:r>
              <a:rPr kumimoji="1" lang="en-US" altLang="en-US" sz="2400" baseline="30000" dirty="0">
                <a:solidFill>
                  <a:schemeClr val="accent2"/>
                </a:solidFill>
              </a:rPr>
              <a:t>* </a:t>
            </a:r>
            <a:r>
              <a:rPr kumimoji="1" lang="en-US" altLang="en-US" sz="2400" dirty="0">
                <a:solidFill>
                  <a:schemeClr val="accent2"/>
                </a:solidFill>
              </a:rPr>
              <a:t>:  A – B – D – C – A of length </a:t>
            </a:r>
            <a:r>
              <a:rPr kumimoji="1" lang="en-US" altLang="en-US" sz="2400" dirty="0" smtClean="0">
                <a:solidFill>
                  <a:schemeClr val="accent2"/>
                </a:solidFill>
              </a:rPr>
              <a:t>8</a:t>
            </a:r>
          </a:p>
          <a:p>
            <a:pPr algn="l">
              <a:spcBef>
                <a:spcPct val="50000"/>
              </a:spcBef>
            </a:pPr>
            <a:endParaRPr kumimoji="1" lang="en-US" altLang="en-US" sz="800" i="1" dirty="0">
              <a:solidFill>
                <a:schemeClr val="accent2"/>
              </a:solidFill>
            </a:endParaRPr>
          </a:p>
          <a:p>
            <a:pPr algn="l">
              <a:spcBef>
                <a:spcPct val="50000"/>
              </a:spcBef>
            </a:pPr>
            <a:r>
              <a:rPr kumimoji="1"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What is accuracy ratio of </a:t>
            </a:r>
            <a:r>
              <a:rPr kumimoji="1" lang="en-US" alt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kumimoji="1" lang="en-US" altLang="en-US" sz="24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kumimoji="1"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kumimoji="1" lang="en-US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5500" y="3657600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25500" y="5410200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774950" y="3641726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62447" y="5305746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6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go to nearest unvisited city – then return to start city.</a:t>
            </a:r>
          </a:p>
          <a:p>
            <a:pPr lvl="1"/>
            <a:r>
              <a:rPr lang="en-US" dirty="0" smtClean="0"/>
              <a:t>Tour may vary depending on start city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31900" y="3810000"/>
            <a:ext cx="16446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160463" y="3886200"/>
            <a:ext cx="1722437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160463" y="3886200"/>
            <a:ext cx="1722437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90600" y="3962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55700" y="5562600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971800" y="3962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770063" y="34290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3263" y="44196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971800" y="4419600"/>
            <a:ext cx="31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312863" y="47244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227263" y="45720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770063" y="55626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91000" y="44196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3733800" y="3810000"/>
                <a:ext cx="5118100" cy="2351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kumimoji="1"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1"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en-US" sz="2400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en-US" altLang="en-US" sz="2400" b="0" dirty="0" smtClean="0"/>
              </a:p>
              <a:p>
                <a:pPr algn="l">
                  <a:spcBef>
                    <a:spcPct val="50000"/>
                  </a:spcBef>
                </a:pPr>
                <a:r>
                  <a:rPr kumimoji="1" lang="en-US" altLang="en-US" sz="2400" dirty="0" smtClean="0"/>
                  <a:t>Tour </a:t>
                </a:r>
                <a:r>
                  <a:rPr kumimoji="1" lang="en-US" altLang="en-US" sz="2400" dirty="0" err="1" smtClean="0"/>
                  <a:t>s</a:t>
                </a:r>
                <a:r>
                  <a:rPr kumimoji="1" lang="en-US" altLang="en-US" sz="2400" baseline="-25000" dirty="0" err="1" smtClean="0"/>
                  <a:t>a</a:t>
                </a:r>
                <a:r>
                  <a:rPr kumimoji="1" lang="en-US" altLang="en-US" sz="2400" dirty="0" smtClean="0"/>
                  <a:t> is 25% longer than optimal.</a:t>
                </a:r>
              </a:p>
              <a:p>
                <a:pPr algn="l">
                  <a:spcBef>
                    <a:spcPct val="50000"/>
                  </a:spcBef>
                </a:pPr>
                <a:r>
                  <a:rPr kumimoji="1" lang="en-US" altLang="en-US" sz="2400" dirty="0" smtClean="0"/>
                  <a:t>In general, edge traversed by </a:t>
                </a:r>
                <a:r>
                  <a:rPr kumimoji="1" lang="en-US" altLang="en-US" sz="2400" dirty="0" err="1" smtClean="0"/>
                  <a:t>s</a:t>
                </a:r>
                <a:r>
                  <a:rPr kumimoji="1" lang="en-US" altLang="en-US" sz="2400" baseline="-25000" dirty="0" err="1" smtClean="0"/>
                  <a:t>a</a:t>
                </a:r>
                <a:r>
                  <a:rPr kumimoji="1" lang="en-US" altLang="en-US" sz="2400" dirty="0" smtClean="0"/>
                  <a:t> but not s</a:t>
                </a:r>
                <a:r>
                  <a:rPr kumimoji="1" lang="en-US" altLang="en-US" sz="2400" baseline="30000" dirty="0" smtClean="0"/>
                  <a:t>*</a:t>
                </a:r>
                <a:r>
                  <a:rPr kumimoji="1" lang="en-US" altLang="en-US" sz="2400" dirty="0" smtClean="0"/>
                  <a:t> could be arbitrarily large,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kumimoji="1" lang="en-US" altLang="en-US" sz="2400" dirty="0"/>
              </a:p>
            </p:txBody>
          </p:sp>
        </mc:Choice>
        <mc:Fallback xmlns="">
          <p:sp>
            <p:nvSpPr>
              <p:cNvPr id="17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810000"/>
                <a:ext cx="5118100" cy="2351156"/>
              </a:xfrm>
              <a:prstGeom prst="rect">
                <a:avLst/>
              </a:prstGeom>
              <a:blipFill>
                <a:blip r:embed="rId3"/>
                <a:stretch>
                  <a:fillRect l="-1907" r="-2384" b="-49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825500" y="3657600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25500" y="5410200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774950" y="3641726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62447" y="5305746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6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Multifragment</a:t>
            </a:r>
            <a:r>
              <a:rPr lang="en-US" dirty="0" smtClean="0"/>
              <a:t> Heuristic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33222" indent="-514350">
                  <a:buFont typeface="+mj-lt"/>
                  <a:buAutoNum type="arabicPeriod"/>
                </a:pPr>
                <a:r>
                  <a:rPr lang="en-US" dirty="0" smtClean="0"/>
                  <a:t>Sort edges in </a:t>
                </a:r>
                <a:r>
                  <a:rPr lang="en-US" dirty="0" err="1" smtClean="0"/>
                  <a:t>nondecreasing</a:t>
                </a:r>
                <a:r>
                  <a:rPr lang="en-US" dirty="0" smtClean="0"/>
                  <a:t> order of weights.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dirty="0" smtClean="0"/>
                  <a:t>Initialize set of tour edges to { }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dirty="0" smtClean="0"/>
                  <a:t>Repeat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times: add next sorted edge to tour set if it does not create a vertex of degree 3 or cycle of length &lt; n.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 smtClean="0"/>
                  <a:t>Although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, tends to produce better tours than nearest neighbor.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659" b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25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Multifragment</a:t>
            </a:r>
            <a:r>
              <a:rPr lang="en-US" dirty="0" smtClean="0"/>
              <a:t> Heuristic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Sorted Edges = (A,B) (C,D) (B,C) (A,C) (B,D) (A,D)</a:t>
            </a:r>
          </a:p>
          <a:p>
            <a:r>
              <a:rPr lang="en-US" dirty="0"/>
              <a:t>Tour Edges = </a:t>
            </a:r>
            <a:r>
              <a:rPr lang="en-US" dirty="0" smtClean="0"/>
              <a:t>{}</a:t>
            </a:r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edges would be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				added to tour?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31900" y="4191000"/>
            <a:ext cx="16446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160463" y="4267200"/>
            <a:ext cx="1722437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160463" y="4267200"/>
            <a:ext cx="1722437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906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55700" y="5943600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971800" y="4343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770063" y="38100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3263" y="48006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971800" y="4800600"/>
            <a:ext cx="31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312863" y="51054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227263" y="49530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770063" y="59436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25500" y="4038600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5500" y="5791200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774950" y="4022726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762447" y="5686746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Solution Strategies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69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Multifragment</a:t>
            </a:r>
            <a:r>
              <a:rPr lang="en-US" dirty="0" smtClean="0"/>
              <a:t> Heuristic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Sorted Edges = </a:t>
            </a:r>
            <a:r>
              <a:rPr lang="en-US" strike="sngStrike" dirty="0" smtClean="0"/>
              <a:t>(A,C)</a:t>
            </a:r>
            <a:r>
              <a:rPr lang="en-US" dirty="0" smtClean="0"/>
              <a:t> </a:t>
            </a:r>
            <a:r>
              <a:rPr lang="en-US" strike="sngStrike" dirty="0" smtClean="0"/>
              <a:t>(B,D)</a:t>
            </a:r>
            <a:r>
              <a:rPr lang="en-US" dirty="0" smtClean="0"/>
              <a:t> (A,D)</a:t>
            </a:r>
          </a:p>
          <a:p>
            <a:r>
              <a:rPr lang="en-US" dirty="0"/>
              <a:t>Tour Edges = </a:t>
            </a:r>
            <a:r>
              <a:rPr lang="en-US" dirty="0" smtClean="0"/>
              <a:t>{</a:t>
            </a:r>
            <a:r>
              <a:rPr lang="en-US" dirty="0"/>
              <a:t>(A,B</a:t>
            </a:r>
            <a:r>
              <a:rPr lang="en-US" dirty="0" smtClean="0"/>
              <a:t>) (C,D) (B,C)}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31900" y="4191000"/>
            <a:ext cx="1644650" cy="158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160463" y="4267200"/>
            <a:ext cx="1722437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160463" y="4267200"/>
            <a:ext cx="1722437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90600" y="4343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55700" y="5943600"/>
            <a:ext cx="18161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971800" y="4343400"/>
            <a:ext cx="0" cy="1371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770063" y="38100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3263" y="48006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971800" y="4800600"/>
            <a:ext cx="31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312863" y="51054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227263" y="49530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770063" y="594360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25500" y="4038600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5500" y="5791200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774950" y="4022726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762447" y="5686746"/>
            <a:ext cx="393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3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Approaches to TSP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Although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in general, for important subset of problem (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Euclidean</a:t>
                </a:r>
                <a:r>
                  <a:rPr lang="en-US" dirty="0" smtClean="0"/>
                  <a:t>) which satisfy: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Triangle Inequality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any triple of cities </a:t>
                </a:r>
                <a:r>
                  <a:rPr lang="en-US" dirty="0" err="1" smtClean="0"/>
                  <a:t>i,j,k</a:t>
                </a:r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Symmetry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for any pair of cities </a:t>
                </a:r>
                <a:r>
                  <a:rPr lang="en-US" dirty="0" err="1" smtClean="0"/>
                  <a:t>i,j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Accuracy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38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Twice-Around-the-Tree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3222" indent="-514350">
                  <a:buFont typeface="+mj-lt"/>
                  <a:buAutoNum type="arabicPeriod"/>
                </a:pPr>
                <a:r>
                  <a:rPr lang="en-US" dirty="0" smtClean="0"/>
                  <a:t>Construct minimum spanning tree </a:t>
                </a:r>
                <a:br>
                  <a:rPr lang="en-US" dirty="0" smtClean="0"/>
                </a:br>
                <a:r>
                  <a:rPr lang="en-US" dirty="0" smtClean="0"/>
                  <a:t>(using Prim’s or </a:t>
                </a:r>
                <a:r>
                  <a:rPr lang="en-US" dirty="0" err="1" smtClean="0"/>
                  <a:t>Kruskal’s</a:t>
                </a:r>
                <a:r>
                  <a:rPr lang="en-US" dirty="0" smtClean="0"/>
                  <a:t>)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sz="1000" dirty="0" smtClean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dirty="0" smtClean="0"/>
                  <a:t>Starting at an arbitrary vertex, use DFS to walk all of the vertices out-and-back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sz="1000" dirty="0" smtClean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dirty="0" smtClean="0"/>
                  <a:t>Scan vertex list from walk and remove all repeated vertices – take shortcut instead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general – 2-approx. for Euclidean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974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dirty="0" smtClean="0"/>
              <a:t>Twice-Around-the-Tree</a:t>
            </a:r>
            <a:endParaRPr lang="en-US" altLang="en-US" sz="3200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66825"/>
            <a:ext cx="4076700" cy="49053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endParaRPr lang="en-US" altLang="en-US" sz="2000" u="sng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</p:txBody>
      </p:sp>
      <p:pic>
        <p:nvPicPr>
          <p:cNvPr id="503812" name="Picture 4" descr="Fig 1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60525"/>
            <a:ext cx="4191000" cy="3822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3813" name="Picture 5" descr="Fig 1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1660525"/>
            <a:ext cx="324961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76200" y="5927725"/>
            <a:ext cx="90678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600" dirty="0">
                <a:solidFill>
                  <a:schemeClr val="accent2"/>
                </a:solidFill>
              </a:rPr>
              <a:t>Walk:  a – b – c – b – d – e – d – b – a           Tour:  a – b – c – d – e – a </a:t>
            </a:r>
          </a:p>
        </p:txBody>
      </p:sp>
    </p:spTree>
    <p:extLst>
      <p:ext uri="{BB962C8B-B14F-4D97-AF65-F5344CB8AC3E}">
        <p14:creationId xmlns:p14="http://schemas.microsoft.com/office/powerpoint/2010/main" val="3965322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 on HW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Solution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Exhaustive Search (Brute Force)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Useful only for small instances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Dynamic Programming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Applicable to some problems (e.g. knapsack)</a:t>
            </a:r>
          </a:p>
          <a:p>
            <a:r>
              <a:rPr lang="en-US" dirty="0" smtClean="0"/>
              <a:t>Backtracking</a:t>
            </a:r>
          </a:p>
          <a:p>
            <a:pPr lvl="1"/>
            <a:r>
              <a:rPr lang="en-US" dirty="0" smtClean="0"/>
              <a:t>Eliminates some unnecessary cases</a:t>
            </a:r>
            <a:endParaRPr lang="en-US" dirty="0"/>
          </a:p>
          <a:p>
            <a:pPr lvl="1"/>
            <a:r>
              <a:rPr lang="en-US" dirty="0" smtClean="0"/>
              <a:t>Tractable </a:t>
            </a:r>
            <a:r>
              <a:rPr lang="en-US" dirty="0"/>
              <a:t>for many instances </a:t>
            </a:r>
            <a:r>
              <a:rPr lang="en-US" dirty="0" smtClean="0"/>
              <a:t>– worst case still </a:t>
            </a:r>
            <a:r>
              <a:rPr lang="en-US" dirty="0" smtClean="0"/>
              <a:t>exponential</a:t>
            </a:r>
          </a:p>
          <a:p>
            <a:r>
              <a:rPr lang="en-US" dirty="0" smtClean="0"/>
              <a:t>Branch-and-Bound</a:t>
            </a:r>
          </a:p>
          <a:p>
            <a:pPr lvl="1"/>
            <a:r>
              <a:rPr lang="en-US" dirty="0" smtClean="0"/>
              <a:t>Refines backtracking for </a:t>
            </a:r>
            <a:r>
              <a:rPr lang="en-US" dirty="0"/>
              <a:t>optimization </a:t>
            </a:r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urque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905000"/>
            <a:ext cx="5486400" cy="47833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</a:t>
            </a:r>
            <a:r>
              <a:rPr lang="en-US" dirty="0" smtClean="0">
                <a:solidFill>
                  <a:schemeClr val="accent1"/>
                </a:solidFill>
              </a:rPr>
              <a:t>state-space tree</a:t>
            </a:r>
          </a:p>
          <a:p>
            <a:pPr lvl="1"/>
            <a:r>
              <a:rPr lang="en-US" dirty="0" smtClean="0"/>
              <a:t>Node: partial solution</a:t>
            </a:r>
          </a:p>
          <a:p>
            <a:pPr lvl="1"/>
            <a:r>
              <a:rPr lang="en-US" dirty="0" smtClean="0"/>
              <a:t>Edge: choice in extending </a:t>
            </a:r>
            <a:br>
              <a:rPr lang="en-US" dirty="0" smtClean="0"/>
            </a:br>
            <a:r>
              <a:rPr lang="en-US" dirty="0" smtClean="0"/>
              <a:t>partial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508718"/>
            <a:ext cx="43075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Place </a:t>
            </a:r>
            <a:r>
              <a:rPr lang="en-US" altLang="en-US" sz="2800" i="1" dirty="0">
                <a:solidFill>
                  <a:schemeClr val="accent2"/>
                </a:solidFill>
              </a:rPr>
              <a:t>n </a:t>
            </a:r>
            <a:r>
              <a:rPr lang="en-US" altLang="en-US" sz="2800" dirty="0">
                <a:solidFill>
                  <a:schemeClr val="accent2"/>
                </a:solidFill>
              </a:rPr>
              <a:t>queens on an </a:t>
            </a:r>
            <a:r>
              <a:rPr lang="en-US" altLang="en-US" sz="2800" i="1" dirty="0" smtClean="0">
                <a:solidFill>
                  <a:schemeClr val="accent2"/>
                </a:solidFill>
              </a:rPr>
              <a:t>n-</a:t>
            </a:r>
            <a:r>
              <a:rPr lang="en-US" altLang="en-US" sz="2800" dirty="0" smtClean="0">
                <a:solidFill>
                  <a:schemeClr val="accent2"/>
                </a:solidFill>
              </a:rPr>
              <a:t>by</a:t>
            </a:r>
            <a:r>
              <a:rPr lang="en-US" altLang="en-US" sz="2800" i="1" dirty="0" smtClean="0">
                <a:solidFill>
                  <a:schemeClr val="accent2"/>
                </a:solidFill>
              </a:rPr>
              <a:t>-n</a:t>
            </a:r>
            <a:r>
              <a:rPr lang="en-US" altLang="en-US" sz="2800" dirty="0" smtClean="0">
                <a:solidFill>
                  <a:schemeClr val="accent2"/>
                </a:solidFill>
              </a:rPr>
              <a:t/>
            </a:r>
            <a:br>
              <a:rPr lang="en-US" altLang="en-US" sz="2800" dirty="0" smtClean="0">
                <a:solidFill>
                  <a:schemeClr val="accent2"/>
                </a:solidFill>
              </a:rPr>
            </a:br>
            <a:r>
              <a:rPr lang="en-US" altLang="en-US" sz="2800" dirty="0" smtClean="0">
                <a:solidFill>
                  <a:schemeClr val="accent2"/>
                </a:solidFill>
              </a:rPr>
              <a:t>chess </a:t>
            </a:r>
            <a:r>
              <a:rPr lang="en-US" altLang="en-US" sz="2800" dirty="0">
                <a:solidFill>
                  <a:schemeClr val="accent2"/>
                </a:solidFill>
              </a:rPr>
              <a:t>board so that no </a:t>
            </a:r>
            <a:r>
              <a:rPr lang="en-US" altLang="en-US" sz="2800" dirty="0" smtClean="0">
                <a:solidFill>
                  <a:schemeClr val="accent2"/>
                </a:solidFill>
              </a:rPr>
              <a:t>two</a:t>
            </a:r>
            <a:br>
              <a:rPr lang="en-US" altLang="en-US" sz="2800" dirty="0" smtClean="0">
                <a:solidFill>
                  <a:schemeClr val="accent2"/>
                </a:solidFill>
              </a:rPr>
            </a:br>
            <a:r>
              <a:rPr lang="en-US" altLang="en-US" sz="2800" dirty="0" smtClean="0">
                <a:solidFill>
                  <a:schemeClr val="accent2"/>
                </a:solidFill>
              </a:rPr>
              <a:t>of </a:t>
            </a:r>
            <a:r>
              <a:rPr lang="en-US" altLang="en-US" sz="2800" dirty="0">
                <a:solidFill>
                  <a:schemeClr val="accent2"/>
                </a:solidFill>
              </a:rPr>
              <a:t>them are in the </a:t>
            </a:r>
            <a:r>
              <a:rPr lang="en-US" altLang="en-US" sz="2800" dirty="0" smtClean="0">
                <a:solidFill>
                  <a:schemeClr val="accent2"/>
                </a:solidFill>
              </a:rPr>
              <a:t>same</a:t>
            </a:r>
            <a:br>
              <a:rPr lang="en-US" altLang="en-US" sz="2800" dirty="0" smtClean="0">
                <a:solidFill>
                  <a:schemeClr val="accent2"/>
                </a:solidFill>
              </a:rPr>
            </a:br>
            <a:r>
              <a:rPr lang="en-US" altLang="en-US" sz="2800" dirty="0" smtClean="0">
                <a:solidFill>
                  <a:schemeClr val="accent2"/>
                </a:solidFill>
              </a:rPr>
              <a:t>row</a:t>
            </a:r>
            <a:r>
              <a:rPr lang="en-US" altLang="en-US" sz="2800" dirty="0">
                <a:solidFill>
                  <a:schemeClr val="accent2"/>
                </a:solidFill>
              </a:rPr>
              <a:t>, column, or diagonal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5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urque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905000"/>
            <a:ext cx="5486400" cy="47833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Promising Node: </a:t>
            </a:r>
            <a:r>
              <a:rPr lang="en-US" dirty="0" smtClean="0"/>
              <a:t>a partially</a:t>
            </a:r>
            <a:br>
              <a:rPr lang="en-US" dirty="0" smtClean="0"/>
            </a:br>
            <a:r>
              <a:rPr lang="en-US" dirty="0" smtClean="0"/>
              <a:t>constructed solution</a:t>
            </a:r>
            <a:br>
              <a:rPr lang="en-US" dirty="0" smtClean="0"/>
            </a:br>
            <a:r>
              <a:rPr lang="en-US" dirty="0" smtClean="0"/>
              <a:t>that can still lead to a</a:t>
            </a:r>
            <a:br>
              <a:rPr lang="en-US" dirty="0" smtClean="0"/>
            </a:br>
            <a:r>
              <a:rPr lang="en-US" dirty="0" smtClean="0"/>
              <a:t>complete solution</a:t>
            </a:r>
          </a:p>
          <a:p>
            <a:endParaRPr lang="en-US" sz="1000" dirty="0" smtClean="0"/>
          </a:p>
          <a:p>
            <a:r>
              <a:rPr lang="en-US" dirty="0" err="1" smtClean="0">
                <a:solidFill>
                  <a:schemeClr val="accent2"/>
                </a:solidFill>
              </a:rPr>
              <a:t>Nonpromising</a:t>
            </a:r>
            <a:r>
              <a:rPr lang="en-US" dirty="0" smtClean="0">
                <a:solidFill>
                  <a:schemeClr val="accent2"/>
                </a:solidFill>
              </a:rPr>
              <a:t> Node: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partial solution that</a:t>
            </a:r>
            <a:br>
              <a:rPr lang="en-US" dirty="0" smtClean="0"/>
            </a:br>
            <a:r>
              <a:rPr lang="en-US" dirty="0" smtClean="0"/>
              <a:t>can’t lead to a complete</a:t>
            </a:r>
            <a:br>
              <a:rPr lang="en-US" dirty="0" smtClean="0"/>
            </a:br>
            <a:r>
              <a:rPr lang="en-US" dirty="0" smtClean="0"/>
              <a:t>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9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urque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905000"/>
            <a:ext cx="5486400" cy="47833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Explore state-space</a:t>
            </a:r>
            <a:br>
              <a:rPr lang="en-US" dirty="0" smtClean="0"/>
            </a:br>
            <a:r>
              <a:rPr lang="en-US" dirty="0" smtClean="0"/>
              <a:t>using DFS.</a:t>
            </a:r>
          </a:p>
          <a:p>
            <a:endParaRPr lang="en-US" sz="1200" dirty="0" smtClean="0"/>
          </a:p>
          <a:p>
            <a:r>
              <a:rPr lang="en-US" dirty="0" smtClean="0"/>
              <a:t>Prune </a:t>
            </a:r>
            <a:r>
              <a:rPr lang="en-US" dirty="0" err="1" smtClean="0"/>
              <a:t>nonpromising</a:t>
            </a:r>
            <a:r>
              <a:rPr lang="en-US" dirty="0" smtClean="0"/>
              <a:t> nodes</a:t>
            </a:r>
          </a:p>
          <a:p>
            <a:pPr lvl="1"/>
            <a:r>
              <a:rPr lang="en-US" dirty="0"/>
              <a:t>stop exploring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subtrees rooted and</a:t>
            </a:r>
            <a:br>
              <a:rPr lang="en-US" dirty="0" smtClean="0"/>
            </a:br>
            <a:r>
              <a:rPr lang="en-US" dirty="0" smtClean="0"/>
              <a:t>backtracks </a:t>
            </a:r>
            <a:r>
              <a:rPr lang="en-US" dirty="0"/>
              <a:t>to such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node’s parent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continue </a:t>
            </a:r>
            <a:r>
              <a:rPr lang="en-US" dirty="0"/>
              <a:t>the </a:t>
            </a:r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9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Subset-Sum Problem</a:t>
            </a:r>
            <a:endParaRPr lang="en-US" dirty="0"/>
          </a:p>
        </p:txBody>
      </p:sp>
      <p:pic>
        <p:nvPicPr>
          <p:cNvPr id="5" name="Picture 4" descr="Fig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003550"/>
            <a:ext cx="8610600" cy="3778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752600"/>
            <a:ext cx="8610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Find a subset of a given set, e.g. A = {3,5,6,7} whose sum is equal to given value, e.g. d = 15.</a:t>
            </a:r>
          </a:p>
          <a:p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Convenient </a:t>
            </a:r>
            <a:r>
              <a:rPr lang="en-US" sz="2800" dirty="0">
                <a:solidFill>
                  <a:schemeClr val="accent2"/>
                </a:solidFill>
              </a:rPr>
              <a:t>to presort </a:t>
            </a:r>
            <a:r>
              <a:rPr lang="en-US" sz="2800" dirty="0" smtClean="0">
                <a:solidFill>
                  <a:schemeClr val="accent2"/>
                </a:solidFill>
              </a:rPr>
              <a:t>set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out of memory or time when solving a problem</a:t>
            </a:r>
          </a:p>
          <a:p>
            <a:pPr lvl="1"/>
            <a:r>
              <a:rPr lang="en-US" dirty="0" smtClean="0"/>
              <a:t>Hope that will prune enough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Tricks to improve pruning</a:t>
            </a:r>
          </a:p>
          <a:p>
            <a:pPr lvl="1"/>
            <a:r>
              <a:rPr lang="en-US" dirty="0" smtClean="0"/>
              <a:t>Can exploit symmetry in combinatorial </a:t>
            </a:r>
            <a:r>
              <a:rPr lang="en-US" dirty="0" smtClean="0"/>
              <a:t>problems, e.g. city c before d in TSP.</a:t>
            </a:r>
            <a:endParaRPr lang="en-US" dirty="0" smtClean="0"/>
          </a:p>
          <a:p>
            <a:pPr lvl="1"/>
            <a:r>
              <a:rPr lang="en-US" dirty="0" err="1" smtClean="0"/>
              <a:t>Preassign</a:t>
            </a:r>
            <a:r>
              <a:rPr lang="en-US" dirty="0" smtClean="0"/>
              <a:t> values, e.g. starting </a:t>
            </a:r>
            <a:r>
              <a:rPr lang="en-US" dirty="0" smtClean="0"/>
              <a:t>TSP </a:t>
            </a:r>
            <a:r>
              <a:rPr lang="en-US" dirty="0" smtClean="0"/>
              <a:t>at node a.</a:t>
            </a:r>
          </a:p>
          <a:p>
            <a:pPr lvl="1"/>
            <a:r>
              <a:rPr lang="en-US" dirty="0" smtClean="0"/>
              <a:t>Presorting values to explore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11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41626</TotalTime>
  <Words>1133</Words>
  <Application>Microsoft Office PowerPoint</Application>
  <PresentationFormat>On-screen Show (4:3)</PresentationFormat>
  <Paragraphs>299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 Math</vt:lpstr>
      <vt:lpstr>Corbel</vt:lpstr>
      <vt:lpstr>Courier New</vt:lpstr>
      <vt:lpstr>Monotype Sorts</vt:lpstr>
      <vt:lpstr>Wingdings</vt:lpstr>
      <vt:lpstr>Wingdings 2</vt:lpstr>
      <vt:lpstr>Wingdings 3</vt:lpstr>
      <vt:lpstr>Module</vt:lpstr>
      <vt:lpstr>Overcoming Limitations of Algorithms</vt:lpstr>
      <vt:lpstr>Tackling NP-Hard Problems</vt:lpstr>
      <vt:lpstr>Exact Solution Strategies</vt:lpstr>
      <vt:lpstr>Exact Solution Strategies</vt:lpstr>
      <vt:lpstr>Backtracking</vt:lpstr>
      <vt:lpstr>Backtracking</vt:lpstr>
      <vt:lpstr>Backtracking</vt:lpstr>
      <vt:lpstr>Subset-Sum Problem</vt:lpstr>
      <vt:lpstr>Backtracking</vt:lpstr>
      <vt:lpstr>Branch-and-Bound</vt:lpstr>
      <vt:lpstr>Branch-and-Bound</vt:lpstr>
      <vt:lpstr>Branch-and-Bound</vt:lpstr>
      <vt:lpstr>Assignment Problem</vt:lpstr>
      <vt:lpstr>Assignment Problem</vt:lpstr>
      <vt:lpstr>Assignment Problem</vt:lpstr>
      <vt:lpstr>Assignment Problem</vt:lpstr>
      <vt:lpstr>Best-First Branch-and-Bound</vt:lpstr>
      <vt:lpstr>Traveling Salesman Problem</vt:lpstr>
      <vt:lpstr>TSP</vt:lpstr>
      <vt:lpstr>Branch-and-Bound</vt:lpstr>
      <vt:lpstr>Approximation Approach</vt:lpstr>
      <vt:lpstr>Approximation Approach</vt:lpstr>
      <vt:lpstr>Approximation Accuracy</vt:lpstr>
      <vt:lpstr>Approximation Accuracy</vt:lpstr>
      <vt:lpstr>Heuristics for TSP</vt:lpstr>
      <vt:lpstr>Nearest Neighbor</vt:lpstr>
      <vt:lpstr>Nearest Neighbor</vt:lpstr>
      <vt:lpstr>Multifragment Heuristic Algorithm</vt:lpstr>
      <vt:lpstr>Multifragment Heuristic Algorithm</vt:lpstr>
      <vt:lpstr>Multifragment Heuristic Algorithm</vt:lpstr>
      <vt:lpstr>Greedy Approaches to TSP</vt:lpstr>
      <vt:lpstr>Twice-Around-the-Tree</vt:lpstr>
      <vt:lpstr>Twice-Around-the-Tree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943</cp:revision>
  <dcterms:created xsi:type="dcterms:W3CDTF">2006-08-16T00:00:00Z</dcterms:created>
  <dcterms:modified xsi:type="dcterms:W3CDTF">2016-12-07T17:01:48Z</dcterms:modified>
</cp:coreProperties>
</file>