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316" r:id="rId3"/>
    <p:sldId id="294" r:id="rId4"/>
    <p:sldId id="295" r:id="rId5"/>
    <p:sldId id="296" r:id="rId6"/>
    <p:sldId id="298" r:id="rId7"/>
    <p:sldId id="299" r:id="rId8"/>
    <p:sldId id="300" r:id="rId9"/>
    <p:sldId id="301" r:id="rId10"/>
    <p:sldId id="302" r:id="rId11"/>
    <p:sldId id="303" r:id="rId12"/>
    <p:sldId id="315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259" r:id="rId24"/>
    <p:sldId id="258" r:id="rId25"/>
    <p:sldId id="260" r:id="rId26"/>
    <p:sldId id="287" r:id="rId27"/>
    <p:sldId id="262" r:id="rId28"/>
    <p:sldId id="264" r:id="rId29"/>
    <p:sldId id="26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FB05E0-C86E-4098-A6E7-7055BA6A1960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D5A3557-8767-4D97-9891-D98710BA1BAD}">
      <dgm:prSet phldrT="[Text]"/>
      <dgm:spPr>
        <a:solidFill>
          <a:srgbClr val="D6243D"/>
        </a:solidFill>
      </dgm:spPr>
      <dgm:t>
        <a:bodyPr/>
        <a:lstStyle/>
        <a:p>
          <a:r>
            <a:rPr lang="en-US" dirty="0" smtClean="0"/>
            <a:t>Sorting</a:t>
          </a:r>
          <a:endParaRPr lang="en-US" dirty="0"/>
        </a:p>
      </dgm:t>
    </dgm:pt>
    <dgm:pt modelId="{BAB99D0B-70E8-4425-9AB8-AA21DFF386FB}" type="parTrans" cxnId="{63767A0E-5214-4574-A03E-CC41B90B50AA}">
      <dgm:prSet/>
      <dgm:spPr/>
      <dgm:t>
        <a:bodyPr/>
        <a:lstStyle/>
        <a:p>
          <a:endParaRPr lang="en-US"/>
        </a:p>
      </dgm:t>
    </dgm:pt>
    <dgm:pt modelId="{09A7A99E-7DD4-4C23-8EDB-4EE500CE9C50}" type="sibTrans" cxnId="{63767A0E-5214-4574-A03E-CC41B90B50AA}">
      <dgm:prSet/>
      <dgm:spPr/>
      <dgm:t>
        <a:bodyPr/>
        <a:lstStyle/>
        <a:p>
          <a:endParaRPr lang="en-US"/>
        </a:p>
      </dgm:t>
    </dgm:pt>
    <dgm:pt modelId="{153D9CA3-5C6B-4588-B80E-2648C0F704E3}">
      <dgm:prSet phldrT="[Text]"/>
      <dgm:spPr>
        <a:solidFill>
          <a:srgbClr val="D53FB5"/>
        </a:solidFill>
      </dgm:spPr>
      <dgm:t>
        <a:bodyPr/>
        <a:lstStyle/>
        <a:p>
          <a:r>
            <a:rPr lang="en-US" dirty="0" smtClean="0"/>
            <a:t>Searching</a:t>
          </a:r>
          <a:endParaRPr lang="en-US" dirty="0"/>
        </a:p>
      </dgm:t>
    </dgm:pt>
    <dgm:pt modelId="{88CFF94A-2103-4BB7-A0A7-BE50F700C287}" type="parTrans" cxnId="{9C42E721-09F7-43B6-B3E5-D14277DC8958}">
      <dgm:prSet/>
      <dgm:spPr/>
      <dgm:t>
        <a:bodyPr/>
        <a:lstStyle/>
        <a:p>
          <a:endParaRPr lang="en-US"/>
        </a:p>
      </dgm:t>
    </dgm:pt>
    <dgm:pt modelId="{BA526637-EDE4-49AF-94DC-E7D06705C3D9}" type="sibTrans" cxnId="{9C42E721-09F7-43B6-B3E5-D14277DC8958}">
      <dgm:prSet/>
      <dgm:spPr/>
      <dgm:t>
        <a:bodyPr/>
        <a:lstStyle/>
        <a:p>
          <a:endParaRPr lang="en-US"/>
        </a:p>
      </dgm:t>
    </dgm:pt>
    <dgm:pt modelId="{132C4E83-71D8-4CA5-9A3B-3530905D0B1F}">
      <dgm:prSet phldrT="[Text]"/>
      <dgm:spPr>
        <a:solidFill>
          <a:srgbClr val="8A35C9"/>
        </a:solidFill>
      </dgm:spPr>
      <dgm:t>
        <a:bodyPr/>
        <a:lstStyle/>
        <a:p>
          <a:r>
            <a:rPr lang="en-US" dirty="0" smtClean="0"/>
            <a:t>String Processing</a:t>
          </a:r>
          <a:endParaRPr lang="en-US" dirty="0"/>
        </a:p>
      </dgm:t>
    </dgm:pt>
    <dgm:pt modelId="{12692079-1A82-4459-8672-AACC0EAE3770}" type="parTrans" cxnId="{25645442-A0F5-4F64-8E72-EA5F53A10A96}">
      <dgm:prSet/>
      <dgm:spPr/>
      <dgm:t>
        <a:bodyPr/>
        <a:lstStyle/>
        <a:p>
          <a:endParaRPr lang="en-US"/>
        </a:p>
      </dgm:t>
    </dgm:pt>
    <dgm:pt modelId="{42850428-57B7-4678-848C-657B7C3F9050}" type="sibTrans" cxnId="{25645442-A0F5-4F64-8E72-EA5F53A10A96}">
      <dgm:prSet/>
      <dgm:spPr/>
      <dgm:t>
        <a:bodyPr/>
        <a:lstStyle/>
        <a:p>
          <a:endParaRPr lang="en-US"/>
        </a:p>
      </dgm:t>
    </dgm:pt>
    <dgm:pt modelId="{A9E40FE0-1C2E-4F26-BB64-A6B922188914}">
      <dgm:prSet phldrT="[Text]"/>
      <dgm:spPr>
        <a:solidFill>
          <a:srgbClr val="383EB6"/>
        </a:solidFill>
      </dgm:spPr>
      <dgm:t>
        <a:bodyPr/>
        <a:lstStyle/>
        <a:p>
          <a:r>
            <a:rPr lang="en-US" dirty="0" smtClean="0"/>
            <a:t>Graph Problems</a:t>
          </a:r>
          <a:endParaRPr lang="en-US" dirty="0"/>
        </a:p>
      </dgm:t>
    </dgm:pt>
    <dgm:pt modelId="{5841D4AB-4C7C-4C69-BD7D-9F951586EC00}" type="parTrans" cxnId="{8BC20D72-E35B-4274-9C32-6C5597BD531B}">
      <dgm:prSet/>
      <dgm:spPr/>
      <dgm:t>
        <a:bodyPr/>
        <a:lstStyle/>
        <a:p>
          <a:endParaRPr lang="en-US"/>
        </a:p>
      </dgm:t>
    </dgm:pt>
    <dgm:pt modelId="{C1622D18-2992-4AE9-AC61-BF74416022B1}" type="sibTrans" cxnId="{8BC20D72-E35B-4274-9C32-6C5597BD531B}">
      <dgm:prSet/>
      <dgm:spPr/>
      <dgm:t>
        <a:bodyPr/>
        <a:lstStyle/>
        <a:p>
          <a:endParaRPr lang="en-US"/>
        </a:p>
      </dgm:t>
    </dgm:pt>
    <dgm:pt modelId="{1543F045-DA81-4AF4-A9D5-9A166A5BF6C5}">
      <dgm:prSet phldrT="[Text]"/>
      <dgm:spPr>
        <a:solidFill>
          <a:srgbClr val="3D88A9"/>
        </a:solidFill>
      </dgm:spPr>
      <dgm:t>
        <a:bodyPr/>
        <a:lstStyle/>
        <a:p>
          <a:r>
            <a:rPr lang="en-US" dirty="0" smtClean="0"/>
            <a:t>Combinatorial Problems</a:t>
          </a:r>
          <a:endParaRPr lang="en-US" dirty="0"/>
        </a:p>
      </dgm:t>
    </dgm:pt>
    <dgm:pt modelId="{89E2F78B-4610-4114-BC76-3C4AD5A00779}" type="parTrans" cxnId="{E41BCCFD-DC06-442A-83A2-E2B9E8A9C06F}">
      <dgm:prSet/>
      <dgm:spPr/>
      <dgm:t>
        <a:bodyPr/>
        <a:lstStyle/>
        <a:p>
          <a:endParaRPr lang="en-US"/>
        </a:p>
      </dgm:t>
    </dgm:pt>
    <dgm:pt modelId="{B2F98341-216D-455D-8D59-B472F85901C8}" type="sibTrans" cxnId="{E41BCCFD-DC06-442A-83A2-E2B9E8A9C06F}">
      <dgm:prSet/>
      <dgm:spPr/>
      <dgm:t>
        <a:bodyPr/>
        <a:lstStyle/>
        <a:p>
          <a:endParaRPr lang="en-US"/>
        </a:p>
      </dgm:t>
    </dgm:pt>
    <dgm:pt modelId="{DEB2BE91-A008-4C62-91F2-6448F5B0766F}">
      <dgm:prSet/>
      <dgm:spPr>
        <a:solidFill>
          <a:srgbClr val="429C7E"/>
        </a:solidFill>
      </dgm:spPr>
      <dgm:t>
        <a:bodyPr/>
        <a:lstStyle/>
        <a:p>
          <a:r>
            <a:rPr lang="en-US" dirty="0" smtClean="0"/>
            <a:t>Geometric Problems</a:t>
          </a:r>
          <a:endParaRPr lang="en-US" dirty="0"/>
        </a:p>
      </dgm:t>
    </dgm:pt>
    <dgm:pt modelId="{528C8E86-8790-4C83-B97E-10D5DDAEB445}" type="parTrans" cxnId="{ECD22044-FDB1-42AE-91F1-C133D0D11565}">
      <dgm:prSet/>
      <dgm:spPr/>
      <dgm:t>
        <a:bodyPr/>
        <a:lstStyle/>
        <a:p>
          <a:endParaRPr lang="en-US"/>
        </a:p>
      </dgm:t>
    </dgm:pt>
    <dgm:pt modelId="{9104311D-2CF2-4AC8-A80B-4F5C47C97C71}" type="sibTrans" cxnId="{ECD22044-FDB1-42AE-91F1-C133D0D11565}">
      <dgm:prSet/>
      <dgm:spPr/>
      <dgm:t>
        <a:bodyPr/>
        <a:lstStyle/>
        <a:p>
          <a:endParaRPr lang="en-US"/>
        </a:p>
      </dgm:t>
    </dgm:pt>
    <dgm:pt modelId="{F635E72D-E4BD-45CB-A435-4D835805572C}">
      <dgm:prSet/>
      <dgm:spPr>
        <a:solidFill>
          <a:srgbClr val="4A984C"/>
        </a:solidFill>
      </dgm:spPr>
      <dgm:t>
        <a:bodyPr/>
        <a:lstStyle/>
        <a:p>
          <a:r>
            <a:rPr lang="en-US" dirty="0" smtClean="0"/>
            <a:t>Numerical Problems</a:t>
          </a:r>
          <a:endParaRPr lang="en-US" dirty="0"/>
        </a:p>
      </dgm:t>
    </dgm:pt>
    <dgm:pt modelId="{187E4177-79B4-4DED-B831-B37DE9FAD444}" type="parTrans" cxnId="{CC87E6E0-4D80-4916-8C96-CDB403D71AC8}">
      <dgm:prSet/>
      <dgm:spPr/>
      <dgm:t>
        <a:bodyPr/>
        <a:lstStyle/>
        <a:p>
          <a:endParaRPr lang="en-US"/>
        </a:p>
      </dgm:t>
    </dgm:pt>
    <dgm:pt modelId="{08FB22F5-CE28-4BBB-82C5-D0C09F207EE0}" type="sibTrans" cxnId="{CC87E6E0-4D80-4916-8C96-CDB403D71AC8}">
      <dgm:prSet/>
      <dgm:spPr/>
      <dgm:t>
        <a:bodyPr/>
        <a:lstStyle/>
        <a:p>
          <a:endParaRPr lang="en-US"/>
        </a:p>
      </dgm:t>
    </dgm:pt>
    <dgm:pt modelId="{1F18FDE7-4AE8-4A74-AEF1-75F433391C5F}" type="pres">
      <dgm:prSet presAssocID="{83FB05E0-C86E-4098-A6E7-7055BA6A196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5D8CC8-4B24-4D81-A804-21F6A57D0FF3}" type="pres">
      <dgm:prSet presAssocID="{BD5A3557-8767-4D97-9891-D98710BA1BA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BD15C0-C1DC-4DC8-9F53-2B1582D27EDD}" type="pres">
      <dgm:prSet presAssocID="{09A7A99E-7DD4-4C23-8EDB-4EE500CE9C50}" presName="sibTrans" presStyleCnt="0"/>
      <dgm:spPr/>
    </dgm:pt>
    <dgm:pt modelId="{44CA0E53-0636-446A-8C27-53C2276CAD16}" type="pres">
      <dgm:prSet presAssocID="{153D9CA3-5C6B-4588-B80E-2648C0F704E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04A689-AF9A-44FF-A993-317DAE2E14F4}" type="pres">
      <dgm:prSet presAssocID="{BA526637-EDE4-49AF-94DC-E7D06705C3D9}" presName="sibTrans" presStyleCnt="0"/>
      <dgm:spPr/>
    </dgm:pt>
    <dgm:pt modelId="{9222AFAE-5E76-40BE-AC3A-EE58ABBD55A6}" type="pres">
      <dgm:prSet presAssocID="{132C4E83-71D8-4CA5-9A3B-3530905D0B1F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524AD1-EC98-41B1-97A9-734C0FE43B6A}" type="pres">
      <dgm:prSet presAssocID="{42850428-57B7-4678-848C-657B7C3F9050}" presName="sibTrans" presStyleCnt="0"/>
      <dgm:spPr/>
    </dgm:pt>
    <dgm:pt modelId="{A808C692-A52C-47A1-82CA-B34D302FA197}" type="pres">
      <dgm:prSet presAssocID="{A9E40FE0-1C2E-4F26-BB64-A6B922188914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EC7B9-98E4-42EE-AF2A-A3BC236F9A81}" type="pres">
      <dgm:prSet presAssocID="{C1622D18-2992-4AE9-AC61-BF74416022B1}" presName="sibTrans" presStyleCnt="0"/>
      <dgm:spPr/>
    </dgm:pt>
    <dgm:pt modelId="{B4C04E05-EDAC-40EA-9269-171199095D85}" type="pres">
      <dgm:prSet presAssocID="{1543F045-DA81-4AF4-A9D5-9A166A5BF6C5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688269-B6DF-460E-91A1-ED6E76EFEF0D}" type="pres">
      <dgm:prSet presAssocID="{B2F98341-216D-455D-8D59-B472F85901C8}" presName="sibTrans" presStyleCnt="0"/>
      <dgm:spPr/>
    </dgm:pt>
    <dgm:pt modelId="{15FA5A31-7ACC-42A2-8506-DFF197349DE5}" type="pres">
      <dgm:prSet presAssocID="{DEB2BE91-A008-4C62-91F2-6448F5B0766F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D5B90D-7735-4682-8CF1-B94CBF3F159E}" type="pres">
      <dgm:prSet presAssocID="{9104311D-2CF2-4AC8-A80B-4F5C47C97C71}" presName="sibTrans" presStyleCnt="0"/>
      <dgm:spPr/>
    </dgm:pt>
    <dgm:pt modelId="{A27B069A-1E62-45A5-9423-CCFA0E71A073}" type="pres">
      <dgm:prSet presAssocID="{F635E72D-E4BD-45CB-A435-4D835805572C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5645442-A0F5-4F64-8E72-EA5F53A10A96}" srcId="{83FB05E0-C86E-4098-A6E7-7055BA6A1960}" destId="{132C4E83-71D8-4CA5-9A3B-3530905D0B1F}" srcOrd="2" destOrd="0" parTransId="{12692079-1A82-4459-8672-AACC0EAE3770}" sibTransId="{42850428-57B7-4678-848C-657B7C3F9050}"/>
    <dgm:cxn modelId="{CC87E6E0-4D80-4916-8C96-CDB403D71AC8}" srcId="{83FB05E0-C86E-4098-A6E7-7055BA6A1960}" destId="{F635E72D-E4BD-45CB-A435-4D835805572C}" srcOrd="6" destOrd="0" parTransId="{187E4177-79B4-4DED-B831-B37DE9FAD444}" sibTransId="{08FB22F5-CE28-4BBB-82C5-D0C09F207EE0}"/>
    <dgm:cxn modelId="{9C42E721-09F7-43B6-B3E5-D14277DC8958}" srcId="{83FB05E0-C86E-4098-A6E7-7055BA6A1960}" destId="{153D9CA3-5C6B-4588-B80E-2648C0F704E3}" srcOrd="1" destOrd="0" parTransId="{88CFF94A-2103-4BB7-A0A7-BE50F700C287}" sibTransId="{BA526637-EDE4-49AF-94DC-E7D06705C3D9}"/>
    <dgm:cxn modelId="{63767A0E-5214-4574-A03E-CC41B90B50AA}" srcId="{83FB05E0-C86E-4098-A6E7-7055BA6A1960}" destId="{BD5A3557-8767-4D97-9891-D98710BA1BAD}" srcOrd="0" destOrd="0" parTransId="{BAB99D0B-70E8-4425-9AB8-AA21DFF386FB}" sibTransId="{09A7A99E-7DD4-4C23-8EDB-4EE500CE9C50}"/>
    <dgm:cxn modelId="{8BC20D72-E35B-4274-9C32-6C5597BD531B}" srcId="{83FB05E0-C86E-4098-A6E7-7055BA6A1960}" destId="{A9E40FE0-1C2E-4F26-BB64-A6B922188914}" srcOrd="3" destOrd="0" parTransId="{5841D4AB-4C7C-4C69-BD7D-9F951586EC00}" sibTransId="{C1622D18-2992-4AE9-AC61-BF74416022B1}"/>
    <dgm:cxn modelId="{BB7A475E-D5BE-4E80-AAEC-5FA1F1A09346}" type="presOf" srcId="{83FB05E0-C86E-4098-A6E7-7055BA6A1960}" destId="{1F18FDE7-4AE8-4A74-AEF1-75F433391C5F}" srcOrd="0" destOrd="0" presId="urn:microsoft.com/office/officeart/2005/8/layout/default"/>
    <dgm:cxn modelId="{B40EAA18-1B23-4031-91D8-EA03B65FA5BF}" type="presOf" srcId="{1543F045-DA81-4AF4-A9D5-9A166A5BF6C5}" destId="{B4C04E05-EDAC-40EA-9269-171199095D85}" srcOrd="0" destOrd="0" presId="urn:microsoft.com/office/officeart/2005/8/layout/default"/>
    <dgm:cxn modelId="{E41BCCFD-DC06-442A-83A2-E2B9E8A9C06F}" srcId="{83FB05E0-C86E-4098-A6E7-7055BA6A1960}" destId="{1543F045-DA81-4AF4-A9D5-9A166A5BF6C5}" srcOrd="4" destOrd="0" parTransId="{89E2F78B-4610-4114-BC76-3C4AD5A00779}" sibTransId="{B2F98341-216D-455D-8D59-B472F85901C8}"/>
    <dgm:cxn modelId="{78C66687-5E2B-4DB6-9ED1-8521E88033D8}" type="presOf" srcId="{153D9CA3-5C6B-4588-B80E-2648C0F704E3}" destId="{44CA0E53-0636-446A-8C27-53C2276CAD16}" srcOrd="0" destOrd="0" presId="urn:microsoft.com/office/officeart/2005/8/layout/default"/>
    <dgm:cxn modelId="{E92446D3-3120-47C4-AC04-AE28B1320963}" type="presOf" srcId="{132C4E83-71D8-4CA5-9A3B-3530905D0B1F}" destId="{9222AFAE-5E76-40BE-AC3A-EE58ABBD55A6}" srcOrd="0" destOrd="0" presId="urn:microsoft.com/office/officeart/2005/8/layout/default"/>
    <dgm:cxn modelId="{04F1A5CA-D740-4B4D-819D-2ED742F112C6}" type="presOf" srcId="{DEB2BE91-A008-4C62-91F2-6448F5B0766F}" destId="{15FA5A31-7ACC-42A2-8506-DFF197349DE5}" srcOrd="0" destOrd="0" presId="urn:microsoft.com/office/officeart/2005/8/layout/default"/>
    <dgm:cxn modelId="{ECD22044-FDB1-42AE-91F1-C133D0D11565}" srcId="{83FB05E0-C86E-4098-A6E7-7055BA6A1960}" destId="{DEB2BE91-A008-4C62-91F2-6448F5B0766F}" srcOrd="5" destOrd="0" parTransId="{528C8E86-8790-4C83-B97E-10D5DDAEB445}" sibTransId="{9104311D-2CF2-4AC8-A80B-4F5C47C97C71}"/>
    <dgm:cxn modelId="{1E51F4BA-58A9-433C-B8EC-CA564D90BE10}" type="presOf" srcId="{F635E72D-E4BD-45CB-A435-4D835805572C}" destId="{A27B069A-1E62-45A5-9423-CCFA0E71A073}" srcOrd="0" destOrd="0" presId="urn:microsoft.com/office/officeart/2005/8/layout/default"/>
    <dgm:cxn modelId="{6DC42D86-72E6-47AB-9F5F-77FCCA3BCD12}" type="presOf" srcId="{A9E40FE0-1C2E-4F26-BB64-A6B922188914}" destId="{A808C692-A52C-47A1-82CA-B34D302FA197}" srcOrd="0" destOrd="0" presId="urn:microsoft.com/office/officeart/2005/8/layout/default"/>
    <dgm:cxn modelId="{5F7E2C80-D4BE-4007-B698-4044D9310B76}" type="presOf" srcId="{BD5A3557-8767-4D97-9891-D98710BA1BAD}" destId="{205D8CC8-4B24-4D81-A804-21F6A57D0FF3}" srcOrd="0" destOrd="0" presId="urn:microsoft.com/office/officeart/2005/8/layout/default"/>
    <dgm:cxn modelId="{E200D6C4-A360-45DC-90F6-CC3EE60E1B0A}" type="presParOf" srcId="{1F18FDE7-4AE8-4A74-AEF1-75F433391C5F}" destId="{205D8CC8-4B24-4D81-A804-21F6A57D0FF3}" srcOrd="0" destOrd="0" presId="urn:microsoft.com/office/officeart/2005/8/layout/default"/>
    <dgm:cxn modelId="{A18736E3-A7FE-4D7E-91BF-029E9A1A2A5E}" type="presParOf" srcId="{1F18FDE7-4AE8-4A74-AEF1-75F433391C5F}" destId="{D0BD15C0-C1DC-4DC8-9F53-2B1582D27EDD}" srcOrd="1" destOrd="0" presId="urn:microsoft.com/office/officeart/2005/8/layout/default"/>
    <dgm:cxn modelId="{E77B8E52-05E9-4A66-93D4-08C369EF62C2}" type="presParOf" srcId="{1F18FDE7-4AE8-4A74-AEF1-75F433391C5F}" destId="{44CA0E53-0636-446A-8C27-53C2276CAD16}" srcOrd="2" destOrd="0" presId="urn:microsoft.com/office/officeart/2005/8/layout/default"/>
    <dgm:cxn modelId="{BDD6378B-8EBB-45A4-A23C-3EA78B6B3B0C}" type="presParOf" srcId="{1F18FDE7-4AE8-4A74-AEF1-75F433391C5F}" destId="{E304A689-AF9A-44FF-A993-317DAE2E14F4}" srcOrd="3" destOrd="0" presId="urn:microsoft.com/office/officeart/2005/8/layout/default"/>
    <dgm:cxn modelId="{C121751B-5843-4230-A9F2-8A574EC2C8A4}" type="presParOf" srcId="{1F18FDE7-4AE8-4A74-AEF1-75F433391C5F}" destId="{9222AFAE-5E76-40BE-AC3A-EE58ABBD55A6}" srcOrd="4" destOrd="0" presId="urn:microsoft.com/office/officeart/2005/8/layout/default"/>
    <dgm:cxn modelId="{04972BF5-19F4-4C97-B3CA-E6E38F1B85E9}" type="presParOf" srcId="{1F18FDE7-4AE8-4A74-AEF1-75F433391C5F}" destId="{0D524AD1-EC98-41B1-97A9-734C0FE43B6A}" srcOrd="5" destOrd="0" presId="urn:microsoft.com/office/officeart/2005/8/layout/default"/>
    <dgm:cxn modelId="{E67B79FC-2651-47B4-B9B0-BDDC1D329E34}" type="presParOf" srcId="{1F18FDE7-4AE8-4A74-AEF1-75F433391C5F}" destId="{A808C692-A52C-47A1-82CA-B34D302FA197}" srcOrd="6" destOrd="0" presId="urn:microsoft.com/office/officeart/2005/8/layout/default"/>
    <dgm:cxn modelId="{F252D3B2-616B-47D5-BD8B-1F24FE14DD00}" type="presParOf" srcId="{1F18FDE7-4AE8-4A74-AEF1-75F433391C5F}" destId="{39BEC7B9-98E4-42EE-AF2A-A3BC236F9A81}" srcOrd="7" destOrd="0" presId="urn:microsoft.com/office/officeart/2005/8/layout/default"/>
    <dgm:cxn modelId="{139B1F91-8725-451D-8045-434AD3E39C99}" type="presParOf" srcId="{1F18FDE7-4AE8-4A74-AEF1-75F433391C5F}" destId="{B4C04E05-EDAC-40EA-9269-171199095D85}" srcOrd="8" destOrd="0" presId="urn:microsoft.com/office/officeart/2005/8/layout/default"/>
    <dgm:cxn modelId="{BDE753C4-E124-46BB-8C63-E84CB79C5C66}" type="presParOf" srcId="{1F18FDE7-4AE8-4A74-AEF1-75F433391C5F}" destId="{E2688269-B6DF-460E-91A1-ED6E76EFEF0D}" srcOrd="9" destOrd="0" presId="urn:microsoft.com/office/officeart/2005/8/layout/default"/>
    <dgm:cxn modelId="{E2577B21-6D24-48FE-AAC5-39C5CA5017E8}" type="presParOf" srcId="{1F18FDE7-4AE8-4A74-AEF1-75F433391C5F}" destId="{15FA5A31-7ACC-42A2-8506-DFF197349DE5}" srcOrd="10" destOrd="0" presId="urn:microsoft.com/office/officeart/2005/8/layout/default"/>
    <dgm:cxn modelId="{F9234045-3BBC-4965-9886-8EC5069E26A5}" type="presParOf" srcId="{1F18FDE7-4AE8-4A74-AEF1-75F433391C5F}" destId="{B5D5B90D-7735-4682-8CF1-B94CBF3F159E}" srcOrd="11" destOrd="0" presId="urn:microsoft.com/office/officeart/2005/8/layout/default"/>
    <dgm:cxn modelId="{9DD43BF4-08BD-474F-A17D-C01C1E53A3B8}" type="presParOf" srcId="{1F18FDE7-4AE8-4A74-AEF1-75F433391C5F}" destId="{A27B069A-1E62-45A5-9423-CCFA0E71A073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D8CC8-4B24-4D81-A804-21F6A57D0FF3}">
      <dsp:nvSpPr>
        <dsp:cNvPr id="0" name=""/>
        <dsp:cNvSpPr/>
      </dsp:nvSpPr>
      <dsp:spPr>
        <a:xfrm>
          <a:off x="417909" y="2430"/>
          <a:ext cx="2310556" cy="1386333"/>
        </a:xfrm>
        <a:prstGeom prst="rect">
          <a:avLst/>
        </a:prstGeom>
        <a:solidFill>
          <a:srgbClr val="D6243D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Sorting</a:t>
          </a:r>
          <a:endParaRPr lang="en-US" sz="2700" kern="1200" dirty="0"/>
        </a:p>
      </dsp:txBody>
      <dsp:txXfrm>
        <a:off x="417909" y="2430"/>
        <a:ext cx="2310556" cy="1386333"/>
      </dsp:txXfrm>
    </dsp:sp>
    <dsp:sp modelId="{44CA0E53-0636-446A-8C27-53C2276CAD16}">
      <dsp:nvSpPr>
        <dsp:cNvPr id="0" name=""/>
        <dsp:cNvSpPr/>
      </dsp:nvSpPr>
      <dsp:spPr>
        <a:xfrm>
          <a:off x="2959521" y="2430"/>
          <a:ext cx="2310556" cy="1386333"/>
        </a:xfrm>
        <a:prstGeom prst="rect">
          <a:avLst/>
        </a:prstGeom>
        <a:solidFill>
          <a:srgbClr val="D53FB5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Searching</a:t>
          </a:r>
          <a:endParaRPr lang="en-US" sz="2700" kern="1200" dirty="0"/>
        </a:p>
      </dsp:txBody>
      <dsp:txXfrm>
        <a:off x="2959521" y="2430"/>
        <a:ext cx="2310556" cy="1386333"/>
      </dsp:txXfrm>
    </dsp:sp>
    <dsp:sp modelId="{9222AFAE-5E76-40BE-AC3A-EE58ABBD55A6}">
      <dsp:nvSpPr>
        <dsp:cNvPr id="0" name=""/>
        <dsp:cNvSpPr/>
      </dsp:nvSpPr>
      <dsp:spPr>
        <a:xfrm>
          <a:off x="5501133" y="2430"/>
          <a:ext cx="2310556" cy="1386333"/>
        </a:xfrm>
        <a:prstGeom prst="rect">
          <a:avLst/>
        </a:prstGeom>
        <a:solidFill>
          <a:srgbClr val="8A35C9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String Processing</a:t>
          </a:r>
          <a:endParaRPr lang="en-US" sz="2700" kern="1200" dirty="0"/>
        </a:p>
      </dsp:txBody>
      <dsp:txXfrm>
        <a:off x="5501133" y="2430"/>
        <a:ext cx="2310556" cy="1386333"/>
      </dsp:txXfrm>
    </dsp:sp>
    <dsp:sp modelId="{A808C692-A52C-47A1-82CA-B34D302FA197}">
      <dsp:nvSpPr>
        <dsp:cNvPr id="0" name=""/>
        <dsp:cNvSpPr/>
      </dsp:nvSpPr>
      <dsp:spPr>
        <a:xfrm>
          <a:off x="417909" y="1619820"/>
          <a:ext cx="2310556" cy="1386333"/>
        </a:xfrm>
        <a:prstGeom prst="rect">
          <a:avLst/>
        </a:prstGeom>
        <a:solidFill>
          <a:srgbClr val="383EB6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Graph Problems</a:t>
          </a:r>
          <a:endParaRPr lang="en-US" sz="2700" kern="1200" dirty="0"/>
        </a:p>
      </dsp:txBody>
      <dsp:txXfrm>
        <a:off x="417909" y="1619820"/>
        <a:ext cx="2310556" cy="1386333"/>
      </dsp:txXfrm>
    </dsp:sp>
    <dsp:sp modelId="{B4C04E05-EDAC-40EA-9269-171199095D85}">
      <dsp:nvSpPr>
        <dsp:cNvPr id="0" name=""/>
        <dsp:cNvSpPr/>
      </dsp:nvSpPr>
      <dsp:spPr>
        <a:xfrm>
          <a:off x="2959521" y="1619820"/>
          <a:ext cx="2310556" cy="1386333"/>
        </a:xfrm>
        <a:prstGeom prst="rect">
          <a:avLst/>
        </a:prstGeom>
        <a:solidFill>
          <a:srgbClr val="3D88A9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Combinatorial Problems</a:t>
          </a:r>
          <a:endParaRPr lang="en-US" sz="2700" kern="1200" dirty="0"/>
        </a:p>
      </dsp:txBody>
      <dsp:txXfrm>
        <a:off x="2959521" y="1619820"/>
        <a:ext cx="2310556" cy="1386333"/>
      </dsp:txXfrm>
    </dsp:sp>
    <dsp:sp modelId="{15FA5A31-7ACC-42A2-8506-DFF197349DE5}">
      <dsp:nvSpPr>
        <dsp:cNvPr id="0" name=""/>
        <dsp:cNvSpPr/>
      </dsp:nvSpPr>
      <dsp:spPr>
        <a:xfrm>
          <a:off x="5501133" y="1619820"/>
          <a:ext cx="2310556" cy="1386333"/>
        </a:xfrm>
        <a:prstGeom prst="rect">
          <a:avLst/>
        </a:prstGeom>
        <a:solidFill>
          <a:srgbClr val="429C7E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Geometric Problems</a:t>
          </a:r>
          <a:endParaRPr lang="en-US" sz="2700" kern="1200" dirty="0"/>
        </a:p>
      </dsp:txBody>
      <dsp:txXfrm>
        <a:off x="5501133" y="1619820"/>
        <a:ext cx="2310556" cy="1386333"/>
      </dsp:txXfrm>
    </dsp:sp>
    <dsp:sp modelId="{A27B069A-1E62-45A5-9423-CCFA0E71A073}">
      <dsp:nvSpPr>
        <dsp:cNvPr id="0" name=""/>
        <dsp:cNvSpPr/>
      </dsp:nvSpPr>
      <dsp:spPr>
        <a:xfrm>
          <a:off x="2959521" y="3237210"/>
          <a:ext cx="2310556" cy="1386333"/>
        </a:xfrm>
        <a:prstGeom prst="rect">
          <a:avLst/>
        </a:prstGeom>
        <a:solidFill>
          <a:srgbClr val="4A984C"/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Numerical Problems</a:t>
          </a:r>
          <a:endParaRPr lang="en-US" sz="2700" kern="1200" dirty="0"/>
        </a:p>
      </dsp:txBody>
      <dsp:txXfrm>
        <a:off x="2959521" y="3237210"/>
        <a:ext cx="2310556" cy="13863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5220-B51A-4582-94F1-4637402C8ADD}" type="datetimeFigureOut">
              <a:rPr lang="en-US" smtClean="0"/>
              <a:t>9/8/2016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4B181-44C9-4D86-A9AD-E14AB14E2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2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Commonly</a:t>
            </a:r>
            <a:r>
              <a:rPr lang="en-US" baseline="0" dirty="0" smtClean="0"/>
              <a:t> represented in </a:t>
            </a:r>
            <a:r>
              <a:rPr lang="en-US" baseline="0" dirty="0" smtClean="0"/>
              <a:t>pseudo-code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74BBE-F983-4F92-A748-2152F8EDF3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Consider exactly what range of inputs algorithm should work for – </a:t>
            </a:r>
            <a:r>
              <a:rPr lang="en-US" baseline="0" dirty="0" err="1" smtClean="0"/>
              <a:t>testcase</a:t>
            </a:r>
            <a:r>
              <a:rPr lang="en-US" baseline="0" dirty="0" smtClean="0"/>
              <a:t> types??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Some algorithms</a:t>
            </a:r>
            <a:r>
              <a:rPr lang="en-US" baseline="0" dirty="0" smtClean="0"/>
              <a:t> need more than one input size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4B181-44C9-4D86-A9AD-E14AB14E2E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sorting-algorithm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Programming-Pearls-2nd-Jon-Bentley/dp/0201657880" TargetMode="External"/><Relationship Id="rId2" Type="http://schemas.openxmlformats.org/officeDocument/2006/relationships/hyperlink" Target="http://www.amazon.com/Practice-Programming-Addison-Wesley-Professional-Computing/dp/020161586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0xgjUhEG3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Fundamentals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Textbook Section </a:t>
            </a:r>
            <a:r>
              <a:rPr lang="en-US" dirty="0" smtClean="0"/>
              <a:t>1.1-1.3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3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Prove that algorithm yields required result for </a:t>
            </a:r>
            <a:r>
              <a:rPr lang="en-US" b="1" dirty="0" smtClean="0"/>
              <a:t>every </a:t>
            </a:r>
            <a:r>
              <a:rPr lang="en-US" dirty="0" smtClean="0"/>
              <a:t>valid input in finite time.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Proof by Induction well suited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Single incorrect instance enough to disprove.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Approximate algorithms seek to prove answer is within finite bound of optimal.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524000"/>
            <a:ext cx="33528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Prove Correctness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355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Beyond correctness, concerned with: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Time Efficiency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Space Efficiency</a:t>
            </a:r>
          </a:p>
          <a:p>
            <a:pPr lvl="1">
              <a:spcAft>
                <a:spcPts val="1200"/>
              </a:spcAft>
            </a:pPr>
            <a:r>
              <a:rPr lang="en-US" i="1" dirty="0" smtClean="0"/>
              <a:t>Simplicity</a:t>
            </a:r>
          </a:p>
          <a:p>
            <a:pPr lvl="1">
              <a:spcAft>
                <a:spcPts val="1200"/>
              </a:spcAft>
            </a:pPr>
            <a:r>
              <a:rPr lang="en-US" i="1" dirty="0" smtClean="0"/>
              <a:t>Generality: problems solved / sets of input accepted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524000"/>
            <a:ext cx="3352800" cy="609600"/>
          </a:xfrm>
          <a:prstGeom prst="rect">
            <a:avLst/>
          </a:prstGeom>
          <a:solidFill>
            <a:srgbClr val="FFC000"/>
          </a:solidFill>
          <a:ln>
            <a:solidFill>
              <a:srgbClr val="A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Analyze Algorithm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048000"/>
            <a:ext cx="2362200" cy="5334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73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 err="1" smtClean="0"/>
              <a:t>Algs</a:t>
            </a:r>
            <a:r>
              <a:rPr lang="en-US" dirty="0" smtClean="0"/>
              <a:t> for Same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May solve the problem with dramatically different speeds.</a:t>
            </a:r>
            <a:endParaRPr lang="en-US" dirty="0"/>
          </a:p>
        </p:txBody>
      </p:sp>
      <p:pic>
        <p:nvPicPr>
          <p:cNvPr id="10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95599"/>
            <a:ext cx="7781268" cy="3960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5976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Good algorithm – order of magnitude difference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Good code implementation – 10-50% speedup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Compute invariants outside loop, store common sub-expressions, choose cheap over expensive operations, etc.  See </a:t>
            </a:r>
            <a:r>
              <a:rPr lang="en-US" dirty="0" smtClean="0">
                <a:hlinkClick r:id="rId2"/>
              </a:rPr>
              <a:t>The Practice of Programming</a:t>
            </a:r>
            <a:r>
              <a:rPr lang="en-US" dirty="0" smtClean="0"/>
              <a:t> and </a:t>
            </a:r>
            <a:r>
              <a:rPr lang="en-US" dirty="0" smtClean="0">
                <a:hlinkClick r:id="rId3"/>
              </a:rPr>
              <a:t>Programming Pearls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43200" y="1524000"/>
            <a:ext cx="3352800" cy="609600"/>
          </a:xfrm>
          <a:prstGeom prst="rect">
            <a:avLst/>
          </a:prstGeom>
          <a:solidFill>
            <a:srgbClr val="7030A0"/>
          </a:solidFill>
          <a:ln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38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Problems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457200" y="1774825"/>
          <a:ext cx="8229600" cy="4625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6243D"/>
                </a:solidFill>
              </a:rPr>
              <a:t>Sorting</a:t>
            </a:r>
            <a:endParaRPr lang="en-US" dirty="0">
              <a:solidFill>
                <a:srgbClr val="D6243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Arrange items of list in non-decreasing order</a:t>
            </a:r>
          </a:p>
          <a:p>
            <a:pPr lvl="1"/>
            <a:r>
              <a:rPr lang="en-US" dirty="0" smtClean="0"/>
              <a:t>Want sorted output / make search quicker / step in larger alg.</a:t>
            </a:r>
          </a:p>
          <a:p>
            <a:pPr lvl="1"/>
            <a:r>
              <a:rPr lang="en-US" dirty="0" smtClean="0"/>
              <a:t>Best possible: O(n 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lvl="1"/>
            <a:r>
              <a:rPr lang="en-US" dirty="0" smtClean="0"/>
              <a:t>No alg. best in all situations – some simple but slow, some best on randomly ordered input, some only work in RAM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Stable</a:t>
            </a:r>
            <a:r>
              <a:rPr lang="en-US" dirty="0" smtClean="0"/>
              <a:t> if equal items remain in orig. order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In-place</a:t>
            </a:r>
            <a:r>
              <a:rPr lang="en-US" dirty="0" smtClean="0"/>
              <a:t> if does not require more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D53FB5"/>
                </a:solidFill>
              </a:rPr>
              <a:t>Searching</a:t>
            </a:r>
            <a:endParaRPr lang="en-US" dirty="0">
              <a:solidFill>
                <a:srgbClr val="D53FB5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given key in a set</a:t>
            </a:r>
          </a:p>
          <a:p>
            <a:pPr lvl="1"/>
            <a:r>
              <a:rPr lang="en-US" dirty="0" smtClean="0"/>
              <a:t>No best </a:t>
            </a:r>
            <a:r>
              <a:rPr lang="en-US" dirty="0" err="1" smtClean="0"/>
              <a:t>alg</a:t>
            </a:r>
            <a:r>
              <a:rPr lang="en-US" dirty="0" smtClean="0"/>
              <a:t>: simple sequential, fast but limited binary, more complex data structures, more memory</a:t>
            </a:r>
          </a:p>
          <a:p>
            <a:pPr lvl="1"/>
            <a:r>
              <a:rPr lang="en-US" dirty="0" smtClean="0"/>
              <a:t>May need to balance search with add/remove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8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8A35C9"/>
                </a:solidFill>
              </a:rPr>
              <a:t>String Processing</a:t>
            </a:r>
            <a:endParaRPr lang="en-US" dirty="0">
              <a:solidFill>
                <a:srgbClr val="8A35C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 is sequence of chars from an alphabet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Text strings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B</a:t>
            </a:r>
            <a:r>
              <a:rPr lang="en-US" dirty="0" smtClean="0"/>
              <a:t>it strings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Gene sequences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String matching:</a:t>
            </a:r>
            <a:r>
              <a:rPr lang="en-US" dirty="0" smtClean="0"/>
              <a:t> searching for given word in sequence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83EB6"/>
                </a:solidFill>
              </a:rPr>
              <a:t>Graph Problems</a:t>
            </a:r>
            <a:endParaRPr lang="en-US" dirty="0">
              <a:solidFill>
                <a:srgbClr val="383EB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points (vertices) connected by line segments (edges)</a:t>
            </a:r>
          </a:p>
          <a:p>
            <a:pPr lvl="1"/>
            <a:r>
              <a:rPr lang="en-US" dirty="0" smtClean="0"/>
              <a:t>Model wide variety of apps: internet, transportation, communication, social/economic networks, project scheduling, games.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TSP</a:t>
            </a:r>
            <a:r>
              <a:rPr lang="en-US" dirty="0" smtClean="0"/>
              <a:t>: route planning, VSLI chip layout, etc.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Graph-Coloring</a:t>
            </a:r>
            <a:r>
              <a:rPr lang="en-US" dirty="0" smtClean="0"/>
              <a:t>: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D88A9"/>
                </a:solidFill>
              </a:rPr>
              <a:t>Combinatorial Problems</a:t>
            </a:r>
            <a:endParaRPr lang="en-US" dirty="0">
              <a:solidFill>
                <a:srgbClr val="3D88A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382000" cy="4625609"/>
          </a:xfrm>
        </p:spPr>
        <p:txBody>
          <a:bodyPr/>
          <a:lstStyle/>
          <a:p>
            <a:r>
              <a:rPr lang="en-US" dirty="0" smtClean="0"/>
              <a:t>Find a combinatorial object – permutation, combination, subset – that satisfies constraints.</a:t>
            </a:r>
          </a:p>
          <a:p>
            <a:pPr lvl="1"/>
            <a:r>
              <a:rPr lang="en-US" dirty="0" smtClean="0"/>
              <a:t>TSP, graph coloring examples</a:t>
            </a:r>
          </a:p>
          <a:p>
            <a:pPr lvl="1"/>
            <a:r>
              <a:rPr lang="en-US" dirty="0" smtClean="0"/>
              <a:t>Most difficult problems in CS.</a:t>
            </a:r>
          </a:p>
          <a:p>
            <a:pPr lvl="2"/>
            <a:r>
              <a:rPr lang="en-US" dirty="0" smtClean="0"/>
              <a:t>Number of objects grows rapidly with problem size.</a:t>
            </a:r>
          </a:p>
          <a:p>
            <a:pPr lvl="2"/>
            <a:r>
              <a:rPr lang="en-US" dirty="0" smtClean="0"/>
              <a:t>No known </a:t>
            </a:r>
            <a:r>
              <a:rPr lang="en-US" dirty="0" err="1" smtClean="0"/>
              <a:t>algs</a:t>
            </a:r>
            <a:r>
              <a:rPr lang="en-US" dirty="0" smtClean="0"/>
              <a:t> for solving exactly in finite time (P vs. NP)</a:t>
            </a:r>
          </a:p>
        </p:txBody>
      </p:sp>
    </p:spTree>
    <p:extLst>
      <p:ext uri="{BB962C8B-B14F-4D97-AF65-F5344CB8AC3E}">
        <p14:creationId xmlns:p14="http://schemas.microsoft.com/office/powerpoint/2010/main" val="40484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on HW1?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20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29C7E"/>
                </a:solidFill>
              </a:rPr>
              <a:t>Geometric Problems</a:t>
            </a:r>
            <a:endParaRPr lang="en-US" dirty="0">
              <a:solidFill>
                <a:srgbClr val="429C7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Deals with points, lines and polygons</a:t>
            </a:r>
          </a:p>
          <a:p>
            <a:pPr lvl="1"/>
            <a:r>
              <a:rPr lang="en-US" dirty="0" smtClean="0"/>
              <a:t>Useful in graphics, robotics and tomography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Closest-Pair</a:t>
            </a:r>
            <a:r>
              <a:rPr lang="en-US" dirty="0" smtClean="0"/>
              <a:t>:  given n points find closest pair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Convex-Hull</a:t>
            </a:r>
            <a:r>
              <a:rPr lang="en-US" dirty="0" smtClean="0"/>
              <a:t>:  find smallest convex polygon that contains all points in a set.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A984C"/>
                </a:solidFill>
              </a:rPr>
              <a:t>Numerical Problems</a:t>
            </a:r>
            <a:endParaRPr lang="en-US" dirty="0">
              <a:solidFill>
                <a:srgbClr val="4A984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Systems of equations, definite integrals, evaluating functions, etc.</a:t>
            </a:r>
          </a:p>
          <a:p>
            <a:pPr lvl="1"/>
            <a:r>
              <a:rPr lang="en-US" dirty="0" smtClean="0"/>
              <a:t>Majority can only be solved approximately</a:t>
            </a:r>
          </a:p>
          <a:p>
            <a:pPr lvl="1"/>
            <a:r>
              <a:rPr lang="en-US" dirty="0" smtClean="0"/>
              <a:t>Require manipulating real #’s which can only be represented approximately</a:t>
            </a:r>
          </a:p>
          <a:p>
            <a:pPr lvl="2"/>
            <a:r>
              <a:rPr lang="en-US" dirty="0" smtClean="0"/>
              <a:t>Can lead to accumulation of errors</a:t>
            </a:r>
          </a:p>
          <a:p>
            <a:pPr lvl="1"/>
            <a:r>
              <a:rPr lang="en-US" dirty="0" smtClean="0"/>
              <a:t>Still useful in scientific and engineering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Algorithms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0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Beyond correctness, concerned with: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Time Complexity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Space Complexity</a:t>
            </a:r>
          </a:p>
          <a:p>
            <a:pPr lvl="2">
              <a:spcAft>
                <a:spcPts val="1200"/>
              </a:spcAft>
            </a:pPr>
            <a:r>
              <a:rPr lang="en-US" dirty="0" smtClean="0"/>
              <a:t>Beyond what is needed to represent input/output</a:t>
            </a:r>
          </a:p>
          <a:p>
            <a:pPr lvl="1">
              <a:spcAft>
                <a:spcPts val="1200"/>
              </a:spcAft>
            </a:pPr>
            <a:r>
              <a:rPr lang="en-US" i="1" dirty="0" smtClean="0"/>
              <a:t>Simplicity</a:t>
            </a:r>
          </a:p>
          <a:p>
            <a:pPr lvl="1">
              <a:spcAft>
                <a:spcPts val="1200"/>
              </a:spcAft>
            </a:pPr>
            <a:r>
              <a:rPr lang="en-US" i="1" dirty="0" smtClean="0"/>
              <a:t>Generality: problems solved / sets of input accepted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1524000"/>
            <a:ext cx="33528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Analyze Algorithm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219200" y="3048000"/>
            <a:ext cx="2590800" cy="533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54520" y="2990671"/>
            <a:ext cx="48894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Time/space can be measured.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Time &amp; memory traditionally limited.</a:t>
            </a:r>
          </a:p>
          <a:p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Time amenable progress.</a:t>
            </a:r>
          </a:p>
        </p:txBody>
      </p:sp>
    </p:spTree>
    <p:extLst>
      <p:ext uri="{BB962C8B-B14F-4D97-AF65-F5344CB8AC3E}">
        <p14:creationId xmlns:p14="http://schemas.microsoft.com/office/powerpoint/2010/main" val="4094247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Input Size, n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err="1" smtClean="0"/>
              <a:t>Algs</a:t>
            </a:r>
            <a:r>
              <a:rPr lang="en-US" dirty="0" smtClean="0"/>
              <a:t> run longer on larger input.</a:t>
            </a:r>
          </a:p>
          <a:p>
            <a:r>
              <a:rPr lang="en-US" dirty="0" smtClean="0"/>
              <a:t>Size: </a:t>
            </a:r>
          </a:p>
          <a:p>
            <a:pPr lvl="1"/>
            <a:r>
              <a:rPr lang="en-US" dirty="0" smtClean="0"/>
              <a:t>Sometimes clear: list length, deg. of polynomial</a:t>
            </a:r>
          </a:p>
          <a:p>
            <a:pPr lvl="1"/>
            <a:r>
              <a:rPr lang="en-US" dirty="0" smtClean="0"/>
              <a:t>What about a n x n matrix?  n or N?</a:t>
            </a:r>
          </a:p>
          <a:p>
            <a:pPr lvl="1"/>
            <a:r>
              <a:rPr lang="en-US" dirty="0" smtClean="0"/>
              <a:t>What about text processing?  Letters or words?</a:t>
            </a:r>
          </a:p>
          <a:p>
            <a:pPr lvl="1"/>
            <a:r>
              <a:rPr lang="en-US" dirty="0" smtClean="0"/>
              <a:t>What if input is one integer?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2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Running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Using msec. dependent on H/W, implementation, compiler</a:t>
            </a:r>
          </a:p>
          <a:p>
            <a:r>
              <a:rPr lang="en-US" dirty="0" smtClean="0"/>
              <a:t>Count </a:t>
            </a:r>
            <a:r>
              <a:rPr lang="en-US" dirty="0" smtClean="0">
                <a:solidFill>
                  <a:schemeClr val="accent2"/>
                </a:solidFill>
              </a:rPr>
              <a:t>basic operations </a:t>
            </a:r>
            <a:r>
              <a:rPr lang="en-US" dirty="0" smtClean="0"/>
              <a:t>– operation that contributes most to runtime – often most time-consuming op of innermost loop</a:t>
            </a:r>
          </a:p>
          <a:p>
            <a:pPr lvl="1"/>
            <a:r>
              <a:rPr lang="en-US" dirty="0" smtClean="0"/>
              <a:t>Ignores non-basic operations</a:t>
            </a:r>
          </a:p>
          <a:p>
            <a:pPr lvl="1"/>
            <a:r>
              <a:rPr lang="en-US" dirty="0" smtClean="0"/>
              <a:t>Focus on order of growth for large input, </a:t>
            </a:r>
            <a:r>
              <a:rPr lang="en-US" dirty="0" smtClean="0">
                <a:solidFill>
                  <a:srgbClr val="00B050"/>
                </a:solidFill>
              </a:rPr>
              <a:t>why?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292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Orders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What happens when you double the input size (n)?</a:t>
            </a:r>
          </a:p>
          <a:p>
            <a:pPr lvl="1"/>
            <a:r>
              <a:rPr lang="en-US" dirty="0" smtClean="0"/>
              <a:t>O(1)</a:t>
            </a:r>
          </a:p>
          <a:p>
            <a:pPr lvl="1"/>
            <a:r>
              <a:rPr lang="en-US" dirty="0" smtClean="0"/>
              <a:t>O(log</a:t>
            </a:r>
            <a:r>
              <a:rPr lang="en-US" baseline="-25000" dirty="0" smtClean="0"/>
              <a:t>2</a:t>
            </a:r>
            <a:r>
              <a:rPr lang="en-US" dirty="0" smtClean="0"/>
              <a:t>n)</a:t>
            </a:r>
          </a:p>
          <a:p>
            <a:pPr lvl="1"/>
            <a:r>
              <a:rPr lang="en-US" dirty="0" smtClean="0"/>
              <a:t>O(n)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O(2</a:t>
            </a:r>
            <a:r>
              <a:rPr lang="en-US" baseline="30000" dirty="0" smtClean="0"/>
              <a:t>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716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Worst, Best and Average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efficiency of linear search?</a:t>
            </a:r>
          </a:p>
          <a:p>
            <a:pPr marL="118872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LinearSearch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(A[0…n-1], K)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← 0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≠ K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←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 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887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8872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return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43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Assume:</a:t>
                </a:r>
              </a:p>
              <a:p>
                <a:pPr lvl="1"/>
                <a:r>
                  <a:rPr lang="en-US" dirty="0" smtClean="0"/>
                  <a:t>Probability of successful search is p  (0 ≤ p ≤ 1)</a:t>
                </a:r>
              </a:p>
              <a:p>
                <a:pPr lvl="1"/>
                <a:r>
                  <a:rPr lang="en-US" dirty="0" smtClean="0"/>
                  <a:t>Uniform probability of finding at each position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cs typeface="Courier New" panose="02070309020205020404" pitchFamily="49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cs typeface="Courier New" panose="02070309020205020404" pitchFamily="49" charset="0"/>
                            </a:rPr>
                            <m:t>𝑎𝑣𝑔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cs typeface="Courier New" panose="02070309020205020404" pitchFamily="49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+2∙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+ …+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ourier New" panose="02070309020205020404" pitchFamily="49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cs typeface="Courier New" panose="02070309020205020404" pitchFamily="49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1+2+ …+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  <a:cs typeface="Courier New" panose="02070309020205020404" pitchFamily="49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  <a:cs typeface="Courier New" panose="02070309020205020404" pitchFamily="49" charset="0"/>
                        </a:rPr>
                        <m:t>𝑛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  <a:cs typeface="Courier New" panose="02070309020205020404" pitchFamily="49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400" b="0" dirty="0" smtClean="0">
                  <a:latin typeface="Courier New" panose="02070309020205020404" pitchFamily="49" charset="0"/>
                  <a:ea typeface="Cambria Math"/>
                  <a:cs typeface="Courier New" panose="02070309020205020404" pitchFamily="49" charset="0"/>
                </a:endParaRPr>
              </a:p>
              <a:p>
                <a:pPr marL="118872" indent="0" algn="ctr">
                  <a:buNone/>
                </a:pPr>
                <a:endParaRPr lang="en-US" sz="2400" dirty="0" smtClean="0">
                  <a:solidFill>
                    <a:srgbClr val="00B050"/>
                  </a:solidFill>
                </a:endParaRPr>
              </a:p>
              <a:p>
                <a:pPr marL="118872" indent="0" algn="ctr">
                  <a:buNone/>
                </a:pPr>
                <a:r>
                  <a:rPr lang="en-US" sz="2400" dirty="0" smtClean="0">
                    <a:solidFill>
                      <a:srgbClr val="00B050"/>
                    </a:solidFill>
                  </a:rPr>
                  <a:t>What </a:t>
                </a:r>
                <a:r>
                  <a:rPr lang="en-US" sz="2400" dirty="0">
                    <a:solidFill>
                      <a:srgbClr val="00B050"/>
                    </a:solidFill>
                  </a:rPr>
                  <a:t>if p = 0? p = 1</a:t>
                </a:r>
                <a:r>
                  <a:rPr lang="en-US" sz="2400" dirty="0" smtClean="0">
                    <a:solidFill>
                      <a:srgbClr val="00B050"/>
                    </a:solidFill>
                  </a:rPr>
                  <a:t>?</a:t>
                </a:r>
                <a:endParaRPr lang="en-US" sz="2400" b="0" dirty="0" smtClean="0">
                  <a:latin typeface="Courier New" panose="02070309020205020404" pitchFamily="49" charset="0"/>
                  <a:ea typeface="Cambria Math"/>
                  <a:cs typeface="Courier New" panose="02070309020205020404" pitchFamily="49" charset="0"/>
                </a:endParaRPr>
              </a:p>
              <a:p>
                <a:pPr marL="118872" indent="0">
                  <a:buNone/>
                </a:pPr>
                <a:endParaRPr lang="en-US" sz="2400" b="0" dirty="0" smtClean="0">
                  <a:latin typeface="Courier New" panose="02070309020205020404" pitchFamily="49" charset="0"/>
                  <a:ea typeface="Cambria Math"/>
                  <a:cs typeface="Courier New" panose="02070309020205020404" pitchFamily="49" charset="0"/>
                </a:endParaRPr>
              </a:p>
              <a:p>
                <a:pPr marL="118872" indent="0">
                  <a:buNone/>
                </a:pPr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9659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Worst, Best and Average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accent1"/>
                </a:solidFill>
              </a:rPr>
              <a:t>Worst Case</a:t>
            </a:r>
            <a:r>
              <a:rPr lang="en-US" dirty="0" smtClean="0"/>
              <a:t>:  guarantees runtime will never exceed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worst</a:t>
            </a:r>
            <a:r>
              <a:rPr lang="en-US" dirty="0" smtClean="0"/>
              <a:t>(n)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Best Case</a:t>
            </a:r>
            <a:r>
              <a:rPr lang="en-US" dirty="0" smtClean="0"/>
              <a:t>:  if (near) best input covers useful instances, can be worth knowing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best</a:t>
            </a:r>
            <a:r>
              <a:rPr lang="en-US" dirty="0" smtClean="0"/>
              <a:t>(n)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e.g.  Sorting mostly sorted list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solidFill>
                  <a:schemeClr val="accent1"/>
                </a:solidFill>
              </a:rPr>
              <a:t>Avg. Case</a:t>
            </a:r>
            <a:r>
              <a:rPr lang="en-US" dirty="0" smtClean="0"/>
              <a:t>:  hard to obtain, but important because worst case may be overly pessimistic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Amortized</a:t>
            </a:r>
            <a:r>
              <a:rPr lang="en-US" dirty="0" smtClean="0"/>
              <a:t>:  single op may be expensive, but less so for each subsequent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84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“An </a:t>
            </a:r>
            <a:r>
              <a:rPr lang="en-US" b="1" i="1" dirty="0" smtClean="0"/>
              <a:t>algorithm</a:t>
            </a:r>
            <a:r>
              <a:rPr lang="en-US" dirty="0" smtClean="0"/>
              <a:t> is a sequence of unambiguous instructions for solving a problem, i.e., for obtaining a required output for any legitimate input in a finite amount of time.”</a:t>
            </a:r>
          </a:p>
          <a:p>
            <a:pPr marL="118872" indent="0" algn="ctr">
              <a:buNone/>
            </a:pPr>
            <a:endParaRPr lang="en-US" dirty="0"/>
          </a:p>
          <a:p>
            <a:pPr marL="118872" indent="0" algn="ctr">
              <a:buNone/>
            </a:pPr>
            <a:r>
              <a:rPr lang="en-US" dirty="0" smtClean="0"/>
              <a:t>An algorithm is “not an answer but specific instructions for getting an answer” to a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“An </a:t>
            </a:r>
            <a:r>
              <a:rPr lang="en-US" b="1" i="1" dirty="0" smtClean="0"/>
              <a:t>algorithm</a:t>
            </a:r>
            <a:r>
              <a:rPr lang="en-US" dirty="0" smtClean="0"/>
              <a:t> is a sequence of </a:t>
            </a:r>
            <a:r>
              <a:rPr lang="en-US" dirty="0" smtClean="0">
                <a:solidFill>
                  <a:schemeClr val="accent2"/>
                </a:solidFill>
              </a:rPr>
              <a:t>unambiguous instructions</a:t>
            </a:r>
            <a:r>
              <a:rPr lang="en-US" dirty="0" smtClean="0"/>
              <a:t> for solving a problem, i.e., for obtaining a required output for any legitimate input in a finite amount of time.”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4152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66800" y="4648200"/>
            <a:ext cx="899922" cy="228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643122" y="5029200"/>
            <a:ext cx="990600" cy="228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647950" y="5190744"/>
            <a:ext cx="990600" cy="228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52650" y="5622036"/>
            <a:ext cx="1566672" cy="24536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14322" y="6172200"/>
            <a:ext cx="1219200" cy="228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20262" y="6172200"/>
            <a:ext cx="1089660" cy="2286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47722" y="5029200"/>
            <a:ext cx="471678" cy="17221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97661" y="5419344"/>
            <a:ext cx="792861" cy="199644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496" y="3810000"/>
            <a:ext cx="213216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2060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Algorithm?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 algn="ctr">
              <a:buNone/>
            </a:pPr>
            <a:r>
              <a:rPr lang="en-US" dirty="0" smtClean="0"/>
              <a:t>“An </a:t>
            </a:r>
            <a:r>
              <a:rPr lang="en-US" b="1" i="1" dirty="0" smtClean="0"/>
              <a:t>algorithm</a:t>
            </a:r>
            <a:r>
              <a:rPr lang="en-US" dirty="0" smtClean="0"/>
              <a:t> is a sequence of unambiguous instructions for solving a problem, i.e., for obtaining a required output for </a:t>
            </a:r>
            <a:r>
              <a:rPr lang="en-US" dirty="0" smtClean="0">
                <a:solidFill>
                  <a:schemeClr val="accent2"/>
                </a:solidFill>
              </a:rPr>
              <a:t>any legitimate input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chemeClr val="accent2"/>
                </a:solidFill>
              </a:rPr>
              <a:t>finite amount of time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4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823887"/>
            <a:ext cx="5410200" cy="295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35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15240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Understand the Problem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1943100" y="2438400"/>
            <a:ext cx="495300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Decide on Computational Means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743200" y="3429000"/>
            <a:ext cx="3352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Design an Algorithm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743200" y="4343400"/>
            <a:ext cx="3352800" cy="609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Prove Correctness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2743200" y="5257800"/>
            <a:ext cx="3352800" cy="609600"/>
          </a:xfrm>
          <a:prstGeom prst="rect">
            <a:avLst/>
          </a:prstGeom>
          <a:solidFill>
            <a:srgbClr val="FFC000"/>
          </a:solidFill>
          <a:ln>
            <a:solidFill>
              <a:srgbClr val="AC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Analyze Algorithm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743200" y="6172200"/>
            <a:ext cx="3352800" cy="609600"/>
          </a:xfrm>
          <a:prstGeom prst="rect">
            <a:avLst/>
          </a:prstGeom>
          <a:solidFill>
            <a:srgbClr val="7030A0"/>
          </a:solidFill>
          <a:ln>
            <a:solidFill>
              <a:srgbClr val="4A20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 Code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4419600" y="2133600"/>
            <a:ext cx="0" cy="304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4419600" y="3078480"/>
            <a:ext cx="0" cy="35052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4419600" y="4038600"/>
            <a:ext cx="0" cy="304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4419600" y="4953000"/>
            <a:ext cx="0" cy="304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2"/>
            <a:endCxn id="10" idx="0"/>
          </p:cNvCxnSpPr>
          <p:nvPr/>
        </p:nvCxnSpPr>
        <p:spPr>
          <a:xfrm>
            <a:off x="4419600" y="5867400"/>
            <a:ext cx="0" cy="30480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1"/>
            <a:endCxn id="7" idx="1"/>
          </p:cNvCxnSpPr>
          <p:nvPr/>
        </p:nvCxnSpPr>
        <p:spPr>
          <a:xfrm rot="10800000">
            <a:off x="2743200" y="3733800"/>
            <a:ext cx="12700" cy="914400"/>
          </a:xfrm>
          <a:prstGeom prst="bentConnector3">
            <a:avLst>
              <a:gd name="adj1" fmla="val 1303200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1"/>
            <a:endCxn id="6" idx="1"/>
          </p:cNvCxnSpPr>
          <p:nvPr/>
        </p:nvCxnSpPr>
        <p:spPr>
          <a:xfrm rot="10800000">
            <a:off x="1943100" y="2758440"/>
            <a:ext cx="800100" cy="1889760"/>
          </a:xfrm>
          <a:prstGeom prst="bentConnector3">
            <a:avLst>
              <a:gd name="adj1" fmla="val 204762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9" idx="3"/>
            <a:endCxn id="7" idx="3"/>
          </p:cNvCxnSpPr>
          <p:nvPr/>
        </p:nvCxnSpPr>
        <p:spPr>
          <a:xfrm flipV="1">
            <a:off x="6096000" y="3733800"/>
            <a:ext cx="12700" cy="1828800"/>
          </a:xfrm>
          <a:prstGeom prst="bentConnector3">
            <a:avLst>
              <a:gd name="adj1" fmla="val 1332000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9" idx="3"/>
            <a:endCxn id="6" idx="3"/>
          </p:cNvCxnSpPr>
          <p:nvPr/>
        </p:nvCxnSpPr>
        <p:spPr>
          <a:xfrm flipV="1">
            <a:off x="6096000" y="2758440"/>
            <a:ext cx="800100" cy="2804160"/>
          </a:xfrm>
          <a:prstGeom prst="bentConnector3">
            <a:avLst>
              <a:gd name="adj1" fmla="val 212381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Do small examples by hand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Specify range of valid inputs incl. boundary cases</a:t>
            </a:r>
          </a:p>
          <a:p>
            <a:r>
              <a:rPr lang="en-US" dirty="0" smtClean="0"/>
              <a:t>Can existing algorithm be used?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15240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Understand the Problem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668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Sequential or Parallel?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Exact or Approximate?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Speed or Memory Limitations?</a:t>
            </a:r>
          </a:p>
        </p:txBody>
      </p:sp>
      <p:sp>
        <p:nvSpPr>
          <p:cNvPr id="6" name="Rectangle 5"/>
          <p:cNvSpPr/>
          <p:nvPr/>
        </p:nvSpPr>
        <p:spPr>
          <a:xfrm>
            <a:off x="1943100" y="1524000"/>
            <a:ext cx="4953000" cy="64008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Decide on Computational Means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370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 Solving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/>
              <a:t>Will learn approaches this semester!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Choose appropriate data structure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Specify algorithm: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Natural Language (ambiguous)</a:t>
            </a:r>
          </a:p>
          <a:p>
            <a:pPr lvl="1">
              <a:spcAft>
                <a:spcPts val="1200"/>
              </a:spcAft>
            </a:pPr>
            <a:r>
              <a:rPr lang="en-US" dirty="0" err="1" smtClean="0"/>
              <a:t>Pseudocode</a:t>
            </a:r>
            <a:r>
              <a:rPr lang="en-US" dirty="0" smtClean="0"/>
              <a:t> (most common)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Flowchart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524000"/>
            <a:ext cx="3352800" cy="6096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Design an Algorithm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143000" y="5029200"/>
            <a:ext cx="4495800" cy="533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Pacific 2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6700"/>
      </a:accent1>
      <a:accent2>
        <a:srgbClr val="0000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17914</TotalTime>
  <Words>1010</Words>
  <Application>Microsoft Office PowerPoint</Application>
  <PresentationFormat>On-screen Show (4:3)</PresentationFormat>
  <Paragraphs>166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Cambria Math</vt:lpstr>
      <vt:lpstr>Corbel</vt:lpstr>
      <vt:lpstr>Courier New</vt:lpstr>
      <vt:lpstr>Wingdings</vt:lpstr>
      <vt:lpstr>Wingdings 2</vt:lpstr>
      <vt:lpstr>Wingdings 3</vt:lpstr>
      <vt:lpstr>Module</vt:lpstr>
      <vt:lpstr>Fundamentals of Algorithms</vt:lpstr>
      <vt:lpstr>Announcements</vt:lpstr>
      <vt:lpstr>What Is An Algorithm?</vt:lpstr>
      <vt:lpstr>What Is An Algorithm?</vt:lpstr>
      <vt:lpstr>What Is An Algorithm?</vt:lpstr>
      <vt:lpstr>Algorithmic Problem Solving</vt:lpstr>
      <vt:lpstr>Algorithmic Problem Solving</vt:lpstr>
      <vt:lpstr>Algorithmic Problem Solving</vt:lpstr>
      <vt:lpstr>Algorithmic Problem Solving</vt:lpstr>
      <vt:lpstr>Algorithmic Problem Solving</vt:lpstr>
      <vt:lpstr>Algorithmic Problem Solving</vt:lpstr>
      <vt:lpstr>Multiple Algs for Same Problem</vt:lpstr>
      <vt:lpstr>Algorithmic Problem Solving</vt:lpstr>
      <vt:lpstr>Important Problems</vt:lpstr>
      <vt:lpstr>Sorting</vt:lpstr>
      <vt:lpstr>Searching</vt:lpstr>
      <vt:lpstr>String Processing</vt:lpstr>
      <vt:lpstr>Graph Problems</vt:lpstr>
      <vt:lpstr>Combinatorial Problems</vt:lpstr>
      <vt:lpstr>Geometric Problems</vt:lpstr>
      <vt:lpstr>Numerical Problems</vt:lpstr>
      <vt:lpstr>Analysis of Algorithms</vt:lpstr>
      <vt:lpstr>Algorithmic Problem Solving</vt:lpstr>
      <vt:lpstr>Measuring Input Size, n*</vt:lpstr>
      <vt:lpstr>Measuring Running Time</vt:lpstr>
      <vt:lpstr>Orders of Growth</vt:lpstr>
      <vt:lpstr>Worst, Best and Average Case</vt:lpstr>
      <vt:lpstr>Average Case</vt:lpstr>
      <vt:lpstr>Worst, Best and Average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 157!</dc:title>
  <dc:creator>Emma Hayes</dc:creator>
  <cp:lastModifiedBy>Emma Hayes</cp:lastModifiedBy>
  <cp:revision>168</cp:revision>
  <dcterms:created xsi:type="dcterms:W3CDTF">2006-08-16T00:00:00Z</dcterms:created>
  <dcterms:modified xsi:type="dcterms:W3CDTF">2016-09-09T17:57:57Z</dcterms:modified>
</cp:coreProperties>
</file>