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5" r:id="rId3"/>
    <p:sldId id="296" r:id="rId4"/>
    <p:sldId id="287" r:id="rId5"/>
    <p:sldId id="262" r:id="rId6"/>
    <p:sldId id="264" r:id="rId7"/>
    <p:sldId id="263" r:id="rId8"/>
    <p:sldId id="265" r:id="rId9"/>
    <p:sldId id="267" r:id="rId10"/>
    <p:sldId id="278" r:id="rId11"/>
    <p:sldId id="274" r:id="rId12"/>
    <p:sldId id="268" r:id="rId13"/>
    <p:sldId id="270" r:id="rId14"/>
    <p:sldId id="286" r:id="rId15"/>
    <p:sldId id="275" r:id="rId16"/>
    <p:sldId id="271" r:id="rId17"/>
    <p:sldId id="272" r:id="rId18"/>
    <p:sldId id="269" r:id="rId19"/>
    <p:sldId id="273" r:id="rId20"/>
    <p:sldId id="276" r:id="rId21"/>
    <p:sldId id="288" r:id="rId22"/>
    <p:sldId id="277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Algorithmic 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Textbook Section 2.1-2.2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Efficiency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692070"/>
              </p:ext>
            </p:extLst>
          </p:nvPr>
        </p:nvGraphicFramePr>
        <p:xfrm>
          <a:off x="0" y="1447800"/>
          <a:ext cx="9144000" cy="5643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of best case efficiency, very few algorithms</a:t>
                      </a:r>
                      <a:r>
                        <a:rPr lang="en-US" baseline="0" dirty="0" smtClean="0"/>
                        <a:t> belong to this class.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Typically result of cutting problem size by constant factor on each iteration</a:t>
                      </a:r>
                      <a:r>
                        <a:rPr lang="en-US" baseline="0" dirty="0" smtClean="0"/>
                        <a:t> (Ch. 4)  Doesn’t examine all/most of input.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 that scan</a:t>
                      </a:r>
                      <a:r>
                        <a:rPr lang="en-US" baseline="0" dirty="0" smtClean="0"/>
                        <a:t> all of the input, e.g. linear search.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log 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linearithmic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divide and conquer</a:t>
                      </a:r>
                      <a:r>
                        <a:rPr lang="en-US" baseline="0" dirty="0" smtClean="0"/>
                        <a:t> algorithms (Ch. 5) belong to this category, e.g. </a:t>
                      </a:r>
                      <a:r>
                        <a:rPr lang="en-US" baseline="0" dirty="0" err="1" smtClean="0"/>
                        <a:t>mergesort</a:t>
                      </a:r>
                      <a:r>
                        <a:rPr lang="en-US" baseline="0" dirty="0" smtClean="0"/>
                        <a:t> and quicksort.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Characterizes</a:t>
                      </a:r>
                      <a:r>
                        <a:rPr lang="en-US" baseline="0" dirty="0" smtClean="0"/>
                        <a:t> efficiency of algorithms with 2 embedded loops, e.g. simple sorting algorithms and operations on </a:t>
                      </a:r>
                      <a:r>
                        <a:rPr lang="en-US" i="1" baseline="0" dirty="0" err="1" smtClean="0"/>
                        <a:t>n</a:t>
                      </a:r>
                      <a:r>
                        <a:rPr lang="en-US" baseline="0" dirty="0" err="1" smtClean="0"/>
                        <a:t>x</a:t>
                      </a:r>
                      <a:r>
                        <a:rPr lang="en-US" i="1" baseline="0" dirty="0" err="1" smtClean="0"/>
                        <a:t>n</a:t>
                      </a:r>
                      <a:r>
                        <a:rPr lang="en-US" baseline="0" dirty="0" smtClean="0"/>
                        <a:t> matrices.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Characterizes</a:t>
                      </a:r>
                      <a:r>
                        <a:rPr lang="en-US" baseline="0" dirty="0" smtClean="0"/>
                        <a:t> efficiency of algorithms with 3 embedded loops, e.g. nontrivial algorithms from linear algebra.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 for algorithms that generate all subsets of n-item</a:t>
                      </a:r>
                      <a:r>
                        <a:rPr lang="en-US" baseline="0" dirty="0" smtClean="0"/>
                        <a:t> set.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</a:t>
                      </a:r>
                      <a:r>
                        <a:rPr lang="en-US" baseline="0" dirty="0" smtClean="0"/>
                        <a:t> for algorithms that generate all permutations of n-item set.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6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+5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5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+5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+5        ≤100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≥5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𝑡h𝑢𝑠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05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+5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+5          ≤100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≥1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𝑡h𝑢𝑠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=105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05200" y="6096000"/>
            <a:ext cx="47244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0516" y="563880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Many possible values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satisfy.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is in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05600" y="4964668"/>
                <a:ext cx="843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964668"/>
                <a:ext cx="8433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9600" y="5101699"/>
            <a:ext cx="32766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0" y="5410200"/>
            <a:ext cx="32766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48006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86200" y="48006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34000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10600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13083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73585" y="54102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13083" y="5410201"/>
            <a:ext cx="4860502" cy="301098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4435929" y="5582521"/>
            <a:ext cx="381000" cy="61145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28294" y="4304874"/>
                <a:ext cx="179305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94" y="4304874"/>
                <a:ext cx="1793055" cy="6481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0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Ω</a:t>
            </a:r>
            <a:r>
              <a:rPr lang="en-US" dirty="0" smtClean="0"/>
              <a:t>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l-GR" i="1" dirty="0"/>
                      <m:t>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38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Ω</a:t>
            </a:r>
            <a:r>
              <a:rPr lang="en-US" dirty="0" smtClean="0"/>
              <a:t>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l-GR" i="1" dirty="0"/>
                      <m:t>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≥0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𝑡h𝑢𝑠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3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/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Your turn: 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00B05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9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Visually…</a:t>
            </a:r>
            <a:endParaRPr lang="en-US" dirty="0"/>
          </a:p>
        </p:txBody>
      </p:sp>
      <p:pic>
        <p:nvPicPr>
          <p:cNvPr id="1026" name="Picture 2" descr="http://acl.cs.qc.edu/~lhuang/teaching/cs570/big_th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4" y="2514600"/>
            <a:ext cx="896218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8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)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r>
                  <a:rPr lang="en-US" dirty="0" smtClean="0"/>
                  <a:t>Efficiency of an algorithm with 2 consecutively executed parts determined by part with higher order of growth.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on HW 1?</a:t>
            </a:r>
          </a:p>
          <a:p>
            <a:endParaRPr lang="en-US" dirty="0"/>
          </a:p>
          <a:p>
            <a:r>
              <a:rPr lang="en-US" dirty="0" smtClean="0"/>
              <a:t>No Wed afternoon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5100" dirty="0" smtClean="0"/>
                  <a:t>Alternative for proving order of growth: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𝑠𝑚𝑎𝑙𝑙𝑒𝑟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𝑠𝑎𝑚𝑒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∞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𝑙𝑎𝑟𝑔𝑒𝑟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8872" indent="0" algn="just"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4700" dirty="0" smtClean="0">
                    <a:solidFill>
                      <a:srgbClr val="00B050"/>
                    </a:solidFill>
                  </a:rPr>
                  <a:t>Which bounds are implied by the 3 parts?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4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  <a:blipFill rotWithShape="1">
                <a:blip r:embed="rId3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3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5100" dirty="0" smtClean="0"/>
                  <a:t>Alternative for proving order of growth: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𝑠𝑚𝑎𝑙𝑙𝑒𝑟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𝑠𝑎𝑚𝑒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∞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𝑙𝑎𝑟𝑔𝑒𝑟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8872" indent="0" algn="just"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4700" dirty="0" smtClean="0">
                    <a:solidFill>
                      <a:srgbClr val="00B050"/>
                    </a:solidFill>
                  </a:rPr>
                  <a:t>Which bounds are implied by the 3 parts?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700" dirty="0" smtClean="0"/>
                  <a:t>Can use calculus techniques for computing limits, e.g. 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300" dirty="0" err="1" smtClean="0"/>
                  <a:t>L’Hôpital’s</a:t>
                </a:r>
                <a:r>
                  <a:rPr lang="en-US" sz="4300" dirty="0" smtClean="0"/>
                  <a:t> rule: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3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3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43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3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4300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43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43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4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43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4300" b="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4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4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4300" b="0" i="1" smtClean="0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4300" dirty="0" smtClean="0"/>
                  <a:t>and, 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300" dirty="0" err="1" smtClean="0"/>
                  <a:t>Stirling’s</a:t>
                </a:r>
                <a:r>
                  <a:rPr lang="en-US" sz="4300" dirty="0" smtClean="0"/>
                  <a:t> formula:  </a:t>
                </a:r>
                <a14:m>
                  <m:oMath xmlns:m="http://schemas.openxmlformats.org/officeDocument/2006/math">
                    <m:r>
                      <a:rPr lang="en-US" sz="4300" b="0" i="1" smtClean="0">
                        <a:latin typeface="Cambria Math"/>
                      </a:rPr>
                      <m:t>𝑛</m:t>
                    </m:r>
                    <m:r>
                      <a:rPr lang="en-US" sz="4300" b="0" i="1" smtClean="0">
                        <a:latin typeface="Cambria Math"/>
                      </a:rPr>
                      <m:t>! ≈ </m:t>
                    </m:r>
                    <m:rad>
                      <m:radPr>
                        <m:degHide m:val="on"/>
                        <m:ctrlPr>
                          <a:rPr lang="en-US" sz="43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sz="43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3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3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43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4300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4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  <a:blipFill rotWithShape="1">
                <a:blip r:embed="rId3"/>
                <a:stretch>
                  <a:fillRect t="-175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8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Ratio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24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5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</a:p>
          <a:p>
            <a:pPr lvl="1"/>
            <a:r>
              <a:rPr lang="en-US" dirty="0" smtClean="0"/>
              <a:t>More examples available in textbook</a:t>
            </a:r>
          </a:p>
        </p:txBody>
      </p:sp>
    </p:spTree>
    <p:extLst>
      <p:ext uri="{BB962C8B-B14F-4D97-AF65-F5344CB8AC3E}">
        <p14:creationId xmlns:p14="http://schemas.microsoft.com/office/powerpoint/2010/main" val="119035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to input size (n)</a:t>
            </a:r>
          </a:p>
          <a:p>
            <a:endParaRPr lang="en-US" dirty="0"/>
          </a:p>
          <a:p>
            <a:r>
              <a:rPr lang="en-US" dirty="0" smtClean="0"/>
              <a:t>Measured in basic operations not seconds</a:t>
            </a:r>
          </a:p>
          <a:p>
            <a:pPr lvl="1"/>
            <a:r>
              <a:rPr lang="en-US" dirty="0" smtClean="0"/>
              <a:t>Interested in order of growth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How did your data structures in HW 1 compare with only 100 queries?</a:t>
            </a:r>
          </a:p>
        </p:txBody>
      </p:sp>
    </p:spTree>
    <p:extLst>
      <p:ext uri="{BB962C8B-B14F-4D97-AF65-F5344CB8AC3E}">
        <p14:creationId xmlns:p14="http://schemas.microsoft.com/office/powerpoint/2010/main" val="24126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happens when you double the input size (n)?</a:t>
            </a:r>
          </a:p>
          <a:p>
            <a:pPr lvl="1"/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Worst, Best and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efficiency of linear search?</a:t>
            </a:r>
          </a:p>
          <a:p>
            <a:pPr marL="118872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(A[0…n-1], K)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≠ K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4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Assume:</a:t>
                </a:r>
              </a:p>
              <a:p>
                <a:pPr lvl="1"/>
                <a:r>
                  <a:rPr lang="en-US" dirty="0" smtClean="0"/>
                  <a:t>Probability of successful search is p  (0 ≤ p ≤ 1)</a:t>
                </a:r>
              </a:p>
              <a:p>
                <a:pPr lvl="1"/>
                <a:r>
                  <a:rPr lang="en-US" dirty="0" smtClean="0"/>
                  <a:t>Uniform probability of finding at each position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+2∙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+ …+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1+2+ …+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latin typeface="Courier New" panose="02070309020205020404" pitchFamily="49" charset="0"/>
                  <a:ea typeface="Cambria Math"/>
                  <a:cs typeface="Courier New" panose="02070309020205020404" pitchFamily="49" charset="0"/>
                </a:endParaRPr>
              </a:p>
              <a:p>
                <a:pPr marL="118872" indent="0" algn="ctr">
                  <a:buNone/>
                </a:pPr>
                <a:endParaRPr lang="en-US" sz="2800" dirty="0" smtClean="0">
                  <a:solidFill>
                    <a:srgbClr val="00B050"/>
                  </a:solidFill>
                </a:endParaRPr>
              </a:p>
              <a:p>
                <a:pPr marL="118872" indent="0" algn="ctr">
                  <a:buNone/>
                </a:pPr>
                <a:r>
                  <a:rPr lang="en-US" sz="2800" dirty="0" smtClean="0">
                    <a:solidFill>
                      <a:srgbClr val="00B050"/>
                    </a:solidFill>
                  </a:rPr>
                  <a:t>What </a:t>
                </a:r>
                <a:r>
                  <a:rPr lang="en-US" sz="2800" dirty="0">
                    <a:solidFill>
                      <a:srgbClr val="00B050"/>
                    </a:solidFill>
                  </a:rPr>
                  <a:t>if p = 0? p = 1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?</a:t>
                </a:r>
                <a:endParaRPr lang="en-US" sz="2800" b="0" dirty="0" smtClean="0">
                  <a:latin typeface="Courier New" panose="02070309020205020404" pitchFamily="49" charset="0"/>
                  <a:ea typeface="Cambria Math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endParaRPr lang="en-US" sz="2400" b="0" dirty="0" smtClean="0">
                  <a:latin typeface="Courier New" panose="02070309020205020404" pitchFamily="49" charset="0"/>
                  <a:ea typeface="Cambria Math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 b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Worst, Best and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Worst Case</a:t>
            </a:r>
            <a:r>
              <a:rPr lang="en-US" dirty="0" smtClean="0"/>
              <a:t>:  guarantees runtime will never exceed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(n)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Best Case</a:t>
            </a:r>
            <a:r>
              <a:rPr lang="en-US" dirty="0" smtClean="0"/>
              <a:t>:  if (near) best input covers useful instances, can be worth knowing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best</a:t>
            </a:r>
            <a:r>
              <a:rPr lang="en-US" dirty="0" smtClean="0"/>
              <a:t>(n)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e.g.  Sorting mostly sorted list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Avg. Case</a:t>
            </a:r>
            <a:r>
              <a:rPr lang="en-US" dirty="0" smtClean="0"/>
              <a:t>:  hard to obtain, but important because worst case may be overly pessimistic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Amortized</a:t>
            </a:r>
            <a:r>
              <a:rPr lang="en-US" dirty="0" smtClean="0"/>
              <a:t>:  single op may be expensive, but less so for each subsequent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Notation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Prove runtime t(n) of an algorithm by proving bounds.</a:t>
            </a:r>
            <a:endParaRPr lang="en-US" dirty="0"/>
          </a:p>
          <a:p>
            <a:pPr lvl="1"/>
            <a:r>
              <a:rPr lang="en-US" dirty="0" smtClean="0"/>
              <a:t>O(n) = upper bound</a:t>
            </a:r>
          </a:p>
          <a:p>
            <a:pPr lvl="2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): all </a:t>
            </a:r>
            <a:r>
              <a:rPr lang="en-US" dirty="0" err="1" smtClean="0"/>
              <a:t>fns</a:t>
            </a:r>
            <a:r>
              <a:rPr lang="en-US" dirty="0" smtClean="0"/>
              <a:t> whose order of growth is no higher than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l-GR" dirty="0"/>
              <a:t>Ω</a:t>
            </a:r>
            <a:r>
              <a:rPr lang="en-US" dirty="0"/>
              <a:t>(n</a:t>
            </a:r>
            <a:r>
              <a:rPr lang="en-US" dirty="0" smtClean="0"/>
              <a:t>) = lower bound</a:t>
            </a:r>
          </a:p>
          <a:p>
            <a:pPr lvl="2"/>
            <a:r>
              <a:rPr lang="el-GR" dirty="0" smtClean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): all </a:t>
            </a:r>
            <a:r>
              <a:rPr lang="en-US" dirty="0" err="1" smtClean="0"/>
              <a:t>fns</a:t>
            </a:r>
            <a:r>
              <a:rPr lang="en-US" dirty="0" smtClean="0"/>
              <a:t> </a:t>
            </a:r>
            <a:r>
              <a:rPr lang="en-US" dirty="0"/>
              <a:t>whose order of growth is no </a:t>
            </a:r>
            <a:r>
              <a:rPr lang="en-US" dirty="0" smtClean="0"/>
              <a:t>lower </a:t>
            </a:r>
            <a:r>
              <a:rPr lang="en-US" dirty="0"/>
              <a:t>than n</a:t>
            </a:r>
            <a:r>
              <a:rPr lang="en-US" baseline="30000" dirty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l-GR" dirty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): all </a:t>
            </a:r>
            <a:r>
              <a:rPr lang="en-US" dirty="0" err="1" smtClean="0"/>
              <a:t>fns</a:t>
            </a:r>
            <a:r>
              <a:rPr lang="en-US" dirty="0" smtClean="0"/>
              <a:t> </a:t>
            </a:r>
            <a:r>
              <a:rPr lang="en-US" dirty="0"/>
              <a:t>whose order of growth is </a:t>
            </a:r>
            <a:r>
              <a:rPr lang="en-US" dirty="0" smtClean="0"/>
              <a:t>same as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8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Notation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B050"/>
                </a:solidFill>
              </a:rPr>
              <a:t>Which of following belong to O(n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)?  </a:t>
            </a:r>
            <a:r>
              <a:rPr lang="el-GR" dirty="0" smtClean="0">
                <a:solidFill>
                  <a:srgbClr val="00B050"/>
                </a:solidFill>
              </a:rPr>
              <a:t>Ω</a:t>
            </a:r>
            <a:r>
              <a:rPr lang="en-US" dirty="0" smtClean="0">
                <a:solidFill>
                  <a:srgbClr val="00B050"/>
                </a:solidFill>
              </a:rPr>
              <a:t>(n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)?  </a:t>
            </a:r>
            <a:r>
              <a:rPr lang="el-GR" dirty="0" smtClean="0">
                <a:solidFill>
                  <a:srgbClr val="00B050"/>
                </a:solidFill>
              </a:rPr>
              <a:t>Θ</a:t>
            </a:r>
            <a:r>
              <a:rPr lang="en-US" dirty="0" smtClean="0">
                <a:solidFill>
                  <a:srgbClr val="00B050"/>
                </a:solidFill>
              </a:rPr>
              <a:t>(n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)?</a:t>
            </a:r>
          </a:p>
          <a:p>
            <a:pPr lvl="1"/>
            <a:r>
              <a:rPr lang="en-US" dirty="0" smtClean="0"/>
              <a:t>a(x) = 100n + 5</a:t>
            </a:r>
          </a:p>
          <a:p>
            <a:pPr lvl="1"/>
            <a:r>
              <a:rPr lang="en-US" dirty="0" smtClean="0"/>
              <a:t>b(x) = ½ n(n-1)</a:t>
            </a:r>
          </a:p>
          <a:p>
            <a:pPr lvl="1"/>
            <a:r>
              <a:rPr lang="en-US" dirty="0" smtClean="0"/>
              <a:t>c(x) = 0.00001n</a:t>
            </a:r>
            <a:r>
              <a:rPr lang="en-US" baseline="30000" dirty="0" smtClean="0"/>
              <a:t>3</a:t>
            </a:r>
          </a:p>
          <a:p>
            <a:pPr lvl="1"/>
            <a:r>
              <a:rPr lang="en-US" dirty="0" smtClean="0"/>
              <a:t>d(x) = n</a:t>
            </a:r>
            <a:r>
              <a:rPr lang="en-US" baseline="30000" dirty="0" smtClean="0"/>
              <a:t>2</a:t>
            </a:r>
            <a:r>
              <a:rPr lang="en-US" dirty="0" smtClean="0"/>
              <a:t> + log n</a:t>
            </a:r>
          </a:p>
          <a:p>
            <a:pPr lvl="1"/>
            <a:r>
              <a:rPr lang="en-US" dirty="0" smtClean="0"/>
              <a:t>e(x) = n + sin n</a:t>
            </a:r>
          </a:p>
          <a:p>
            <a:pPr lvl="1"/>
            <a:r>
              <a:rPr lang="en-US" dirty="0" smtClean="0"/>
              <a:t>f(x) = 2n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18373</TotalTime>
  <Words>559</Words>
  <Application>Microsoft Office PowerPoint</Application>
  <PresentationFormat>On-screen Show (4:3)</PresentationFormat>
  <Paragraphs>157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Analysis of Algorithmic Efficiency</vt:lpstr>
      <vt:lpstr>Announcements</vt:lpstr>
      <vt:lpstr>Efficiency Analysis</vt:lpstr>
      <vt:lpstr>Orders of Growth</vt:lpstr>
      <vt:lpstr>Worst, Best and Average Case</vt:lpstr>
      <vt:lpstr>Average Case</vt:lpstr>
      <vt:lpstr>Worst, Best and Average Case</vt:lpstr>
      <vt:lpstr>Asymptotic Notation (Informally)</vt:lpstr>
      <vt:lpstr>Asymptotic Notation (Informally)</vt:lpstr>
      <vt:lpstr>Basic Efficiency Classes</vt:lpstr>
      <vt:lpstr>O-Notation (formal)</vt:lpstr>
      <vt:lpstr>O-Notation (formal)</vt:lpstr>
      <vt:lpstr>O-Notation (formal)</vt:lpstr>
      <vt:lpstr>Example</vt:lpstr>
      <vt:lpstr>Ω-Notation (formal)</vt:lpstr>
      <vt:lpstr>Ω-Notation (formal)</vt:lpstr>
      <vt:lpstr>Θ-Notation (formal)</vt:lpstr>
      <vt:lpstr>Visually…</vt:lpstr>
      <vt:lpstr>Useful Theorem</vt:lpstr>
      <vt:lpstr>Limit Ratios</vt:lpstr>
      <vt:lpstr>Limit Ratios</vt:lpstr>
      <vt:lpstr>Limit Ratio Examples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168</cp:revision>
  <dcterms:created xsi:type="dcterms:W3CDTF">2006-08-16T00:00:00Z</dcterms:created>
  <dcterms:modified xsi:type="dcterms:W3CDTF">2016-09-12T17:52:56Z</dcterms:modified>
</cp:coreProperties>
</file>