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14" r:id="rId3"/>
    <p:sldId id="31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 two cases, t(n) in O(g(n)).  Last two</a:t>
            </a:r>
            <a:r>
              <a:rPr lang="en-US" baseline="0" smtClean="0"/>
              <a:t> cases, t(n) in omega(g(n))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two cases, t(n) in O(g(n)).  Last two</a:t>
            </a:r>
            <a:r>
              <a:rPr lang="en-US" baseline="0" dirty="0" smtClean="0"/>
              <a:t> cases, t(n) in omega(g(n))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Algorithmic Efficiency,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Ω</a:t>
            </a:r>
            <a:r>
              <a:rPr lang="en-US" dirty="0" smtClean="0"/>
              <a:t>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/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l-GR" i="1" dirty="0"/>
                      <m:t>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≥0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𝑡h𝑢𝑠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9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</a:t>
            </a:r>
            <a:r>
              <a:rPr lang="en-US" dirty="0" smtClean="0"/>
              <a:t>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/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Your turn: 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rgbClr val="00B050"/>
                        </a:solidFill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Visually…</a:t>
            </a:r>
            <a:endParaRPr lang="en-US" dirty="0"/>
          </a:p>
        </p:txBody>
      </p:sp>
      <p:pic>
        <p:nvPicPr>
          <p:cNvPr id="1026" name="Picture 2" descr="http://acl.cs.qc.edu/~lhuang/teaching/cs570/big_the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4" y="2514600"/>
            <a:ext cx="896218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1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b="1" dirty="0" smtClean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𝑡h𝑒𝑛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)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r>
                  <a:rPr lang="en-US" dirty="0" smtClean="0"/>
                  <a:t>Efficiency of an algorithm with 2 consecutively executed parts determined by part with higher order of growth.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4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Ratios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485420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5100" dirty="0" smtClean="0"/>
                  <a:t>Alternative for proving order of growth: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𝑠𝑚𝑎𝑙𝑙𝑒𝑟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𝑡h𝑎𝑛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𝑠𝑎𝑚𝑒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  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∞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h𝑎𝑠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𝑙𝑎𝑟𝑔𝑒𝑟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𝑡h𝑎𝑛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18872" indent="0" algn="just"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4700" dirty="0" smtClean="0">
                    <a:solidFill>
                      <a:srgbClr val="00B050"/>
                    </a:solidFill>
                  </a:rPr>
                  <a:t>Which bounds are implied by the 3 parts?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4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4854209"/>
              </a:xfrm>
              <a:blipFill rotWithShape="1">
                <a:blip r:embed="rId3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7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Ratios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485420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5100" dirty="0" smtClean="0"/>
                  <a:t>Alternative for proving order of growth: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𝑠𝑚𝑎𝑙𝑙𝑒𝑟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𝑡h𝑎𝑛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𝑠𝑎𝑚𝑒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  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∞   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𝑖𝑚𝑝𝑙𝑖𝑒𝑠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h𝑎𝑠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𝑙𝑎𝑟𝑔𝑒𝑟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𝑜𝑟𝑑𝑒𝑟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𝑜𝑓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𝑔𝑟𝑜𝑤𝑡h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𝑡h𝑎𝑛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18872" indent="0" algn="just"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4700" dirty="0" smtClean="0">
                    <a:solidFill>
                      <a:srgbClr val="00B050"/>
                    </a:solidFill>
                  </a:rPr>
                  <a:t>Which bounds are implied by the 3 parts?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4700" dirty="0" smtClean="0"/>
                  <a:t>Can use calculus techniques for computing limits, e.g. 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4300" dirty="0" err="1" smtClean="0"/>
                  <a:t>L’Hôpital’s</a:t>
                </a:r>
                <a:r>
                  <a:rPr lang="en-US" sz="4300" dirty="0" smtClean="0"/>
                  <a:t> rule: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3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3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43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3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4300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43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43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43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4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43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4300" b="0" i="1" smtClean="0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4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3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43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4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300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43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4300" b="0" i="1" smtClean="0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4300" dirty="0" smtClean="0"/>
                  <a:t>and, 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4300" dirty="0" err="1" smtClean="0"/>
                  <a:t>Stirling’s</a:t>
                </a:r>
                <a:r>
                  <a:rPr lang="en-US" sz="4300" dirty="0" smtClean="0"/>
                  <a:t> formula:  </a:t>
                </a:r>
                <a14:m>
                  <m:oMath xmlns:m="http://schemas.openxmlformats.org/officeDocument/2006/math">
                    <m:r>
                      <a:rPr lang="en-US" sz="4300" b="0" i="1" smtClean="0">
                        <a:latin typeface="Cambria Math"/>
                      </a:rPr>
                      <m:t>𝑛</m:t>
                    </m:r>
                    <m:r>
                      <a:rPr lang="en-US" sz="4300" b="0" i="1" smtClean="0">
                        <a:latin typeface="Cambria Math"/>
                      </a:rPr>
                      <m:t>! ≈ </m:t>
                    </m:r>
                    <m:rad>
                      <m:radPr>
                        <m:degHide m:val="on"/>
                        <m:ctrlPr>
                          <a:rPr lang="en-US" sz="43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sz="43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3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3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43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4300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4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4854209"/>
              </a:xfrm>
              <a:blipFill rotWithShape="1">
                <a:blip r:embed="rId3"/>
                <a:stretch>
                  <a:fillRect t="-175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7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Ratio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24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534400" cy="46256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the limit rule to establish which O(n), Ω(n) or Θ(n) the following functions belong to: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limLow>
                          <m:limLowPr>
                            <m:ctrlPr>
                              <a:rPr lang="en-US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lim</m:t>
                            </m:r>
                          </m:e>
                          <m:lim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3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𝑛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  <m:r>
                              <a:rPr lang="en-US" i="1"/>
                              <m:t>+6</m:t>
                            </m:r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+9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𝑛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limLow>
                          <m:limLowPr>
                            <m:ctrlPr>
                              <a:rPr lang="en-US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lim</m:t>
                            </m:r>
                          </m:e>
                          <m:lim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(</m:t>
                            </m:r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𝑛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  <m:r>
                              <a:rPr lang="en-US" i="1"/>
                              <m:t>+1)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𝑛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limLow>
                          <m:limLowPr>
                            <m:ctrlPr>
                              <a:rPr lang="en-US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lim</m:t>
                            </m:r>
                          </m:e>
                          <m:lim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/>
                                </m:ctrlPr>
                              </m:radPr>
                              <m:deg/>
                              <m:e>
                                <m:r>
                                  <a:rPr lang="en-US" i="1"/>
                                  <m:t>3</m:t>
                                </m:r>
                                <m:sSup>
                                  <m:sSupPr>
                                    <m:ctrlPr>
                                      <a:rPr lang="en-US" i="1"/>
                                    </m:ctrlPr>
                                  </m:sSupPr>
                                  <m:e>
                                    <m:r>
                                      <a:rPr lang="en-US" i="1"/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/>
                                      <m:t>4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𝑛</m:t>
                                </m:r>
                              </m:e>
                              <m:sup>
                                <m:r>
                                  <a:rPr lang="en-US" i="1"/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limLow>
                          <m:limLowPr>
                            <m:ctrlPr>
                              <a:rPr lang="en-US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lim</m:t>
                            </m:r>
                          </m:e>
                          <m:lim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/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/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i="1"/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534400" cy="4625609"/>
              </a:xfrm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4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office hours this afternoon</a:t>
            </a:r>
          </a:p>
          <a:p>
            <a:endParaRPr lang="en-US" dirty="0"/>
          </a:p>
          <a:p>
            <a:r>
              <a:rPr lang="en-US" dirty="0" smtClean="0"/>
              <a:t>Lab today: the “Your Turn” problems</a:t>
            </a:r>
          </a:p>
          <a:p>
            <a:pPr lvl="1"/>
            <a:r>
              <a:rPr lang="en-US" dirty="0" smtClean="0"/>
              <a:t>Will be graded on effort, not correctness</a:t>
            </a:r>
          </a:p>
          <a:p>
            <a:pPr lvl="1"/>
            <a:r>
              <a:rPr lang="en-US" dirty="0" smtClean="0"/>
              <a:t>Full credit for making a full attempt at all </a:t>
            </a:r>
            <a:r>
              <a:rPr lang="en-US" smtClean="0"/>
              <a:t>7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a formula relating input size (n) to number of basic operations.</a:t>
            </a:r>
            <a:br>
              <a:rPr lang="en-US" dirty="0" smtClean="0"/>
            </a:b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Formally prove that formula from step 1 belongs to a particular asymptotic class, </a:t>
            </a:r>
            <a:r>
              <a:rPr lang="en-US" dirty="0"/>
              <a:t>Θ(n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200400"/>
            <a:ext cx="8382000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+5 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+5 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100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+5        ≤100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≥5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≤101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≤101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𝑡h𝑢𝑠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=101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=5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9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+5 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100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+5          ≤100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≥1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≤105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≤105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       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𝑡h𝑢𝑠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=105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05200" y="6096000"/>
            <a:ext cx="47244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0516" y="563880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Many possible values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satisfy.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is in O(n).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05600" y="4964668"/>
                <a:ext cx="909031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964668"/>
                <a:ext cx="909031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9600" y="5101699"/>
            <a:ext cx="32766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0" y="5410200"/>
            <a:ext cx="32766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4800600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86200" y="4800600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334000" y="5109101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10600" y="5109101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13083" y="5109101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73585" y="5410200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13083" y="5410201"/>
            <a:ext cx="4860502" cy="301098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4435929" y="5582521"/>
            <a:ext cx="381000" cy="61145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32737" y="4626429"/>
                <a:ext cx="1028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37" y="4626429"/>
                <a:ext cx="10286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7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+3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is in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05600" y="4964668"/>
                <a:ext cx="843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964668"/>
                <a:ext cx="8433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9600" y="5101699"/>
            <a:ext cx="32766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0" y="5410200"/>
            <a:ext cx="3276600" cy="0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4800600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86200" y="4800600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334000" y="5109101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610600" y="5109101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13083" y="5109101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73585" y="5410200"/>
            <a:ext cx="0" cy="301099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13083" y="5410201"/>
            <a:ext cx="4860502" cy="301098"/>
          </a:xfrm>
          <a:prstGeom prst="line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4435929" y="5582521"/>
            <a:ext cx="381000" cy="61145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28294" y="4304874"/>
                <a:ext cx="179305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94" y="4304874"/>
                <a:ext cx="1793055" cy="6481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Ω</a:t>
            </a:r>
            <a:r>
              <a:rPr lang="en-US" dirty="0" smtClean="0"/>
              <a:t>-Notation (formal)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</p:spPr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/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∃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postive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constant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nonnegative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≥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e.g.,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nor/>
                      </m:rPr>
                      <a:rPr lang="el-GR" i="1" dirty="0"/>
                      <m:t>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29600" cy="50828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8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18430</TotalTime>
  <Words>214</Words>
  <Application>Microsoft Office PowerPoint</Application>
  <PresentationFormat>On-screen Show (4:3)</PresentationFormat>
  <Paragraphs>88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Analysis of Algorithmic Efficiency, Part II</vt:lpstr>
      <vt:lpstr>Announcement</vt:lpstr>
      <vt:lpstr>Two Phases of Analysis</vt:lpstr>
      <vt:lpstr>O-Notation (formal)</vt:lpstr>
      <vt:lpstr>O-Notation (formal)</vt:lpstr>
      <vt:lpstr>O-Notation (formal)</vt:lpstr>
      <vt:lpstr>Your Turn …</vt:lpstr>
      <vt:lpstr>Your Turn …</vt:lpstr>
      <vt:lpstr>Ω-Notation (formal)</vt:lpstr>
      <vt:lpstr>Ω-Notation (formal)</vt:lpstr>
      <vt:lpstr>Θ-Notation (formal)</vt:lpstr>
      <vt:lpstr>Visually…</vt:lpstr>
      <vt:lpstr>Useful Theorem</vt:lpstr>
      <vt:lpstr>Limit Ratios</vt:lpstr>
      <vt:lpstr>Limit Ratios</vt:lpstr>
      <vt:lpstr>Limit Ratio Examples</vt:lpstr>
      <vt:lpstr>Your Turn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192</cp:revision>
  <dcterms:created xsi:type="dcterms:W3CDTF">2006-08-16T00:00:00Z</dcterms:created>
  <dcterms:modified xsi:type="dcterms:W3CDTF">2016-09-14T19:31:29Z</dcterms:modified>
</cp:coreProperties>
</file>