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9" r:id="rId3"/>
    <p:sldId id="260" r:id="rId4"/>
    <p:sldId id="284" r:id="rId5"/>
    <p:sldId id="271" r:id="rId6"/>
    <p:sldId id="265" r:id="rId7"/>
    <p:sldId id="267" r:id="rId8"/>
    <p:sldId id="269" r:id="rId9"/>
    <p:sldId id="272" r:id="rId10"/>
    <p:sldId id="270" r:id="rId11"/>
    <p:sldId id="274" r:id="rId12"/>
    <p:sldId id="273" r:id="rId13"/>
    <p:sldId id="268" r:id="rId14"/>
    <p:sldId id="277" r:id="rId15"/>
    <p:sldId id="275" r:id="rId16"/>
    <p:sldId id="276" r:id="rId17"/>
    <p:sldId id="278" r:id="rId18"/>
    <p:sldId id="290" r:id="rId19"/>
    <p:sldId id="287" r:id="rId20"/>
    <p:sldId id="288" r:id="rId21"/>
    <p:sldId id="283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computing </a:t>
            </a:r>
            <a:r>
              <a:rPr lang="en-US" dirty="0" err="1" smtClean="0"/>
              <a:t>a^n</a:t>
            </a:r>
            <a:r>
              <a:rPr lang="en-US" dirty="0" smtClean="0"/>
              <a:t> by multiplying</a:t>
            </a:r>
            <a:r>
              <a:rPr lang="en-US" baseline="0" dirty="0" smtClean="0"/>
              <a:t> n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6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(A[0…n-1], K)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≠ K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  <a:p>
            <a:pPr marL="118872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Basic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Operation?</a:t>
            </a:r>
          </a:p>
          <a:p>
            <a:pPr marL="118872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Big 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?</a:t>
            </a:r>
          </a:p>
          <a:p>
            <a:pPr marL="118872" indent="0"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Improvements?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Would Big-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Θ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change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?</a:t>
            </a:r>
            <a:endParaRPr lang="en-US" sz="2400" dirty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(A[0…n-1], K)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≠ K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  <a:p>
            <a:pPr marL="118872" indent="0">
              <a:buNone/>
            </a:pPr>
            <a:endParaRPr lang="en-US" sz="2400" dirty="0" smtClean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Characteristic of Brute Force Approaches:</a:t>
            </a:r>
          </a:p>
          <a:p>
            <a:pPr marL="118872" indent="0">
              <a:buNone/>
            </a:pPr>
            <a:r>
              <a:rPr lang="en-US" sz="2400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+  simple to implement</a:t>
            </a:r>
          </a:p>
          <a:p>
            <a:pPr marL="118872" indent="0">
              <a:buNone/>
            </a:pPr>
            <a:r>
              <a:rPr lang="en-US" sz="2400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-   not as efficient as could be</a:t>
            </a:r>
            <a:endParaRPr lang="en-US" sz="2400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String Matching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string of </a:t>
            </a:r>
            <a:r>
              <a:rPr lang="en-US" i="1" dirty="0" smtClean="0"/>
              <a:t>n</a:t>
            </a:r>
            <a:r>
              <a:rPr lang="en-US" dirty="0" smtClean="0"/>
              <a:t> characters called the </a:t>
            </a:r>
            <a:r>
              <a:rPr lang="en-US" b="1" i="1" dirty="0" smtClean="0"/>
              <a:t>text</a:t>
            </a:r>
            <a:r>
              <a:rPr lang="en-US" dirty="0" smtClean="0"/>
              <a:t> and a string of </a:t>
            </a:r>
            <a:r>
              <a:rPr lang="en-US" i="1" dirty="0" smtClean="0"/>
              <a:t>m</a:t>
            </a:r>
            <a:r>
              <a:rPr lang="en-US" dirty="0" smtClean="0"/>
              <a:t> characters (m ≤ n) called the </a:t>
            </a:r>
            <a:r>
              <a:rPr lang="en-US" b="1" i="1" dirty="0" smtClean="0"/>
              <a:t>pattern</a:t>
            </a:r>
            <a:r>
              <a:rPr lang="en-US" dirty="0" smtClean="0"/>
              <a:t>, find a substring of the text that matches the pattern and return the starting index of the first matching substring.</a:t>
            </a:r>
          </a:p>
          <a:p>
            <a:pPr lvl="1"/>
            <a:r>
              <a:rPr lang="en-US" dirty="0"/>
              <a:t>Also commonly termed “needle” and “haystack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NOBODY NOTICED HIM</a:t>
            </a:r>
          </a:p>
          <a:p>
            <a:pPr marL="118872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      </a:t>
            </a:r>
          </a:p>
          <a:p>
            <a:pPr marL="118872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      </a:t>
            </a:r>
          </a:p>
          <a:p>
            <a:pPr marL="118872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     </a:t>
            </a:r>
          </a:p>
          <a:p>
            <a:pPr marL="118872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 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NOT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209800"/>
            <a:ext cx="0" cy="3124200"/>
          </a:xfrm>
          <a:prstGeom prst="line">
            <a:avLst/>
          </a:prstGeom>
          <a:ln w="317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StringMatch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(T[0…n-1], P[0…m-1])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- 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m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P[j] = T[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+ 1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m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Basic Operation?</a:t>
            </a: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Example of Worst Case?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Summation?</a:t>
            </a:r>
          </a:p>
          <a:p>
            <a:pPr marL="118872" indent="0">
              <a:buNone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Big 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Closest-Pair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Find the two closest points in a set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points.</a:t>
                </a:r>
              </a:p>
              <a:p>
                <a:pPr lvl="1"/>
                <a:r>
                  <a:rPr lang="en-US" dirty="0" smtClean="0"/>
                  <a:t>Points could represent: airplanes, stores, database records, statistical samples, DNA sequences, etc.</a:t>
                </a:r>
              </a:p>
              <a:p>
                <a:pPr lvl="1"/>
                <a:r>
                  <a:rPr lang="en-US" dirty="0" smtClean="0"/>
                  <a:t>e.g.  Cluster Analysis</a:t>
                </a:r>
              </a:p>
              <a:p>
                <a:pPr lvl="1"/>
                <a:r>
                  <a:rPr lang="en-US" dirty="0" smtClean="0"/>
                  <a:t>Normally use Euclidean Distance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Could use Hamming distance or</a:t>
                </a:r>
                <a:br>
                  <a:rPr lang="en-US" dirty="0" smtClean="0"/>
                </a:br>
                <a:r>
                  <a:rPr lang="en-US" dirty="0" smtClean="0"/>
                  <a:t>other metrics.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13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upload.wikimedia.org/wikipedia/commons/thumb/3/37/Closest_pair_of_points.svg/1024px-Closest_pair_of_points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thumb/3/37/Closest_pair_of_points.svg/1024px-Closest_pair_of_point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30479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Brute Force: check every pair</a:t>
                </a:r>
              </a:p>
              <a:p>
                <a:pPr lvl="1"/>
                <a:r>
                  <a:rPr lang="en-US" dirty="0" smtClean="0"/>
                  <a:t>Can avoid duplicating comparisons by only comparing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to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where j &gt;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Since square root is expensive even for simple numbers, can compare distance-squared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://upload.wikimedia.org/wikipedia/commons/thumb/3/37/Closest_pair_of_points.svg/1024px-Closest_pair_of_points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thumb/3/37/Closest_pair_of_points.svg/1024px-Closest_pair_of_point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30479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points S,</a:t>
            </a:r>
            <a:br>
              <a:rPr lang="en-US" dirty="0" smtClean="0"/>
            </a:br>
            <a:r>
              <a:rPr lang="en-US" dirty="0" smtClean="0"/>
              <a:t>find the subset of S that</a:t>
            </a:r>
            <a:br>
              <a:rPr lang="en-US" dirty="0" smtClean="0"/>
            </a:br>
            <a:r>
              <a:rPr lang="en-US" dirty="0" smtClean="0"/>
              <a:t>forms a convex hull</a:t>
            </a:r>
            <a:br>
              <a:rPr lang="en-US" dirty="0" smtClean="0"/>
            </a:br>
            <a:r>
              <a:rPr lang="en-US" dirty="0" smtClean="0"/>
              <a:t>enclosing all the</a:t>
            </a:r>
            <a:br>
              <a:rPr lang="en-US" dirty="0" smtClean="0"/>
            </a:br>
            <a:r>
              <a:rPr lang="en-US" dirty="0" smtClean="0"/>
              <a:t>points in S.</a:t>
            </a:r>
          </a:p>
        </p:txBody>
      </p:sp>
      <p:pic>
        <p:nvPicPr>
          <p:cNvPr id="1026" name="Picture 2" descr="https://hcmop.files.wordpress.com/2012/04/convexh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371600"/>
            <a:ext cx="46005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2 due Fri</a:t>
            </a:r>
          </a:p>
          <a:p>
            <a:endParaRPr lang="en-US" dirty="0"/>
          </a:p>
          <a:p>
            <a:r>
              <a:rPr lang="en-US" dirty="0" smtClean="0"/>
              <a:t>Lingering questions on </a:t>
            </a:r>
            <a:r>
              <a:rPr lang="en-US" dirty="0" err="1" smtClean="0"/>
              <a:t>alg</a:t>
            </a:r>
            <a:r>
              <a:rPr lang="en-US" dirty="0" smtClean="0"/>
              <a:t> analysis or HW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6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cmop.files.wordpress.com/2012/04/convexh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371600"/>
            <a:ext cx="46005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each pair of points</a:t>
            </a:r>
            <a:br>
              <a:rPr lang="en-US" dirty="0" smtClean="0"/>
            </a:br>
            <a:r>
              <a:rPr lang="en-US" dirty="0" smtClean="0"/>
              <a:t>to see if line segment</a:t>
            </a:r>
            <a:br>
              <a:rPr lang="en-US" dirty="0" smtClean="0"/>
            </a:br>
            <a:r>
              <a:rPr lang="en-US" dirty="0" smtClean="0"/>
              <a:t>between them is part</a:t>
            </a:r>
            <a:br>
              <a:rPr lang="en-US" dirty="0" smtClean="0"/>
            </a:br>
            <a:r>
              <a:rPr lang="en-US" dirty="0" smtClean="0"/>
              <a:t>of convex hull.</a:t>
            </a:r>
          </a:p>
          <a:p>
            <a:pPr lvl="1"/>
            <a:r>
              <a:rPr lang="en-US" dirty="0" smtClean="0"/>
              <a:t>i.e. whether all other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points lie to one side of it.</a:t>
            </a:r>
          </a:p>
          <a:p>
            <a:r>
              <a:rPr lang="en-US" dirty="0" smtClean="0"/>
              <a:t>Given two points 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 (x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line between them is: ax + by = c</a:t>
            </a:r>
          </a:p>
          <a:p>
            <a:pPr lvl="1"/>
            <a:r>
              <a:rPr lang="en-US" dirty="0" smtClean="0"/>
              <a:t>a = y</a:t>
            </a:r>
            <a:r>
              <a:rPr lang="en-US" baseline="-25000" dirty="0" smtClean="0"/>
              <a:t>2</a:t>
            </a:r>
            <a:r>
              <a:rPr lang="en-US" dirty="0" smtClean="0"/>
              <a:t>-y</a:t>
            </a:r>
            <a:r>
              <a:rPr lang="en-US" baseline="-25000" dirty="0" smtClean="0"/>
              <a:t>1</a:t>
            </a:r>
            <a:r>
              <a:rPr lang="en-US" dirty="0" smtClean="0"/>
              <a:t>, b = x</a:t>
            </a:r>
            <a:r>
              <a:rPr lang="en-US" baseline="-25000" dirty="0" smtClean="0"/>
              <a:t>1</a:t>
            </a:r>
            <a:r>
              <a:rPr lang="en-US" dirty="0" smtClean="0"/>
              <a:t>-x</a:t>
            </a:r>
            <a:r>
              <a:rPr lang="en-US" baseline="-25000" dirty="0" smtClean="0"/>
              <a:t>2</a:t>
            </a:r>
            <a:r>
              <a:rPr lang="en-US" dirty="0" smtClean="0"/>
              <a:t>, c = x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-y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6096000"/>
            <a:ext cx="1067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O(n</a:t>
            </a:r>
            <a:r>
              <a:rPr lang="en-US" sz="3200" baseline="30000" dirty="0" smtClean="0">
                <a:solidFill>
                  <a:srgbClr val="C00000"/>
                </a:solidFill>
              </a:rPr>
              <a:t>3</a:t>
            </a:r>
            <a:r>
              <a:rPr lang="en-US" sz="3200" dirty="0" smtClean="0">
                <a:solidFill>
                  <a:srgbClr val="C00000"/>
                </a:solidFill>
              </a:rPr>
              <a:t>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0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Mock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pairs: 1 person is interviewer, 1 person is interviewee</a:t>
            </a:r>
          </a:p>
          <a:p>
            <a:pPr lvl="1"/>
            <a:r>
              <a:rPr lang="en-US" dirty="0" smtClean="0"/>
              <a:t>Interviewee writes pseudo-code on the board</a:t>
            </a:r>
          </a:p>
          <a:p>
            <a:pPr lvl="1"/>
            <a:r>
              <a:rPr lang="en-US" dirty="0" smtClean="0"/>
              <a:t>Interviewer asks questions to help interviewee improve their pseudo-code</a:t>
            </a:r>
          </a:p>
          <a:p>
            <a:r>
              <a:rPr lang="en-US" dirty="0" smtClean="0"/>
              <a:t>Problem: Opposites Don’t Attract</a:t>
            </a:r>
          </a:p>
          <a:p>
            <a:pPr lvl="1"/>
            <a:r>
              <a:rPr lang="en-US" dirty="0" smtClean="0"/>
              <a:t>You are writing an online dating match</a:t>
            </a:r>
            <a:br>
              <a:rPr lang="en-US" dirty="0" smtClean="0"/>
            </a:br>
            <a:r>
              <a:rPr lang="en-US" dirty="0" smtClean="0"/>
              <a:t>algorithm.</a:t>
            </a:r>
          </a:p>
        </p:txBody>
      </p:sp>
      <p:pic>
        <p:nvPicPr>
          <p:cNvPr id="4" name="Picture 4" descr="http://upload.wikimedia.org/wikipedia/commons/thumb/3/37/Closest_pair_of_points.svg/1024px-Closest_pair_of_point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00600"/>
            <a:ext cx="236220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±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42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633222" indent="-514350">
                  <a:spcAft>
                    <a:spcPts val="24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≈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5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Brute Force?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endParaRPr lang="en-US" dirty="0" smtClean="0"/>
          </a:p>
          <a:p>
            <a:pPr marL="118872" indent="0" algn="ctr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chemeClr val="accent2"/>
                </a:solidFill>
              </a:rPr>
              <a:t>Brute Force </a:t>
            </a:r>
            <a:r>
              <a:rPr lang="en-US" dirty="0" smtClean="0"/>
              <a:t>is a straightforward approach to solving a problem, usually directly based on the problem statement and definitions of the concepts involved.”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Brute Force?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Sorting: given a list of </a:t>
            </a:r>
            <a:r>
              <a:rPr lang="en-US" i="1" dirty="0" smtClean="0"/>
              <a:t>n</a:t>
            </a:r>
            <a:r>
              <a:rPr lang="en-US" dirty="0" smtClean="0"/>
              <a:t> orderable items –  e.g. numbers, characters, character strings – rearrange them in non-decreasing order.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would you naturally tend to sort things?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75191"/>
            <a:ext cx="65532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n-2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A[j] &lt; A[min]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 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swap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and A[min]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Basic Operation?</a:t>
            </a: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Summation?</a:t>
            </a: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Big 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pic>
        <p:nvPicPr>
          <p:cNvPr id="7" name="Selection-Sort-Animation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83412" y="1774825"/>
            <a:ext cx="1246188" cy="4625975"/>
          </a:xfrm>
        </p:spPr>
      </p:pic>
    </p:spTree>
    <p:extLst>
      <p:ext uri="{BB962C8B-B14F-4D97-AF65-F5344CB8AC3E}">
        <p14:creationId xmlns:p14="http://schemas.microsoft.com/office/powerpoint/2010/main" val="2739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ubble-sort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00" y="3294916"/>
            <a:ext cx="5303838" cy="31820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75191"/>
            <a:ext cx="8153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n-2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n-2-i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A[j] &gt; A[j+1]</a:t>
            </a:r>
          </a:p>
          <a:p>
            <a:pPr marL="11887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swap A[j] and A[j+1]</a:t>
            </a:r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800" dirty="0" smtClean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Basic Operation?</a:t>
            </a: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Summation?</a:t>
            </a: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Big </a:t>
            </a:r>
            <a:r>
              <a:rPr lang="el-GR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?</a:t>
            </a: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Improvements?  Would Big-</a:t>
            </a:r>
            <a:r>
              <a:rPr lang="el-GR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change?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Searching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algorithm would be a brute force approach?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21670</TotalTime>
  <Words>368</Words>
  <Application>Microsoft Office PowerPoint</Application>
  <PresentationFormat>On-screen Show (4:3)</PresentationFormat>
  <Paragraphs>130</Paragraphs>
  <Slides>22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Brute Force</vt:lpstr>
      <vt:lpstr>Announcements</vt:lpstr>
      <vt:lpstr>What is Brute Force?</vt:lpstr>
      <vt:lpstr>Why Brute Force?</vt:lpstr>
      <vt:lpstr>Brute Force Sorting</vt:lpstr>
      <vt:lpstr>Sorting</vt:lpstr>
      <vt:lpstr>Selection Sort</vt:lpstr>
      <vt:lpstr>Bubble Sort</vt:lpstr>
      <vt:lpstr>Brute Force Searching</vt:lpstr>
      <vt:lpstr>Linear Search</vt:lpstr>
      <vt:lpstr>Linear Search</vt:lpstr>
      <vt:lpstr>Brute Force String Matching</vt:lpstr>
      <vt:lpstr>String Matching</vt:lpstr>
      <vt:lpstr>String Matching</vt:lpstr>
      <vt:lpstr>String Matching</vt:lpstr>
      <vt:lpstr>Brute Force Closest-Pair</vt:lpstr>
      <vt:lpstr>Closest Pair</vt:lpstr>
      <vt:lpstr>Closest Pair</vt:lpstr>
      <vt:lpstr>Convex Hull</vt:lpstr>
      <vt:lpstr>Brute Force Convex Hull</vt:lpstr>
      <vt:lpstr>Lab 5: Mock Interview</vt:lpstr>
      <vt:lpstr>Useful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240</cp:revision>
  <dcterms:created xsi:type="dcterms:W3CDTF">2006-08-16T00:00:00Z</dcterms:created>
  <dcterms:modified xsi:type="dcterms:W3CDTF">2016-09-21T17:37:58Z</dcterms:modified>
</cp:coreProperties>
</file>