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8.xml" ContentType="application/vnd.openxmlformats-officedocument.presentationml.notesSlide+xml"/>
  <Override PartName="/ppt/tags/tag9.xml" ContentType="application/vnd.openxmlformats-officedocument.presentationml.tags+xml"/>
  <Override PartName="/ppt/notesSlides/notesSlide19.xml" ContentType="application/vnd.openxmlformats-officedocument.presentationml.notesSlide+xml"/>
  <Override PartName="/ppt/tags/tag10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256" r:id="rId2"/>
    <p:sldId id="295" r:id="rId3"/>
    <p:sldId id="350" r:id="rId4"/>
    <p:sldId id="296" r:id="rId5"/>
    <p:sldId id="297" r:id="rId6"/>
    <p:sldId id="299" r:id="rId7"/>
    <p:sldId id="300" r:id="rId8"/>
    <p:sldId id="301" r:id="rId9"/>
    <p:sldId id="302" r:id="rId10"/>
    <p:sldId id="303" r:id="rId11"/>
    <p:sldId id="364" r:id="rId12"/>
    <p:sldId id="348" r:id="rId13"/>
    <p:sldId id="351" r:id="rId14"/>
    <p:sldId id="360" r:id="rId15"/>
    <p:sldId id="361" r:id="rId16"/>
    <p:sldId id="365" r:id="rId17"/>
    <p:sldId id="304" r:id="rId18"/>
    <p:sldId id="362" r:id="rId19"/>
    <p:sldId id="306" r:id="rId20"/>
    <p:sldId id="307" r:id="rId21"/>
    <p:sldId id="308" r:id="rId22"/>
    <p:sldId id="309" r:id="rId23"/>
    <p:sldId id="310" r:id="rId24"/>
    <p:sldId id="311" r:id="rId25"/>
    <p:sldId id="314" r:id="rId26"/>
    <p:sldId id="315" r:id="rId27"/>
    <p:sldId id="316" r:id="rId28"/>
    <p:sldId id="317" r:id="rId29"/>
    <p:sldId id="318" r:id="rId30"/>
    <p:sldId id="363" r:id="rId31"/>
    <p:sldId id="319" r:id="rId32"/>
    <p:sldId id="366" r:id="rId33"/>
    <p:sldId id="342" r:id="rId34"/>
    <p:sldId id="345" r:id="rId35"/>
    <p:sldId id="344" r:id="rId36"/>
    <p:sldId id="349" r:id="rId37"/>
    <p:sldId id="357" r:id="rId38"/>
    <p:sldId id="358" r:id="rId39"/>
    <p:sldId id="354" r:id="rId40"/>
    <p:sldId id="355" r:id="rId41"/>
    <p:sldId id="356" r:id="rId42"/>
    <p:sldId id="343" r:id="rId43"/>
    <p:sldId id="294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681" autoAdjust="0"/>
  </p:normalViewPr>
  <p:slideViewPr>
    <p:cSldViewPr>
      <p:cViewPr>
        <p:scale>
          <a:sx n="75" d="100"/>
          <a:sy n="75" d="100"/>
        </p:scale>
        <p:origin x="-93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B1A716C-54C1-48BA-A75A-ED39AF167C87}" type="datetimeFigureOut">
              <a:rPr lang="en-US"/>
              <a:pPr>
                <a:defRPr/>
              </a:pPr>
              <a:t>9/15/2013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C58F992-F993-4BD6-8E44-9AC1C0D43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672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B9ABF6-31C3-4FBC-A736-355E295AFAF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DD73CB-1130-4B1E-9516-61542806A38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CA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DD73CB-1130-4B1E-9516-61542806A38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CA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200" dirty="0" smtClean="0"/>
              <a:t>Formal syntax:</a:t>
            </a:r>
            <a:br>
              <a:rPr lang="en-US" sz="1200" dirty="0" smtClean="0"/>
            </a:br>
            <a:r>
              <a:rPr lang="en-US" sz="1200" dirty="0" smtClean="0"/>
              <a:t>if (&lt;</a:t>
            </a:r>
            <a:r>
              <a:rPr lang="en-US" sz="1200" dirty="0" err="1" smtClean="0"/>
              <a:t>boolean_expression</a:t>
            </a:r>
            <a:r>
              <a:rPr lang="en-US" sz="1200" dirty="0" smtClean="0"/>
              <a:t>&gt;)</a:t>
            </a:r>
            <a:br>
              <a:rPr lang="en-US" sz="1200" dirty="0" smtClean="0"/>
            </a:br>
            <a:r>
              <a:rPr lang="en-US" sz="1200" dirty="0" smtClean="0"/>
              <a:t>	&lt;</a:t>
            </a:r>
            <a:r>
              <a:rPr lang="en-US" sz="1200" dirty="0" err="1" smtClean="0"/>
              <a:t>yes_statement</a:t>
            </a:r>
            <a:r>
              <a:rPr lang="en-US" sz="1200" dirty="0" smtClean="0"/>
              <a:t>&gt;</a:t>
            </a:r>
            <a:br>
              <a:rPr lang="en-US" sz="1200" dirty="0" smtClean="0"/>
            </a:br>
            <a:r>
              <a:rPr lang="en-US" sz="1200" dirty="0" smtClean="0"/>
              <a:t>else</a:t>
            </a:r>
            <a:br>
              <a:rPr lang="en-US" sz="1200" dirty="0" smtClean="0"/>
            </a:br>
            <a:r>
              <a:rPr lang="en-US" sz="1200" dirty="0" smtClean="0"/>
              <a:t>	&lt;</a:t>
            </a:r>
            <a:r>
              <a:rPr lang="en-US" sz="1200" dirty="0" err="1" smtClean="0"/>
              <a:t>no_statement</a:t>
            </a:r>
            <a:r>
              <a:rPr lang="en-US" sz="1200" dirty="0" smtClean="0"/>
              <a:t>&gt;</a:t>
            </a:r>
          </a:p>
          <a:p>
            <a:pPr eaLnBrk="1" hangingPunct="1">
              <a:spcBef>
                <a:spcPct val="50000"/>
              </a:spcBef>
            </a:pPr>
            <a:r>
              <a:rPr lang="en-US" sz="1200" dirty="0" smtClean="0"/>
              <a:t>Note each alternative is only </a:t>
            </a:r>
            <a:br>
              <a:rPr lang="en-US" sz="1200" dirty="0" smtClean="0"/>
            </a:br>
            <a:r>
              <a:rPr lang="en-US" sz="1200" dirty="0" smtClean="0"/>
              <a:t>ONE statement!</a:t>
            </a:r>
          </a:p>
          <a:p>
            <a:pPr eaLnBrk="1" hangingPunct="1">
              <a:spcBef>
                <a:spcPct val="50000"/>
              </a:spcBef>
            </a:pPr>
            <a:r>
              <a:rPr lang="en-US" sz="1200" dirty="0" smtClean="0"/>
              <a:t>To have multiple statements execute in</a:t>
            </a:r>
            <a:br>
              <a:rPr lang="en-US" sz="1200" dirty="0" smtClean="0"/>
            </a:br>
            <a:r>
              <a:rPr lang="en-US" sz="1200" dirty="0" smtClean="0"/>
              <a:t>either branch </a:t>
            </a:r>
            <a:r>
              <a:rPr lang="en-US" sz="1200" dirty="0" smtClean="0">
                <a:sym typeface="Wingdings" pitchFamily="2" charset="2"/>
              </a:rPr>
              <a:t></a:t>
            </a:r>
            <a:r>
              <a:rPr lang="en-US" sz="1200" dirty="0" smtClean="0"/>
              <a:t> use compound statement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092581-3C3E-480E-BEA2-21C9E47A2A1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CA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CA105E-AA76-437E-8C39-C2C25DBF5A5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CA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8C3693-321F-4B60-A9C4-18441D7E4E8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CA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42ABC1-D1E6-4B3D-8329-8D98FF8FE3F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CA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434FA6-4498-415B-B636-9B34316458D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CA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16C1FFC-A0E6-40D4-84A4-40C6EE2D793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CA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0DF2D6-33AB-43A9-833B-B9BA8975168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CA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06A1A2-E1E2-4ABB-8CA8-24DDA5218E2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CA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DD73CB-1130-4B1E-9516-61542806A38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CA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A091FF-A032-47E5-AE00-1CF5D5E6D4D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CA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068673-3C4C-4C46-A760-17B6354A16F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CA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B28DAD-4D03-4B29-82C3-3DF5DAEE5CF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CA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D92744-5DD0-414F-9CA1-B8D7E116A6B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CA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F4AC61-896A-487E-A887-6A1CAE33FB0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CA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DD73CB-1130-4B1E-9516-61542806A38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CA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http://templateforfree.com/how-to-write-test-cases/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58F992-F993-4BD6-8E44-9AC1C0D4381B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367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 – More complex test cases require establishing</a:t>
            </a:r>
            <a:r>
              <a:rPr lang="en-US" baseline="0" dirty="0" smtClean="0"/>
              <a:t> the initial conditions and sample data prior to executing the test. This must be specified in the test case.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58F992-F993-4BD6-8E44-9AC1C0D4381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255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1&gt;c:\users\ebowring\documents\visual studio 2008\projects\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\debugging.cpp(8) : error C2146: syntax error : missing ';' before identifier '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1&gt;c:\users\ebowring\documents\visual studio 2008\projects\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\debugging.cpp(7) : error C2146: syntax error : missing ';' before identifier 'x‘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1&gt;c:\users\ebowring\documents\visual studio 2008\projects\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\debugging.cpp(7) : error C2784: '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basic_istream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char,_Traits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&amp;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::operator &gt;&gt;(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basic_istream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char,_Traits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&amp;,unsigned char &amp;)' : could not deduce template argument for '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basic_istream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char,_Traits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&amp;' from '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ostream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1&gt;c:\users\ebowring\documents\visual studio 2008\projects\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\debugging.cpp(1) : fatal error C1083: Cannot open include file: '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isostream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': No such file or directory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58F992-F993-4BD6-8E44-9AC1C0D4381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412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A82675-4193-4897-9BDC-440FB45DE7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87DAB1-D630-458D-8D21-C1D15E68C29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CA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State capital example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BEFCEC-01F4-4FAC-AB44-0702C3C616B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CA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6B52E3-461B-4115-8284-EF400CB55B1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CA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70B753-C795-491A-B320-427DC6F0AA2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CA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C7C7601-DC6C-4357-9F0F-C0DCE543308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CA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9B5F9E-5526-44B1-82E7-7C2813446EA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CA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800" dirty="0" smtClean="0"/>
              <a:t>Arithmetic before logical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dirty="0" smtClean="0"/>
              <a:t>x + 1 &gt; 2 || x + 1 &lt; -3 means:</a:t>
            </a:r>
          </a:p>
          <a:p>
            <a:pPr lvl="2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000" dirty="0" smtClean="0"/>
              <a:t>(x + 1) &gt; 2  || (x + 1) &lt; -3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Short-circuit evaluation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dirty="0" smtClean="0"/>
              <a:t>(x &gt;= 0) &amp;&amp; (y &gt; 1)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dirty="0" smtClean="0"/>
              <a:t>Be careful with increment operators!</a:t>
            </a:r>
          </a:p>
          <a:p>
            <a:pPr lvl="2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000" dirty="0" smtClean="0"/>
              <a:t>(x &gt; 1) &amp;&amp; (y++)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Integers as </a:t>
            </a:r>
            <a:r>
              <a:rPr lang="en-US" sz="2800" dirty="0" err="1" smtClean="0"/>
              <a:t>boolean</a:t>
            </a:r>
            <a:r>
              <a:rPr lang="en-US" sz="2800" dirty="0" smtClean="0"/>
              <a:t> values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dirty="0" smtClean="0"/>
              <a:t>All non-zero values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true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dirty="0" smtClean="0"/>
              <a:t>Zero value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false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60EA54-2EB2-4734-8FC8-DD28545491B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CA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980058-EBCF-4E87-B07F-C123BFB1E633}" type="datetime1">
              <a:rPr lang="en-US"/>
              <a:pPr>
                <a:defRPr/>
              </a:pPr>
              <a:t>9/15/2013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AEAB7F4-EE9D-4D23-BFC9-F1F272ADBB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04591-F5F8-40BB-89E5-70D3D50CC9E3}" type="datetime1">
              <a:rPr lang="en-US"/>
              <a:pPr>
                <a:defRPr/>
              </a:pPr>
              <a:t>9/15/2013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D8D91318-7E51-4A78-8BD0-2FB94E4D5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2C71C-F749-427A-9931-4FE7A09CD391}" type="datetime1">
              <a:rPr lang="en-US"/>
              <a:pPr>
                <a:defRPr/>
              </a:pPr>
              <a:t>9/15/2013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4D5FD42-B97A-4DF6-A536-C4EC0F8A5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323A8-32B6-4F38-B8FE-F878A546BA53}" type="datetime1">
              <a:rPr lang="en-US"/>
              <a:pPr>
                <a:defRPr/>
              </a:pPr>
              <a:t>9/15/2013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4BBDE54-26C5-4569-B629-EB41EA12D6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F1798-1C11-4C1A-9808-9FB7B5F2C400}" type="datetime1">
              <a:rPr lang="en-US"/>
              <a:pPr>
                <a:defRPr/>
              </a:pPr>
              <a:t>9/15/2013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D2118F9-1CF1-4BCC-AD37-C21275A32E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F6F12-0994-4807-986D-AF55EB315341}" type="datetime1">
              <a:rPr lang="en-US"/>
              <a:pPr>
                <a:defRPr/>
              </a:pPr>
              <a:t>9/15/2013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2C3CB51-833E-48D4-B9D5-E5775123CF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13295-5082-45B3-897C-F21A999C87C0}" type="datetime1">
              <a:rPr lang="en-US"/>
              <a:pPr>
                <a:defRPr/>
              </a:pPr>
              <a:t>9/15/2013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886B6DF-C002-4D3F-9B49-6947CA4FF4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8E2EB-9FB9-44D9-9CA9-913663697960}" type="datetime1">
              <a:rPr lang="en-US"/>
              <a:pPr>
                <a:defRPr/>
              </a:pPr>
              <a:t>9/15/2013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0D75F94-A5C1-4DF6-8C06-8A353B4773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E185B-37E2-4B3D-A223-223BDE63E52B}" type="datetime1">
              <a:rPr lang="en-US"/>
              <a:pPr>
                <a:defRPr/>
              </a:pPr>
              <a:t>9/15/2013</a:t>
            </a:fld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D06A06C-7AB4-44FC-9A32-0BE1573DF1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37CBE-17DE-49E0-B308-8E0AF5C004FA}" type="datetime1">
              <a:rPr lang="en-US"/>
              <a:pPr>
                <a:defRPr/>
              </a:pPr>
              <a:t>9/15/2013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1AFCEC0-5C0E-464A-8C88-B3CA1D834D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793DB-C40A-413D-9393-6A2E0E4FFE77}" type="datetime1">
              <a:rPr lang="en-US"/>
              <a:pPr>
                <a:defRPr/>
              </a:pPr>
              <a:t>9/15/2013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946A3919-0C43-45C6-9D62-2DD13D28A5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6E461E1-A480-43CE-86BC-342EEAFDC52C}" type="datetime1">
              <a:rPr lang="en-US"/>
              <a:pPr>
                <a:defRPr/>
              </a:pPr>
              <a:t>9/15/2013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FC1E5FF3-3C9C-4B27-8703-09470E78C0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2" r:id="rId10"/>
    <p:sldLayoutId id="214748366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k0xgjUhEG3U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IIEVqFB4WUo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adage.com/bigtent/post?article_id=141184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COMP 51 Week Three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1200" y="1905000"/>
            <a:ext cx="32004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C++ Conditions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Test Cases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Precedence Examples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800" dirty="0" smtClean="0"/>
              <a:t>Arithmetic before logical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dirty="0" smtClean="0"/>
              <a:t>x + 1 &gt; 2 || x + 1 &lt; -3 means: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dirty="0" smtClean="0"/>
              <a:t>X++ &gt; 0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dirty="0" smtClean="0"/>
              <a:t>X = </a:t>
            </a:r>
            <a:r>
              <a:rPr lang="en-US" sz="2400" dirty="0" err="1" smtClean="0"/>
              <a:t>sqrt</a:t>
            </a:r>
            <a:r>
              <a:rPr lang="en-US" sz="2400" dirty="0" smtClean="0"/>
              <a:t>(16) &gt;  2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Short-circuit evaluation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dirty="0" err="1" smtClean="0"/>
              <a:t>int</a:t>
            </a:r>
            <a:r>
              <a:rPr lang="en-US" sz="2400" dirty="0" smtClean="0"/>
              <a:t> x = </a:t>
            </a:r>
            <a:r>
              <a:rPr lang="en-US" sz="2400" dirty="0" smtClean="0"/>
              <a:t>1, y = 1;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dirty="0" smtClean="0"/>
              <a:t>(x &gt;= 0) </a:t>
            </a:r>
            <a:r>
              <a:rPr lang="en-US" sz="2400" dirty="0" smtClean="0"/>
              <a:t>||</a:t>
            </a:r>
            <a:r>
              <a:rPr lang="en-US" sz="2400" dirty="0" smtClean="0"/>
              <a:t> </a:t>
            </a:r>
            <a:r>
              <a:rPr lang="en-US" sz="2400" dirty="0" smtClean="0"/>
              <a:t>(</a:t>
            </a:r>
            <a:r>
              <a:rPr lang="en-US" sz="2400" dirty="0" smtClean="0"/>
              <a:t>y++ </a:t>
            </a:r>
            <a:r>
              <a:rPr lang="en-US" sz="2400" dirty="0" smtClean="0"/>
              <a:t>&gt; 1</a:t>
            </a:r>
            <a:r>
              <a:rPr lang="en-US" sz="2400" dirty="0" smtClean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dirty="0" smtClean="0"/>
              <a:t>What is value of y?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Integers as </a:t>
            </a:r>
            <a:r>
              <a:rPr lang="en-US" sz="2800" dirty="0" err="1" smtClean="0"/>
              <a:t>boolean</a:t>
            </a:r>
            <a:r>
              <a:rPr lang="en-US" sz="2800" dirty="0" smtClean="0"/>
              <a:t> values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dirty="0" smtClean="0"/>
              <a:t>All non-zero values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true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dirty="0" smtClean="0"/>
              <a:t>Zero value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false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29F3649D-2B3C-4031-8C00-1533A2A69856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9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Learning Objectives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Boolean Expressions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Building, Evaluating &amp; Precedence Rules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Flow Charts and Pseudo Code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Branching Mechanisms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if-else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switch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Nesting if-else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Debugging and Test Cases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7B611C6C-BAF1-4050-B4C9-8371205B29EF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0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 to Flow Charts</a:t>
            </a:r>
            <a:br>
              <a:rPr lang="en-US" smtClean="0"/>
            </a:br>
            <a:r>
              <a:rPr lang="en-US" sz="2800" i="1" smtClean="0"/>
              <a:t>Basic Shapes</a:t>
            </a:r>
            <a:endParaRPr lang="en-US" i="1" smtClean="0"/>
          </a:p>
        </p:txBody>
      </p:sp>
      <p:sp>
        <p:nvSpPr>
          <p:cNvPr id="36867" name="Flowchart: Process 3"/>
          <p:cNvSpPr>
            <a:spLocks noChangeArrowheads="1"/>
          </p:cNvSpPr>
          <p:nvPr/>
        </p:nvSpPr>
        <p:spPr bwMode="auto">
          <a:xfrm>
            <a:off x="2514600" y="2306638"/>
            <a:ext cx="1422400" cy="969962"/>
          </a:xfrm>
          <a:prstGeom prst="flowChartProcess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solidFill>
                  <a:srgbClr val="0070C0"/>
                </a:solidFill>
              </a:rPr>
              <a:t>Process Step</a:t>
            </a:r>
          </a:p>
        </p:txBody>
      </p:sp>
      <p:sp>
        <p:nvSpPr>
          <p:cNvPr id="36868" name="Flowchart: Decision 4"/>
          <p:cNvSpPr>
            <a:spLocks noChangeArrowheads="1"/>
          </p:cNvSpPr>
          <p:nvPr/>
        </p:nvSpPr>
        <p:spPr bwMode="auto">
          <a:xfrm>
            <a:off x="2874963" y="3944938"/>
            <a:ext cx="2154237" cy="1312862"/>
          </a:xfrm>
          <a:prstGeom prst="flowChartDecision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solidFill>
                  <a:srgbClr val="0070C0"/>
                </a:solidFill>
              </a:rPr>
              <a:t>Decision Step</a:t>
            </a:r>
          </a:p>
        </p:txBody>
      </p:sp>
      <p:cxnSp>
        <p:nvCxnSpPr>
          <p:cNvPr id="36869" name="Elbow Connector 6"/>
          <p:cNvCxnSpPr>
            <a:cxnSpLocks noChangeShapeType="1"/>
            <a:stCxn id="36867" idx="2"/>
            <a:endCxn id="36868" idx="0"/>
          </p:cNvCxnSpPr>
          <p:nvPr/>
        </p:nvCxnSpPr>
        <p:spPr bwMode="auto">
          <a:xfrm rot="16200000" flipH="1">
            <a:off x="3254375" y="3248025"/>
            <a:ext cx="668338" cy="7254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0" name="Elbow Connector 8"/>
          <p:cNvCxnSpPr>
            <a:cxnSpLocks noChangeShapeType="1"/>
            <a:stCxn id="36868" idx="3"/>
            <a:endCxn id="36876" idx="1"/>
          </p:cNvCxnSpPr>
          <p:nvPr/>
        </p:nvCxnSpPr>
        <p:spPr bwMode="auto">
          <a:xfrm>
            <a:off x="5029200" y="4600575"/>
            <a:ext cx="1436688" cy="127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1" name="TextBox 9"/>
          <p:cNvSpPr txBox="1">
            <a:spLocks noChangeArrowheads="1"/>
          </p:cNvSpPr>
          <p:nvPr/>
        </p:nvSpPr>
        <p:spPr bwMode="auto">
          <a:xfrm>
            <a:off x="5216525" y="4329113"/>
            <a:ext cx="1752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/>
              <a:t>Yes</a:t>
            </a:r>
          </a:p>
        </p:txBody>
      </p:sp>
      <p:sp>
        <p:nvSpPr>
          <p:cNvPr id="36872" name="TextBox 10"/>
          <p:cNvSpPr txBox="1">
            <a:spLocks noChangeArrowheads="1"/>
          </p:cNvSpPr>
          <p:nvPr/>
        </p:nvSpPr>
        <p:spPr bwMode="auto">
          <a:xfrm>
            <a:off x="4548188" y="5589588"/>
            <a:ext cx="1676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/>
              <a:t>No</a:t>
            </a:r>
          </a:p>
        </p:txBody>
      </p:sp>
      <p:sp>
        <p:nvSpPr>
          <p:cNvPr id="36873" name="Flowchart: Terminator 13"/>
          <p:cNvSpPr>
            <a:spLocks noChangeArrowheads="1"/>
          </p:cNvSpPr>
          <p:nvPr/>
        </p:nvSpPr>
        <p:spPr bwMode="auto">
          <a:xfrm>
            <a:off x="2514600" y="6124575"/>
            <a:ext cx="2270125" cy="581025"/>
          </a:xfrm>
          <a:prstGeom prst="flowChartTerminator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solidFill>
                  <a:srgbClr val="0070C0"/>
                </a:solidFill>
              </a:rPr>
              <a:t>End Process</a:t>
            </a:r>
          </a:p>
        </p:txBody>
      </p:sp>
      <p:sp>
        <p:nvSpPr>
          <p:cNvPr id="36874" name="Flowchart: Terminator 14"/>
          <p:cNvSpPr>
            <a:spLocks noChangeArrowheads="1"/>
          </p:cNvSpPr>
          <p:nvPr/>
        </p:nvSpPr>
        <p:spPr bwMode="auto">
          <a:xfrm>
            <a:off x="1066800" y="1219200"/>
            <a:ext cx="2057400" cy="762000"/>
          </a:xfrm>
          <a:prstGeom prst="flowChartTerminator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solidFill>
                  <a:srgbClr val="0070C0"/>
                </a:solidFill>
              </a:rPr>
              <a:t>Begin Process</a:t>
            </a:r>
          </a:p>
        </p:txBody>
      </p:sp>
      <p:cxnSp>
        <p:nvCxnSpPr>
          <p:cNvPr id="36875" name="Elbow Connector 16"/>
          <p:cNvCxnSpPr>
            <a:cxnSpLocks noChangeShapeType="1"/>
            <a:stCxn id="36874" idx="2"/>
            <a:endCxn id="36867" idx="0"/>
          </p:cNvCxnSpPr>
          <p:nvPr/>
        </p:nvCxnSpPr>
        <p:spPr bwMode="auto">
          <a:xfrm rot="16200000" flipH="1">
            <a:off x="2497931" y="1578769"/>
            <a:ext cx="325438" cy="11303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6" name="Rectangle 20"/>
          <p:cNvSpPr>
            <a:spLocks noChangeArrowheads="1"/>
          </p:cNvSpPr>
          <p:nvPr/>
        </p:nvSpPr>
        <p:spPr bwMode="auto">
          <a:xfrm>
            <a:off x="6465888" y="4194175"/>
            <a:ext cx="1323975" cy="8128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solidFill>
                  <a:srgbClr val="0070C0"/>
                </a:solidFill>
              </a:rPr>
              <a:t>Next Process</a:t>
            </a:r>
          </a:p>
        </p:txBody>
      </p:sp>
      <p:sp>
        <p:nvSpPr>
          <p:cNvPr id="36877" name="Flowchart: Document 21"/>
          <p:cNvSpPr>
            <a:spLocks noChangeArrowheads="1"/>
          </p:cNvSpPr>
          <p:nvPr/>
        </p:nvSpPr>
        <p:spPr bwMode="auto">
          <a:xfrm>
            <a:off x="6384925" y="5551488"/>
            <a:ext cx="1485900" cy="765175"/>
          </a:xfrm>
          <a:prstGeom prst="flowChartDocumen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solidFill>
                  <a:srgbClr val="0070C0"/>
                </a:solidFill>
              </a:rPr>
              <a:t>Document</a:t>
            </a:r>
          </a:p>
        </p:txBody>
      </p:sp>
      <p:cxnSp>
        <p:nvCxnSpPr>
          <p:cNvPr id="36878" name="Elbow Connector 23"/>
          <p:cNvCxnSpPr>
            <a:cxnSpLocks noChangeShapeType="1"/>
            <a:stCxn id="36868" idx="2"/>
            <a:endCxn id="36873" idx="0"/>
          </p:cNvCxnSpPr>
          <p:nvPr/>
        </p:nvCxnSpPr>
        <p:spPr bwMode="auto">
          <a:xfrm rot="5400000">
            <a:off x="3367088" y="5540375"/>
            <a:ext cx="866775" cy="30162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9" name="Elbow Connector 29"/>
          <p:cNvCxnSpPr>
            <a:cxnSpLocks noChangeShapeType="1"/>
            <a:stCxn id="36876" idx="2"/>
            <a:endCxn id="36877" idx="0"/>
          </p:cNvCxnSpPr>
          <p:nvPr/>
        </p:nvCxnSpPr>
        <p:spPr bwMode="auto">
          <a:xfrm rot="5400000">
            <a:off x="6855618" y="5279232"/>
            <a:ext cx="544513" cy="127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0" name="Elbow Connector 33"/>
          <p:cNvCxnSpPr>
            <a:cxnSpLocks noChangeShapeType="1"/>
            <a:stCxn id="36877" idx="2"/>
            <a:endCxn id="36873" idx="3"/>
          </p:cNvCxnSpPr>
          <p:nvPr/>
        </p:nvCxnSpPr>
        <p:spPr bwMode="auto">
          <a:xfrm rot="5400000">
            <a:off x="5881687" y="5168901"/>
            <a:ext cx="149225" cy="234315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1" name="Straight Connector 47"/>
          <p:cNvCxnSpPr>
            <a:cxnSpLocks noChangeShapeType="1"/>
          </p:cNvCxnSpPr>
          <p:nvPr/>
        </p:nvCxnSpPr>
        <p:spPr bwMode="auto">
          <a:xfrm>
            <a:off x="5740400" y="1600200"/>
            <a:ext cx="0" cy="4953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2" name="TextBox 48"/>
          <p:cNvSpPr txBox="1">
            <a:spLocks noChangeArrowheads="1"/>
          </p:cNvSpPr>
          <p:nvPr/>
        </p:nvSpPr>
        <p:spPr bwMode="auto">
          <a:xfrm>
            <a:off x="5956300" y="1981200"/>
            <a:ext cx="2273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/>
              <a:t>Swim Lane</a:t>
            </a:r>
          </a:p>
        </p:txBody>
      </p:sp>
      <p:sp>
        <p:nvSpPr>
          <p:cNvPr id="36883" name="Flowchart: Magnetic Disk 1"/>
          <p:cNvSpPr>
            <a:spLocks noChangeArrowheads="1"/>
          </p:cNvSpPr>
          <p:nvPr/>
        </p:nvSpPr>
        <p:spPr bwMode="auto">
          <a:xfrm>
            <a:off x="8153400" y="5286375"/>
            <a:ext cx="914400" cy="1128713"/>
          </a:xfrm>
          <a:prstGeom prst="flowChartMagneticDisk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solidFill>
                  <a:srgbClr val="0070C0"/>
                </a:solidFill>
              </a:rPr>
              <a:t>Data Store</a:t>
            </a:r>
          </a:p>
        </p:txBody>
      </p:sp>
      <p:cxnSp>
        <p:nvCxnSpPr>
          <p:cNvPr id="36884" name="Elbow Connector 3"/>
          <p:cNvCxnSpPr>
            <a:cxnSpLocks noChangeShapeType="1"/>
            <a:stCxn id="36876" idx="3"/>
            <a:endCxn id="36883" idx="1"/>
          </p:cNvCxnSpPr>
          <p:nvPr/>
        </p:nvCxnSpPr>
        <p:spPr bwMode="auto">
          <a:xfrm>
            <a:off x="7789863" y="4600575"/>
            <a:ext cx="820737" cy="6858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" name="Rectangle 1"/>
          <p:cNvSpPr/>
          <p:nvPr/>
        </p:nvSpPr>
        <p:spPr>
          <a:xfrm>
            <a:off x="5969001" y="791189"/>
            <a:ext cx="31876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Sheldon’s Friendship Algorithm -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www.youtube.com/watch?v=k0xgjUhEG3U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199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Can Flowchart Anything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70D75F94-A5C1-4DF6-8C06-8A353B47730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1026" name="Picture 2" descr="C:\Users\mcanniff\AppData\Local\Microsoft\Windows\Temporary Internet Files\Content.Outlook\RPIX78XN\whip i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33526"/>
            <a:ext cx="6477000" cy="474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81200" y="631296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www.youtube.com/watch?v=IIEVqFB4WUo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31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Alternative – </a:t>
            </a:r>
            <a:br>
              <a:rPr lang="en-US" dirty="0" smtClean="0"/>
            </a:br>
            <a:r>
              <a:rPr lang="en-US" dirty="0" smtClean="0"/>
              <a:t>Pseudo Code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like code</a:t>
            </a:r>
          </a:p>
          <a:p>
            <a:r>
              <a:rPr lang="en-US" dirty="0" smtClean="0"/>
              <a:t>Goal – Capture the logic of the problem you are trying to solve</a:t>
            </a:r>
          </a:p>
          <a:p>
            <a:r>
              <a:rPr lang="en-US" dirty="0" smtClean="0"/>
              <a:t>Ignore syntax issues</a:t>
            </a:r>
          </a:p>
          <a:p>
            <a:r>
              <a:rPr lang="en-US" dirty="0" smtClean="0"/>
              <a:t>Simplify process</a:t>
            </a:r>
          </a:p>
          <a:p>
            <a:r>
              <a:rPr lang="en-US" dirty="0" smtClean="0"/>
              <a:t>Speed up development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70D75F94-A5C1-4DF6-8C06-8A353B47730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98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Code Example</a:t>
            </a:r>
            <a:br>
              <a:rPr lang="en-US" dirty="0" smtClean="0"/>
            </a:br>
            <a:r>
              <a:rPr lang="en-US" sz="3200" i="1" dirty="0" smtClean="0"/>
              <a:t>Calculate the average of a set of numbers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the total and count to zero</a:t>
            </a:r>
          </a:p>
          <a:p>
            <a:r>
              <a:rPr lang="en-US" dirty="0" smtClean="0"/>
              <a:t>Get a number from user</a:t>
            </a:r>
          </a:p>
          <a:p>
            <a:r>
              <a:rPr lang="en-US" dirty="0" smtClean="0"/>
              <a:t>Repeat while the number entered is not zero</a:t>
            </a:r>
          </a:p>
          <a:p>
            <a:pPr lvl="1"/>
            <a:r>
              <a:rPr lang="en-US" dirty="0" smtClean="0"/>
              <a:t>Add the number to the total</a:t>
            </a:r>
          </a:p>
          <a:p>
            <a:pPr lvl="1"/>
            <a:r>
              <a:rPr lang="en-US" dirty="0" smtClean="0"/>
              <a:t>Increment the count of numbers</a:t>
            </a:r>
          </a:p>
          <a:p>
            <a:pPr lvl="1"/>
            <a:r>
              <a:rPr lang="en-US" dirty="0" smtClean="0"/>
              <a:t>Get another number from user</a:t>
            </a:r>
          </a:p>
          <a:p>
            <a:r>
              <a:rPr lang="en-US" dirty="0" smtClean="0"/>
              <a:t>Set the average to equal the total divided by the count of numbers</a:t>
            </a:r>
          </a:p>
          <a:p>
            <a:r>
              <a:rPr lang="en-US" dirty="0" smtClean="0"/>
              <a:t>Display the average.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12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Learning Objectives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Boolean Expressions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Building, Evaluating &amp; Precedence Rules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Flow Charts and Pseudo Code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Branching Mechanisms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if-else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switch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Nesting if-else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Debugging and Test Cases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7B611C6C-BAF1-4050-B4C9-8371205B29EF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0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Branching Mechanisms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if-else statements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if (</a:t>
            </a:r>
            <a:r>
              <a:rPr lang="en-US" dirty="0" err="1" smtClean="0"/>
              <a:t>hrs</a:t>
            </a:r>
            <a:r>
              <a:rPr lang="en-US" dirty="0" smtClean="0"/>
              <a:t> &gt; 40)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grossPay</a:t>
            </a:r>
            <a:r>
              <a:rPr lang="en-US" dirty="0" smtClean="0"/>
              <a:t> = rate*40 + 1.5*rate*(hrs-40);</a:t>
            </a:r>
            <a:br>
              <a:rPr lang="en-US" dirty="0" smtClean="0"/>
            </a:br>
            <a:r>
              <a:rPr lang="en-US" dirty="0" smtClean="0"/>
              <a:t>else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grossPay</a:t>
            </a:r>
            <a:r>
              <a:rPr lang="en-US" dirty="0" smtClean="0"/>
              <a:t> = rate*</a:t>
            </a:r>
            <a:r>
              <a:rPr lang="en-US" dirty="0" err="1" smtClean="0"/>
              <a:t>hrs</a:t>
            </a:r>
            <a:r>
              <a:rPr lang="en-US" dirty="0" smtClean="0"/>
              <a:t>;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665FA1CC-9C74-499F-B169-F9541991A3F8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2" name="Flowchart: Decision 1"/>
          <p:cNvSpPr/>
          <p:nvPr/>
        </p:nvSpPr>
        <p:spPr>
          <a:xfrm>
            <a:off x="5638800" y="3733800"/>
            <a:ext cx="2209800" cy="1600200"/>
          </a:xfrm>
          <a:prstGeom prst="flowChartDecision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/>
              <a:t>Hrs</a:t>
            </a:r>
            <a:r>
              <a:rPr lang="en-US" dirty="0" smtClean="0"/>
              <a:t> &gt; 40</a:t>
            </a:r>
          </a:p>
        </p:txBody>
      </p:sp>
      <p:sp>
        <p:nvSpPr>
          <p:cNvPr id="3" name="Flowchart: Process 2"/>
          <p:cNvSpPr/>
          <p:nvPr/>
        </p:nvSpPr>
        <p:spPr>
          <a:xfrm>
            <a:off x="7162800" y="5791200"/>
            <a:ext cx="1752600" cy="838200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/>
              <a:t>grossPay</a:t>
            </a:r>
            <a:r>
              <a:rPr lang="en-US" dirty="0" smtClean="0"/>
              <a:t> = overtime hours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4559300" y="5791200"/>
            <a:ext cx="1676400" cy="838200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/>
              <a:t>grossPay</a:t>
            </a:r>
            <a:r>
              <a:rPr lang="en-US" dirty="0" smtClean="0"/>
              <a:t> = regular hours</a:t>
            </a:r>
          </a:p>
        </p:txBody>
      </p:sp>
      <p:cxnSp>
        <p:nvCxnSpPr>
          <p:cNvPr id="6" name="Elbow Connector 5"/>
          <p:cNvCxnSpPr>
            <a:stCxn id="2" idx="1"/>
            <a:endCxn id="4" idx="0"/>
          </p:cNvCxnSpPr>
          <p:nvPr/>
        </p:nvCxnSpPr>
        <p:spPr>
          <a:xfrm rot="10800000" flipV="1">
            <a:off x="5397500" y="4533900"/>
            <a:ext cx="241300" cy="1257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2" idx="3"/>
            <a:endCxn id="3" idx="0"/>
          </p:cNvCxnSpPr>
          <p:nvPr/>
        </p:nvCxnSpPr>
        <p:spPr>
          <a:xfrm>
            <a:off x="7848600" y="4533900"/>
            <a:ext cx="190500" cy="1257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039100" y="4831318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97500" y="47741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1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If-Else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program that calculates over time pay based on previous slide</a:t>
            </a:r>
          </a:p>
          <a:p>
            <a:r>
              <a:rPr lang="en-US" dirty="0" smtClean="0"/>
              <a:t>Create a new project – </a:t>
            </a:r>
            <a:r>
              <a:rPr lang="en-US" dirty="0" err="1" smtClean="0"/>
              <a:t>overtimepay</a:t>
            </a:r>
            <a:endParaRPr lang="en-US" dirty="0" smtClean="0"/>
          </a:p>
          <a:p>
            <a:r>
              <a:rPr lang="en-US" dirty="0" smtClean="0"/>
              <a:t>Remember your #include and using statement</a:t>
            </a:r>
          </a:p>
          <a:p>
            <a:r>
              <a:rPr lang="en-US" dirty="0" smtClean="0"/>
              <a:t>Prompt the user for hours and rate</a:t>
            </a:r>
          </a:p>
          <a:p>
            <a:r>
              <a:rPr lang="en-US" dirty="0" smtClean="0"/>
              <a:t>You can copy and paste the code from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87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Compound/Block Statement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dirty="0" smtClean="0"/>
              <a:t>Must use compound statement {  }</a:t>
            </a:r>
            <a:br>
              <a:rPr lang="en-US" dirty="0" smtClean="0"/>
            </a:br>
            <a:r>
              <a:rPr lang="en-US" dirty="0" smtClean="0"/>
              <a:t>for multiple statements in a branch</a:t>
            </a:r>
          </a:p>
          <a:p>
            <a:pPr lvl="1" eaLnBrk="1" hangingPunct="1"/>
            <a:r>
              <a:rPr lang="en-US" dirty="0" smtClean="0"/>
              <a:t>Also called a "block" </a:t>
            </a:r>
            <a:r>
              <a:rPr lang="en-US" dirty="0" err="1" smtClean="0"/>
              <a:t>stmt</a:t>
            </a:r>
            <a:endParaRPr lang="en-US" dirty="0" smtClean="0"/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Each block should have block statement</a:t>
            </a:r>
          </a:p>
          <a:p>
            <a:pPr lvl="1" eaLnBrk="1" hangingPunct="1"/>
            <a:r>
              <a:rPr lang="en-US" dirty="0" smtClean="0"/>
              <a:t>Even if just one statement</a:t>
            </a:r>
          </a:p>
          <a:p>
            <a:pPr lvl="1" eaLnBrk="1" hangingPunct="1"/>
            <a:r>
              <a:rPr lang="en-US" dirty="0" smtClean="0"/>
              <a:t>Enhances readability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38C7C7A9-A85B-4384-83D8-60273377CBBF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9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Learning Objectives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Boolean Expressions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Building, Evaluating &amp; Precedence Rules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Flow Charts and Pseudo Code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Branching Mechanisms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if-else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switch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Nesting if-else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Debugging and Test Cases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7B611C6C-BAF1-4050-B4C9-8371205B29EF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Compound Statement in Action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Note indenting in this example:</a:t>
            </a:r>
            <a:br>
              <a:rPr lang="en-US" sz="2800" dirty="0" smtClean="0"/>
            </a:br>
            <a:r>
              <a:rPr lang="en-US" sz="2800" dirty="0" smtClean="0"/>
              <a:t>if (</a:t>
            </a:r>
            <a:r>
              <a:rPr lang="en-US" sz="2800" dirty="0" err="1" smtClean="0"/>
              <a:t>myScore</a:t>
            </a:r>
            <a:r>
              <a:rPr lang="en-US" sz="2800" dirty="0" smtClean="0"/>
              <a:t> &gt; </a:t>
            </a:r>
            <a:r>
              <a:rPr lang="en-US" sz="2800" dirty="0" err="1" smtClean="0"/>
              <a:t>yourScore</a:t>
            </a:r>
            <a:r>
              <a:rPr lang="en-US" sz="2800" dirty="0" smtClean="0"/>
              <a:t>)</a:t>
            </a:r>
            <a:br>
              <a:rPr lang="en-US" sz="2800" dirty="0" smtClean="0"/>
            </a:br>
            <a:r>
              <a:rPr lang="en-US" sz="2800" dirty="0" smtClean="0"/>
              <a:t>{</a:t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2800" dirty="0" err="1" smtClean="0"/>
              <a:t>cout</a:t>
            </a:r>
            <a:r>
              <a:rPr lang="en-US" sz="2800" dirty="0" smtClean="0"/>
              <a:t> &lt;&lt; "I win!\n";</a:t>
            </a:r>
            <a:br>
              <a:rPr lang="en-US" sz="2800" dirty="0" smtClean="0"/>
            </a:br>
            <a:r>
              <a:rPr lang="en-US" sz="2800" dirty="0" smtClean="0"/>
              <a:t>	wager = wager + 100;</a:t>
            </a:r>
            <a:br>
              <a:rPr lang="en-US" sz="2800" dirty="0" smtClean="0"/>
            </a:br>
            <a:r>
              <a:rPr lang="en-US" sz="2800" dirty="0" smtClean="0"/>
              <a:t>}</a:t>
            </a:r>
            <a:br>
              <a:rPr lang="en-US" sz="2800" dirty="0" smtClean="0"/>
            </a:br>
            <a:r>
              <a:rPr lang="en-US" sz="2800" dirty="0" smtClean="0"/>
              <a:t>else</a:t>
            </a:r>
            <a:br>
              <a:rPr lang="en-US" sz="2800" dirty="0" smtClean="0"/>
            </a:br>
            <a:r>
              <a:rPr lang="en-US" sz="2800" dirty="0" smtClean="0"/>
              <a:t>{</a:t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2800" dirty="0" err="1" smtClean="0"/>
              <a:t>cout</a:t>
            </a:r>
            <a:r>
              <a:rPr lang="en-US" sz="2800" dirty="0" smtClean="0"/>
              <a:t> &lt;&lt; "I wish these were golf scores.\n";</a:t>
            </a:r>
            <a:br>
              <a:rPr lang="en-US" sz="2800" dirty="0" smtClean="0"/>
            </a:br>
            <a:r>
              <a:rPr lang="en-US" sz="2800" dirty="0" smtClean="0"/>
              <a:t>	wager -= 100;</a:t>
            </a:r>
            <a:br>
              <a:rPr lang="en-US" sz="2800" dirty="0" smtClean="0"/>
            </a:br>
            <a:r>
              <a:rPr lang="en-US" sz="2800" dirty="0" smtClean="0"/>
              <a:t>}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4C1BD475-3940-41F7-83BA-63DBD651A780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Common Pitfalls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Operator "=" vs. operator "=="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One means "assignment" (=)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One means "equality" (==)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VERY different in C++!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Example:</a:t>
            </a:r>
            <a:br>
              <a:rPr lang="en-US" smtClean="0"/>
            </a:br>
            <a:r>
              <a:rPr lang="en-US" smtClean="0"/>
              <a:t>if (x = 12)  </a:t>
            </a:r>
            <a:r>
              <a:rPr lang="en-US" smtClean="0">
                <a:sym typeface="Wingdings" pitchFamily="2" charset="2"/>
              </a:rPr>
              <a:t></a:t>
            </a:r>
            <a:r>
              <a:rPr lang="en-US" smtClean="0"/>
              <a:t>Note operator used!</a:t>
            </a:r>
            <a:br>
              <a:rPr lang="en-US" smtClean="0"/>
            </a:br>
            <a:r>
              <a:rPr lang="en-US" smtClean="0"/>
              <a:t>     Do_Something</a:t>
            </a:r>
            <a:br>
              <a:rPr lang="en-US" smtClean="0"/>
            </a:br>
            <a:r>
              <a:rPr lang="en-US" smtClean="0"/>
              <a:t>else</a:t>
            </a:r>
            <a:br>
              <a:rPr lang="en-US" smtClean="0"/>
            </a:br>
            <a:r>
              <a:rPr lang="en-US" smtClean="0"/>
              <a:t>     Do_Something_Else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F8985BD5-F3C3-4CAF-8550-EEB0B717CFE4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8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Optional else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else clause is optional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400" smtClean="0"/>
              <a:t>If, in the false branch (else), you want "nothing" to happen, leave it out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400" smtClean="0"/>
              <a:t>Example:</a:t>
            </a:r>
            <a:br>
              <a:rPr lang="en-US" sz="2400" smtClean="0"/>
            </a:br>
            <a:r>
              <a:rPr lang="en-US" sz="2400" smtClean="0"/>
              <a:t>if (sales &gt;= minimum)</a:t>
            </a:r>
            <a:br>
              <a:rPr lang="en-US" sz="2400" smtClean="0"/>
            </a:br>
            <a:r>
              <a:rPr lang="en-US" sz="2400" smtClean="0"/>
              <a:t>     salary = salary + bonus;</a:t>
            </a:r>
            <a:br>
              <a:rPr lang="en-US" sz="2400" smtClean="0"/>
            </a:br>
            <a:r>
              <a:rPr lang="en-US" sz="2400" smtClean="0"/>
              <a:t>cout &lt;&lt; "Salary = %" &lt;&lt; salary;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400" smtClean="0"/>
              <a:t>Note: nothing to do for false condition, so there is no else clause!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400" smtClean="0"/>
              <a:t>Execution continues with cout statement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E8E8447C-CC8B-4D5D-BA55-23277077CE01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1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Nested Statements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if-else statements can contain more if-else statements.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Example:</a:t>
            </a:r>
            <a:br>
              <a:rPr lang="en-US" sz="2000" dirty="0" smtClean="0"/>
            </a:br>
            <a:r>
              <a:rPr lang="en-US" sz="2000" dirty="0" smtClean="0"/>
              <a:t>if (speed &gt; 65)</a:t>
            </a:r>
            <a:br>
              <a:rPr lang="en-US" sz="2000" dirty="0" smtClean="0"/>
            </a:br>
            <a:r>
              <a:rPr lang="en-US" sz="2000" dirty="0" smtClean="0"/>
              <a:t>     if (speed &gt; 80)</a:t>
            </a:r>
            <a:br>
              <a:rPr lang="en-US" sz="2000" dirty="0" smtClean="0"/>
            </a:br>
            <a:r>
              <a:rPr lang="en-US" sz="2000" dirty="0" smtClean="0"/>
              <a:t>          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"You’re </a:t>
            </a:r>
            <a:r>
              <a:rPr lang="en-US" sz="2000" dirty="0" err="1" smtClean="0"/>
              <a:t>gonna</a:t>
            </a:r>
            <a:r>
              <a:rPr lang="en-US" sz="2000" dirty="0" smtClean="0"/>
              <a:t> get pulled over!";</a:t>
            </a:r>
            <a:br>
              <a:rPr lang="en-US" sz="2000" dirty="0" smtClean="0"/>
            </a:br>
            <a:r>
              <a:rPr lang="en-US" sz="2000" dirty="0" smtClean="0"/>
              <a:t>     else</a:t>
            </a:r>
            <a:br>
              <a:rPr lang="en-US" sz="2000" dirty="0" smtClean="0"/>
            </a:br>
            <a:r>
              <a:rPr lang="en-US" sz="2000" dirty="0" smtClean="0"/>
              <a:t>          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"You’re driving </a:t>
            </a:r>
            <a:r>
              <a:rPr lang="en-US" sz="2000" dirty="0"/>
              <a:t> </a:t>
            </a:r>
            <a:r>
              <a:rPr lang="en-US" sz="2000" dirty="0" smtClean="0"/>
              <a:t>OK for I-5.";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Note proper indenting!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25C8A9AD-B86C-4ACE-886C-1BD5313FC7F7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7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Multiway if-else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552C6F73-F4E0-4A58-B5FF-A839284F8EA6}" type="slidenum">
              <a:rPr lang="en-US"/>
              <a:pPr>
                <a:defRPr/>
              </a:pPr>
              <a:t>24</a:t>
            </a:fld>
            <a:endParaRPr lang="en-US"/>
          </a:p>
        </p:txBody>
      </p:sp>
      <p:pic>
        <p:nvPicPr>
          <p:cNvPr id="49155" name="Picture 4" descr="C:\WINDOWS\Desktop\Oh_type\sacitch_C++_ppt\gif\savitchc02d_p63_1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228600" y="1295400"/>
            <a:ext cx="6248400" cy="293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C:\WINDOWS\Desktop\Oh_type\sacitch_C++_ppt\gif\savitchc02d_p63_2of2.gif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2057400" y="3654844"/>
            <a:ext cx="7086600" cy="3203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7199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switch Statement Syntax</a:t>
            </a:r>
          </a:p>
        </p:txBody>
      </p:sp>
      <p:pic>
        <p:nvPicPr>
          <p:cNvPr id="55298" name="Picture 4" descr="C:\WINDOWS\Desktop\Oh_type\sacitch_C++_ppt\gif\savitchc02d_p64_1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116013" y="1219200"/>
            <a:ext cx="7123112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21781B45-3292-49DC-B989-7875FA62996C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55301" name="TextBox 1"/>
          <p:cNvSpPr txBox="1">
            <a:spLocks noChangeArrowheads="1"/>
          </p:cNvSpPr>
          <p:nvPr/>
        </p:nvSpPr>
        <p:spPr bwMode="auto">
          <a:xfrm>
            <a:off x="685800" y="5876925"/>
            <a:ext cx="8042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The controlling expression must be integral!  This includes char.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152400" y="2514600"/>
            <a:ext cx="1447800" cy="762000"/>
          </a:xfrm>
          <a:prstGeom prst="wedgeRoundRectCallout">
            <a:avLst>
              <a:gd name="adj1" fmla="val 69518"/>
              <a:gd name="adj2" fmla="val -24167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Note the multiple branches</a:t>
            </a:r>
          </a:p>
        </p:txBody>
      </p:sp>
    </p:spTree>
    <p:extLst>
      <p:ext uri="{BB962C8B-B14F-4D97-AF65-F5344CB8AC3E}">
        <p14:creationId xmlns:p14="http://schemas.microsoft.com/office/powerpoint/2010/main" val="358497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The switch Statement in Action</a:t>
            </a:r>
          </a:p>
        </p:txBody>
      </p:sp>
      <p:pic>
        <p:nvPicPr>
          <p:cNvPr id="57346" name="Picture 4" descr="C:\WINDOWS\Desktop\Oh_type\sacitch_C++_ppt\gif\savitchc02d_p64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712913" y="1593850"/>
            <a:ext cx="6329362" cy="479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19E72D45-2AFA-482C-8F6B-CD93BB3C28EA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3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switch: multiple case labels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1238" y="1524000"/>
            <a:ext cx="7777162" cy="4437063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/>
              <a:t>Execution "falls thru" until break</a:t>
            </a:r>
          </a:p>
          <a:p>
            <a:pPr lvl="1" eaLnBrk="1" fontAlgn="auto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/>
              <a:t>switch provides a "point of entry"</a:t>
            </a:r>
          </a:p>
          <a:p>
            <a:pPr lvl="1" eaLnBrk="1" fontAlgn="auto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/>
              <a:t>Example:</a:t>
            </a:r>
            <a:br>
              <a:rPr lang="en-US" sz="2400" dirty="0"/>
            </a:br>
            <a:r>
              <a:rPr lang="en-US" sz="2400" dirty="0"/>
              <a:t>case </a:t>
            </a:r>
            <a:r>
              <a:rPr lang="en-US" sz="2400" dirty="0" smtClean="0"/>
              <a:t>'A':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case </a:t>
            </a:r>
            <a:r>
              <a:rPr lang="en-US" sz="2400" dirty="0" smtClean="0"/>
              <a:t>'a':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  </a:t>
            </a:r>
            <a:r>
              <a:rPr lang="en-US" sz="2400" dirty="0" err="1"/>
              <a:t>cout</a:t>
            </a:r>
            <a:r>
              <a:rPr lang="en-US" sz="2400" dirty="0"/>
              <a:t> &lt;&lt; "Excellent: you got an "A"!\n";</a:t>
            </a:r>
            <a:br>
              <a:rPr lang="en-US" sz="2400" dirty="0"/>
            </a:br>
            <a:r>
              <a:rPr lang="en-US" sz="2400" dirty="0"/>
              <a:t>     break;</a:t>
            </a:r>
            <a:br>
              <a:rPr lang="en-US" sz="2400" dirty="0"/>
            </a:br>
            <a:r>
              <a:rPr lang="en-US" sz="2400" dirty="0"/>
              <a:t>case </a:t>
            </a:r>
            <a:r>
              <a:rPr lang="en-US" sz="2400" dirty="0" smtClean="0"/>
              <a:t>'B':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case </a:t>
            </a:r>
            <a:r>
              <a:rPr lang="en-US" sz="2400" dirty="0" smtClean="0"/>
              <a:t>'b':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  </a:t>
            </a:r>
            <a:r>
              <a:rPr lang="en-US" sz="2400" dirty="0" err="1"/>
              <a:t>cout</a:t>
            </a:r>
            <a:r>
              <a:rPr lang="en-US" sz="2400" dirty="0"/>
              <a:t> &lt;&lt; "Good: you got a "B"!\n";</a:t>
            </a:r>
            <a:br>
              <a:rPr lang="en-US" sz="2400" dirty="0"/>
            </a:br>
            <a:r>
              <a:rPr lang="en-US" sz="2400" dirty="0"/>
              <a:t>     break;</a:t>
            </a:r>
          </a:p>
          <a:p>
            <a:pPr lvl="1" eaLnBrk="1" fontAlgn="auto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/>
              <a:t>Note multiple labels provide same "entry"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1BC051A6-5164-439F-999C-611A76E9A9AA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1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switch Pitfalls/Tip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Forgetting the break;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No compiler error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Execution simply "falls thru" other cases until break; 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mtClean="0"/>
              <a:t>Biggest use: MENUs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Provides clearer "big-picture" view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Shows menu structure effectively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Each branch is one menu choice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A1CDCC58-C7B9-411D-91A1-5F39FB5A689A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3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switch Menu Example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Switch stmt "perfect" for menus:</a:t>
            </a:r>
            <a:br>
              <a:rPr lang="en-US" sz="2000" smtClean="0"/>
            </a:br>
            <a:r>
              <a:rPr lang="en-US" sz="2000" smtClean="0"/>
              <a:t>switch (response)</a:t>
            </a:r>
            <a:br>
              <a:rPr lang="en-US" sz="2000" smtClean="0"/>
            </a:br>
            <a:r>
              <a:rPr lang="en-US" sz="2000" smtClean="0"/>
              <a:t>{</a:t>
            </a:r>
            <a:br>
              <a:rPr lang="en-US" sz="2000" smtClean="0"/>
            </a:br>
            <a:r>
              <a:rPr lang="en-US" sz="2000" smtClean="0"/>
              <a:t>	case 1:</a:t>
            </a:r>
            <a:br>
              <a:rPr lang="en-US" sz="2000" smtClean="0"/>
            </a:br>
            <a:r>
              <a:rPr lang="en-US" sz="2000" smtClean="0"/>
              <a:t>		// Execute menu option 1</a:t>
            </a:r>
            <a:br>
              <a:rPr lang="en-US" sz="2000" smtClean="0"/>
            </a:br>
            <a:r>
              <a:rPr lang="en-US" sz="2000" smtClean="0"/>
              <a:t>		break;</a:t>
            </a:r>
            <a:br>
              <a:rPr lang="en-US" sz="2000" smtClean="0"/>
            </a:br>
            <a:r>
              <a:rPr lang="en-US" sz="2000" smtClean="0"/>
              <a:t>	case 2:</a:t>
            </a:r>
            <a:br>
              <a:rPr lang="en-US" sz="2000" smtClean="0"/>
            </a:br>
            <a:r>
              <a:rPr lang="en-US" sz="2000" smtClean="0"/>
              <a:t>		// Execute menu option 2</a:t>
            </a:r>
            <a:br>
              <a:rPr lang="en-US" sz="2000" smtClean="0"/>
            </a:br>
            <a:r>
              <a:rPr lang="en-US" sz="2000" smtClean="0"/>
              <a:t>		break;</a:t>
            </a:r>
            <a:br>
              <a:rPr lang="en-US" sz="2000" smtClean="0"/>
            </a:br>
            <a:r>
              <a:rPr lang="en-US" sz="2000" smtClean="0"/>
              <a:t>	case 3:</a:t>
            </a:r>
            <a:br>
              <a:rPr lang="en-US" sz="2000" smtClean="0"/>
            </a:br>
            <a:r>
              <a:rPr lang="en-US" sz="2000" smtClean="0"/>
              <a:t>		// Execute menu option 3</a:t>
            </a:r>
            <a:br>
              <a:rPr lang="en-US" sz="2000" smtClean="0"/>
            </a:br>
            <a:r>
              <a:rPr lang="en-US" sz="2000" smtClean="0"/>
              <a:t>		break;</a:t>
            </a:r>
            <a:br>
              <a:rPr lang="en-US" sz="2000" smtClean="0"/>
            </a:br>
            <a:r>
              <a:rPr lang="en-US" sz="2000" smtClean="0"/>
              <a:t>	default:</a:t>
            </a:r>
            <a:br>
              <a:rPr lang="en-US" sz="2000" smtClean="0"/>
            </a:br>
            <a:r>
              <a:rPr lang="en-US" sz="2000" smtClean="0"/>
              <a:t>		cout &lt;&lt; "Please enter valid response.";</a:t>
            </a:r>
            <a:br>
              <a:rPr lang="en-US" sz="2000" smtClean="0"/>
            </a:br>
            <a:r>
              <a:rPr lang="en-US" sz="2000" smtClean="0"/>
              <a:t>}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1D5F3F60-41E0-4617-B024-0574C397433F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0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 building block for all programming logic</a:t>
            </a:r>
          </a:p>
          <a:p>
            <a:r>
              <a:rPr lang="en-US" dirty="0" smtClean="0"/>
              <a:t>Implement real life decisions based upon program input</a:t>
            </a:r>
          </a:p>
          <a:p>
            <a:r>
              <a:rPr lang="en-US" dirty="0" smtClean="0"/>
              <a:t>Need to plan for failure!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242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Switch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Create a new project to print out an employee ranking message</a:t>
            </a:r>
          </a:p>
          <a:p>
            <a:r>
              <a:rPr lang="en-US" sz="2800" dirty="0" smtClean="0"/>
              <a:t>Ask the user to enter a number between 1 and 5</a:t>
            </a:r>
          </a:p>
          <a:p>
            <a:r>
              <a:rPr lang="en-US" sz="2800" dirty="0" smtClean="0"/>
              <a:t>Use a switch statement to print out a message</a:t>
            </a:r>
          </a:p>
          <a:p>
            <a:pPr lvl="1"/>
            <a:r>
              <a:rPr lang="en-US" sz="2400" dirty="0" smtClean="0"/>
              <a:t>A value of 5 results in “Exceeds All Objectives” being displayed</a:t>
            </a:r>
          </a:p>
          <a:p>
            <a:pPr lvl="1"/>
            <a:r>
              <a:rPr lang="en-US" sz="2400" dirty="0" smtClean="0"/>
              <a:t>4 results in “Exceeds Most Objectives”</a:t>
            </a:r>
          </a:p>
          <a:p>
            <a:pPr lvl="1"/>
            <a:r>
              <a:rPr lang="en-US" sz="2400" dirty="0" smtClean="0"/>
              <a:t>2 or 3 results in “Meets Objectives”</a:t>
            </a:r>
          </a:p>
          <a:p>
            <a:pPr lvl="1"/>
            <a:r>
              <a:rPr lang="en-US" sz="2400" dirty="0" smtClean="0"/>
              <a:t>1 results in “Does not Meet Objectives”</a:t>
            </a:r>
          </a:p>
          <a:p>
            <a:pPr lvl="1"/>
            <a:r>
              <a:rPr lang="en-US" sz="2400" dirty="0" smtClean="0"/>
              <a:t>Anything else should display “Invalid Ranking”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003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Conditional Operator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Also called "ternary operator"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dirty="0" smtClean="0"/>
              <a:t>Allows embedded conditional in expression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dirty="0" smtClean="0"/>
              <a:t>Essentially "shorthand if-else" operator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dirty="0" smtClean="0"/>
              <a:t>Example:</a:t>
            </a:r>
            <a:br>
              <a:rPr lang="en-US" sz="2400" dirty="0" smtClean="0"/>
            </a:br>
            <a:r>
              <a:rPr lang="en-US" sz="2400" dirty="0" smtClean="0"/>
              <a:t>if (n1 &gt; n2)</a:t>
            </a:r>
            <a:br>
              <a:rPr lang="en-US" sz="2400" dirty="0" smtClean="0"/>
            </a:br>
            <a:r>
              <a:rPr lang="en-US" sz="2400" dirty="0" smtClean="0"/>
              <a:t>     max = n1;</a:t>
            </a:r>
            <a:br>
              <a:rPr lang="en-US" sz="2400" dirty="0" smtClean="0"/>
            </a:br>
            <a:r>
              <a:rPr lang="en-US" sz="2400" dirty="0" smtClean="0"/>
              <a:t>else</a:t>
            </a:r>
            <a:br>
              <a:rPr lang="en-US" sz="2400" dirty="0" smtClean="0"/>
            </a:br>
            <a:r>
              <a:rPr lang="en-US" sz="2400" dirty="0" smtClean="0"/>
              <a:t>     max = n2;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dirty="0" smtClean="0"/>
              <a:t>Can be written:</a:t>
            </a:r>
            <a:br>
              <a:rPr lang="en-US" sz="2400" dirty="0" smtClean="0"/>
            </a:br>
            <a:r>
              <a:rPr lang="en-US" sz="2400" dirty="0" smtClean="0"/>
              <a:t>max = (n1 &gt; n2) ? N1 : n2;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"?" and ":" form this "ternary" operator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F1119E93-FD04-4E93-9461-742CDEBECFD2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5181600" y="3276600"/>
            <a:ext cx="3962400" cy="1143000"/>
          </a:xfrm>
          <a:prstGeom prst="wedgeRoundRectCallout">
            <a:avLst>
              <a:gd name="adj1" fmla="val -75961"/>
              <a:gd name="adj2" fmla="val 51389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Which alternative “reads easier”? </a:t>
            </a:r>
            <a:endParaRPr lang="en-US" dirty="0"/>
          </a:p>
          <a:p>
            <a:pPr algn="ctr"/>
            <a:r>
              <a:rPr lang="en-US" dirty="0" smtClean="0"/>
              <a:t>Which is more efficient?</a:t>
            </a:r>
          </a:p>
        </p:txBody>
      </p:sp>
    </p:spTree>
    <p:extLst>
      <p:ext uri="{BB962C8B-B14F-4D97-AF65-F5344CB8AC3E}">
        <p14:creationId xmlns:p14="http://schemas.microsoft.com/office/powerpoint/2010/main" val="204293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Learning Objectives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Boolean Expressions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Building, Evaluating &amp; Precedence Rules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Flow Charts and Pseudo Code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Branching Mechanisms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if-else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switch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Nesting if-else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Debugging and Test Cases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7B611C6C-BAF1-4050-B4C9-8371205B29EF}" type="slidenum">
              <a:rPr lang="en-US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0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1028" name="Picture 4" descr="http://desirableroastedcoffee.com/images/old/6a00d8341c215853ef01156e51eefe970c-p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418" y="1565188"/>
            <a:ext cx="2082800" cy="270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t0.gstatic.com/images?q=tbn:ANd9GcQUlfSeCZ4AXdWVJov1731qeNBMYl5YELJYSRJq1Ov-GjEz8Ccg&amp;t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418" y="4648200"/>
            <a:ext cx="3271308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eetimes.com/ContentEETimes/Images/Design/Embedded/Misc/timeline/time%20-%20Enia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12644"/>
            <a:ext cx="4724400" cy="360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ular Callout 8"/>
          <p:cNvSpPr/>
          <p:nvPr/>
        </p:nvSpPr>
        <p:spPr>
          <a:xfrm>
            <a:off x="2286000" y="6068377"/>
            <a:ext cx="2895600" cy="571500"/>
          </a:xfrm>
          <a:prstGeom prst="wedgeRoundRectCallout">
            <a:avLst>
              <a:gd name="adj1" fmla="val 67258"/>
              <a:gd name="adj2" fmla="val -30833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Because stuff happens!!!</a:t>
            </a:r>
          </a:p>
        </p:txBody>
      </p:sp>
    </p:spTree>
    <p:extLst>
      <p:ext uri="{BB962C8B-B14F-4D97-AF65-F5344CB8AC3E}">
        <p14:creationId xmlns:p14="http://schemas.microsoft.com/office/powerpoint/2010/main" val="22361599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 Plan Concepts</a:t>
            </a:r>
            <a:br>
              <a:rPr lang="en-US" dirty="0" smtClean="0"/>
            </a:br>
            <a:r>
              <a:rPr lang="en-US" sz="2400" i="1" dirty="0" smtClean="0"/>
              <a:t>Does the Program/Function Work?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Functional</a:t>
            </a:r>
          </a:p>
          <a:p>
            <a:pPr lvl="1"/>
            <a:r>
              <a:rPr lang="en-US" sz="2000" dirty="0" smtClean="0"/>
              <a:t>Data Entry – Does Every Field Accept correct data values (Ex. dates, SSN)</a:t>
            </a:r>
          </a:p>
          <a:p>
            <a:pPr lvl="1"/>
            <a:r>
              <a:rPr lang="en-US" sz="2000" dirty="0" smtClean="0"/>
              <a:t>Validation Rule Checking (Ex. Start Date &lt;= End Date)</a:t>
            </a:r>
          </a:p>
          <a:p>
            <a:pPr lvl="1"/>
            <a:r>
              <a:rPr lang="en-US" sz="2000" dirty="0" smtClean="0"/>
              <a:t>Calculations Executed Properly (Ex. Sales Tax)</a:t>
            </a:r>
          </a:p>
          <a:p>
            <a:r>
              <a:rPr lang="en-US" sz="2400" dirty="0" smtClean="0"/>
              <a:t>Performance</a:t>
            </a:r>
          </a:p>
          <a:p>
            <a:pPr lvl="1"/>
            <a:r>
              <a:rPr lang="en-US" sz="2000" dirty="0" smtClean="0"/>
              <a:t>Page Load Time</a:t>
            </a:r>
          </a:p>
          <a:p>
            <a:pPr lvl="1"/>
            <a:r>
              <a:rPr lang="en-US" sz="2000" dirty="0" smtClean="0"/>
              <a:t>Page to page navigation quick</a:t>
            </a:r>
          </a:p>
          <a:p>
            <a:pPr lvl="1"/>
            <a:r>
              <a:rPr lang="en-US" sz="2000" dirty="0" smtClean="0"/>
              <a:t>Buttons Calculate fast</a:t>
            </a:r>
          </a:p>
          <a:p>
            <a:r>
              <a:rPr lang="en-US" sz="2400" dirty="0" smtClean="0"/>
              <a:t>Security</a:t>
            </a:r>
          </a:p>
          <a:p>
            <a:pPr lvl="1"/>
            <a:r>
              <a:rPr lang="en-US" sz="2000" dirty="0" smtClean="0"/>
              <a:t>User Access to pages</a:t>
            </a:r>
          </a:p>
          <a:p>
            <a:pPr lvl="1"/>
            <a:r>
              <a:rPr lang="en-US" sz="2000" dirty="0" smtClean="0"/>
              <a:t>Role Setup and Assignment</a:t>
            </a:r>
          </a:p>
          <a:p>
            <a:pPr lvl="1"/>
            <a:r>
              <a:rPr lang="en-US" sz="2000" dirty="0" smtClean="0"/>
              <a:t>Hacking Attempts</a:t>
            </a:r>
          </a:p>
          <a:p>
            <a:pPr lvl="1"/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521450"/>
            <a:ext cx="2133600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5CF1EE4-C73B-4141-AC8A-CB5DE1CBF87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585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 and Test First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70D75F94-A5C1-4DF6-8C06-8A353B47730C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2050" name="Picture 2" descr="http://www.makinggoodsoftware.com/wp-content/uploads/2009/11/Test-driven_develop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43000"/>
            <a:ext cx="6229350" cy="446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71600" y="5791200"/>
            <a:ext cx="5943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HP Racial Profiling </a:t>
            </a:r>
            <a:r>
              <a:rPr lang="en-US" sz="2400" dirty="0">
                <a:sym typeface="Wingdings" pitchFamily="2" charset="2"/>
              </a:rPr>
              <a:t> </a:t>
            </a:r>
            <a:endParaRPr lang="en-US" sz="2400" dirty="0"/>
          </a:p>
          <a:p>
            <a:pPr lvl="1"/>
            <a:r>
              <a:rPr lang="en-US" dirty="0">
                <a:hlinkClick r:id="rId3"/>
              </a:rPr>
              <a:t>http://adage.com/bigtent/post?article_id=141184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1278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Test Scenarios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Normal Case</a:t>
            </a:r>
          </a:p>
          <a:p>
            <a:pPr lvl="1"/>
            <a:r>
              <a:rPr lang="en-US" sz="2400" dirty="0" smtClean="0"/>
              <a:t>Data is valid, user input is OK</a:t>
            </a:r>
          </a:p>
          <a:p>
            <a:pPr lvl="1"/>
            <a:r>
              <a:rPr lang="en-US" sz="2400" dirty="0" smtClean="0"/>
              <a:t>Example – Calculate letter grade based on 0-100 score</a:t>
            </a:r>
          </a:p>
          <a:p>
            <a:r>
              <a:rPr lang="en-US" sz="2800" dirty="0" smtClean="0"/>
              <a:t>Boundary Case</a:t>
            </a:r>
          </a:p>
          <a:p>
            <a:pPr lvl="1"/>
            <a:r>
              <a:rPr lang="en-US" sz="2400" dirty="0" smtClean="0"/>
              <a:t>User input is OK</a:t>
            </a:r>
          </a:p>
          <a:p>
            <a:pPr lvl="1"/>
            <a:r>
              <a:rPr lang="en-US" sz="2400" dirty="0" smtClean="0"/>
              <a:t>Data is at range limit</a:t>
            </a:r>
          </a:p>
          <a:p>
            <a:pPr lvl="1"/>
            <a:r>
              <a:rPr lang="en-US" sz="2400" dirty="0" smtClean="0"/>
              <a:t>Example – Score = 100, Score = 92.4</a:t>
            </a:r>
          </a:p>
          <a:p>
            <a:r>
              <a:rPr lang="en-US" sz="2800" dirty="0" smtClean="0"/>
              <a:t>Error Condition</a:t>
            </a:r>
          </a:p>
          <a:p>
            <a:pPr lvl="1"/>
            <a:r>
              <a:rPr lang="en-US" sz="2400" dirty="0" smtClean="0"/>
              <a:t>Bad user input</a:t>
            </a:r>
          </a:p>
          <a:p>
            <a:pPr lvl="1"/>
            <a:r>
              <a:rPr lang="en-US" sz="2400" dirty="0" smtClean="0"/>
              <a:t>Example – Score = 101, Score =-1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70D75F94-A5C1-4DF6-8C06-8A353B47730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5" name="Picture 2" descr="http://templateforfree.com/wp-content/uploads/2011/11/flow-of-events-of-a-use-c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820" y="3124200"/>
            <a:ext cx="3340180" cy="273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8045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</a:t>
            </a:r>
            <a:r>
              <a:rPr lang="en-US" dirty="0" smtClean="0"/>
              <a:t>Template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540618"/>
              </p:ext>
            </p:extLst>
          </p:nvPr>
        </p:nvGraphicFramePr>
        <p:xfrm>
          <a:off x="457200" y="3667760"/>
          <a:ext cx="8229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1676400"/>
                <a:gridCol w="3581400"/>
                <a:gridCol w="71628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System</a:t>
                      </a:r>
                      <a:r>
                        <a:rPr lang="en-US" baseline="0" dirty="0" smtClean="0"/>
                        <a:t> Response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Pass/ Fail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308842"/>
              </p:ext>
            </p:extLst>
          </p:nvPr>
        </p:nvGraphicFramePr>
        <p:xfrm>
          <a:off x="14478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396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Purpose of the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Pre-Conditions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Post-Conditions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7460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</a:t>
            </a:r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sz="3200" i="1" dirty="0" smtClean="0"/>
              <a:t>Calculating Letter Grade</a:t>
            </a:r>
            <a:endParaRPr lang="en-US" i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6020222"/>
              </p:ext>
            </p:extLst>
          </p:nvPr>
        </p:nvGraphicFramePr>
        <p:xfrm>
          <a:off x="457200" y="3713480"/>
          <a:ext cx="82296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1676400"/>
                <a:gridCol w="3581400"/>
                <a:gridCol w="71628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System</a:t>
                      </a:r>
                      <a:r>
                        <a:rPr lang="en-US" baseline="0" dirty="0" smtClean="0"/>
                        <a:t> Response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Pass/ Fail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/>
                        <a:t>Enter</a:t>
                      </a:r>
                      <a:r>
                        <a:rPr lang="en-US" baseline="0" dirty="0" smtClean="0"/>
                        <a:t> a number 0 &lt; n &lt;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Calculate the appropriate grade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Enter 92.4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r>
                        <a:rPr lang="en-US" baseline="0" dirty="0" smtClean="0"/>
                        <a:t> = A-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Enter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Prompt user with</a:t>
                      </a:r>
                      <a:r>
                        <a:rPr lang="en-US" baseline="0" dirty="0" smtClean="0"/>
                        <a:t> invalid entry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Enter 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Prompt user with</a:t>
                      </a:r>
                      <a:r>
                        <a:rPr lang="en-US" baseline="0" dirty="0" smtClean="0"/>
                        <a:t> invalid entry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Enter</a:t>
                      </a:r>
                      <a:r>
                        <a:rPr lang="en-US" baseline="0" dirty="0" smtClean="0"/>
                        <a:t>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Prompt user with</a:t>
                      </a:r>
                      <a:r>
                        <a:rPr lang="en-US" baseline="0" dirty="0" smtClean="0"/>
                        <a:t> invalid entry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095631"/>
              </p:ext>
            </p:extLst>
          </p:nvPr>
        </p:nvGraphicFramePr>
        <p:xfrm>
          <a:off x="1524000" y="1676400"/>
          <a:ext cx="6096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396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Purpose of the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Verify that test score will calculate the appropriate</a:t>
                      </a:r>
                      <a:r>
                        <a:rPr lang="en-US" baseline="0" dirty="0" smtClean="0"/>
                        <a:t> letter grade result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Pre-Conditions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Post-Conditions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valid scores entered</a:t>
                      </a:r>
                      <a:r>
                        <a:rPr lang="en-US" baseline="0" dirty="0" smtClean="0"/>
                        <a:t> will have received a letter grade.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1449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Errors in Visual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first occurrence of error</a:t>
            </a:r>
          </a:p>
          <a:p>
            <a:pPr lvl="1"/>
            <a:r>
              <a:rPr lang="en-US" dirty="0" smtClean="0"/>
              <a:t>Other errors may be a result of the first one</a:t>
            </a:r>
          </a:p>
          <a:p>
            <a:r>
              <a:rPr lang="en-US" dirty="0" smtClean="0"/>
              <a:t>Using the output tab in Visual Studio</a:t>
            </a:r>
          </a:p>
          <a:p>
            <a:pPr lvl="1"/>
            <a:r>
              <a:rPr lang="en-US" dirty="0" smtClean="0"/>
              <a:t>Recommend turning on line numbers for editor. Click on Tools </a:t>
            </a:r>
            <a:r>
              <a:rPr lang="en-US" dirty="0" smtClean="0">
                <a:sym typeface="Wingdings" pitchFamily="2" charset="2"/>
              </a:rPr>
              <a:t> Options  Text Editor  C/C++  General. Check the Line numbers box.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800600"/>
            <a:ext cx="86106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ular Callout 5"/>
          <p:cNvSpPr/>
          <p:nvPr/>
        </p:nvSpPr>
        <p:spPr>
          <a:xfrm>
            <a:off x="3505200" y="5930900"/>
            <a:ext cx="3810000" cy="914400"/>
          </a:xfrm>
          <a:prstGeom prst="wedgeRoundRectCallout">
            <a:avLst>
              <a:gd name="adj1" fmla="val -125500"/>
              <a:gd name="adj2" fmla="val -88889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Double click on the error </a:t>
            </a:r>
            <a:r>
              <a:rPr lang="en-US" dirty="0" smtClean="0">
                <a:sym typeface="Wingdings" pitchFamily="2" charset="2"/>
              </a:rPr>
              <a:t> brings you to the line in the program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645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Getting Logical : Boolean Expressions</a:t>
            </a:r>
            <a:endParaRPr lang="en-US" dirty="0"/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Logical Operators</a:t>
            </a:r>
          </a:p>
          <a:p>
            <a:pPr lvl="1" eaLnBrk="1" hangingPunct="1"/>
            <a:r>
              <a:rPr lang="en-US" sz="2400" smtClean="0"/>
              <a:t>Logical AND  (&amp;&amp;)</a:t>
            </a:r>
          </a:p>
          <a:p>
            <a:pPr lvl="1" eaLnBrk="1" hangingPunct="1"/>
            <a:r>
              <a:rPr lang="en-US" sz="2400" smtClean="0"/>
              <a:t>Logical OR (||)</a:t>
            </a:r>
          </a:p>
        </p:txBody>
      </p:sp>
      <p:pic>
        <p:nvPicPr>
          <p:cNvPr id="18435" name="Picture 4" descr="C:\WINDOWS\Desktop\Oh_type\sacitch_C++_ppt\gif\savitchc02d01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47800" y="3132138"/>
            <a:ext cx="6143625" cy="330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F6203836-F4F6-4AC5-AD1B-9EB08E89A072}" type="slidenum">
              <a:rPr lang="en-US"/>
              <a:pPr>
                <a:defRPr/>
              </a:pPr>
              <a:t>4</a:t>
            </a:fld>
            <a:endParaRPr lang="en-US"/>
          </a:p>
        </p:txBody>
      </p:sp>
      <p:pic>
        <p:nvPicPr>
          <p:cNvPr id="6" name="Picture 4" descr="http://1.bp.blogspot.com/_MBS40SWcBc0/TAmqet1zFyI/AAAAAAAAAOw/r6DyqJtObn4/s1600/ST_spock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0" y="1071563"/>
            <a:ext cx="28194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28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Spot the Mistake!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int</a:t>
            </a:r>
            <a:r>
              <a:rPr lang="en-US" dirty="0"/>
              <a:t> x;</a:t>
            </a:r>
            <a:br>
              <a:rPr lang="en-US" dirty="0"/>
            </a:br>
            <a:r>
              <a:rPr lang="en-US" dirty="0" err="1"/>
              <a:t>cout</a:t>
            </a:r>
            <a:r>
              <a:rPr lang="en-US" dirty="0"/>
              <a:t> &lt;&lt; "Hello World"</a:t>
            </a:r>
            <a:br>
              <a:rPr lang="en-US" dirty="0"/>
            </a:br>
            <a:r>
              <a:rPr lang="en-US" dirty="0" err="1"/>
              <a:t>cin</a:t>
            </a:r>
            <a:r>
              <a:rPr lang="en-US" dirty="0"/>
              <a:t> &gt;&gt; x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cout</a:t>
            </a:r>
            <a:r>
              <a:rPr lang="en-US" dirty="0"/>
              <a:t> &lt;&lt; "Hello " x ", how are you?\n</a:t>
            </a:r>
            <a:r>
              <a:rPr lang="en-US" dirty="0" smtClean="0"/>
              <a:t>";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cout</a:t>
            </a:r>
            <a:r>
              <a:rPr lang="en-US" dirty="0"/>
              <a:t> &gt;&gt; "Hello World</a:t>
            </a:r>
            <a:r>
              <a:rPr lang="en-US" dirty="0" smtClean="0"/>
              <a:t>";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#include &lt;</a:t>
            </a:r>
            <a:r>
              <a:rPr lang="en-US" dirty="0" err="1"/>
              <a:t>isostream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580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Failing to declare a variable before using it</a:t>
            </a:r>
          </a:p>
          <a:p>
            <a:pPr lvl="1"/>
            <a:r>
              <a:rPr lang="en-US" dirty="0" smtClean="0"/>
              <a:t>Undeclared identifier error</a:t>
            </a:r>
          </a:p>
          <a:p>
            <a:r>
              <a:rPr lang="en-US" dirty="0" smtClean="0"/>
              <a:t>Not initializing a variable</a:t>
            </a:r>
          </a:p>
          <a:p>
            <a:pPr lvl="1"/>
            <a:r>
              <a:rPr lang="en-US" dirty="0" smtClean="0"/>
              <a:t>Warning message is generated</a:t>
            </a:r>
          </a:p>
          <a:p>
            <a:r>
              <a:rPr lang="en-US" dirty="0" smtClean="0"/>
              <a:t>Brace mismatch</a:t>
            </a:r>
          </a:p>
          <a:p>
            <a:r>
              <a:rPr lang="en-US" dirty="0" smtClean="0"/>
              <a:t>Not using braces on if-then-else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813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Main Approaches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Statements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cout</a:t>
            </a:r>
            <a:r>
              <a:rPr lang="en-US" dirty="0" smtClean="0"/>
              <a:t> or </a:t>
            </a:r>
            <a:r>
              <a:rPr lang="en-US" dirty="0" err="1" smtClean="0"/>
              <a:t>cerr</a:t>
            </a:r>
            <a:endParaRPr lang="en-US" dirty="0" smtClean="0"/>
          </a:p>
          <a:p>
            <a:pPr lvl="1"/>
            <a:r>
              <a:rPr lang="en-US" dirty="0" smtClean="0"/>
              <a:t>Before and after conditions and loops</a:t>
            </a:r>
          </a:p>
          <a:p>
            <a:r>
              <a:rPr lang="en-US" dirty="0" smtClean="0"/>
              <a:t>Code Execution or Program Trace Viewer</a:t>
            </a:r>
          </a:p>
          <a:p>
            <a:pPr lvl="1"/>
            <a:r>
              <a:rPr lang="en-US" dirty="0" smtClean="0"/>
              <a:t>Discussed in Week 8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70D75F94-A5C1-4DF6-8C06-8A353B47730C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37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72D9527C-2DB4-43B9-BFA3-F50369696131}" type="slidenum">
              <a:rPr lang="en-US"/>
              <a:pPr>
                <a:defRPr/>
              </a:pPr>
              <a:t>43</a:t>
            </a:fld>
            <a:endParaRPr lang="en-CA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 Takeaways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What does a Boolean expression result in?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It Depends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If </a:t>
            </a:r>
            <a:r>
              <a:rPr lang="en-US" dirty="0" smtClean="0">
                <a:sym typeface="Wingdings" pitchFamily="2" charset="2"/>
              </a:rPr>
              <a:t> Then  Else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ym typeface="Wingdings" pitchFamily="2" charset="2"/>
              </a:rPr>
              <a:t>Switch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ym typeface="Wingdings" pitchFamily="2" charset="2"/>
              </a:rPr>
              <a:t>File I/O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ym typeface="Wingdings" pitchFamily="2" charset="2"/>
              </a:rPr>
              <a:t>What character separates input?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ym typeface="Wingdings" pitchFamily="2" charset="2"/>
              </a:rPr>
              <a:t>Test Early and Test Often!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Evaluating Boolean Expressions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 type </a:t>
            </a:r>
            <a:r>
              <a:rPr lang="en-US" dirty="0" err="1" smtClean="0"/>
              <a:t>bool</a:t>
            </a:r>
            <a:endParaRPr lang="en-US" dirty="0" smtClean="0"/>
          </a:p>
          <a:p>
            <a:pPr lvl="1" eaLnBrk="1" hangingPunct="1"/>
            <a:r>
              <a:rPr lang="en-US" dirty="0" smtClean="0"/>
              <a:t>Returns true or false</a:t>
            </a:r>
          </a:p>
          <a:p>
            <a:pPr lvl="1" eaLnBrk="1" hangingPunct="1"/>
            <a:r>
              <a:rPr lang="en-US" dirty="0" smtClean="0"/>
              <a:t>true, false are predefined library </a:t>
            </a:r>
            <a:r>
              <a:rPr lang="en-US" dirty="0" err="1" smtClean="0"/>
              <a:t>consts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9C5A7743-B3AF-4ABF-A9C7-3C5C1215B8CF}" type="slidenum">
              <a:rPr lang="en-US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4" descr="C:\WINDOWS\Desktop\Oh_type\sacitch_C++_ppt\gif\savitchc02d0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905000" y="3259328"/>
            <a:ext cx="4648200" cy="357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549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/>
              <a:t>Display 2.3  </a:t>
            </a:r>
            <a:br>
              <a:rPr lang="en-US" sz="3600" b="1"/>
            </a:br>
            <a:r>
              <a:rPr lang="en-US" sz="3600"/>
              <a:t>Precedence of Operators (1 of 4)</a:t>
            </a:r>
          </a:p>
        </p:txBody>
      </p:sp>
      <p:pic>
        <p:nvPicPr>
          <p:cNvPr id="24578" name="Picture 4" descr="C:\WINDOWS\Desktop\Oh_type\sacitch_C++_ppt\gif\savitchc02d03_1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30338" y="1422400"/>
            <a:ext cx="6880225" cy="500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611C4C10-4941-4F9E-A6BD-E00F90B56C2C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3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4" name="Rectangle 6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/>
              <a:t>Display 2.3  </a:t>
            </a:r>
            <a:br>
              <a:rPr lang="en-US" sz="3600" b="1"/>
            </a:br>
            <a:r>
              <a:rPr lang="en-US" sz="3600"/>
              <a:t>Precedence of Operators (2 of 4)</a:t>
            </a:r>
          </a:p>
        </p:txBody>
      </p:sp>
      <p:pic>
        <p:nvPicPr>
          <p:cNvPr id="26626" name="Picture 7" descr="C:\WINDOWS\Desktop\Oh_type\sacitch_C++_ppt\gif\savitchc02d03_2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990600" y="2133600"/>
            <a:ext cx="7772400" cy="296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77CC50CD-93C3-4B08-8F3F-A136FDF76C08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3" name="Rectangle 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/>
              <a:t>Display 2.3  </a:t>
            </a:r>
            <a:br>
              <a:rPr lang="en-US" sz="3600" b="1"/>
            </a:br>
            <a:r>
              <a:rPr lang="en-US" sz="3600"/>
              <a:t>Precedence of Operators (3 of 4)</a:t>
            </a:r>
          </a:p>
        </p:txBody>
      </p:sp>
      <p:pic>
        <p:nvPicPr>
          <p:cNvPr id="28674" name="Picture 4" descr="C:\WINDOWS\Desktop\Oh_type\sacitch_C++_ppt\gif\savitchc02d03_3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984250" y="1658938"/>
            <a:ext cx="7891463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8F65A443-6715-4B4A-8FB6-7A7E7E43F316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5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7" name="Rectangle 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/>
              <a:t>Display 2.3  </a:t>
            </a:r>
            <a:br>
              <a:rPr lang="en-US" sz="3600" b="1"/>
            </a:br>
            <a:r>
              <a:rPr lang="en-US" sz="3600"/>
              <a:t>Precedence of Operators (4 of 4)</a:t>
            </a:r>
          </a:p>
        </p:txBody>
      </p:sp>
      <p:pic>
        <p:nvPicPr>
          <p:cNvPr id="30722" name="Picture 4" descr="C:\WINDOWS\Desktop\Oh_type\sacitch_C++_ppt\gif\savitchc02d03_4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990600" y="1936750"/>
            <a:ext cx="7772400" cy="370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C5473AC6-405F-4024-87AB-6502C345CCD1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9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65000"/>
            <a:lumOff val="35000"/>
          </a:schemeClr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3067</TotalTime>
  <Words>1401</Words>
  <Application>Microsoft Office PowerPoint</Application>
  <PresentationFormat>On-screen Show (4:3)</PresentationFormat>
  <Paragraphs>359</Paragraphs>
  <Slides>43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COMP 51 Week Three</vt:lpstr>
      <vt:lpstr>Learning Objectives</vt:lpstr>
      <vt:lpstr>Why Do We Care?</vt:lpstr>
      <vt:lpstr>Getting Logical : Boolean Expressions</vt:lpstr>
      <vt:lpstr>Evaluating Boolean Expressions</vt:lpstr>
      <vt:lpstr>Display 2.3   Precedence of Operators (1 of 4)</vt:lpstr>
      <vt:lpstr>Display 2.3   Precedence of Operators (2 of 4)</vt:lpstr>
      <vt:lpstr>Display 2.3   Precedence of Operators (3 of 4)</vt:lpstr>
      <vt:lpstr>Display 2.3   Precedence of Operators (4 of 4)</vt:lpstr>
      <vt:lpstr>Precedence Examples</vt:lpstr>
      <vt:lpstr>Learning Objectives</vt:lpstr>
      <vt:lpstr>Intro to Flow Charts Basic Shapes</vt:lpstr>
      <vt:lpstr>You Can Flowchart Anything</vt:lpstr>
      <vt:lpstr>Flowchart Alternative –  Pseudo Code </vt:lpstr>
      <vt:lpstr>Pseudo Code Example Calculate the average of a set of numbers</vt:lpstr>
      <vt:lpstr>Learning Objectives</vt:lpstr>
      <vt:lpstr>Branching Mechanisms</vt:lpstr>
      <vt:lpstr>C++ If-Else Practice</vt:lpstr>
      <vt:lpstr> Compound/Block Statement</vt:lpstr>
      <vt:lpstr>Compound Statement in Action</vt:lpstr>
      <vt:lpstr>Common Pitfalls</vt:lpstr>
      <vt:lpstr>The Optional else</vt:lpstr>
      <vt:lpstr>Nested Statements</vt:lpstr>
      <vt:lpstr>Multiway if-else</vt:lpstr>
      <vt:lpstr>switch Statement Syntax</vt:lpstr>
      <vt:lpstr>The switch Statement in Action</vt:lpstr>
      <vt:lpstr>The switch: multiple case labels</vt:lpstr>
      <vt:lpstr>switch Pitfalls/Tip</vt:lpstr>
      <vt:lpstr>switch Menu Example</vt:lpstr>
      <vt:lpstr>C++ Switch Practice</vt:lpstr>
      <vt:lpstr>Conditional Operator</vt:lpstr>
      <vt:lpstr>Learning Objectives</vt:lpstr>
      <vt:lpstr>Debugging History</vt:lpstr>
      <vt:lpstr>Unit Test Plan Concepts Does the Program/Function Work?</vt:lpstr>
      <vt:lpstr>Test Cases and Test First</vt:lpstr>
      <vt:lpstr>Logic Test Scenarios</vt:lpstr>
      <vt:lpstr>Test Case Template</vt:lpstr>
      <vt:lpstr>Test Case Example Calculating Letter Grade</vt:lpstr>
      <vt:lpstr>Syntax Errors in Visual Studio</vt:lpstr>
      <vt:lpstr>Spot the Mistake!</vt:lpstr>
      <vt:lpstr>Other Common Mistakes</vt:lpstr>
      <vt:lpstr>Debugging Main Approaches</vt:lpstr>
      <vt:lpstr>Key Takeaways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mcanniff@pacific.edu</dc:creator>
  <cp:lastModifiedBy>mcanniff</cp:lastModifiedBy>
  <cp:revision>55</cp:revision>
  <dcterms:created xsi:type="dcterms:W3CDTF">2006-08-16T00:00:00Z</dcterms:created>
  <dcterms:modified xsi:type="dcterms:W3CDTF">2013-09-16T00:58:52Z</dcterms:modified>
</cp:coreProperties>
</file>