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60" r:id="rId3"/>
    <p:sldId id="361" r:id="rId4"/>
    <p:sldId id="308" r:id="rId5"/>
    <p:sldId id="320" r:id="rId6"/>
    <p:sldId id="310" r:id="rId7"/>
    <p:sldId id="311" r:id="rId8"/>
    <p:sldId id="312" r:id="rId9"/>
    <p:sldId id="313" r:id="rId10"/>
    <p:sldId id="316" r:id="rId11"/>
    <p:sldId id="317" r:id="rId12"/>
    <p:sldId id="321" r:id="rId13"/>
    <p:sldId id="323" r:id="rId14"/>
    <p:sldId id="327" r:id="rId15"/>
    <p:sldId id="329" r:id="rId16"/>
    <p:sldId id="334" r:id="rId17"/>
    <p:sldId id="335" r:id="rId18"/>
    <p:sldId id="336" r:id="rId19"/>
    <p:sldId id="337" r:id="rId20"/>
    <p:sldId id="338" r:id="rId21"/>
    <p:sldId id="339" r:id="rId22"/>
    <p:sldId id="380" r:id="rId23"/>
    <p:sldId id="342" r:id="rId24"/>
    <p:sldId id="343" r:id="rId25"/>
    <p:sldId id="344" r:id="rId26"/>
    <p:sldId id="345" r:id="rId27"/>
    <p:sldId id="346" r:id="rId28"/>
    <p:sldId id="386" r:id="rId29"/>
    <p:sldId id="378" r:id="rId30"/>
    <p:sldId id="365" r:id="rId31"/>
    <p:sldId id="366" r:id="rId32"/>
    <p:sldId id="370" r:id="rId33"/>
    <p:sldId id="371" r:id="rId34"/>
    <p:sldId id="372" r:id="rId35"/>
    <p:sldId id="373" r:id="rId36"/>
    <p:sldId id="374" r:id="rId37"/>
    <p:sldId id="375" r:id="rId38"/>
    <p:sldId id="381" r:id="rId39"/>
    <p:sldId id="376" r:id="rId40"/>
    <p:sldId id="377" r:id="rId41"/>
    <p:sldId id="392" r:id="rId42"/>
    <p:sldId id="387" r:id="rId43"/>
    <p:sldId id="388" r:id="rId44"/>
    <p:sldId id="389" r:id="rId45"/>
    <p:sldId id="390" r:id="rId46"/>
    <p:sldId id="391" r:id="rId47"/>
    <p:sldId id="393" r:id="rId48"/>
    <p:sldId id="294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4" autoAdjust="0"/>
    <p:restoredTop sz="92605" autoAdjust="0"/>
  </p:normalViewPr>
  <p:slideViewPr>
    <p:cSldViewPr>
      <p:cViewPr varScale="1">
        <p:scale>
          <a:sx n="61" d="100"/>
          <a:sy n="61" d="100"/>
        </p:scale>
        <p:origin x="10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1BFBB-0136-4803-909C-B2AD2358D448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A380E9-95FC-41A4-B308-27F0B74917C7}">
      <dgm:prSet phldrT="[Text]"/>
      <dgm:spPr/>
      <dgm:t>
        <a:bodyPr/>
        <a:lstStyle/>
        <a:p>
          <a:r>
            <a:rPr lang="en-US" dirty="0" smtClean="0"/>
            <a:t>Cell</a:t>
          </a:r>
          <a:endParaRPr lang="en-US" dirty="0"/>
        </a:p>
      </dgm:t>
    </dgm:pt>
    <dgm:pt modelId="{4EB8AE77-4D94-4A97-860A-0C2639E5A0CF}" type="parTrans" cxnId="{235B12CC-B3A0-438F-8F41-A9839D7E8CEA}">
      <dgm:prSet/>
      <dgm:spPr/>
      <dgm:t>
        <a:bodyPr/>
        <a:lstStyle/>
        <a:p>
          <a:endParaRPr lang="en-US"/>
        </a:p>
      </dgm:t>
    </dgm:pt>
    <dgm:pt modelId="{21509DFF-2454-4D9F-8384-ABC020246FFA}" type="sibTrans" cxnId="{235B12CC-B3A0-438F-8F41-A9839D7E8CEA}">
      <dgm:prSet/>
      <dgm:spPr/>
      <dgm:t>
        <a:bodyPr/>
        <a:lstStyle/>
        <a:p>
          <a:endParaRPr lang="en-US"/>
        </a:p>
      </dgm:t>
    </dgm:pt>
    <dgm:pt modelId="{DE2439A6-753D-48F9-8BE7-A8BF182157C0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1EA411C8-268D-4A86-BA34-C0E79B3637B1}" type="parTrans" cxnId="{E4724802-D5AF-4A8B-AB48-3CCF24B02756}">
      <dgm:prSet/>
      <dgm:spPr/>
      <dgm:t>
        <a:bodyPr/>
        <a:lstStyle/>
        <a:p>
          <a:endParaRPr lang="en-US"/>
        </a:p>
      </dgm:t>
    </dgm:pt>
    <dgm:pt modelId="{A4EB10B8-68A6-4BE2-8548-0D74C8F97B5C}" type="sibTrans" cxnId="{E4724802-D5AF-4A8B-AB48-3CCF24B02756}">
      <dgm:prSet/>
      <dgm:spPr/>
      <dgm:t>
        <a:bodyPr/>
        <a:lstStyle/>
        <a:p>
          <a:endParaRPr lang="en-US"/>
        </a:p>
      </dgm:t>
    </dgm:pt>
    <dgm:pt modelId="{F5CA01FC-CC11-452D-BF7D-4606B6C87DBD}">
      <dgm:prSet phldrT="[Text]"/>
      <dgm:spPr/>
      <dgm:t>
        <a:bodyPr/>
        <a:lstStyle/>
        <a:p>
          <a:r>
            <a:rPr lang="en-US" dirty="0" smtClean="0"/>
            <a:t>Cell</a:t>
          </a:r>
          <a:endParaRPr lang="en-US" dirty="0"/>
        </a:p>
      </dgm:t>
    </dgm:pt>
    <dgm:pt modelId="{121AAF30-641B-4AFE-9269-C6E77D1F24DB}" type="parTrans" cxnId="{39677077-605C-4AA5-AA8A-A8DADDF793AA}">
      <dgm:prSet/>
      <dgm:spPr/>
      <dgm:t>
        <a:bodyPr/>
        <a:lstStyle/>
        <a:p>
          <a:endParaRPr lang="en-US"/>
        </a:p>
      </dgm:t>
    </dgm:pt>
    <dgm:pt modelId="{9FE44A78-9E95-40CA-8514-6102FD0C21ED}" type="sibTrans" cxnId="{39677077-605C-4AA5-AA8A-A8DADDF793AA}">
      <dgm:prSet/>
      <dgm:spPr/>
      <dgm:t>
        <a:bodyPr/>
        <a:lstStyle/>
        <a:p>
          <a:endParaRPr lang="en-US"/>
        </a:p>
      </dgm:t>
    </dgm:pt>
    <dgm:pt modelId="{8D2A6E67-2260-45DA-8364-7A360765C3EA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DF3AAC87-D92C-45C6-9DC9-558A9CC76BC8}" type="parTrans" cxnId="{B8F65EC2-5C18-4AD5-A143-C6F085DE62B4}">
      <dgm:prSet/>
      <dgm:spPr/>
      <dgm:t>
        <a:bodyPr/>
        <a:lstStyle/>
        <a:p>
          <a:endParaRPr lang="en-US"/>
        </a:p>
      </dgm:t>
    </dgm:pt>
    <dgm:pt modelId="{1A8FF1E7-E28A-4F13-9FF9-388B3A9BA793}" type="sibTrans" cxnId="{B8F65EC2-5C18-4AD5-A143-C6F085DE62B4}">
      <dgm:prSet/>
      <dgm:spPr/>
      <dgm:t>
        <a:bodyPr/>
        <a:lstStyle/>
        <a:p>
          <a:endParaRPr lang="en-US"/>
        </a:p>
      </dgm:t>
    </dgm:pt>
    <dgm:pt modelId="{9CB9FD4E-5CF1-4AC7-8F17-45A165CABC68}">
      <dgm:prSet phldrT="[Text]"/>
      <dgm:spPr/>
      <dgm:t>
        <a:bodyPr/>
        <a:lstStyle/>
        <a:p>
          <a:r>
            <a:rPr lang="en-US" dirty="0" smtClean="0"/>
            <a:t>Cell</a:t>
          </a:r>
          <a:endParaRPr lang="en-US" dirty="0"/>
        </a:p>
      </dgm:t>
    </dgm:pt>
    <dgm:pt modelId="{2E9C1959-DBAB-41F3-AF8A-3389B49A1226}" type="parTrans" cxnId="{584DEF8C-56C7-4E93-8C52-FE1502ABD3DB}">
      <dgm:prSet/>
      <dgm:spPr/>
      <dgm:t>
        <a:bodyPr/>
        <a:lstStyle/>
        <a:p>
          <a:endParaRPr lang="en-US"/>
        </a:p>
      </dgm:t>
    </dgm:pt>
    <dgm:pt modelId="{AB32F120-C916-42F1-8238-DA3F12B64D40}" type="sibTrans" cxnId="{584DEF8C-56C7-4E93-8C52-FE1502ABD3DB}">
      <dgm:prSet/>
      <dgm:spPr/>
      <dgm:t>
        <a:bodyPr/>
        <a:lstStyle/>
        <a:p>
          <a:endParaRPr lang="en-US"/>
        </a:p>
      </dgm:t>
    </dgm:pt>
    <dgm:pt modelId="{AFDFA18E-2693-47B9-ADC5-8BA50F9057DB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39A686-3060-43FD-9944-4B0F24BC2B41}" type="parTrans" cxnId="{EDD90C8B-167C-4DF9-B3C9-1C7A95023DAA}">
      <dgm:prSet/>
      <dgm:spPr/>
      <dgm:t>
        <a:bodyPr/>
        <a:lstStyle/>
        <a:p>
          <a:endParaRPr lang="en-US"/>
        </a:p>
      </dgm:t>
    </dgm:pt>
    <dgm:pt modelId="{1F678F1A-4593-4C0A-BA43-20ABF3313EB8}" type="sibTrans" cxnId="{EDD90C8B-167C-4DF9-B3C9-1C7A95023DAA}">
      <dgm:prSet/>
      <dgm:spPr/>
      <dgm:t>
        <a:bodyPr/>
        <a:lstStyle/>
        <a:p>
          <a:endParaRPr lang="en-US"/>
        </a:p>
      </dgm:t>
    </dgm:pt>
    <dgm:pt modelId="{F5AD6CB9-1159-4649-9591-7ED2A10CFAC4}">
      <dgm:prSet phldrT="[Text]"/>
      <dgm:spPr/>
      <dgm:t>
        <a:bodyPr/>
        <a:lstStyle/>
        <a:p>
          <a:r>
            <a:rPr lang="en-US" dirty="0" smtClean="0"/>
            <a:t>Cell </a:t>
          </a:r>
          <a:endParaRPr lang="en-US" dirty="0"/>
        </a:p>
      </dgm:t>
    </dgm:pt>
    <dgm:pt modelId="{3F68934D-6136-471D-9D79-5C2C1C917324}" type="parTrans" cxnId="{8E5F663E-6268-4D26-BA98-7DDB2F65549F}">
      <dgm:prSet/>
      <dgm:spPr/>
      <dgm:t>
        <a:bodyPr/>
        <a:lstStyle/>
        <a:p>
          <a:endParaRPr lang="en-US"/>
        </a:p>
      </dgm:t>
    </dgm:pt>
    <dgm:pt modelId="{E823367D-4568-4981-BE56-379650E9006D}" type="sibTrans" cxnId="{8E5F663E-6268-4D26-BA98-7DDB2F65549F}">
      <dgm:prSet/>
      <dgm:spPr/>
      <dgm:t>
        <a:bodyPr/>
        <a:lstStyle/>
        <a:p>
          <a:endParaRPr lang="en-US"/>
        </a:p>
      </dgm:t>
    </dgm:pt>
    <dgm:pt modelId="{15A9982B-5E92-4EF0-A657-1159D63B81DA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B680B298-090D-4948-BD05-C6A9B49B797F}" type="parTrans" cxnId="{02AC534E-3CDD-4A0D-8DE1-690D21C7C4BA}">
      <dgm:prSet/>
      <dgm:spPr/>
      <dgm:t>
        <a:bodyPr/>
        <a:lstStyle/>
        <a:p>
          <a:endParaRPr lang="en-US"/>
        </a:p>
      </dgm:t>
    </dgm:pt>
    <dgm:pt modelId="{3E929FAA-0327-44A8-99FE-ABE1D8F48DF9}" type="sibTrans" cxnId="{02AC534E-3CDD-4A0D-8DE1-690D21C7C4BA}">
      <dgm:prSet/>
      <dgm:spPr/>
      <dgm:t>
        <a:bodyPr/>
        <a:lstStyle/>
        <a:p>
          <a:endParaRPr lang="en-US"/>
        </a:p>
      </dgm:t>
    </dgm:pt>
    <dgm:pt modelId="{CB803A14-978C-458F-B042-186BE616E001}" type="pres">
      <dgm:prSet presAssocID="{53D1BFBB-0136-4803-909C-B2AD2358D4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82301A-790D-4F31-932C-8E6100346D3E}" type="pres">
      <dgm:prSet presAssocID="{19A380E9-95FC-41A4-B308-27F0B74917C7}" presName="compositeNode" presStyleCnt="0">
        <dgm:presLayoutVars>
          <dgm:bulletEnabled val="1"/>
        </dgm:presLayoutVars>
      </dgm:prSet>
      <dgm:spPr/>
    </dgm:pt>
    <dgm:pt modelId="{BFE1C7D1-F754-4F2D-BFD8-44A004995940}" type="pres">
      <dgm:prSet presAssocID="{19A380E9-95FC-41A4-B308-27F0B74917C7}" presName="bgRect" presStyleLbl="node1" presStyleIdx="0" presStyleCnt="4"/>
      <dgm:spPr/>
      <dgm:t>
        <a:bodyPr/>
        <a:lstStyle/>
        <a:p>
          <a:endParaRPr lang="en-US"/>
        </a:p>
      </dgm:t>
    </dgm:pt>
    <dgm:pt modelId="{2F952BD5-3947-4685-9B1D-5C4FEECA9CE6}" type="pres">
      <dgm:prSet presAssocID="{19A380E9-95FC-41A4-B308-27F0B74917C7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88C87-3CA6-44B9-9110-AE38468FCE80}" type="pres">
      <dgm:prSet presAssocID="{19A380E9-95FC-41A4-B308-27F0B74917C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99819-B8CF-4AC1-A785-8C628ADC84C7}" type="pres">
      <dgm:prSet presAssocID="{21509DFF-2454-4D9F-8384-ABC020246FFA}" presName="hSp" presStyleCnt="0"/>
      <dgm:spPr/>
    </dgm:pt>
    <dgm:pt modelId="{10F934C7-589A-484C-8E56-84D975DD3ACF}" type="pres">
      <dgm:prSet presAssocID="{21509DFF-2454-4D9F-8384-ABC020246FFA}" presName="vProcSp" presStyleCnt="0"/>
      <dgm:spPr/>
    </dgm:pt>
    <dgm:pt modelId="{7FAE046E-3A0D-4C7D-BE8C-1066C6EE0B6B}" type="pres">
      <dgm:prSet presAssocID="{21509DFF-2454-4D9F-8384-ABC020246FFA}" presName="vSp1" presStyleCnt="0"/>
      <dgm:spPr/>
    </dgm:pt>
    <dgm:pt modelId="{E76CB601-2B15-4750-B83E-B47FBB2726FE}" type="pres">
      <dgm:prSet presAssocID="{21509DFF-2454-4D9F-8384-ABC020246FFA}" presName="simulatedConn" presStyleLbl="solidFgAcc1" presStyleIdx="0" presStyleCnt="3"/>
      <dgm:spPr/>
    </dgm:pt>
    <dgm:pt modelId="{466DFB85-0FDB-468D-9735-2D6AE5A40C6B}" type="pres">
      <dgm:prSet presAssocID="{21509DFF-2454-4D9F-8384-ABC020246FFA}" presName="vSp2" presStyleCnt="0"/>
      <dgm:spPr/>
    </dgm:pt>
    <dgm:pt modelId="{37205D67-30F9-4431-AC5A-F65A095E531D}" type="pres">
      <dgm:prSet presAssocID="{21509DFF-2454-4D9F-8384-ABC020246FFA}" presName="sibTrans" presStyleCnt="0"/>
      <dgm:spPr/>
    </dgm:pt>
    <dgm:pt modelId="{F184A635-E5F7-4968-A1A6-0BDF05C86458}" type="pres">
      <dgm:prSet presAssocID="{F5CA01FC-CC11-452D-BF7D-4606B6C87DBD}" presName="compositeNode" presStyleCnt="0">
        <dgm:presLayoutVars>
          <dgm:bulletEnabled val="1"/>
        </dgm:presLayoutVars>
      </dgm:prSet>
      <dgm:spPr/>
    </dgm:pt>
    <dgm:pt modelId="{0B11ABD4-FA0C-4FD4-BA99-D5052D4841C6}" type="pres">
      <dgm:prSet presAssocID="{F5CA01FC-CC11-452D-BF7D-4606B6C87DBD}" presName="bgRect" presStyleLbl="node1" presStyleIdx="1" presStyleCnt="4"/>
      <dgm:spPr/>
      <dgm:t>
        <a:bodyPr/>
        <a:lstStyle/>
        <a:p>
          <a:endParaRPr lang="en-US"/>
        </a:p>
      </dgm:t>
    </dgm:pt>
    <dgm:pt modelId="{EC055346-1D4E-42A0-B1F0-E1FE251DA89B}" type="pres">
      <dgm:prSet presAssocID="{F5CA01FC-CC11-452D-BF7D-4606B6C87DBD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455A5-793B-4B04-8DE2-54CB91388D95}" type="pres">
      <dgm:prSet presAssocID="{F5CA01FC-CC11-452D-BF7D-4606B6C87DB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0184A-5ABC-438F-8F5C-E08A3CD19CBE}" type="pres">
      <dgm:prSet presAssocID="{9FE44A78-9E95-40CA-8514-6102FD0C21ED}" presName="hSp" presStyleCnt="0"/>
      <dgm:spPr/>
    </dgm:pt>
    <dgm:pt modelId="{91EB1F4E-278A-4B19-B541-DC20C954E88A}" type="pres">
      <dgm:prSet presAssocID="{9FE44A78-9E95-40CA-8514-6102FD0C21ED}" presName="vProcSp" presStyleCnt="0"/>
      <dgm:spPr/>
    </dgm:pt>
    <dgm:pt modelId="{EB97D17B-9009-4521-AB81-F4112F917BF7}" type="pres">
      <dgm:prSet presAssocID="{9FE44A78-9E95-40CA-8514-6102FD0C21ED}" presName="vSp1" presStyleCnt="0"/>
      <dgm:spPr/>
    </dgm:pt>
    <dgm:pt modelId="{E2FA7EDA-06FF-42C1-8E4B-B7A7A3E5C0FE}" type="pres">
      <dgm:prSet presAssocID="{9FE44A78-9E95-40CA-8514-6102FD0C21ED}" presName="simulatedConn" presStyleLbl="solidFgAcc1" presStyleIdx="1" presStyleCnt="3"/>
      <dgm:spPr/>
    </dgm:pt>
    <dgm:pt modelId="{58775A68-5231-4DC6-9F14-E7DCA8803CD6}" type="pres">
      <dgm:prSet presAssocID="{9FE44A78-9E95-40CA-8514-6102FD0C21ED}" presName="vSp2" presStyleCnt="0"/>
      <dgm:spPr/>
    </dgm:pt>
    <dgm:pt modelId="{B2DC0ABC-CD51-4C37-B72B-6843B55A2E68}" type="pres">
      <dgm:prSet presAssocID="{9FE44A78-9E95-40CA-8514-6102FD0C21ED}" presName="sibTrans" presStyleCnt="0"/>
      <dgm:spPr/>
    </dgm:pt>
    <dgm:pt modelId="{434502CB-BFA1-4976-A1B0-20B1518AFA8A}" type="pres">
      <dgm:prSet presAssocID="{9CB9FD4E-5CF1-4AC7-8F17-45A165CABC68}" presName="compositeNode" presStyleCnt="0">
        <dgm:presLayoutVars>
          <dgm:bulletEnabled val="1"/>
        </dgm:presLayoutVars>
      </dgm:prSet>
      <dgm:spPr/>
    </dgm:pt>
    <dgm:pt modelId="{8B5F3E60-0381-44D0-BC5B-2FDBC5E278D6}" type="pres">
      <dgm:prSet presAssocID="{9CB9FD4E-5CF1-4AC7-8F17-45A165CABC68}" presName="bgRect" presStyleLbl="node1" presStyleIdx="2" presStyleCnt="4"/>
      <dgm:spPr/>
      <dgm:t>
        <a:bodyPr/>
        <a:lstStyle/>
        <a:p>
          <a:endParaRPr lang="en-US"/>
        </a:p>
      </dgm:t>
    </dgm:pt>
    <dgm:pt modelId="{D75CB1C2-9245-4681-87DA-7DEB47F47A89}" type="pres">
      <dgm:prSet presAssocID="{9CB9FD4E-5CF1-4AC7-8F17-45A165CABC68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0B125-9938-4642-8B99-863AA3929B78}" type="pres">
      <dgm:prSet presAssocID="{9CB9FD4E-5CF1-4AC7-8F17-45A165CABC68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2B56C-9F9A-4350-B07F-00E3E1135C85}" type="pres">
      <dgm:prSet presAssocID="{AB32F120-C916-42F1-8238-DA3F12B64D40}" presName="hSp" presStyleCnt="0"/>
      <dgm:spPr/>
    </dgm:pt>
    <dgm:pt modelId="{7CC2E0FD-A9BB-4EC6-B003-2C315ABEAF47}" type="pres">
      <dgm:prSet presAssocID="{AB32F120-C916-42F1-8238-DA3F12B64D40}" presName="vProcSp" presStyleCnt="0"/>
      <dgm:spPr/>
    </dgm:pt>
    <dgm:pt modelId="{9FEF8E07-66AE-4F0C-BCF9-FCC72B95D487}" type="pres">
      <dgm:prSet presAssocID="{AB32F120-C916-42F1-8238-DA3F12B64D40}" presName="vSp1" presStyleCnt="0"/>
      <dgm:spPr/>
    </dgm:pt>
    <dgm:pt modelId="{D00F7790-6F10-4991-9E28-31A429C4E4BA}" type="pres">
      <dgm:prSet presAssocID="{AB32F120-C916-42F1-8238-DA3F12B64D40}" presName="simulatedConn" presStyleLbl="solidFgAcc1" presStyleIdx="2" presStyleCnt="3"/>
      <dgm:spPr/>
    </dgm:pt>
    <dgm:pt modelId="{262D45B6-CFFE-4441-A908-22B7B244714C}" type="pres">
      <dgm:prSet presAssocID="{AB32F120-C916-42F1-8238-DA3F12B64D40}" presName="vSp2" presStyleCnt="0"/>
      <dgm:spPr/>
    </dgm:pt>
    <dgm:pt modelId="{F2184AC0-725B-4D39-B66A-8E76E8174E7D}" type="pres">
      <dgm:prSet presAssocID="{AB32F120-C916-42F1-8238-DA3F12B64D40}" presName="sibTrans" presStyleCnt="0"/>
      <dgm:spPr/>
    </dgm:pt>
    <dgm:pt modelId="{B44A8FF0-2556-4DF7-BF33-E72DBEA8BE60}" type="pres">
      <dgm:prSet presAssocID="{F5AD6CB9-1159-4649-9591-7ED2A10CFAC4}" presName="compositeNode" presStyleCnt="0">
        <dgm:presLayoutVars>
          <dgm:bulletEnabled val="1"/>
        </dgm:presLayoutVars>
      </dgm:prSet>
      <dgm:spPr/>
    </dgm:pt>
    <dgm:pt modelId="{E0CD219D-D5D4-4266-A07C-887F2426C2EC}" type="pres">
      <dgm:prSet presAssocID="{F5AD6CB9-1159-4649-9591-7ED2A10CFAC4}" presName="bgRect" presStyleLbl="node1" presStyleIdx="3" presStyleCnt="4"/>
      <dgm:spPr/>
      <dgm:t>
        <a:bodyPr/>
        <a:lstStyle/>
        <a:p>
          <a:endParaRPr lang="en-US"/>
        </a:p>
      </dgm:t>
    </dgm:pt>
    <dgm:pt modelId="{799C4F28-8AA2-4204-A556-CE441C4A25C6}" type="pres">
      <dgm:prSet presAssocID="{F5AD6CB9-1159-4649-9591-7ED2A10CFAC4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65A16-AC7F-4F19-BBC8-2269C6B10E08}" type="pres">
      <dgm:prSet presAssocID="{F5AD6CB9-1159-4649-9591-7ED2A10CFAC4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D90C8B-167C-4DF9-B3C9-1C7A95023DAA}" srcId="{9CB9FD4E-5CF1-4AC7-8F17-45A165CABC68}" destId="{AFDFA18E-2693-47B9-ADC5-8BA50F9057DB}" srcOrd="0" destOrd="0" parTransId="{E539A686-3060-43FD-9944-4B0F24BC2B41}" sibTransId="{1F678F1A-4593-4C0A-BA43-20ABF3313EB8}"/>
    <dgm:cxn modelId="{6BA2A3D8-47BC-4D44-870B-A94008A5413B}" type="presOf" srcId="{8D2A6E67-2260-45DA-8364-7A360765C3EA}" destId="{457455A5-793B-4B04-8DE2-54CB91388D95}" srcOrd="0" destOrd="0" presId="urn:microsoft.com/office/officeart/2005/8/layout/hProcess7"/>
    <dgm:cxn modelId="{54662B53-38DE-4B63-8ECD-A1C5ED0BB007}" type="presOf" srcId="{F5AD6CB9-1159-4649-9591-7ED2A10CFAC4}" destId="{E0CD219D-D5D4-4266-A07C-887F2426C2EC}" srcOrd="0" destOrd="0" presId="urn:microsoft.com/office/officeart/2005/8/layout/hProcess7"/>
    <dgm:cxn modelId="{2E6C6893-C16A-42E7-848F-F8205BD82ADF}" type="presOf" srcId="{9CB9FD4E-5CF1-4AC7-8F17-45A165CABC68}" destId="{8B5F3E60-0381-44D0-BC5B-2FDBC5E278D6}" srcOrd="0" destOrd="0" presId="urn:microsoft.com/office/officeart/2005/8/layout/hProcess7"/>
    <dgm:cxn modelId="{39394710-A1E5-4038-ACEE-F07D7C2151B3}" type="presOf" srcId="{9CB9FD4E-5CF1-4AC7-8F17-45A165CABC68}" destId="{D75CB1C2-9245-4681-87DA-7DEB47F47A89}" srcOrd="1" destOrd="0" presId="urn:microsoft.com/office/officeart/2005/8/layout/hProcess7"/>
    <dgm:cxn modelId="{235B12CC-B3A0-438F-8F41-A9839D7E8CEA}" srcId="{53D1BFBB-0136-4803-909C-B2AD2358D448}" destId="{19A380E9-95FC-41A4-B308-27F0B74917C7}" srcOrd="0" destOrd="0" parTransId="{4EB8AE77-4D94-4A97-860A-0C2639E5A0CF}" sibTransId="{21509DFF-2454-4D9F-8384-ABC020246FFA}"/>
    <dgm:cxn modelId="{02AC534E-3CDD-4A0D-8DE1-690D21C7C4BA}" srcId="{F5AD6CB9-1159-4649-9591-7ED2A10CFAC4}" destId="{15A9982B-5E92-4EF0-A657-1159D63B81DA}" srcOrd="0" destOrd="0" parTransId="{B680B298-090D-4948-BD05-C6A9B49B797F}" sibTransId="{3E929FAA-0327-44A8-99FE-ABE1D8F48DF9}"/>
    <dgm:cxn modelId="{B0D28F02-99C7-4A66-B0C4-5944E95DFA59}" type="presOf" srcId="{AFDFA18E-2693-47B9-ADC5-8BA50F9057DB}" destId="{EAF0B125-9938-4642-8B99-863AA3929B78}" srcOrd="0" destOrd="0" presId="urn:microsoft.com/office/officeart/2005/8/layout/hProcess7"/>
    <dgm:cxn modelId="{B8F65EC2-5C18-4AD5-A143-C6F085DE62B4}" srcId="{F5CA01FC-CC11-452D-BF7D-4606B6C87DBD}" destId="{8D2A6E67-2260-45DA-8364-7A360765C3EA}" srcOrd="0" destOrd="0" parTransId="{DF3AAC87-D92C-45C6-9DC9-558A9CC76BC8}" sibTransId="{1A8FF1E7-E28A-4F13-9FF9-388B3A9BA793}"/>
    <dgm:cxn modelId="{C4E57DCD-2865-4B8E-95A4-FE2437574FEA}" type="presOf" srcId="{F5AD6CB9-1159-4649-9591-7ED2A10CFAC4}" destId="{799C4F28-8AA2-4204-A556-CE441C4A25C6}" srcOrd="1" destOrd="0" presId="urn:microsoft.com/office/officeart/2005/8/layout/hProcess7"/>
    <dgm:cxn modelId="{6496DD6D-A5BA-4794-BD11-A24AF9714934}" type="presOf" srcId="{15A9982B-5E92-4EF0-A657-1159D63B81DA}" destId="{79865A16-AC7F-4F19-BBC8-2269C6B10E08}" srcOrd="0" destOrd="0" presId="urn:microsoft.com/office/officeart/2005/8/layout/hProcess7"/>
    <dgm:cxn modelId="{D68DC0EE-C878-4E2A-A4AA-98EA5A1C85B8}" type="presOf" srcId="{F5CA01FC-CC11-452D-BF7D-4606B6C87DBD}" destId="{EC055346-1D4E-42A0-B1F0-E1FE251DA89B}" srcOrd="1" destOrd="0" presId="urn:microsoft.com/office/officeart/2005/8/layout/hProcess7"/>
    <dgm:cxn modelId="{39677077-605C-4AA5-AA8A-A8DADDF793AA}" srcId="{53D1BFBB-0136-4803-909C-B2AD2358D448}" destId="{F5CA01FC-CC11-452D-BF7D-4606B6C87DBD}" srcOrd="1" destOrd="0" parTransId="{121AAF30-641B-4AFE-9269-C6E77D1F24DB}" sibTransId="{9FE44A78-9E95-40CA-8514-6102FD0C21ED}"/>
    <dgm:cxn modelId="{1DDA0CA2-C9A3-47A7-833F-31A99ED63C96}" type="presOf" srcId="{19A380E9-95FC-41A4-B308-27F0B74917C7}" destId="{BFE1C7D1-F754-4F2D-BFD8-44A004995940}" srcOrd="0" destOrd="0" presId="urn:microsoft.com/office/officeart/2005/8/layout/hProcess7"/>
    <dgm:cxn modelId="{99FB02C4-1FB7-4AC9-AC86-CAAE4B005B4B}" type="presOf" srcId="{53D1BFBB-0136-4803-909C-B2AD2358D448}" destId="{CB803A14-978C-458F-B042-186BE616E001}" srcOrd="0" destOrd="0" presId="urn:microsoft.com/office/officeart/2005/8/layout/hProcess7"/>
    <dgm:cxn modelId="{8C172C76-50C1-4C8A-A227-2451B9497EB3}" type="presOf" srcId="{19A380E9-95FC-41A4-B308-27F0B74917C7}" destId="{2F952BD5-3947-4685-9B1D-5C4FEECA9CE6}" srcOrd="1" destOrd="0" presId="urn:microsoft.com/office/officeart/2005/8/layout/hProcess7"/>
    <dgm:cxn modelId="{8E5F663E-6268-4D26-BA98-7DDB2F65549F}" srcId="{53D1BFBB-0136-4803-909C-B2AD2358D448}" destId="{F5AD6CB9-1159-4649-9591-7ED2A10CFAC4}" srcOrd="3" destOrd="0" parTransId="{3F68934D-6136-471D-9D79-5C2C1C917324}" sibTransId="{E823367D-4568-4981-BE56-379650E9006D}"/>
    <dgm:cxn modelId="{E4724802-D5AF-4A8B-AB48-3CCF24B02756}" srcId="{19A380E9-95FC-41A4-B308-27F0B74917C7}" destId="{DE2439A6-753D-48F9-8BE7-A8BF182157C0}" srcOrd="0" destOrd="0" parTransId="{1EA411C8-268D-4A86-BA34-C0E79B3637B1}" sibTransId="{A4EB10B8-68A6-4BE2-8548-0D74C8F97B5C}"/>
    <dgm:cxn modelId="{FCA7F0B2-2AF0-48E1-8C32-EBEE0EEB01CF}" type="presOf" srcId="{F5CA01FC-CC11-452D-BF7D-4606B6C87DBD}" destId="{0B11ABD4-FA0C-4FD4-BA99-D5052D4841C6}" srcOrd="0" destOrd="0" presId="urn:microsoft.com/office/officeart/2005/8/layout/hProcess7"/>
    <dgm:cxn modelId="{2D3F4955-ACF2-49FB-8A72-2E2C8418919A}" type="presOf" srcId="{DE2439A6-753D-48F9-8BE7-A8BF182157C0}" destId="{A8C88C87-3CA6-44B9-9110-AE38468FCE80}" srcOrd="0" destOrd="0" presId="urn:microsoft.com/office/officeart/2005/8/layout/hProcess7"/>
    <dgm:cxn modelId="{584DEF8C-56C7-4E93-8C52-FE1502ABD3DB}" srcId="{53D1BFBB-0136-4803-909C-B2AD2358D448}" destId="{9CB9FD4E-5CF1-4AC7-8F17-45A165CABC68}" srcOrd="2" destOrd="0" parTransId="{2E9C1959-DBAB-41F3-AF8A-3389B49A1226}" sibTransId="{AB32F120-C916-42F1-8238-DA3F12B64D40}"/>
    <dgm:cxn modelId="{C1BFDE25-1A6C-48DA-BF70-B214F430AB70}" type="presParOf" srcId="{CB803A14-978C-458F-B042-186BE616E001}" destId="{C882301A-790D-4F31-932C-8E6100346D3E}" srcOrd="0" destOrd="0" presId="urn:microsoft.com/office/officeart/2005/8/layout/hProcess7"/>
    <dgm:cxn modelId="{FD6B2D69-32C7-4245-A1CF-259FB6FD81CA}" type="presParOf" srcId="{C882301A-790D-4F31-932C-8E6100346D3E}" destId="{BFE1C7D1-F754-4F2D-BFD8-44A004995940}" srcOrd="0" destOrd="0" presId="urn:microsoft.com/office/officeart/2005/8/layout/hProcess7"/>
    <dgm:cxn modelId="{85933AAD-F48D-4F55-AFFB-79DB2076E9D4}" type="presParOf" srcId="{C882301A-790D-4F31-932C-8E6100346D3E}" destId="{2F952BD5-3947-4685-9B1D-5C4FEECA9CE6}" srcOrd="1" destOrd="0" presId="urn:microsoft.com/office/officeart/2005/8/layout/hProcess7"/>
    <dgm:cxn modelId="{091E9661-0DFB-4D07-9202-6DAE60D67457}" type="presParOf" srcId="{C882301A-790D-4F31-932C-8E6100346D3E}" destId="{A8C88C87-3CA6-44B9-9110-AE38468FCE80}" srcOrd="2" destOrd="0" presId="urn:microsoft.com/office/officeart/2005/8/layout/hProcess7"/>
    <dgm:cxn modelId="{21C06FE4-215B-452C-AF4C-7445790894B1}" type="presParOf" srcId="{CB803A14-978C-458F-B042-186BE616E001}" destId="{CAE99819-B8CF-4AC1-A785-8C628ADC84C7}" srcOrd="1" destOrd="0" presId="urn:microsoft.com/office/officeart/2005/8/layout/hProcess7"/>
    <dgm:cxn modelId="{3B36FC0D-6AB7-4582-A8D1-858469C22EF1}" type="presParOf" srcId="{CB803A14-978C-458F-B042-186BE616E001}" destId="{10F934C7-589A-484C-8E56-84D975DD3ACF}" srcOrd="2" destOrd="0" presId="urn:microsoft.com/office/officeart/2005/8/layout/hProcess7"/>
    <dgm:cxn modelId="{8EE50249-2541-4E64-B908-8D113767EF81}" type="presParOf" srcId="{10F934C7-589A-484C-8E56-84D975DD3ACF}" destId="{7FAE046E-3A0D-4C7D-BE8C-1066C6EE0B6B}" srcOrd="0" destOrd="0" presId="urn:microsoft.com/office/officeart/2005/8/layout/hProcess7"/>
    <dgm:cxn modelId="{1A16FB8C-3A5E-4BC9-9FCD-EBB596BBD00D}" type="presParOf" srcId="{10F934C7-589A-484C-8E56-84D975DD3ACF}" destId="{E76CB601-2B15-4750-B83E-B47FBB2726FE}" srcOrd="1" destOrd="0" presId="urn:microsoft.com/office/officeart/2005/8/layout/hProcess7"/>
    <dgm:cxn modelId="{F52C589D-001A-4DE8-82CC-C8E712D5C26E}" type="presParOf" srcId="{10F934C7-589A-484C-8E56-84D975DD3ACF}" destId="{466DFB85-0FDB-468D-9735-2D6AE5A40C6B}" srcOrd="2" destOrd="0" presId="urn:microsoft.com/office/officeart/2005/8/layout/hProcess7"/>
    <dgm:cxn modelId="{0E99390E-9A70-48CE-8552-CACC311737C7}" type="presParOf" srcId="{CB803A14-978C-458F-B042-186BE616E001}" destId="{37205D67-30F9-4431-AC5A-F65A095E531D}" srcOrd="3" destOrd="0" presId="urn:microsoft.com/office/officeart/2005/8/layout/hProcess7"/>
    <dgm:cxn modelId="{F8D90D13-CB7F-4141-ADC8-7AE8E4D46B36}" type="presParOf" srcId="{CB803A14-978C-458F-B042-186BE616E001}" destId="{F184A635-E5F7-4968-A1A6-0BDF05C86458}" srcOrd="4" destOrd="0" presId="urn:microsoft.com/office/officeart/2005/8/layout/hProcess7"/>
    <dgm:cxn modelId="{8D3B9FA0-F3DF-497A-8FF7-69218904C695}" type="presParOf" srcId="{F184A635-E5F7-4968-A1A6-0BDF05C86458}" destId="{0B11ABD4-FA0C-4FD4-BA99-D5052D4841C6}" srcOrd="0" destOrd="0" presId="urn:microsoft.com/office/officeart/2005/8/layout/hProcess7"/>
    <dgm:cxn modelId="{D04B5C9F-3D0C-4A22-BB2D-943128ACBD01}" type="presParOf" srcId="{F184A635-E5F7-4968-A1A6-0BDF05C86458}" destId="{EC055346-1D4E-42A0-B1F0-E1FE251DA89B}" srcOrd="1" destOrd="0" presId="urn:microsoft.com/office/officeart/2005/8/layout/hProcess7"/>
    <dgm:cxn modelId="{E88AB987-C4E3-41D4-A605-71EA152F521A}" type="presParOf" srcId="{F184A635-E5F7-4968-A1A6-0BDF05C86458}" destId="{457455A5-793B-4B04-8DE2-54CB91388D95}" srcOrd="2" destOrd="0" presId="urn:microsoft.com/office/officeart/2005/8/layout/hProcess7"/>
    <dgm:cxn modelId="{E1D0D1E7-DD7C-4887-9B65-4D1E9454CF47}" type="presParOf" srcId="{CB803A14-978C-458F-B042-186BE616E001}" destId="{4C50184A-5ABC-438F-8F5C-E08A3CD19CBE}" srcOrd="5" destOrd="0" presId="urn:microsoft.com/office/officeart/2005/8/layout/hProcess7"/>
    <dgm:cxn modelId="{6927CDE2-3723-400E-BE31-DCEA69008708}" type="presParOf" srcId="{CB803A14-978C-458F-B042-186BE616E001}" destId="{91EB1F4E-278A-4B19-B541-DC20C954E88A}" srcOrd="6" destOrd="0" presId="urn:microsoft.com/office/officeart/2005/8/layout/hProcess7"/>
    <dgm:cxn modelId="{7A77DD36-3BD1-4A5C-AADB-E1BF14B01F5A}" type="presParOf" srcId="{91EB1F4E-278A-4B19-B541-DC20C954E88A}" destId="{EB97D17B-9009-4521-AB81-F4112F917BF7}" srcOrd="0" destOrd="0" presId="urn:microsoft.com/office/officeart/2005/8/layout/hProcess7"/>
    <dgm:cxn modelId="{1E06DFCE-9A25-4472-971E-B1295C243670}" type="presParOf" srcId="{91EB1F4E-278A-4B19-B541-DC20C954E88A}" destId="{E2FA7EDA-06FF-42C1-8E4B-B7A7A3E5C0FE}" srcOrd="1" destOrd="0" presId="urn:microsoft.com/office/officeart/2005/8/layout/hProcess7"/>
    <dgm:cxn modelId="{5FD81C1A-BA65-4030-B32A-7C27ACBFD9A9}" type="presParOf" srcId="{91EB1F4E-278A-4B19-B541-DC20C954E88A}" destId="{58775A68-5231-4DC6-9F14-E7DCA8803CD6}" srcOrd="2" destOrd="0" presId="urn:microsoft.com/office/officeart/2005/8/layout/hProcess7"/>
    <dgm:cxn modelId="{9F33D500-E4E9-4F06-B0B1-7A5861CF9246}" type="presParOf" srcId="{CB803A14-978C-458F-B042-186BE616E001}" destId="{B2DC0ABC-CD51-4C37-B72B-6843B55A2E68}" srcOrd="7" destOrd="0" presId="urn:microsoft.com/office/officeart/2005/8/layout/hProcess7"/>
    <dgm:cxn modelId="{C941BEB7-6B6A-48AF-B3AE-32DC13F95AE9}" type="presParOf" srcId="{CB803A14-978C-458F-B042-186BE616E001}" destId="{434502CB-BFA1-4976-A1B0-20B1518AFA8A}" srcOrd="8" destOrd="0" presId="urn:microsoft.com/office/officeart/2005/8/layout/hProcess7"/>
    <dgm:cxn modelId="{90DB4F13-42CC-4707-B1C4-4B7900905D15}" type="presParOf" srcId="{434502CB-BFA1-4976-A1B0-20B1518AFA8A}" destId="{8B5F3E60-0381-44D0-BC5B-2FDBC5E278D6}" srcOrd="0" destOrd="0" presId="urn:microsoft.com/office/officeart/2005/8/layout/hProcess7"/>
    <dgm:cxn modelId="{5C5E94DB-602D-41A1-82EA-5D59FB62EE16}" type="presParOf" srcId="{434502CB-BFA1-4976-A1B0-20B1518AFA8A}" destId="{D75CB1C2-9245-4681-87DA-7DEB47F47A89}" srcOrd="1" destOrd="0" presId="urn:microsoft.com/office/officeart/2005/8/layout/hProcess7"/>
    <dgm:cxn modelId="{EF288541-3E1B-4C03-BCCB-0F9AAEF65646}" type="presParOf" srcId="{434502CB-BFA1-4976-A1B0-20B1518AFA8A}" destId="{EAF0B125-9938-4642-8B99-863AA3929B78}" srcOrd="2" destOrd="0" presId="urn:microsoft.com/office/officeart/2005/8/layout/hProcess7"/>
    <dgm:cxn modelId="{92B1785E-9249-431E-8E79-39075617D8AC}" type="presParOf" srcId="{CB803A14-978C-458F-B042-186BE616E001}" destId="{9252B56C-9F9A-4350-B07F-00E3E1135C85}" srcOrd="9" destOrd="0" presId="urn:microsoft.com/office/officeart/2005/8/layout/hProcess7"/>
    <dgm:cxn modelId="{2CC21D25-5A50-4A73-AF97-C62512767533}" type="presParOf" srcId="{CB803A14-978C-458F-B042-186BE616E001}" destId="{7CC2E0FD-A9BB-4EC6-B003-2C315ABEAF47}" srcOrd="10" destOrd="0" presId="urn:microsoft.com/office/officeart/2005/8/layout/hProcess7"/>
    <dgm:cxn modelId="{471C9C7B-D823-4F37-90F6-BB3345BBE3C7}" type="presParOf" srcId="{7CC2E0FD-A9BB-4EC6-B003-2C315ABEAF47}" destId="{9FEF8E07-66AE-4F0C-BCF9-FCC72B95D487}" srcOrd="0" destOrd="0" presId="urn:microsoft.com/office/officeart/2005/8/layout/hProcess7"/>
    <dgm:cxn modelId="{3FD01A14-5D9C-40C7-B718-A5B8EBD657C5}" type="presParOf" srcId="{7CC2E0FD-A9BB-4EC6-B003-2C315ABEAF47}" destId="{D00F7790-6F10-4991-9E28-31A429C4E4BA}" srcOrd="1" destOrd="0" presId="urn:microsoft.com/office/officeart/2005/8/layout/hProcess7"/>
    <dgm:cxn modelId="{72ADB2B3-2F9C-4EE1-B23C-9D78D171F0FB}" type="presParOf" srcId="{7CC2E0FD-A9BB-4EC6-B003-2C315ABEAF47}" destId="{262D45B6-CFFE-4441-A908-22B7B244714C}" srcOrd="2" destOrd="0" presId="urn:microsoft.com/office/officeart/2005/8/layout/hProcess7"/>
    <dgm:cxn modelId="{2E17F45F-ACFB-4DEF-B859-1DCB6D3A6FB1}" type="presParOf" srcId="{CB803A14-978C-458F-B042-186BE616E001}" destId="{F2184AC0-725B-4D39-B66A-8E76E8174E7D}" srcOrd="11" destOrd="0" presId="urn:microsoft.com/office/officeart/2005/8/layout/hProcess7"/>
    <dgm:cxn modelId="{437FC814-6F44-48E4-9384-A23B1F7321F0}" type="presParOf" srcId="{CB803A14-978C-458F-B042-186BE616E001}" destId="{B44A8FF0-2556-4DF7-BF33-E72DBEA8BE60}" srcOrd="12" destOrd="0" presId="urn:microsoft.com/office/officeart/2005/8/layout/hProcess7"/>
    <dgm:cxn modelId="{7F8D0F49-99F2-412D-9B9E-2B8EDBD41B3C}" type="presParOf" srcId="{B44A8FF0-2556-4DF7-BF33-E72DBEA8BE60}" destId="{E0CD219D-D5D4-4266-A07C-887F2426C2EC}" srcOrd="0" destOrd="0" presId="urn:microsoft.com/office/officeart/2005/8/layout/hProcess7"/>
    <dgm:cxn modelId="{C5F6FBB6-523C-469E-8D8B-F396115482F4}" type="presParOf" srcId="{B44A8FF0-2556-4DF7-BF33-E72DBEA8BE60}" destId="{799C4F28-8AA2-4204-A556-CE441C4A25C6}" srcOrd="1" destOrd="0" presId="urn:microsoft.com/office/officeart/2005/8/layout/hProcess7"/>
    <dgm:cxn modelId="{7E04D531-857D-44ED-B5D9-CB420C395872}" type="presParOf" srcId="{B44A8FF0-2556-4DF7-BF33-E72DBEA8BE60}" destId="{79865A16-AC7F-4F19-BBC8-2269C6B10E0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4525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E9A490-46EF-4CEE-881A-51FE297694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4645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12935E-BA0F-493A-9862-F393D7087F7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20491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416872-591E-4335-BF39-75B7C2A8509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1951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A0883B-F841-4306-9A3A-D66D8C76093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38218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D53120-4CDC-4432-8156-FA041CED1F7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5564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41AAC6-F515-4242-948A-138B58C211B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83630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1FE7AF-1A2D-456E-82F7-8BA08308F1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15426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00250A-8AB8-407D-994F-DC4863D4C08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688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7A763D-6C53-492C-9C93-A62ECB891A1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4102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00E55B-25EE-4927-B87C-49C542A2BFA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3652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Used for lists of like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Test scores, temperatures, names,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Avoids declaring multiple simple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Can manipulate "list" as one 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	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Similar to declaring four variables:</a:t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score[0], score[1], score[2], score[3]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ECF60D-613B-4309-B6AC-9D6F7E7ABA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58173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1C1CC3-191D-48EA-887D-6B63D5C2B97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80580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B1F4F3-8789-47D3-9420-F7508BB1891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26850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658CD0-B5C0-4E57-B2C3-77467AA676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58781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9DCCD4-9795-4892-8064-CA5585830E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4748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08EFC-4ED0-42A6-A19A-B51BCAFD0BF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35867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F04C27-4882-417A-940A-B4A2273C890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0960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A50219-A851-446C-BD00-ABC53D6D7D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30213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EB1A43-4F35-4737-A2E9-681B14554D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3788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EDB3AE-08E2-447D-8193-7E43409F080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36563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5E5B6C-DDD2-4DAB-98BE-0223606B4AD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1419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Array declarations allocate memory for</a:t>
            </a:r>
            <a:br>
              <a:rPr lang="en-US" dirty="0" smtClean="0"/>
            </a:br>
            <a:r>
              <a:rPr lang="en-US" dirty="0" smtClean="0"/>
              <a:t>entire array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Sequentially-allocated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Means addresses allocated "back-to-back"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indexing calculations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Simple "addition" from array beginning (index 0)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54D4BE-87E6-4892-88B2-0A9B176CE38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22698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E83699-6A12-4E32-B35A-EFC9DD4543E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66731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291343-6371-443D-A809-47CB7482A8C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18494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Arrays with more than one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char page[30][100];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Two indexes: An "array of arrays"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Visualize as:</a:t>
            </a:r>
            <a:br>
              <a:rPr lang="en-US" dirty="0" smtClean="0"/>
            </a:br>
            <a:r>
              <a:rPr lang="en-US" dirty="0" smtClean="0"/>
              <a:t>page[0][0], page[0][1], …, page[0][99]</a:t>
            </a:r>
            <a:br>
              <a:rPr lang="en-US" dirty="0" smtClean="0"/>
            </a:br>
            <a:r>
              <a:rPr lang="en-US" dirty="0" smtClean="0"/>
              <a:t>page[1][0], page[1][1], …, page[1][99]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page[29][0], page[29][1], …, page[29][99]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C++ allows any number of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Typically no more than two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9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D84DBC-0C00-47FB-80DF-4C55D501081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70023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8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96861C-4D0E-400B-9D65-94ED7BFE64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1773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00F26E-DE0D-4A7A-B94F-1861372C45C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50155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5A519-3474-449D-8416-FE3CE887EB3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6676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BB598A-1E1A-47E9-88EA-BB8834465F1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1467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US" dirty="0" smtClean="0"/>
              <a:t>Perfectly legal, from compiler’s view</a:t>
            </a:r>
          </a:p>
          <a:p>
            <a:pPr lvl="1" eaLnBrk="1" hangingPunct="1"/>
            <a:r>
              <a:rPr lang="en-US" dirty="0" smtClean="0"/>
              <a:t>Programmer responsible for staying</a:t>
            </a:r>
            <a:br>
              <a:rPr lang="en-US" dirty="0" smtClean="0"/>
            </a:br>
            <a:r>
              <a:rPr lang="en-US" dirty="0" smtClean="0"/>
              <a:t>"in-bounds" of array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0034C7-3B28-4D5B-AF74-BAA783D9C7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15289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dirty="0" smtClean="0"/>
              <a:t>Improves readability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 dirty="0" smtClean="0"/>
              <a:t>Improves versatility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 dirty="0" smtClean="0"/>
              <a:t>Improves maintainability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9AFF03-8DB7-481A-817E-12AC6EA774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1686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10/18/2015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10/18/2015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10/18/2015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10/18/2015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10/18/2015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10/18/2015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10/18/2015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10/18/2015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10/18/2015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Eight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905000"/>
            <a:ext cx="41910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Arrays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Debugging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Indexing Pitfall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Indexes range from 0 to (</a:t>
            </a:r>
            <a:r>
              <a:rPr lang="en-US" sz="2800" dirty="0" err="1" smtClean="0"/>
              <a:t>array_size</a:t>
            </a:r>
            <a:r>
              <a:rPr lang="en-US" sz="2800" dirty="0" smtClean="0"/>
              <a:t> – 1)</a:t>
            </a:r>
          </a:p>
          <a:p>
            <a:pPr lvl="1" eaLnBrk="1" hangingPunct="1"/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double temperature[24]; 	// 24 is array size</a:t>
            </a:r>
            <a:br>
              <a:rPr lang="en-US" sz="2400" dirty="0" smtClean="0"/>
            </a:br>
            <a:r>
              <a:rPr lang="en-US" sz="2400" dirty="0" smtClean="0"/>
              <a:t>// Declares array of 24 double values called</a:t>
            </a:r>
            <a:br>
              <a:rPr lang="en-US" sz="2400" dirty="0" smtClean="0"/>
            </a:br>
            <a:r>
              <a:rPr lang="en-US" sz="2400" dirty="0" smtClean="0"/>
              <a:t>temperature</a:t>
            </a:r>
          </a:p>
          <a:p>
            <a:pPr lvl="2" eaLnBrk="1" hangingPunct="1"/>
            <a:r>
              <a:rPr lang="en-US" sz="2000" dirty="0" smtClean="0"/>
              <a:t>They are indexed as:</a:t>
            </a:r>
            <a:br>
              <a:rPr lang="en-US" sz="2000" dirty="0" smtClean="0"/>
            </a:br>
            <a:r>
              <a:rPr lang="en-US" sz="2000" dirty="0" smtClean="0"/>
              <a:t>temperature[0], temperature[1] … temperature[23]</a:t>
            </a:r>
          </a:p>
          <a:p>
            <a:pPr lvl="1" eaLnBrk="1" hangingPunct="1"/>
            <a:r>
              <a:rPr lang="en-US" sz="2400" dirty="0" smtClean="0"/>
              <a:t>Common mistake:</a:t>
            </a:r>
            <a:br>
              <a:rPr lang="en-US" sz="2400" dirty="0" smtClean="0"/>
            </a:br>
            <a:r>
              <a:rPr lang="en-US" sz="2400" dirty="0" smtClean="0"/>
              <a:t>temperature[24] = 5;</a:t>
            </a:r>
          </a:p>
          <a:p>
            <a:pPr lvl="2" eaLnBrk="1" hangingPunct="1"/>
            <a:r>
              <a:rPr lang="en-US" sz="2000" dirty="0" smtClean="0"/>
              <a:t>Index 24 is "out of range"!</a:t>
            </a:r>
          </a:p>
          <a:p>
            <a:pPr lvl="2" eaLnBrk="1" hangingPunct="1"/>
            <a:r>
              <a:rPr lang="en-US" sz="2000" dirty="0" smtClean="0"/>
              <a:t>No warning, possibly disastrous results</a:t>
            </a:r>
          </a:p>
          <a:p>
            <a:pPr lvl="1" eaLnBrk="1" hangingPunct="1"/>
            <a:r>
              <a:rPr lang="en-US" dirty="0" smtClean="0"/>
              <a:t>Double current = temperature[</a:t>
            </a:r>
            <a:r>
              <a:rPr lang="en-US" dirty="0" err="1" smtClean="0"/>
              <a:t>i</a:t>
            </a:r>
            <a:r>
              <a:rPr lang="en-US" dirty="0" smtClean="0"/>
              <a:t>*5];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CDFCD8C-DF88-4591-8018-A84BFF525C2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781800" y="4800600"/>
            <a:ext cx="2362200" cy="762000"/>
          </a:xfrm>
          <a:prstGeom prst="wedgeRoundRectCallout">
            <a:avLst>
              <a:gd name="adj1" fmla="val -76209"/>
              <a:gd name="adj2" fmla="val 97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Calculation has higher precedence</a:t>
            </a:r>
          </a:p>
        </p:txBody>
      </p:sp>
    </p:spTree>
    <p:extLst>
      <p:ext uri="{BB962C8B-B14F-4D97-AF65-F5344CB8AC3E}">
        <p14:creationId xmlns:p14="http://schemas.microsoft.com/office/powerpoint/2010/main" val="706850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Constant as Array Size</a:t>
            </a:r>
            <a:br>
              <a:rPr lang="en-US" dirty="0" smtClean="0"/>
            </a:br>
            <a:r>
              <a:rPr lang="en-US" sz="3200" i="1" dirty="0" smtClean="0"/>
              <a:t>Example</a:t>
            </a:r>
            <a:endParaRPr lang="en-US" i="1" dirty="0" smtClean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2800" dirty="0" smtClean="0"/>
              <a:t>#include &lt;</a:t>
            </a:r>
            <a:r>
              <a:rPr lang="en-US" sz="2800" dirty="0" err="1" smtClean="0"/>
              <a:t>iostream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err="1" smtClean="0"/>
              <a:t>const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NUMBER_OF_STUDENTS = 5;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main() {</a:t>
            </a:r>
          </a:p>
          <a:p>
            <a:pPr marL="400050" lvl="1" indent="0" eaLnBrk="1" hangingPunct="1">
              <a:spcBef>
                <a:spcPct val="50000"/>
              </a:spcBef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score[NUMBER_OF_STUDENTS];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sz="2000" dirty="0"/>
              <a:t>for (</a:t>
            </a:r>
            <a:r>
              <a:rPr lang="en-US" sz="2000" dirty="0" err="1"/>
              <a:t>idx</a:t>
            </a:r>
            <a:r>
              <a:rPr lang="en-US" sz="2000" dirty="0"/>
              <a:t> = 0; </a:t>
            </a:r>
            <a:r>
              <a:rPr lang="en-US" sz="2000" dirty="0" err="1"/>
              <a:t>idx</a:t>
            </a:r>
            <a:r>
              <a:rPr lang="en-US" sz="2000" dirty="0"/>
              <a:t> &lt; NUMBER_OF_STUDENTS; </a:t>
            </a:r>
            <a:r>
              <a:rPr lang="en-US" sz="2000" dirty="0" err="1"/>
              <a:t>idx</a:t>
            </a:r>
            <a:r>
              <a:rPr lang="en-US" sz="2000" dirty="0"/>
              <a:t>++)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// Manipulate array</a:t>
            </a:r>
            <a:br>
              <a:rPr lang="en-US" sz="2000" dirty="0"/>
            </a:b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lastIndex</a:t>
            </a:r>
            <a:r>
              <a:rPr lang="en-US" sz="2000" dirty="0"/>
              <a:t> = (NUMBER_OF_STUDENTS – 1);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2800" dirty="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E39B81E-4600-4668-B2E1-556970293AF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692900" y="1524000"/>
            <a:ext cx="2438400" cy="762000"/>
          </a:xfrm>
          <a:prstGeom prst="wedgeRoundRectCallout">
            <a:avLst>
              <a:gd name="adj1" fmla="val -67708"/>
              <a:gd name="adj2" fmla="val 558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Only need to change class size once</a:t>
            </a:r>
          </a:p>
        </p:txBody>
      </p:sp>
    </p:spTree>
    <p:extLst>
      <p:ext uri="{BB962C8B-B14F-4D97-AF65-F5344CB8AC3E}">
        <p14:creationId xmlns:p14="http://schemas.microsoft.com/office/powerpoint/2010/main" val="9827144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err="1" smtClean="0"/>
              <a:t>int</a:t>
            </a:r>
            <a:r>
              <a:rPr lang="en-US" sz="2000" dirty="0" smtClean="0"/>
              <a:t> children[3] = {2, 12, 1};</a:t>
            </a:r>
          </a:p>
          <a:p>
            <a:pPr lvl="1" eaLnBrk="1" hangingPunct="1"/>
            <a:r>
              <a:rPr lang="en-US" sz="1800" dirty="0" smtClean="0"/>
              <a:t>Equivalent to following:</a:t>
            </a:r>
            <a:br>
              <a:rPr lang="en-US" sz="1800" dirty="0" smtClean="0"/>
            </a:br>
            <a:r>
              <a:rPr lang="en-US" sz="1800" dirty="0" err="1" smtClean="0"/>
              <a:t>int</a:t>
            </a:r>
            <a:r>
              <a:rPr lang="en-US" sz="1800" dirty="0" smtClean="0"/>
              <a:t> children[3];</a:t>
            </a:r>
            <a:br>
              <a:rPr lang="en-US" sz="1800" dirty="0" smtClean="0"/>
            </a:br>
            <a:r>
              <a:rPr lang="en-US" sz="1800" dirty="0" smtClean="0"/>
              <a:t>children[0] = 2;</a:t>
            </a:r>
            <a:br>
              <a:rPr lang="en-US" sz="1800" dirty="0" smtClean="0"/>
            </a:br>
            <a:r>
              <a:rPr lang="en-US" sz="1800" dirty="0" smtClean="0"/>
              <a:t>children[1] = 12;</a:t>
            </a:r>
            <a:br>
              <a:rPr lang="en-US" sz="1800" dirty="0" smtClean="0"/>
            </a:br>
            <a:r>
              <a:rPr lang="en-US" sz="1800" dirty="0" smtClean="0"/>
              <a:t>children[2] = 1;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fewer values than size supplied: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Fills from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Fills "rest" with zero of array base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If array-size is left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Declares array with size required based on</a:t>
            </a:r>
            <a:br>
              <a:rPr lang="en-US" sz="2000" dirty="0"/>
            </a:br>
            <a:r>
              <a:rPr lang="en-US" sz="2000" dirty="0"/>
              <a:t>number of initialization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b[] = {5, 12, 11};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Allocates array b to size </a:t>
            </a:r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A6D2518-4C2A-4654-862A-47DCC3303DA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36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 in Functions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As arguments to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 a simple variable. Ex - func1(</a:t>
            </a:r>
            <a:r>
              <a:rPr lang="en-US" dirty="0" err="1" smtClean="0"/>
              <a:t>iArray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Entire arrays. Ex – func2(</a:t>
            </a:r>
            <a:r>
              <a:rPr lang="en-US" dirty="0" err="1" smtClean="0"/>
              <a:t>iArray</a:t>
            </a:r>
            <a:r>
              <a:rPr lang="en-US" dirty="0" smtClean="0"/>
              <a:t>, MAXSIZE);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Note – Send the size of array as second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31894F3-CB19-491D-8FDF-0AB7F87A0840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283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5" descr="C:\WINDOWS\Desktop\Oh_type\sacitch_C++_ppt\gif\savitchc05d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" y="2357437"/>
            <a:ext cx="77724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193675"/>
            <a:ext cx="7986712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Entire Array as Argument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7689E53E-5628-47CA-84E3-729E460F0FD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486400" y="1295400"/>
            <a:ext cx="3644900" cy="1905000"/>
          </a:xfrm>
          <a:prstGeom prst="wedgeRoundRectCallout">
            <a:avLst>
              <a:gd name="adj1" fmla="val -94412"/>
              <a:gd name="adj2" fmla="val 5915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dirty="0" smtClean="0"/>
              <a:t>Sample Call :</a:t>
            </a:r>
          </a:p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score[5</a:t>
            </a:r>
            <a:r>
              <a:rPr lang="en-US" dirty="0" smtClean="0"/>
              <a:t>], </a:t>
            </a:r>
            <a:r>
              <a:rPr lang="en-US" dirty="0" err="1" smtClean="0"/>
              <a:t>numberOfScores</a:t>
            </a:r>
            <a:r>
              <a:rPr lang="en-US" dirty="0" smtClean="0"/>
              <a:t> </a:t>
            </a:r>
            <a:r>
              <a:rPr lang="en-US" dirty="0"/>
              <a:t>= 5;</a:t>
            </a:r>
            <a:br>
              <a:rPr lang="en-US" dirty="0"/>
            </a:br>
            <a:r>
              <a:rPr lang="en-US" dirty="0" err="1" smtClean="0"/>
              <a:t>fillup</a:t>
            </a:r>
            <a:r>
              <a:rPr lang="en-US" dirty="0" smtClean="0"/>
              <a:t>(score</a:t>
            </a:r>
            <a:r>
              <a:rPr lang="en-US" dirty="0"/>
              <a:t>, </a:t>
            </a:r>
            <a:r>
              <a:rPr lang="en-US" dirty="0" err="1"/>
              <a:t>numberOfScores</a:t>
            </a:r>
            <a:r>
              <a:rPr lang="en-US" dirty="0" smtClean="0"/>
              <a:t>);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Note – No Brackets in call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172200" y="4495800"/>
            <a:ext cx="2590800" cy="1066800"/>
          </a:xfrm>
          <a:prstGeom prst="wedgeRoundRectCallout">
            <a:avLst>
              <a:gd name="adj1" fmla="val -146323"/>
              <a:gd name="adj2" fmla="val 773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fillUp</a:t>
            </a:r>
            <a:r>
              <a:rPr lang="en-US" dirty="0" smtClean="0"/>
              <a:t> is example of a generic function that fill any size array</a:t>
            </a:r>
          </a:p>
        </p:txBody>
      </p:sp>
    </p:spTree>
    <p:extLst>
      <p:ext uri="{BB962C8B-B14F-4D97-AF65-F5344CB8AC3E}">
        <p14:creationId xmlns:p14="http://schemas.microsoft.com/office/powerpoint/2010/main" val="3940683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as Argument: How?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What’s really passed?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Think of array as 3 "pieces"</a:t>
            </a:r>
          </a:p>
          <a:p>
            <a:pPr lvl="1" eaLnBrk="1" hangingPunct="1"/>
            <a:r>
              <a:rPr lang="en-US" sz="2000" dirty="0" smtClean="0"/>
              <a:t>Address of first indexed variable (</a:t>
            </a:r>
            <a:r>
              <a:rPr lang="en-US" sz="2000" dirty="0" err="1" smtClean="0"/>
              <a:t>arrName</a:t>
            </a:r>
            <a:r>
              <a:rPr lang="en-US" sz="2000" dirty="0" smtClean="0"/>
              <a:t>[0])</a:t>
            </a:r>
          </a:p>
          <a:p>
            <a:pPr lvl="1" eaLnBrk="1" hangingPunct="1"/>
            <a:r>
              <a:rPr lang="en-US" sz="2000" dirty="0" smtClean="0"/>
              <a:t>Array base type</a:t>
            </a:r>
          </a:p>
          <a:p>
            <a:pPr lvl="1" eaLnBrk="1" hangingPunct="1"/>
            <a:r>
              <a:rPr lang="en-US" sz="2000" dirty="0" smtClean="0"/>
              <a:t>Size of array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Only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piece is passed!</a:t>
            </a:r>
          </a:p>
          <a:p>
            <a:pPr lvl="1" eaLnBrk="1" hangingPunct="1"/>
            <a:r>
              <a:rPr lang="en-US" sz="2000" dirty="0" smtClean="0"/>
              <a:t>Just the beginning address of array</a:t>
            </a:r>
          </a:p>
          <a:p>
            <a:pPr lvl="1" eaLnBrk="1" hangingPunct="1"/>
            <a:r>
              <a:rPr lang="en-US" sz="2000" dirty="0" smtClean="0"/>
              <a:t>Very similar to "pass-by-reference" </a:t>
            </a:r>
          </a:p>
          <a:p>
            <a:pPr eaLnBrk="1" hangingPunct="1"/>
            <a:r>
              <a:rPr lang="en-US" sz="2400" dirty="0" smtClean="0"/>
              <a:t>Array protection</a:t>
            </a:r>
          </a:p>
          <a:p>
            <a:pPr lvl="1" eaLnBrk="1" hangingPunct="1"/>
            <a:r>
              <a:rPr lang="en-US" sz="2000" dirty="0" smtClean="0"/>
              <a:t>Sometimes don’t want to allow changes to array</a:t>
            </a:r>
          </a:p>
          <a:p>
            <a:pPr lvl="1" eaLnBrk="1" hangingPunct="1"/>
            <a:r>
              <a:rPr lang="en-US" sz="2000" dirty="0" smtClean="0"/>
              <a:t>Use </a:t>
            </a:r>
            <a:r>
              <a:rPr lang="en-US" sz="2000" dirty="0" err="1" smtClean="0"/>
              <a:t>const</a:t>
            </a:r>
            <a:r>
              <a:rPr lang="en-US" sz="2000" dirty="0" smtClean="0"/>
              <a:t> modifier</a:t>
            </a:r>
          </a:p>
          <a:p>
            <a:pPr lvl="1" eaLnBrk="1" hangingPunct="1"/>
            <a:r>
              <a:rPr lang="en-US" sz="2000" dirty="0" smtClean="0"/>
              <a:t>Ex - </a:t>
            </a:r>
            <a:r>
              <a:rPr lang="en-US" sz="2000" dirty="0"/>
              <a:t>void </a:t>
            </a:r>
            <a:r>
              <a:rPr lang="en-US" sz="2000" dirty="0" err="1" smtClean="0"/>
              <a:t>outputdata</a:t>
            </a:r>
            <a:r>
              <a:rPr lang="en-US" sz="2000" dirty="0" smtClean="0"/>
              <a:t>( </a:t>
            </a:r>
            <a:r>
              <a:rPr lang="en-US" sz="2000" dirty="0" err="1"/>
              <a:t>const</a:t>
            </a:r>
            <a:r>
              <a:rPr lang="en-US" sz="2000" dirty="0"/>
              <a:t>  </a:t>
            </a:r>
            <a:r>
              <a:rPr lang="en-US" sz="2000" dirty="0" err="1" smtClean="0"/>
              <a:t>studentList</a:t>
            </a:r>
            <a:r>
              <a:rPr lang="en-US" sz="2000" dirty="0" smtClean="0"/>
              <a:t> </a:t>
            </a:r>
            <a:r>
              <a:rPr lang="en-US" sz="2000" dirty="0"/>
              <a:t>[], </a:t>
            </a:r>
            <a:r>
              <a:rPr lang="en-US" sz="2000" dirty="0" err="1"/>
              <a:t>int</a:t>
            </a:r>
            <a:r>
              <a:rPr lang="en-US" sz="2000" dirty="0"/>
              <a:t> n</a:t>
            </a:r>
            <a:r>
              <a:rPr lang="en-US" sz="2000" dirty="0" smtClean="0"/>
              <a:t>)</a:t>
            </a:r>
          </a:p>
          <a:p>
            <a:pPr lvl="1" eaLnBrk="1" hangingPunct="1"/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D6150E2-744A-4305-8309-8BA9BA60B626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36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Partially-filled Arrays </a:t>
            </a:r>
            <a:br>
              <a:rPr lang="en-US" dirty="0" smtClean="0"/>
            </a:br>
            <a:r>
              <a:rPr lang="en-US" sz="3200" i="1" dirty="0" smtClean="0"/>
              <a:t>Golf Score Calculation Example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Difficult to know exact array size needed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Must declare to be largest possible size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Must then keep "track" of valid data in array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Additional "tracking" variable needed</a:t>
            </a:r>
          </a:p>
          <a:p>
            <a:pPr lvl="2" eaLnBrk="1" hangingPunct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numberUsed</a:t>
            </a:r>
            <a:r>
              <a:rPr lang="en-US" dirty="0" smtClean="0"/>
              <a:t>;</a:t>
            </a:r>
          </a:p>
          <a:p>
            <a:pPr lvl="2" eaLnBrk="1" hangingPunct="1"/>
            <a:r>
              <a:rPr lang="en-US" dirty="0" smtClean="0"/>
              <a:t>Tracks current number of elements in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C17F6F4-5020-4078-ACD5-40078B5F7753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802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4" descr="C:\WINDOWS\Desktop\Oh_type\sacitch_C++_ppt\gif\savitchc05d05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81100" y="1531938"/>
            <a:ext cx="7448550" cy="45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Partially-filled Arrays Example: </a:t>
            </a:r>
            <a:br>
              <a:rPr lang="en-US" sz="3200" dirty="0" smtClean="0"/>
            </a:br>
            <a:r>
              <a:rPr lang="en-US" sz="2000" i="1" dirty="0" smtClean="0"/>
              <a:t>1 of 5</a:t>
            </a:r>
            <a:endParaRPr lang="en-US" sz="3200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21BBC6A-1EA7-446F-90D5-8A5918E20FCB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9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3" descr="C:\WINDOWS\Desktop\Oh_type\sacitch_C++_ppt\gif\savitchc05d05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28700" y="1841500"/>
            <a:ext cx="7772400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Partially-filled Arrays Example: </a:t>
            </a:r>
            <a:br>
              <a:rPr lang="en-US" sz="3200" dirty="0" smtClean="0"/>
            </a:br>
            <a:r>
              <a:rPr lang="en-US" sz="2000" i="1" dirty="0" smtClean="0"/>
              <a:t>2 of 5</a:t>
            </a:r>
            <a:endParaRPr lang="en-US" sz="3200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BB2369E-1422-4281-96B3-4667E182FAC0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4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Partially-filled Arrays Example: </a:t>
            </a:r>
            <a:br>
              <a:rPr lang="en-US" sz="3200" dirty="0" smtClean="0"/>
            </a:br>
            <a:r>
              <a:rPr lang="en-US" sz="2000" i="1" dirty="0" smtClean="0"/>
              <a:t>3 of 5</a:t>
            </a:r>
            <a:endParaRPr lang="en-US" sz="3200" i="1" dirty="0" smtClean="0"/>
          </a:p>
        </p:txBody>
      </p:sp>
      <p:pic>
        <p:nvPicPr>
          <p:cNvPr id="77826" name="Picture 4" descr="C:\WINDOWS\Desktop\Oh_type\sacitch_C++_ppt\gif\savitchc05d05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23938" y="1905000"/>
            <a:ext cx="77724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7085C33-EC19-44CE-9A94-3EA674AD1D4B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14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Data – Intro to Arrays</a:t>
            </a:r>
          </a:p>
          <a:p>
            <a:r>
              <a:rPr lang="en-US" dirty="0" smtClean="0"/>
              <a:t>More </a:t>
            </a:r>
            <a:r>
              <a:rPr lang="en-US" dirty="0"/>
              <a:t>Details on Debugging and Testing programs</a:t>
            </a:r>
          </a:p>
          <a:p>
            <a:r>
              <a:rPr lang="en-US" dirty="0"/>
              <a:t>Multidimensional Arrays.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Partially-filled Arrays Example: </a:t>
            </a:r>
            <a:br>
              <a:rPr lang="en-US" sz="3200" dirty="0" smtClean="0"/>
            </a:br>
            <a:r>
              <a:rPr lang="en-US" sz="2000" i="1" dirty="0" smtClean="0"/>
              <a:t>4 of 5</a:t>
            </a:r>
            <a:endParaRPr lang="en-US" sz="3200" i="1" dirty="0" smtClean="0"/>
          </a:p>
        </p:txBody>
      </p:sp>
      <p:pic>
        <p:nvPicPr>
          <p:cNvPr id="79874" name="Picture 4" descr="C:\WINDOWS\Desktop\Oh_type\sacitch_C++_ppt\gif\savitchc05d05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4888" y="1828800"/>
            <a:ext cx="7772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3950EF6-F37D-4D3B-9994-D2CFD3FC6A00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351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Partially-filled Arrays Example: </a:t>
            </a:r>
            <a:br>
              <a:rPr lang="en-US" sz="3200" dirty="0" smtClean="0"/>
            </a:br>
            <a:r>
              <a:rPr lang="en-US" sz="2000" i="1" dirty="0" smtClean="0"/>
              <a:t>5 of 5</a:t>
            </a:r>
            <a:endParaRPr lang="en-US" sz="3200" i="1" dirty="0" smtClean="0"/>
          </a:p>
        </p:txBody>
      </p:sp>
      <p:pic>
        <p:nvPicPr>
          <p:cNvPr id="81922" name="Picture 4" descr="C:\WINDOWS\Desktop\Oh_type\sacitch_C++_ppt\gif\savitchc05d05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522413"/>
            <a:ext cx="6559550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CAC9975-AB50-4682-88E8-4620B40D22E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477000" y="2057400"/>
            <a:ext cx="2362200" cy="609600"/>
          </a:xfrm>
          <a:prstGeom prst="wedgeRoundRectCallout">
            <a:avLst>
              <a:gd name="adj1" fmla="val -64919"/>
              <a:gd name="adj2" fmla="val 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This function calls another function</a:t>
            </a:r>
          </a:p>
        </p:txBody>
      </p:sp>
    </p:spTree>
    <p:extLst>
      <p:ext uri="{BB962C8B-B14F-4D97-AF65-F5344CB8AC3E}">
        <p14:creationId xmlns:p14="http://schemas.microsoft.com/office/powerpoint/2010/main" val="21359084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Functions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will truncate all floating point numbers in the array. The results will be saved in a different array.</a:t>
            </a:r>
          </a:p>
          <a:p>
            <a:r>
              <a:rPr lang="en-US" dirty="0" smtClean="0"/>
              <a:t>It has three parameters</a:t>
            </a:r>
          </a:p>
          <a:p>
            <a:pPr lvl="1"/>
            <a:r>
              <a:rPr lang="en-US" dirty="0" smtClean="0"/>
              <a:t>Source array of double values</a:t>
            </a:r>
          </a:p>
          <a:p>
            <a:pPr lvl="1"/>
            <a:r>
              <a:rPr lang="en-US" dirty="0" smtClean="0"/>
              <a:t>Target array of double values</a:t>
            </a:r>
          </a:p>
          <a:p>
            <a:pPr lvl="1"/>
            <a:r>
              <a:rPr lang="en-US" dirty="0" smtClean="0"/>
              <a:t>Size of the array</a:t>
            </a:r>
          </a:p>
          <a:p>
            <a:r>
              <a:rPr lang="en-US" dirty="0" smtClean="0"/>
              <a:t>There is no return value.</a:t>
            </a:r>
          </a:p>
          <a:p>
            <a:r>
              <a:rPr lang="en-US" dirty="0" smtClean="0"/>
              <a:t>Hint – Look for the appropriate math function in previous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4" descr="C:\WINDOWS\Desktop\Oh_type\sacitch_C++_ppt\gif\savitchc05d06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23938" y="1847850"/>
            <a:ext cx="7772400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4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Searching </a:t>
            </a:r>
            <a:r>
              <a:rPr lang="en-US" sz="3600" dirty="0"/>
              <a:t>an Array (1 of 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C227EC66-8275-4C6D-B91C-DD1F612248FD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38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Searching an Array (2 of 4)</a:t>
            </a:r>
            <a:endParaRPr lang="en-US" sz="3600" dirty="0"/>
          </a:p>
        </p:txBody>
      </p:sp>
      <p:pic>
        <p:nvPicPr>
          <p:cNvPr id="90114" name="Picture 6" descr="C:\WINDOWS\Desktop\Oh_type\sacitch_C++_ppt\gif\savitchc05d06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20800" y="1581150"/>
            <a:ext cx="7175500" cy="47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FB45F1C-5BFB-4985-A8FA-EF4C0CD8DD5B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90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Searching </a:t>
            </a:r>
            <a:r>
              <a:rPr lang="en-US" sz="3600" dirty="0"/>
              <a:t>an Array (3 of 4)</a:t>
            </a:r>
          </a:p>
        </p:txBody>
      </p:sp>
      <p:pic>
        <p:nvPicPr>
          <p:cNvPr id="92162" name="Picture 4" descr="C:\WINDOWS\Desktop\Oh_type\sacitch_C++_ppt\gif\savitchc05d06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28700" y="1773238"/>
            <a:ext cx="7772400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A1EF330-1187-453F-A896-24A2131575E8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44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Searching </a:t>
            </a:r>
            <a:r>
              <a:rPr lang="en-US" sz="3600" dirty="0"/>
              <a:t>an Array (4 of 4)</a:t>
            </a:r>
          </a:p>
        </p:txBody>
      </p:sp>
      <p:pic>
        <p:nvPicPr>
          <p:cNvPr id="94210" name="Picture 4" descr="C:\WINDOWS\Desktop\Oh_type\sacitch_C++_ppt\gif\savitchc05d06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49375" y="1600200"/>
            <a:ext cx="70993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C63E1D28-E643-4233-9DFD-6AAF7A88CB8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26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Sorting an </a:t>
            </a:r>
            <a:r>
              <a:rPr lang="en-US" sz="3600" dirty="0" smtClean="0"/>
              <a:t>Array</a:t>
            </a:r>
            <a:br>
              <a:rPr lang="en-US" sz="3600" dirty="0" smtClean="0"/>
            </a:br>
            <a:r>
              <a:rPr lang="en-US" sz="2400" i="1" smtClean="0"/>
              <a:t>Selection Sort </a:t>
            </a:r>
            <a:r>
              <a:rPr lang="en-US" sz="2400" i="1" dirty="0" smtClean="0"/>
              <a:t>Algorithm</a:t>
            </a:r>
            <a:endParaRPr lang="en-US" sz="36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4651BF9-ED74-433E-B540-49B623267E8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96259" name="Picture 4" descr="C:\WINDOWS\Desktop\Oh_type\sacitch_C++_ppt\gif\savitchc05d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03338" y="2286000"/>
            <a:ext cx="7191375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ular Callout 2"/>
          <p:cNvSpPr/>
          <p:nvPr/>
        </p:nvSpPr>
        <p:spPr>
          <a:xfrm>
            <a:off x="4899025" y="1701800"/>
            <a:ext cx="2263775" cy="609600"/>
          </a:xfrm>
          <a:prstGeom prst="wedgeRoundRectCallout">
            <a:avLst>
              <a:gd name="adj1" fmla="val -66275"/>
              <a:gd name="adj2" fmla="val 15625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Find the smallest value in the array.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04800" y="3581400"/>
            <a:ext cx="1752600" cy="533400"/>
          </a:xfrm>
          <a:prstGeom prst="wedgeRoundRectCallout">
            <a:avLst>
              <a:gd name="adj1" fmla="val 82066"/>
              <a:gd name="adj2" fmla="val 773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Swap with first element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52400" y="5816600"/>
            <a:ext cx="2438400" cy="965200"/>
          </a:xfrm>
          <a:prstGeom prst="wedgeRoundRectCallout">
            <a:avLst>
              <a:gd name="adj1" fmla="val 82500"/>
              <a:gd name="adj2" fmla="val -908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Move to next element, find smallest value in remainder</a:t>
            </a:r>
          </a:p>
        </p:txBody>
      </p:sp>
    </p:spTree>
    <p:extLst>
      <p:ext uri="{BB962C8B-B14F-4D97-AF65-F5344CB8AC3E}">
        <p14:creationId xmlns:p14="http://schemas.microsoft.com/office/powerpoint/2010/main" val="3278562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size-1; 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= a[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i+1; j &lt; size; j++)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(a[j] &lt; min)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min = a[j];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a[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a[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a[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temp;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553200" y="1752600"/>
            <a:ext cx="2590800" cy="990600"/>
          </a:xfrm>
          <a:prstGeom prst="wedgeRoundRectCallout">
            <a:avLst>
              <a:gd name="adj1" fmla="val -59729"/>
              <a:gd name="adj2" fmla="val 7191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Go through the remaining array and find the smallest value</a:t>
            </a:r>
          </a:p>
        </p:txBody>
      </p:sp>
    </p:spTree>
    <p:extLst>
      <p:ext uri="{BB962C8B-B14F-4D97-AF65-F5344CB8AC3E}">
        <p14:creationId xmlns:p14="http://schemas.microsoft.com/office/powerpoint/2010/main" val="53131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Complex Data – Intro to Arrays</a:t>
            </a:r>
          </a:p>
          <a:p>
            <a:r>
              <a:rPr lang="en-US" dirty="0" smtClean="0"/>
              <a:t>More </a:t>
            </a:r>
            <a:r>
              <a:rPr lang="en-US" dirty="0"/>
              <a:t>Details on Debugging and Testing programs</a:t>
            </a:r>
          </a:p>
          <a:p>
            <a:r>
              <a:rPr lang="en-US" dirty="0"/>
              <a:t>Multidimensional Arrays.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tools make your life easier!</a:t>
            </a:r>
          </a:p>
          <a:p>
            <a:r>
              <a:rPr lang="en-US" dirty="0" smtClean="0"/>
              <a:t>Complex programs require complex data structures.</a:t>
            </a:r>
          </a:p>
          <a:p>
            <a:r>
              <a:rPr lang="en-US" dirty="0" smtClean="0"/>
              <a:t>Many programs require searching and sorting data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Testing and Debugging Options</a:t>
            </a:r>
            <a:br>
              <a:rPr lang="en-US" dirty="0" smtClean="0"/>
            </a:br>
            <a:r>
              <a:rPr lang="en-US" sz="3200" i="1" dirty="0" smtClean="0"/>
              <a:t>Methods</a:t>
            </a:r>
            <a:endParaRPr lang="en-US" i="1" dirty="0" smtClean="0"/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Lots of </a:t>
            </a:r>
            <a:r>
              <a:rPr lang="en-US" dirty="0" err="1" smtClean="0"/>
              <a:t>cout</a:t>
            </a:r>
            <a:r>
              <a:rPr lang="en-US" dirty="0" smtClean="0"/>
              <a:t>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calls and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Used to "trace" execution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Compiler Debugger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Environment-dependent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assert Macro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Early termination as needed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Stubs and drivers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Incremental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FACE028-10B3-480F-BDC4-E6742144B260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72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 Testing Rule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Start small – test incrementally</a:t>
            </a:r>
          </a:p>
          <a:p>
            <a:pPr lvl="1" eaLnBrk="1" hangingPunct="1"/>
            <a:r>
              <a:rPr lang="en-US" dirty="0" smtClean="0"/>
              <a:t>Easier to write "correct" programs</a:t>
            </a:r>
          </a:p>
          <a:p>
            <a:pPr lvl="1" eaLnBrk="1" hangingPunct="1"/>
            <a:r>
              <a:rPr lang="en-US" dirty="0" smtClean="0"/>
              <a:t>Minimize errors, "bugs"</a:t>
            </a:r>
          </a:p>
          <a:p>
            <a:pPr eaLnBrk="1" hangingPunct="1"/>
            <a:r>
              <a:rPr lang="en-US" dirty="0" smtClean="0"/>
              <a:t>Ensure validity of data</a:t>
            </a:r>
          </a:p>
          <a:p>
            <a:pPr lvl="1" eaLnBrk="1" hangingPunct="1"/>
            <a:r>
              <a:rPr lang="en-US" dirty="0" smtClean="0"/>
              <a:t>Test every function in a program where every other function has already been </a:t>
            </a:r>
            <a:br>
              <a:rPr lang="en-US" dirty="0" smtClean="0"/>
            </a:br>
            <a:r>
              <a:rPr lang="en-US" dirty="0" smtClean="0"/>
              <a:t>fully tested and debugged</a:t>
            </a:r>
          </a:p>
          <a:p>
            <a:pPr lvl="1" eaLnBrk="1" hangingPunct="1"/>
            <a:r>
              <a:rPr lang="en-US" dirty="0" smtClean="0"/>
              <a:t>Avoid "error-cascading" &amp; </a:t>
            </a:r>
            <a:br>
              <a:rPr lang="en-US" dirty="0" smtClean="0"/>
            </a:br>
            <a:r>
              <a:rPr lang="en-US" dirty="0" smtClean="0"/>
              <a:t>conflicting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76B2091-C888-410C-A713-3F18A440F0A3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14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Stubs and Drivers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Separate compilation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function designed, coded, tested</a:t>
            </a:r>
            <a:br>
              <a:rPr lang="en-US" smtClean="0"/>
            </a:br>
            <a:r>
              <a:rPr lang="en-US" smtClean="0"/>
              <a:t>separately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Ensures validity of each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Divide &amp; Conquer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Transforms one big task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smaller, </a:t>
            </a:r>
            <a:br>
              <a:rPr lang="en-US" smtClean="0"/>
            </a:br>
            <a:r>
              <a:rPr lang="en-US" smtClean="0"/>
              <a:t>manageable tasks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But how to test independently?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Driver programs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07D60FB-0A62-4DE4-B0E3-3D081D65CD80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56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4" descr="C:\WINDOWS\Desktop\Oh_type\sacitch_C++_ppt\gif\savitchc04d09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714500"/>
            <a:ext cx="7535863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Driver Program Example: </a:t>
            </a:r>
            <a:br>
              <a:rPr lang="en-US" sz="3600" dirty="0" smtClean="0"/>
            </a:br>
            <a:r>
              <a:rPr lang="en-US" sz="2400" i="1" dirty="0" smtClean="0"/>
              <a:t>1 of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B6F19D2-804E-446A-924F-697687C0863C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9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Driver Program Example: </a:t>
            </a:r>
            <a:br>
              <a:rPr lang="en-US" sz="3600" dirty="0" smtClean="0"/>
            </a:br>
            <a:r>
              <a:rPr lang="en-US" sz="2400" i="1" dirty="0" smtClean="0"/>
              <a:t>2 of 3</a:t>
            </a:r>
            <a:endParaRPr lang="en-US" sz="3600" i="1" dirty="0" smtClean="0"/>
          </a:p>
        </p:txBody>
      </p:sp>
      <p:pic>
        <p:nvPicPr>
          <p:cNvPr id="86018" name="Picture 4" descr="C:\WINDOWS\Desktop\Oh_type\sacitch_C++_ppt\gif\savitchc04d09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9200" y="1709738"/>
            <a:ext cx="7364413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9913A69-F4AA-49E0-AD96-CF8B8DDB8497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27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Driver Program Example: </a:t>
            </a:r>
            <a:br>
              <a:rPr lang="en-US" sz="3600" dirty="0" smtClean="0"/>
            </a:br>
            <a:r>
              <a:rPr lang="en-US" sz="2400" i="1" dirty="0" smtClean="0"/>
              <a:t>3 of 3</a:t>
            </a:r>
            <a:endParaRPr lang="en-US" sz="3600" i="1" dirty="0" smtClean="0"/>
          </a:p>
        </p:txBody>
      </p:sp>
      <p:pic>
        <p:nvPicPr>
          <p:cNvPr id="88066" name="Picture 4" descr="C:\WINDOWS\Desktop\Oh_type\sacitch_C++_ppt\gif\savitchc04d09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25525" y="2209800"/>
            <a:ext cx="7772400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BD90E9A-8700-406D-A60E-06C9B6C09022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33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Develop incrementally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Write "big-picture" functions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Low-level functions last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"Stub-out" functions until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double unitPrice(int diameter, double price)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     return (9.99);	// not valid, but noticeably</a:t>
            </a:r>
            <a:br>
              <a:rPr lang="en-US" sz="2400" smtClean="0"/>
            </a:br>
            <a:r>
              <a:rPr lang="en-US" sz="2400" smtClean="0"/>
              <a:t>				// a "temporary" value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Calls to function will still "work"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0C34F45-9035-4261-A6F1-D6046760A417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65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Debugging</a:t>
            </a:r>
            <a:br>
              <a:rPr lang="en-US" dirty="0" smtClean="0"/>
            </a:br>
            <a:r>
              <a:rPr lang="en-US" sz="3200" i="1" dirty="0" smtClean="0"/>
              <a:t>Visual Studio, Eclipse, even IE 9!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Code Step by Step During Execution</a:t>
            </a:r>
          </a:p>
          <a:p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Force code to stop at an instruction</a:t>
            </a:r>
          </a:p>
          <a:p>
            <a:pPr lvl="1"/>
            <a:r>
              <a:rPr lang="en-US" dirty="0" smtClean="0"/>
              <a:t>Repeat loops and stop at each iteration</a:t>
            </a:r>
          </a:p>
          <a:p>
            <a:pPr lvl="1"/>
            <a:r>
              <a:rPr lang="en-US" dirty="0" smtClean="0"/>
              <a:t>Stop at entry to functions</a:t>
            </a:r>
          </a:p>
          <a:p>
            <a:r>
              <a:rPr lang="en-US" dirty="0" smtClean="0"/>
              <a:t>Watch Variables</a:t>
            </a:r>
          </a:p>
          <a:p>
            <a:pPr lvl="1"/>
            <a:r>
              <a:rPr lang="en-US" dirty="0" smtClean="0"/>
              <a:t>View variable contents change</a:t>
            </a:r>
          </a:p>
          <a:p>
            <a:pPr lvl="1"/>
            <a:r>
              <a:rPr lang="en-US" dirty="0" smtClean="0"/>
              <a:t>Stop at certain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Debugging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Lab 5 Solution from Sakai</a:t>
            </a:r>
          </a:p>
          <a:p>
            <a:pPr lvl="1"/>
            <a:r>
              <a:rPr lang="en-US" dirty="0" smtClean="0"/>
              <a:t>Resources </a:t>
            </a:r>
            <a:r>
              <a:rPr lang="en-US" dirty="0" smtClean="0">
                <a:sym typeface="Wingdings" pitchFamily="2" charset="2"/>
              </a:rPr>
              <a:t> Lab Solutions  Lab 5 Soln.cpp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Select all code and copy</a:t>
            </a:r>
          </a:p>
          <a:p>
            <a:r>
              <a:rPr lang="en-US" dirty="0" smtClean="0">
                <a:sym typeface="Wingdings" pitchFamily="2" charset="2"/>
              </a:rPr>
              <a:t>Create a new </a:t>
            </a:r>
            <a:r>
              <a:rPr lang="en-US" dirty="0" err="1" smtClean="0">
                <a:sym typeface="Wingdings" pitchFamily="2" charset="2"/>
              </a:rPr>
              <a:t>VisualStudio</a:t>
            </a:r>
            <a:r>
              <a:rPr lang="en-US" dirty="0" smtClean="0">
                <a:sym typeface="Wingdings" pitchFamily="2" charset="2"/>
              </a:rPr>
              <a:t> project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Call it Lab5Debug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 new item and paste the code from previous step</a:t>
            </a:r>
          </a:p>
          <a:p>
            <a:r>
              <a:rPr lang="en-US" dirty="0" smtClean="0">
                <a:sym typeface="Wingdings" pitchFamily="2" charset="2"/>
              </a:rPr>
              <a:t>Build the project as you normally would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Run and choose option 1 to calculate inflation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10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000375"/>
            <a:ext cx="29908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Debugging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52550"/>
            <a:ext cx="2809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11" y="2281238"/>
            <a:ext cx="5254989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5043487"/>
            <a:ext cx="5148262" cy="55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686426"/>
            <a:ext cx="31432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2" y="4340220"/>
            <a:ext cx="32480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2130425" y="1352550"/>
            <a:ext cx="2892424" cy="571500"/>
          </a:xfrm>
          <a:prstGeom prst="wedgeRoundRectCallout">
            <a:avLst>
              <a:gd name="adj1" fmla="val 91571"/>
              <a:gd name="adj2" fmla="val 916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Verify that the environment is set to debug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28600" y="2251076"/>
            <a:ext cx="2995612" cy="873124"/>
          </a:xfrm>
          <a:prstGeom prst="wedgeRoundRectCallout">
            <a:avLst>
              <a:gd name="adj1" fmla="val 73726"/>
              <a:gd name="adj2" fmla="val -534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Click in grey area next to the call to inflation function. Press Play Button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362200" y="3276600"/>
            <a:ext cx="2219325" cy="762000"/>
          </a:xfrm>
          <a:prstGeom prst="wedgeRoundRectCallout">
            <a:avLst>
              <a:gd name="adj1" fmla="val 130009"/>
              <a:gd name="adj2" fmla="val 108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Check out the local variable values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4552947"/>
            <a:ext cx="2133600" cy="976315"/>
          </a:xfrm>
          <a:prstGeom prst="wedgeRoundRectCallout">
            <a:avLst>
              <a:gd name="adj1" fmla="val 60985"/>
              <a:gd name="adj2" fmla="val -4806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Debug Toolbar : Play, Stop, Step Into, Step Over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04800" y="5943600"/>
            <a:ext cx="3167062" cy="877888"/>
          </a:xfrm>
          <a:prstGeom prst="wedgeRoundRectCallout">
            <a:avLst>
              <a:gd name="adj1" fmla="val 26084"/>
              <a:gd name="adj2" fmla="val -1158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The Yellow arrow indicates current line TO BE executed. Press Step Over (F10)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079873" y="6153944"/>
            <a:ext cx="1389063" cy="551656"/>
          </a:xfrm>
          <a:prstGeom prst="wedgeRoundRectCallout">
            <a:avLst>
              <a:gd name="adj1" fmla="val 85186"/>
              <a:gd name="adj2" fmla="val 3249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Notice rate change</a:t>
            </a:r>
          </a:p>
        </p:txBody>
      </p:sp>
    </p:spTree>
    <p:extLst>
      <p:ext uri="{BB962C8B-B14F-4D97-AF65-F5344CB8AC3E}">
        <p14:creationId xmlns:p14="http://schemas.microsoft.com/office/powerpoint/2010/main" val="7008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Arrays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Array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collection of data of same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First "aggregate" data type </a:t>
            </a:r>
            <a:r>
              <a:rPr lang="en-US" sz="2800" b="1" u="sng" dirty="0" smtClean="0"/>
              <a:t>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Means "grouping"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, float, double, char are  simple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score[4];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4730F90-1C43-4104-A357-E8636CA41635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02900292"/>
              </p:ext>
            </p:extLst>
          </p:nvPr>
        </p:nvGraphicFramePr>
        <p:xfrm>
          <a:off x="4114800" y="3581400"/>
          <a:ext cx="457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4267200" y="6096000"/>
            <a:ext cx="1676400" cy="457200"/>
          </a:xfrm>
          <a:prstGeom prst="wedgeRoundRectCallout">
            <a:avLst>
              <a:gd name="adj1" fmla="val -16447"/>
              <a:gd name="adj2" fmla="val -1808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Array elements</a:t>
            </a:r>
          </a:p>
        </p:txBody>
      </p:sp>
    </p:spTree>
    <p:extLst>
      <p:ext uri="{BB962C8B-B14F-4D97-AF65-F5344CB8AC3E}">
        <p14:creationId xmlns:p14="http://schemas.microsoft.com/office/powerpoint/2010/main" val="7639086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More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Repeat execution, but use Step Into (F11)</a:t>
            </a:r>
          </a:p>
          <a:p>
            <a:pPr lvl="1"/>
            <a:r>
              <a:rPr lang="en-US" sz="2000" dirty="0" smtClean="0"/>
              <a:t>View the call stack in lower right. This tells you which line is calling the function</a:t>
            </a:r>
          </a:p>
          <a:p>
            <a:r>
              <a:rPr lang="en-US" sz="2400" dirty="0" smtClean="0"/>
              <a:t>Right click on breakpoint at call to inflation.</a:t>
            </a:r>
          </a:p>
          <a:p>
            <a:pPr lvl="1"/>
            <a:r>
              <a:rPr lang="en-US" sz="2000" dirty="0" smtClean="0"/>
              <a:t>Choose Condition</a:t>
            </a:r>
          </a:p>
          <a:p>
            <a:pPr lvl="1"/>
            <a:r>
              <a:rPr lang="en-US" sz="2000" dirty="0" smtClean="0"/>
              <a:t>Set the condition test to be </a:t>
            </a:r>
            <a:r>
              <a:rPr lang="en-US" sz="2000" dirty="0" err="1" smtClean="0"/>
              <a:t>oldPrice</a:t>
            </a:r>
            <a:r>
              <a:rPr lang="en-US" sz="2000" dirty="0" smtClean="0"/>
              <a:t> == 10.5</a:t>
            </a:r>
          </a:p>
          <a:p>
            <a:pPr lvl="1"/>
            <a:r>
              <a:rPr lang="en-US" sz="2000" dirty="0" smtClean="0"/>
              <a:t>Press Play</a:t>
            </a:r>
          </a:p>
          <a:p>
            <a:r>
              <a:rPr lang="en-US" sz="2400" dirty="0" smtClean="0"/>
              <a:t>Change variable value</a:t>
            </a:r>
          </a:p>
          <a:p>
            <a:pPr lvl="1"/>
            <a:r>
              <a:rPr lang="en-US" sz="2000" dirty="0" smtClean="0"/>
              <a:t>Pick upper range variable in the locals area. </a:t>
            </a:r>
          </a:p>
          <a:p>
            <a:pPr lvl="1"/>
            <a:r>
              <a:rPr lang="en-US" sz="2000" dirty="0" smtClean="0"/>
              <a:t>Type in new value</a:t>
            </a:r>
          </a:p>
          <a:p>
            <a:r>
              <a:rPr lang="en-US" sz="2400" dirty="0" smtClean="0"/>
              <a:t>Hover over the local variables</a:t>
            </a:r>
          </a:p>
          <a:p>
            <a:pPr lvl="1"/>
            <a:r>
              <a:rPr lang="en-US" sz="2000" dirty="0" smtClean="0"/>
              <a:t>You can see current value</a:t>
            </a:r>
          </a:p>
          <a:p>
            <a:pPr lvl="1"/>
            <a:r>
              <a:rPr lang="en-US" sz="2000" dirty="0" smtClean="0"/>
              <a:t>Pin the variable to the display</a:t>
            </a:r>
          </a:p>
          <a:p>
            <a:pPr lvl="1"/>
            <a:r>
              <a:rPr lang="en-US" sz="2000" dirty="0" smtClean="0"/>
              <a:t>Click on the watch tab. Drag variable to the Name field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Complex Data – Intro to Arrays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More Details on Debugging and Testing programs</a:t>
            </a:r>
          </a:p>
          <a:p>
            <a:r>
              <a:rPr lang="en-US" dirty="0" smtClean="0"/>
              <a:t>Multidimensional Arrays.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026" name="Picture 2" descr="http://www.eng.iastate.edu/efmd/cmult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181350" cy="23431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://www.plantation-productions.com/Webster/www.artofasm.com/Windows/HTML/images/Arrays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3038475" cy="26955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http://i.msdn.microsoft.com/dynimg/IC3205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905376"/>
            <a:ext cx="3882470" cy="119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 Dimensions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  <a:p>
            <a:pPr lvl="1"/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matrix[2][5] = { {1,2,3,4,5}, {6,7,8,9,10}};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2D : 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matrix[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5;</a:t>
            </a:r>
          </a:p>
          <a:p>
            <a:pPr lvl="1"/>
            <a:r>
              <a:rPr lang="en-US" dirty="0" smtClean="0"/>
              <a:t>3D : 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][y][z] = 3.1415;</a:t>
            </a:r>
          </a:p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Nested loops are natural to work with multiple dimension loops</a:t>
            </a:r>
          </a:p>
          <a:p>
            <a:pPr marL="857250" lvl="2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row; 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j=0; j &lt; col, j++)</a:t>
            </a:r>
          </a:p>
          <a:p>
            <a:pPr marL="1828800" lvl="4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matrix[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5;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2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Array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3x3 array of integers.</a:t>
            </a:r>
          </a:p>
          <a:p>
            <a:pPr lvl="1"/>
            <a:r>
              <a:rPr lang="en-US" dirty="0" smtClean="0"/>
              <a:t>Initialize values</a:t>
            </a:r>
          </a:p>
          <a:p>
            <a:r>
              <a:rPr lang="en-US" dirty="0" smtClean="0"/>
              <a:t>Write for loops to sum all of the rows</a:t>
            </a:r>
          </a:p>
          <a:p>
            <a:pPr lvl="1"/>
            <a:r>
              <a:rPr lang="en-US" dirty="0" smtClean="0"/>
              <a:t>Display the row total for each row</a:t>
            </a:r>
          </a:p>
          <a:p>
            <a:r>
              <a:rPr lang="en-US" dirty="0"/>
              <a:t>Write for loops to sum all of the </a:t>
            </a:r>
            <a:r>
              <a:rPr lang="en-US" dirty="0" smtClean="0"/>
              <a:t>columns</a:t>
            </a:r>
            <a:endParaRPr lang="en-US" dirty="0"/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column total </a:t>
            </a:r>
            <a:r>
              <a:rPr lang="en-US" dirty="0"/>
              <a:t>for each </a:t>
            </a:r>
            <a:r>
              <a:rPr lang="en-US" dirty="0" smtClean="0"/>
              <a:t>column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35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Multidimensional Array Parameters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Similar to one-dimensional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dimension size not given - </a:t>
            </a:r>
            <a:r>
              <a:rPr lang="en-US" sz="1800" dirty="0" smtClean="0"/>
              <a:t>Provided as second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dimension size IS given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000" dirty="0" smtClean="0"/>
              <a:t>void </a:t>
            </a:r>
            <a:r>
              <a:rPr lang="en-US" sz="2000" dirty="0" err="1" smtClean="0"/>
              <a:t>DisplayPage</a:t>
            </a:r>
            <a:r>
              <a:rPr lang="en-US" sz="2000" dirty="0" smtClean="0"/>
              <a:t>(</a:t>
            </a:r>
            <a:r>
              <a:rPr lang="en-US" sz="2000" dirty="0" err="1" smtClean="0"/>
              <a:t>const</a:t>
            </a:r>
            <a:r>
              <a:rPr lang="en-US" sz="2000" dirty="0" smtClean="0"/>
              <a:t> char p[][100],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sizeDimension1)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index1=0; index1&lt;sizeDimension1; index1++)</a:t>
            </a:r>
            <a:br>
              <a:rPr lang="en-US" sz="2000" dirty="0" smtClean="0"/>
            </a:br>
            <a:r>
              <a:rPr lang="en-US" sz="2000" dirty="0" smtClean="0"/>
              <a:t>	{</a:t>
            </a:r>
            <a:br>
              <a:rPr lang="en-US" sz="2000" dirty="0" smtClean="0"/>
            </a:br>
            <a:r>
              <a:rPr lang="en-US" sz="2000" dirty="0" smtClean="0"/>
              <a:t>	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index2=0; index2 &lt; 100; index2++)</a:t>
            </a:r>
            <a:br>
              <a:rPr lang="en-US" sz="2000" dirty="0" smtClean="0"/>
            </a:br>
            <a:r>
              <a:rPr lang="en-US" sz="2000" dirty="0" smtClean="0"/>
              <a:t>	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p[index1][index2];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	}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B41DA91-AC30-4063-826E-A1945293361A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23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Array Function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code in the previous practice to a function</a:t>
            </a:r>
          </a:p>
          <a:p>
            <a:r>
              <a:rPr lang="en-US" dirty="0" smtClean="0"/>
              <a:t>Function should receive the input array, and output the row sums and column sums as target single dimension arrays.</a:t>
            </a:r>
          </a:p>
          <a:p>
            <a:r>
              <a:rPr lang="en-US" dirty="0" smtClean="0"/>
              <a:t>Function can be void.</a:t>
            </a:r>
          </a:p>
          <a:p>
            <a:r>
              <a:rPr lang="en-US" dirty="0" smtClean="0"/>
              <a:t>Remove the print statements from the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4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2-D Array Practice </a:t>
            </a:r>
            <a:br>
              <a:rPr lang="en-US" dirty="0" smtClean="0"/>
            </a:br>
            <a:r>
              <a:rPr lang="en-US" sz="3200" i="1" dirty="0" smtClean="0"/>
              <a:t>(if time)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will find the minimum (or maximum) value in a 2-D array.</a:t>
            </a:r>
          </a:p>
          <a:p>
            <a:pPr lvl="1"/>
            <a:r>
              <a:rPr lang="en-US" dirty="0" smtClean="0"/>
              <a:t>Input parameters are the array and flag on </a:t>
            </a:r>
            <a:r>
              <a:rPr lang="en-US" smtClean="0"/>
              <a:t>whether to search for min or max.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0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48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Debugging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Start small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Driver programs </a:t>
            </a:r>
            <a:r>
              <a:rPr lang="en-US" dirty="0" err="1" smtClean="0"/>
              <a:t>vs</a:t>
            </a:r>
            <a:r>
              <a:rPr lang="en-US" dirty="0" smtClean="0"/>
              <a:t> _________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Visual Debugger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Used for searches, sorting, and storing similar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Arrays and functions – use Pass By _________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Programmer is responsible for array bounds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133350"/>
            <a:ext cx="7815262" cy="838200"/>
          </a:xfrm>
        </p:spPr>
        <p:txBody>
          <a:bodyPr/>
          <a:lstStyle/>
          <a:p>
            <a:pPr eaLnBrk="1" hangingPunct="1"/>
            <a:r>
              <a:rPr lang="en-US" smtClean="0"/>
              <a:t>An Array in Memory</a:t>
            </a:r>
          </a:p>
        </p:txBody>
      </p:sp>
      <p:pic>
        <p:nvPicPr>
          <p:cNvPr id="43010" name="Picture 4" descr="C:\WINDOWS\Desktop\Oh_type\sacitch_C++_ppt\gif\savitchc05d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43075" y="1128713"/>
            <a:ext cx="60293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0FC1CB8-5B63-4105-9DA4-2CCA1E78877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421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Arrays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Access using index/subscript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cout &lt;&lt; score[3];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Note two uses of brackets: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declaration, specifies SIZE of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Anywhere else, specifies a subscript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Size, subscript need not be literal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int score[MAX_SCORES];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score[n+1] = 99;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If n is 2, identical to: score[3]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8211147-BAD7-4F49-9CD0-4F6067E4D901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34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Usage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Solve problems like:</a:t>
            </a:r>
          </a:p>
          <a:p>
            <a:pPr lvl="1" eaLnBrk="1" hangingPunct="1"/>
            <a:r>
              <a:rPr lang="en-US" sz="2400" dirty="0" smtClean="0"/>
              <a:t>"Do this to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indexed variable"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i</a:t>
            </a:r>
            <a:r>
              <a:rPr lang="en-US" sz="2400" dirty="0" smtClean="0"/>
              <a:t> is computed by program</a:t>
            </a:r>
          </a:p>
          <a:p>
            <a:pPr lvl="1" eaLnBrk="1" hangingPunct="1"/>
            <a:r>
              <a:rPr lang="en-US" sz="2400" dirty="0" smtClean="0"/>
              <a:t>"Display all elements of array score"</a:t>
            </a:r>
          </a:p>
          <a:p>
            <a:pPr lvl="1" eaLnBrk="1" hangingPunct="1"/>
            <a:r>
              <a:rPr lang="en-US" sz="2400" dirty="0" smtClean="0"/>
              <a:t>"Fill elements of array score from user input"</a:t>
            </a:r>
          </a:p>
          <a:p>
            <a:pPr lvl="1" eaLnBrk="1" hangingPunct="1"/>
            <a:r>
              <a:rPr lang="en-US" sz="2400" dirty="0" smtClean="0"/>
              <a:t>"Find highest value in array score"</a:t>
            </a:r>
          </a:p>
          <a:p>
            <a:pPr lvl="1" eaLnBrk="1" hangingPunct="1"/>
            <a:r>
              <a:rPr lang="en-US" sz="2400" dirty="0" smtClean="0"/>
              <a:t>"Find lowest value in array score"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830EFA8-90E8-428C-A274-74745C4A810D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51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4" descr="C:\WINDOWS\Desktop\Oh_type\sacitch_C++_ppt\gif\savitchc05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85850" y="1752600"/>
            <a:ext cx="76390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Array Program Example: </a:t>
            </a:r>
            <a:br>
              <a:rPr lang="en-US" sz="3000" dirty="0" smtClean="0"/>
            </a:br>
            <a:r>
              <a:rPr lang="en-US" sz="2000" i="1" dirty="0" smtClean="0"/>
              <a:t>1 of 2</a:t>
            </a:r>
            <a:endParaRPr lang="en-US" sz="3000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192B1D6F-CDBD-43F9-A2EF-1FE244271E4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105400" y="3318669"/>
            <a:ext cx="2895600" cy="1219200"/>
          </a:xfrm>
          <a:prstGeom prst="wedgeRoundRectCallout">
            <a:avLst>
              <a:gd name="adj1" fmla="val -98903"/>
              <a:gd name="adj2" fmla="val 37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would be a better way to write this code so that loop starts at zero?</a:t>
            </a:r>
          </a:p>
        </p:txBody>
      </p:sp>
    </p:spTree>
    <p:extLst>
      <p:ext uri="{BB962C8B-B14F-4D97-AF65-F5344CB8AC3E}">
        <p14:creationId xmlns:p14="http://schemas.microsoft.com/office/powerpoint/2010/main" val="16206527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Array Program Example: </a:t>
            </a:r>
            <a:br>
              <a:rPr lang="en-US" sz="3000" dirty="0" smtClean="0"/>
            </a:br>
            <a:r>
              <a:rPr lang="en-US" sz="2000" i="1" dirty="0" smtClean="0"/>
              <a:t>2 of 2</a:t>
            </a:r>
            <a:endParaRPr lang="en-US" sz="3000" i="1" dirty="0" smtClean="0"/>
          </a:p>
        </p:txBody>
      </p:sp>
      <p:pic>
        <p:nvPicPr>
          <p:cNvPr id="28674" name="Picture 4" descr="C:\WINDOWS\Desktop\Oh_type\sacitch_C++_ppt\gif\savitchc05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670050"/>
            <a:ext cx="7239000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163715B-7A54-4144-97C0-AC70603FA79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029200" y="3429000"/>
            <a:ext cx="3352800" cy="1295400"/>
          </a:xfrm>
          <a:prstGeom prst="wedgeRoundRectCallout">
            <a:avLst>
              <a:gd name="adj1" fmla="val -54924"/>
              <a:gd name="adj2" fmla="val -8161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For loops and arrays are meant to be together </a:t>
            </a:r>
            <a:r>
              <a:rPr lang="en-US" dirty="0" smtClean="0">
                <a:sym typeface="Wingdings" pitchFamily="2" charset="2"/>
              </a:rPr>
              <a:t> natural counting format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87363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10415</TotalTime>
  <Words>1447</Words>
  <Application>Microsoft Office PowerPoint</Application>
  <PresentationFormat>On-screen Show (4:3)</PresentationFormat>
  <Paragraphs>369</Paragraphs>
  <Slides>48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Wingdings</vt:lpstr>
      <vt:lpstr>Office Theme</vt:lpstr>
      <vt:lpstr>COMP 51 Week Eight</vt:lpstr>
      <vt:lpstr>Learning Objectives</vt:lpstr>
      <vt:lpstr>Why Do We Care?</vt:lpstr>
      <vt:lpstr>Introduction to Arrays</vt:lpstr>
      <vt:lpstr>An Array in Memory</vt:lpstr>
      <vt:lpstr>Accessing Arrays</vt:lpstr>
      <vt:lpstr>Array Usage</vt:lpstr>
      <vt:lpstr>Array Program Example:  1 of 2</vt:lpstr>
      <vt:lpstr>Array Program Example:  2 of 2</vt:lpstr>
      <vt:lpstr>Array Indexing Pitfall</vt:lpstr>
      <vt:lpstr>Use Constant as Array Size Example</vt:lpstr>
      <vt:lpstr>Initializing Arrays</vt:lpstr>
      <vt:lpstr>Arrays in Functions</vt:lpstr>
      <vt:lpstr>Entire Array as Argument Example</vt:lpstr>
      <vt:lpstr>Array as Argument: How?</vt:lpstr>
      <vt:lpstr>Partially-filled Arrays  Golf Score Calculation Example</vt:lpstr>
      <vt:lpstr>Partially-filled Arrays Example:  1 of 5</vt:lpstr>
      <vt:lpstr>Partially-filled Arrays Example:  2 of 5</vt:lpstr>
      <vt:lpstr>Partially-filled Arrays Example:  3 of 5</vt:lpstr>
      <vt:lpstr>Partially-filled Arrays Example:  4 of 5</vt:lpstr>
      <vt:lpstr>Partially-filled Arrays Example:  5 of 5</vt:lpstr>
      <vt:lpstr>Arrays and Functions Practice</vt:lpstr>
      <vt:lpstr>Searching an Array (1 of 4)</vt:lpstr>
      <vt:lpstr>Searching an Array (2 of 4)</vt:lpstr>
      <vt:lpstr>Searching an Array (3 of 4)</vt:lpstr>
      <vt:lpstr>Searching an Array (4 of 4)</vt:lpstr>
      <vt:lpstr>Sorting an Array Selection Sort Algorithm</vt:lpstr>
      <vt:lpstr>Selection Sort PseudoCode</vt:lpstr>
      <vt:lpstr>Learning Objectives</vt:lpstr>
      <vt:lpstr>Testing and Debugging Options Methods</vt:lpstr>
      <vt:lpstr>Fundamental Testing Rule</vt:lpstr>
      <vt:lpstr>Stubs and Drivers</vt:lpstr>
      <vt:lpstr>Driver Program Example:  1 of 3</vt:lpstr>
      <vt:lpstr>Driver Program Example:  2 of 3</vt:lpstr>
      <vt:lpstr>Driver Program Example:  3 of 3</vt:lpstr>
      <vt:lpstr>Stubs</vt:lpstr>
      <vt:lpstr>IDE Debugging Visual Studio, Eclipse, even IE 9!</vt:lpstr>
      <vt:lpstr>Visual Studio Debugging Practice</vt:lpstr>
      <vt:lpstr>Visual Studio Debugging Practice</vt:lpstr>
      <vt:lpstr>Debugging More Practice</vt:lpstr>
      <vt:lpstr>Learning Objectives</vt:lpstr>
      <vt:lpstr>Multidimensional Array</vt:lpstr>
      <vt:lpstr>Working with Multi Dimensions</vt:lpstr>
      <vt:lpstr>2-D Array Practice</vt:lpstr>
      <vt:lpstr>Multidimensional Array Parameters</vt:lpstr>
      <vt:lpstr>2-D Array Function Practice</vt:lpstr>
      <vt:lpstr>More 2-D Array Practice  (if time)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Mike Canniff</cp:lastModifiedBy>
  <cp:revision>66</cp:revision>
  <dcterms:created xsi:type="dcterms:W3CDTF">2006-08-16T00:00:00Z</dcterms:created>
  <dcterms:modified xsi:type="dcterms:W3CDTF">2015-10-19T05:34:00Z</dcterms:modified>
</cp:coreProperties>
</file>