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35"/>
  </p:notesMasterIdLst>
  <p:sldIdLst>
    <p:sldId id="256" r:id="rId5"/>
    <p:sldId id="257" r:id="rId6"/>
    <p:sldId id="268" r:id="rId7"/>
    <p:sldId id="368" r:id="rId8"/>
    <p:sldId id="305" r:id="rId9"/>
    <p:sldId id="324" r:id="rId10"/>
    <p:sldId id="326" r:id="rId11"/>
    <p:sldId id="328" r:id="rId12"/>
    <p:sldId id="331" r:id="rId13"/>
    <p:sldId id="329" r:id="rId14"/>
    <p:sldId id="332" r:id="rId15"/>
    <p:sldId id="341" r:id="rId16"/>
    <p:sldId id="335" r:id="rId17"/>
    <p:sldId id="336" r:id="rId18"/>
    <p:sldId id="338" r:id="rId19"/>
    <p:sldId id="369" r:id="rId20"/>
    <p:sldId id="340" r:id="rId21"/>
    <p:sldId id="342" r:id="rId22"/>
    <p:sldId id="354" r:id="rId23"/>
    <p:sldId id="355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71" r:id="rId32"/>
    <p:sldId id="365" r:id="rId33"/>
    <p:sldId id="31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76300" autoAdjust="0"/>
  </p:normalViewPr>
  <p:slideViewPr>
    <p:cSldViewPr snapToGrid="0">
      <p:cViewPr varScale="1">
        <p:scale>
          <a:sx n="64" d="100"/>
          <a:sy n="64" d="100"/>
        </p:scale>
        <p:origin x="134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515F4-8FF7-4E54-9337-EDFC39B7D783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5616-F4A3-4B8D-B11D-0C4EAE6B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C8121-6B4E-420E-B70C-7BFF2B8C167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11927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E6D790-3342-407F-A6F7-C9E1D46726A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18534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A96F71-D2AE-41D1-955B-C4B1DB9D137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73179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cstdlib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//for exit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//Initializes the month and day to arguments.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//Initializes the date to the first of the given month.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//Initializes the date to January 1.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getMonthNumber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//Returns 1 for January, 2 for February, etc.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month;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day;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date1(2, 21), date2(5), date3;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"Initialized dates:\n";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date1.output();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date2.output();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date3.output();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date3 = date1 + date2;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"Added date 3 = \n";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date3.output();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date1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(10, 31);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"date1 reset to the following:\n";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date1.output();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system("pause");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month(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day(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: month(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day(1)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: month(1), day(1)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{/*Body intentionally empty.*/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//uses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cstdlib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((month &lt; 1) || (month &gt; 12))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"Illegal month value!\n";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system("pause");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exit(1);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((day &lt; 1) || (day &gt; 31))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"Illegal day value!\n";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system("pause");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exit(1);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getMonthNumber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month;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day;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//Uses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cstdlib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::input()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"Enter the month as a number: ";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month;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"Enter the day of the month: ";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day;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((month &lt; 1) || (month &gt; 12) || (day &lt; 1) || (day &gt; 31))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"Illegal date! Program aborted.\n";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system("pause");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exit(1);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::output()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(month)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"January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2: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"February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3: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"March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4: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"April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5: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"May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6: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"June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7: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"July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8: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"August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9: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"September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10: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"October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11: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"November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12: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"December ";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"Error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DayOfYear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::output. Contact software vendor.";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day;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B5616-F4A3-4B8D-B11D-0C4EAE6B37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7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38925D-502B-4070-B9CA-BAEB6A0F56E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3239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5322AB-B6ED-4655-8B7F-3FF68455D33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107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7FC775-8060-47EC-A00A-458B2FA8265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275134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Recall Money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member function output()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Nicer if we can use &gt;&gt; operator:</a:t>
            </a:r>
            <a:br>
              <a:rPr lang="en-US" sz="2400" dirty="0" smtClean="0"/>
            </a:br>
            <a:r>
              <a:rPr lang="en-US" sz="2400" dirty="0" smtClean="0"/>
              <a:t>Money amount(100);</a:t>
            </a:r>
            <a:br>
              <a:rPr lang="en-US" sz="2400" dirty="0" smtClean="0"/>
            </a:br>
            <a:r>
              <a:rPr lang="en-US" sz="2400" dirty="0" err="1" smtClean="0"/>
              <a:t>cout</a:t>
            </a:r>
            <a:r>
              <a:rPr lang="en-US" sz="2400" dirty="0" smtClean="0"/>
              <a:t> &lt;&lt; "I have " &lt;&lt; amount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	instead of:</a:t>
            </a:r>
            <a:br>
              <a:rPr lang="en-US" sz="2400" dirty="0" smtClean="0"/>
            </a:br>
            <a:r>
              <a:rPr lang="en-US" sz="2400" dirty="0" err="1" smtClean="0"/>
              <a:t>cout</a:t>
            </a:r>
            <a:r>
              <a:rPr lang="en-US" sz="2400" dirty="0" smtClean="0"/>
              <a:t> &lt;&lt; "I have ";</a:t>
            </a:r>
            <a:br>
              <a:rPr lang="en-US" sz="2400" dirty="0" smtClean="0"/>
            </a:br>
            <a:r>
              <a:rPr lang="en-US" sz="2400" dirty="0" err="1" smtClean="0"/>
              <a:t>amount.output</a:t>
            </a:r>
            <a:r>
              <a:rPr lang="en-US" sz="2400" dirty="0" smtClean="0"/>
              <a:t>()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B1A0C0-EB8A-4606-96C8-172E64C5019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87529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904B2-694E-4BD5-B5B9-2C6E19B6C02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79478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1ACF25-4936-42CA-9712-71A2BD07D20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0093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8C4CDA-A643-4B8B-A134-78F79DAD83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1552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Simply "called" with different syntax:</a:t>
            </a:r>
            <a:br>
              <a:rPr lang="en-US" dirty="0" smtClean="0"/>
            </a:br>
            <a:r>
              <a:rPr lang="en-US" dirty="0" smtClean="0"/>
              <a:t>x + 7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"+" is binary operator with x &amp; 7 as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 "like" this notation as humans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A3AA0-1066-42D8-B6CA-AB5E36C1C4F3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64099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6834DB-7372-48F2-A3BF-D73F65622EA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03681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F82A90-F5B6-420B-8CCC-EC82A29856F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49221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5007D4-1B8D-4976-8FC0-59C8EC7E276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35665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DDE9E5-14E4-41EA-8541-3504BA37EE9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262999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7C96D4-B63F-4C28-8EE7-DF4978017F1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00174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979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Given previous example:</a:t>
            </a:r>
          </a:p>
          <a:p>
            <a:pPr lvl="1" eaLnBrk="1" hangingPunct="1"/>
            <a:r>
              <a:rPr lang="en-US" sz="2400" dirty="0" smtClean="0"/>
              <a:t>Note: overloaded "+" NOT member function</a:t>
            </a:r>
          </a:p>
          <a:p>
            <a:pPr lvl="1" eaLnBrk="1" hangingPunct="1"/>
            <a:r>
              <a:rPr lang="en-US" sz="2400" dirty="0" smtClean="0"/>
              <a:t>Definition is "more involved" than simple "add"</a:t>
            </a:r>
          </a:p>
          <a:p>
            <a:pPr lvl="2" eaLnBrk="1" hangingPunct="1"/>
            <a:r>
              <a:rPr lang="en-US" dirty="0" smtClean="0"/>
              <a:t>Requires issues of money type addition</a:t>
            </a:r>
          </a:p>
          <a:p>
            <a:pPr lvl="2" eaLnBrk="1" hangingPunct="1"/>
            <a:r>
              <a:rPr lang="en-US" dirty="0" smtClean="0"/>
              <a:t>Must handle negative/positive values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A0082C-26CB-4C95-BAA4-DBC9085E69F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3020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/>
              <a:t>Previous examples: standalone functions</a:t>
            </a:r>
          </a:p>
          <a:p>
            <a:pPr lvl="1" eaLnBrk="1" hangingPunct="1"/>
            <a:r>
              <a:rPr lang="en-US" sz="2400" dirty="0" smtClean="0"/>
              <a:t>Defined outside a class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Can overload as "member operator"</a:t>
            </a:r>
          </a:p>
          <a:p>
            <a:pPr lvl="1" eaLnBrk="1" hangingPunct="1"/>
            <a:r>
              <a:rPr lang="en-US" sz="2400" dirty="0" smtClean="0"/>
              <a:t>Considered "member function" like others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When operator is member function:</a:t>
            </a:r>
          </a:p>
          <a:p>
            <a:pPr lvl="1" eaLnBrk="1" hangingPunct="1"/>
            <a:r>
              <a:rPr lang="en-US" sz="2400" dirty="0" smtClean="0"/>
              <a:t>Only ONE parameter, not two!</a:t>
            </a:r>
          </a:p>
          <a:p>
            <a:pPr lvl="1" eaLnBrk="1" hangingPunct="1"/>
            <a:r>
              <a:rPr lang="en-US" sz="2400" dirty="0" smtClean="0"/>
              <a:t>Calling object serves as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parameter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D096EC-CB6C-44B1-8CFF-120E966BDE4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1807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5D9F82-DD3E-4F25-B230-3D9B54734CE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15875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EA07FD-308F-4D32-A78A-3FA2C5B744D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2662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990F97-ED1F-44FD-BCAA-A5037EE18E4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28275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477E51-8EF7-4CC7-B5B5-FC28B213D7A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3599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EC0B88-60AA-4D39-AC27-2CC851858C9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03472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6DD75E3-9421-4529-B4B7-48A74E9ACFE9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03F266-44BA-46FE-9028-39B2F0FA73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14" y="1360148"/>
            <a:ext cx="7373726" cy="1648228"/>
          </a:xfrm>
        </p:spPr>
        <p:txBody>
          <a:bodyPr>
            <a:noAutofit/>
          </a:bodyPr>
          <a:lstStyle/>
          <a:p>
            <a:r>
              <a:rPr lang="en-US" dirty="0" smtClean="0"/>
              <a:t>COMP 53 – Week Two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5730" y="2539802"/>
            <a:ext cx="7910004" cy="163437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Operator Overloading</a:t>
            </a:r>
            <a:endParaRPr 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2" descr="http://aventalearning.com/content168staging/2008Programming2/unit1/resources/images/1.1.6.a_pil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05" y="3224433"/>
            <a:ext cx="6073535" cy="35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115210" y="4898866"/>
            <a:ext cx="1295750" cy="922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Overloaded "=="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Equality operator, ==</a:t>
            </a:r>
          </a:p>
          <a:p>
            <a:pPr lvl="1" eaLnBrk="1" hangingPunct="1"/>
            <a:r>
              <a:rPr lang="en-US" dirty="0" smtClean="0"/>
              <a:t>Enables comparison of Money objects</a:t>
            </a:r>
          </a:p>
          <a:p>
            <a:pPr lvl="1" eaLnBrk="1" hangingPunct="1"/>
            <a:r>
              <a:rPr lang="en-US" dirty="0" smtClean="0"/>
              <a:t>Declaration:</a:t>
            </a:r>
            <a:br>
              <a:rPr lang="en-US" dirty="0" smtClean="0"/>
            </a:br>
            <a:r>
              <a:rPr lang="en-US" dirty="0" err="1" smtClean="0"/>
              <a:t>bool</a:t>
            </a:r>
            <a:r>
              <a:rPr lang="en-US" dirty="0" smtClean="0"/>
              <a:t> operator ==(</a:t>
            </a:r>
            <a:r>
              <a:rPr lang="en-US" dirty="0" err="1" smtClean="0"/>
              <a:t>const</a:t>
            </a:r>
            <a:r>
              <a:rPr lang="en-US" dirty="0" smtClean="0"/>
              <a:t> Money&amp; amount1,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dirty="0" err="1" smtClean="0"/>
              <a:t>const</a:t>
            </a:r>
            <a:r>
              <a:rPr lang="en-US" dirty="0" smtClean="0"/>
              <a:t> Money&amp; amount2);</a:t>
            </a:r>
          </a:p>
          <a:p>
            <a:pPr lvl="2" eaLnBrk="1" hangingPunct="1"/>
            <a:r>
              <a:rPr lang="en-US" dirty="0" smtClean="0"/>
              <a:t>Returns </a:t>
            </a:r>
            <a:r>
              <a:rPr lang="en-US" dirty="0" err="1" smtClean="0"/>
              <a:t>bool</a:t>
            </a:r>
            <a:r>
              <a:rPr lang="en-US" dirty="0" smtClean="0"/>
              <a:t> type for true/false equality</a:t>
            </a:r>
          </a:p>
          <a:p>
            <a:pPr lvl="1" eaLnBrk="1" hangingPunct="1"/>
            <a:r>
              <a:rPr lang="en-US" dirty="0" smtClean="0"/>
              <a:t>Again, it’s a non-member function (like "+" overload)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6A20C79-E885-476A-95FC-90426BD3220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4" descr="C:\WINDOWS\Desktop\Oh_type\sacitch_C++_ppt\gif\savitchc08d01_partB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217327" y="5185092"/>
            <a:ext cx="77724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325454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Need for </a:t>
            </a:r>
            <a:r>
              <a:rPr lang="en-US" dirty="0" err="1" smtClean="0"/>
              <a:t>const</a:t>
            </a:r>
            <a:r>
              <a:rPr lang="en-US" dirty="0" smtClean="0"/>
              <a:t> Return Value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2DEB122-5BC0-497B-9EBE-0FC3D1E3D99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18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Consider </a:t>
            </a:r>
            <a:r>
              <a:rPr lang="en-US" sz="2800" dirty="0"/>
              <a:t>expression </a:t>
            </a:r>
            <a:endParaRPr lang="en-US" sz="2800" dirty="0" smtClean="0"/>
          </a:p>
          <a:p>
            <a:pPr lvl="1"/>
            <a:r>
              <a:rPr lang="en-US" sz="2800" dirty="0" err="1" smtClean="0"/>
              <a:t>newM</a:t>
            </a:r>
            <a:r>
              <a:rPr lang="en-US" sz="2800" dirty="0" smtClean="0"/>
              <a:t> = m1 + m2</a:t>
            </a:r>
            <a:endParaRPr lang="en-US" sz="2800" dirty="0"/>
          </a:p>
          <a:p>
            <a:r>
              <a:rPr lang="en-US" sz="2600" dirty="0" smtClean="0"/>
              <a:t>Where </a:t>
            </a:r>
            <a:r>
              <a:rPr lang="en-US" sz="2600" dirty="0"/>
              <a:t>m1 &amp; m2 are Money objects</a:t>
            </a:r>
          </a:p>
          <a:p>
            <a:r>
              <a:rPr lang="en-US" sz="2600" dirty="0"/>
              <a:t>Object returned is Money </a:t>
            </a:r>
            <a:r>
              <a:rPr lang="en-US" sz="2600" dirty="0" smtClean="0"/>
              <a:t>object - w</a:t>
            </a:r>
            <a:r>
              <a:rPr lang="en-US" sz="2400" dirty="0" smtClean="0"/>
              <a:t>hich is assigned to </a:t>
            </a:r>
            <a:r>
              <a:rPr lang="en-US" sz="2400" dirty="0" err="1" smtClean="0"/>
              <a:t>newM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399846" cy="36052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Objects have methods, so these can be invoked in any expression</a:t>
            </a:r>
            <a:endParaRPr lang="en-US" sz="2800" dirty="0"/>
          </a:p>
          <a:p>
            <a:pPr lvl="1"/>
            <a:r>
              <a:rPr lang="en-US" dirty="0" smtClean="0"/>
              <a:t>(</a:t>
            </a:r>
            <a:r>
              <a:rPr lang="en-US" dirty="0"/>
              <a:t>m1+m2).output();  //</a:t>
            </a:r>
            <a:r>
              <a:rPr lang="en-US" dirty="0" smtClean="0"/>
              <a:t>Legal</a:t>
            </a:r>
            <a:endParaRPr lang="en-US" dirty="0"/>
          </a:p>
          <a:p>
            <a:pPr lvl="1"/>
            <a:r>
              <a:rPr lang="en-US" dirty="0" smtClean="0"/>
              <a:t>(m1+m2</a:t>
            </a:r>
            <a:r>
              <a:rPr lang="en-US" dirty="0"/>
              <a:t>).input();	  </a:t>
            </a:r>
            <a:r>
              <a:rPr lang="en-US" dirty="0" smtClean="0"/>
              <a:t>//ILLEGAL</a:t>
            </a:r>
            <a:endParaRPr lang="en-US" dirty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modification of "anonymous" object!</a:t>
            </a:r>
          </a:p>
          <a:p>
            <a:pPr lvl="2"/>
            <a:r>
              <a:rPr lang="en-US" dirty="0"/>
              <a:t>Can’t allow that here!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61" y="1785938"/>
            <a:ext cx="8088475" cy="4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8725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 Functions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When to make function const?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Constant functions not allowed to alter class</a:t>
            </a:r>
            <a:br>
              <a:rPr lang="en-US" sz="2400"/>
            </a:br>
            <a:r>
              <a:rPr lang="en-US" sz="2400"/>
              <a:t>member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Constant objects can ONLY call constant</a:t>
            </a:r>
            <a:br>
              <a:rPr lang="en-US" sz="2400"/>
            </a:br>
            <a:r>
              <a:rPr lang="en-US" sz="2400"/>
              <a:t>member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Good style dictates: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Any member function that will NOT modify data</a:t>
            </a:r>
            <a:br>
              <a:rPr lang="en-US" sz="2400"/>
            </a:br>
            <a:r>
              <a:rPr lang="en-US" sz="2400"/>
              <a:t>should be made const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Use keyword </a:t>
            </a:r>
            <a:r>
              <a:rPr lang="en-US" sz="2800" i="1"/>
              <a:t>const</a:t>
            </a:r>
            <a:r>
              <a:rPr lang="en-US" sz="2800"/>
              <a:t> after function</a:t>
            </a:r>
            <a:br>
              <a:rPr lang="en-US" sz="2800"/>
            </a:br>
            <a:r>
              <a:rPr lang="en-US" sz="2800"/>
              <a:t>declaration and heading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8F41075-540B-46FF-A482-073532CD010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629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Unary Operators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has unary operators:</a:t>
            </a:r>
          </a:p>
          <a:p>
            <a:pPr lvl="1" eaLnBrk="1" hangingPunct="1"/>
            <a:r>
              <a:rPr lang="en-US" smtClean="0"/>
              <a:t>Defined as taking one operand</a:t>
            </a:r>
          </a:p>
          <a:p>
            <a:pPr lvl="1" eaLnBrk="1" hangingPunct="1"/>
            <a:r>
              <a:rPr lang="en-US" smtClean="0"/>
              <a:t>e.g., - (negation)</a:t>
            </a:r>
          </a:p>
          <a:p>
            <a:pPr lvl="2" eaLnBrk="1" hangingPunct="1"/>
            <a:r>
              <a:rPr lang="en-US" smtClean="0"/>
              <a:t>x = -y;	 // Sets x equal to negative of y</a:t>
            </a:r>
          </a:p>
          <a:p>
            <a:pPr lvl="1" eaLnBrk="1" hangingPunct="1"/>
            <a:r>
              <a:rPr lang="en-US" smtClean="0"/>
              <a:t>Other unary operators:</a:t>
            </a:r>
          </a:p>
          <a:p>
            <a:pPr lvl="2" eaLnBrk="1" hangingPunct="1"/>
            <a:r>
              <a:rPr lang="en-US" smtClean="0"/>
              <a:t>++, --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Unary operators can also be overloaded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D61C41AD-04ED-430E-AEFE-6A7ED1FD9E4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890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 "-" for Money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F65B390-0C99-4BA9-901F-3D37E19C8A2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3010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/>
              <a:t>Overloaded "-" function declaration</a:t>
            </a:r>
          </a:p>
          <a:p>
            <a:pPr lvl="1" eaLnBrk="1" hangingPunct="1"/>
            <a:r>
              <a:rPr lang="en-US" sz="2400" dirty="0" smtClean="0"/>
              <a:t>Place </a:t>
            </a:r>
            <a:r>
              <a:rPr lang="en-US" sz="2400" dirty="0"/>
              <a:t>outside class </a:t>
            </a:r>
            <a:r>
              <a:rPr lang="en-US" sz="2400" dirty="0" smtClean="0"/>
              <a:t>definition</a:t>
            </a:r>
          </a:p>
          <a:p>
            <a:pPr lvl="1" eaLnBrk="1" hangingPunct="1"/>
            <a:r>
              <a:rPr lang="en-US" sz="2400" dirty="0" smtClean="0"/>
              <a:t>Single input parameter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"-" operator is overloaded twice!</a:t>
            </a:r>
          </a:p>
          <a:p>
            <a:pPr lvl="1" eaLnBrk="1" hangingPunct="1"/>
            <a:r>
              <a:rPr lang="en-US" sz="2400" dirty="0"/>
              <a:t>For two operands/arguments (binary)</a:t>
            </a:r>
          </a:p>
          <a:p>
            <a:pPr lvl="1" eaLnBrk="1" hangingPunct="1"/>
            <a:r>
              <a:rPr lang="en-US" sz="2400" dirty="0"/>
              <a:t>For one operand/argument (unary)</a:t>
            </a:r>
          </a:p>
          <a:p>
            <a:pPr lvl="1" eaLnBrk="1" hangingPunct="1"/>
            <a:r>
              <a:rPr lang="en-US" sz="2400" dirty="0"/>
              <a:t>Definitions must exist for both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Overloaded "-" function definition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–(Money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amount)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amount.getDollars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amount.getCents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339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Overloaded "-" Examples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amount1(10),</a:t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amount2(6),</a:t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amount3;</a:t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amount3 = amount1 –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amount2;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amount3.output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//Displays $4.00</a:t>
            </a:r>
            <a:b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amount3 = -amount1;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amount3.output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//Displays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-$10.00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232F181-9038-4FEC-9CC0-BA8AD574C4C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955280" y="2407920"/>
            <a:ext cx="2257314" cy="599440"/>
          </a:xfrm>
          <a:prstGeom prst="wedgeRoundRectCallout">
            <a:avLst>
              <a:gd name="adj1" fmla="val -115352"/>
              <a:gd name="adj2" fmla="val 8114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Binary overload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9387840" y="4095974"/>
            <a:ext cx="2001520" cy="538480"/>
          </a:xfrm>
          <a:prstGeom prst="wedgeRoundRectCallout">
            <a:avLst>
              <a:gd name="adj1" fmla="val -204589"/>
              <a:gd name="adj2" fmla="val -919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Unary overload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720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project for </a:t>
            </a:r>
            <a:r>
              <a:rPr lang="en-US" dirty="0" err="1" smtClean="0"/>
              <a:t>DayOfYear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Overload the + operator to add two dates together</a:t>
            </a:r>
          </a:p>
          <a:p>
            <a:r>
              <a:rPr lang="en-US" dirty="0" smtClean="0"/>
              <a:t>Make sure to handle the cases of date wrap</a:t>
            </a:r>
          </a:p>
          <a:p>
            <a:pPr lvl="1"/>
            <a:r>
              <a:rPr lang="en-US" dirty="0" smtClean="0"/>
              <a:t>If month &gt; 12, need to subtract 12</a:t>
            </a:r>
          </a:p>
          <a:p>
            <a:pPr lvl="1"/>
            <a:r>
              <a:rPr lang="en-US" dirty="0" smtClean="0"/>
              <a:t>If day &gt; 30, need to subtract 30</a:t>
            </a:r>
          </a:p>
          <a:p>
            <a:pPr lvl="1"/>
            <a:r>
              <a:rPr lang="en-US" dirty="0" smtClean="0"/>
              <a:t>Or use the modulus operator</a:t>
            </a:r>
          </a:p>
          <a:p>
            <a:r>
              <a:rPr lang="en-US" dirty="0" smtClean="0"/>
              <a:t>Copy and paste the code in the notes section</a:t>
            </a:r>
          </a:p>
          <a:p>
            <a:pPr lvl="1"/>
            <a:r>
              <a:rPr lang="en-US" dirty="0" smtClean="0"/>
              <a:t>Notice there are some commented out lines that should be used once you get the operator function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 Operator in Action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/>
              <a:t>Money  cost(1, 50), tax(0, 15), total;</a:t>
            </a:r>
            <a:br>
              <a:rPr lang="en-US" sz="2800"/>
            </a:br>
            <a:r>
              <a:rPr lang="en-US" sz="2800"/>
              <a:t>total = cost + tax;</a:t>
            </a:r>
          </a:p>
          <a:p>
            <a:pPr lvl="1" eaLnBrk="1" hangingPunct="1"/>
            <a:r>
              <a:rPr lang="en-US" sz="2400"/>
              <a:t>If "+" overloaded as member operator:</a:t>
            </a:r>
          </a:p>
          <a:p>
            <a:pPr lvl="2" eaLnBrk="1" hangingPunct="1"/>
            <a:r>
              <a:rPr lang="en-US"/>
              <a:t>Variable/object cost is calling object</a:t>
            </a:r>
          </a:p>
          <a:p>
            <a:pPr lvl="2" eaLnBrk="1" hangingPunct="1"/>
            <a:r>
              <a:rPr lang="en-US"/>
              <a:t>Object tax is single argument</a:t>
            </a:r>
          </a:p>
          <a:p>
            <a:pPr lvl="1" eaLnBrk="1" hangingPunct="1"/>
            <a:r>
              <a:rPr lang="en-US" sz="2400"/>
              <a:t>Think of as: total = cost.+(tax);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Declaration of "+" in class definition:</a:t>
            </a:r>
          </a:p>
          <a:p>
            <a:pPr lvl="1" eaLnBrk="1" hangingPunct="1"/>
            <a:r>
              <a:rPr lang="en-US" sz="2400"/>
              <a:t>const Money operator +(const Money&amp; amount);</a:t>
            </a:r>
          </a:p>
          <a:p>
            <a:pPr lvl="1" eaLnBrk="1" hangingPunct="1"/>
            <a:r>
              <a:rPr lang="en-US" sz="2400"/>
              <a:t>Notice only ONE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0311991F-9CCC-4B92-81AC-E456D25A2FB4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0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Overloading Operators: </a:t>
            </a:r>
            <a:br>
              <a:rPr lang="en-US" sz="3600"/>
            </a:br>
            <a:r>
              <a:rPr lang="en-US" sz="3600"/>
              <a:t>Which Method?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Object-Oriented-Programming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Principles suggest member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Many agree, to maintain "spirit" of OOP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Member operators more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 need to call accessor &amp; </a:t>
            </a:r>
            <a:br>
              <a:rPr lang="en-US" smtClean="0"/>
            </a:br>
            <a:r>
              <a:rPr lang="en-US" smtClean="0"/>
              <a:t>mutator functions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At least one significant disadvantage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(Later in chapter…)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C9150FFA-F592-4C8D-BB3F-8D96A98697C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84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&gt;&gt; and &lt;&lt;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Enables input and output of our objects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Improves </a:t>
            </a:r>
            <a:r>
              <a:rPr lang="en-US" sz="2800" dirty="0"/>
              <a:t>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Enables: </a:t>
            </a:r>
          </a:p>
          <a:p>
            <a:pPr marL="640080" lvl="2" indent="0">
              <a:lnSpc>
                <a:spcPct val="90000"/>
              </a:lnSpc>
              <a:buNone/>
            </a:pPr>
            <a:r>
              <a:rPr lang="en-US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Instead of need </a:t>
            </a:r>
            <a:r>
              <a:rPr lang="en-US" sz="2400" dirty="0" smtClean="0"/>
              <a:t>for: </a:t>
            </a:r>
            <a:r>
              <a:rPr 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myObject.output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 smtClean="0"/>
              <a:t>…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E216F8E-512E-4C64-8AA5-50F0B3AE7819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160" y="644761"/>
            <a:ext cx="9286993" cy="1202485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19" y="1860167"/>
            <a:ext cx="8261873" cy="36038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Basic Operator Overloading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Unary operators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 member functions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References and More Overloading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&lt;&lt; and &gt;&gt;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Operators: = , [], ++, 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really is </a:t>
            </a:r>
            <a:r>
              <a:rPr lang="en-US" dirty="0" err="1" smtClean="0"/>
              <a:t>cout</a:t>
            </a:r>
            <a:r>
              <a:rPr lang="en-US" dirty="0" smtClean="0"/>
              <a:t>/</a:t>
            </a:r>
            <a:r>
              <a:rPr lang="en-US" dirty="0" err="1" smtClean="0"/>
              <a:t>cin</a:t>
            </a:r>
            <a:endParaRPr lang="en-US" dirty="0" smtClean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Both are defined as objects inside of &lt;</a:t>
            </a:r>
            <a:r>
              <a:rPr lang="en-US" sz="2800" dirty="0" err="1" smtClean="0"/>
              <a:t>iostream</a:t>
            </a:r>
            <a:r>
              <a:rPr lang="en-US" sz="2800" dirty="0" smtClean="0"/>
              <a:t>&gt;</a:t>
            </a:r>
          </a:p>
          <a:p>
            <a:pPr eaLnBrk="1" hangingPunct="1"/>
            <a:r>
              <a:rPr lang="en-US" sz="2800" dirty="0" smtClean="0"/>
              <a:t>The &lt;&lt; and &gt;&gt; symbols are binary operands</a:t>
            </a:r>
          </a:p>
          <a:p>
            <a:pPr eaLnBrk="1" hangingPunct="1"/>
            <a:r>
              <a:rPr lang="en-US" sz="2800" dirty="0" smtClean="0"/>
              <a:t>Need to define return values for &lt;&lt; and &gt;&gt; operations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Example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"Hello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4B2D43D-9712-48B1-9CA4-9C5F9A51FF0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1026161" y="5580390"/>
            <a:ext cx="1849120" cy="822649"/>
          </a:xfrm>
          <a:prstGeom prst="wedgeRoundRectCallout">
            <a:avLst>
              <a:gd name="adj1" fmla="val 31675"/>
              <a:gd name="adj2" fmla="val -11695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Operand 1 is the object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268720" y="5580390"/>
            <a:ext cx="1899920" cy="698673"/>
          </a:xfrm>
          <a:prstGeom prst="wedgeRoundRectCallout">
            <a:avLst>
              <a:gd name="adj1" fmla="val -142223"/>
              <a:gd name="adj2" fmla="val -11935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Operand 2 is a string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3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6"/>
          <p:cNvSpPr>
            <a:spLocks noGrp="1" noChangeArrowheads="1"/>
          </p:cNvSpPr>
          <p:nvPr>
            <p:ph type="title"/>
          </p:nvPr>
        </p:nvSpPr>
        <p:spPr>
          <a:xfrm>
            <a:off x="1460031" y="604223"/>
            <a:ext cx="9286993" cy="1202485"/>
          </a:xfrm>
        </p:spPr>
        <p:txBody>
          <a:bodyPr/>
          <a:lstStyle/>
          <a:p>
            <a:pPr eaLnBrk="1" hangingPunct="1"/>
            <a:r>
              <a:rPr lang="en-US" sz="3000" dirty="0"/>
              <a:t>Overloaded &gt;&gt; </a:t>
            </a:r>
            <a:br>
              <a:rPr lang="en-US" sz="3000" dirty="0"/>
            </a:br>
            <a:r>
              <a:rPr lang="en-US" sz="2000" i="1" dirty="0" smtClean="0"/>
              <a:t>Example 1 </a:t>
            </a:r>
            <a:r>
              <a:rPr lang="en-US" sz="2000" i="1" dirty="0"/>
              <a:t>of </a:t>
            </a:r>
            <a:r>
              <a:rPr lang="en-US" sz="2000" i="1" dirty="0" smtClean="0"/>
              <a:t>5</a:t>
            </a:r>
            <a:endParaRPr lang="en-US" sz="3000" i="1" dirty="0"/>
          </a:p>
        </p:txBody>
      </p:sp>
      <p:pic>
        <p:nvPicPr>
          <p:cNvPr id="88066" name="Picture 7" descr="C:\WINDOWS\Desktop\Oh_type\sacitch_C++_ppt\gif\savitchc08d5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336800" y="1702435"/>
            <a:ext cx="7890137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9BAC5A6-DA1A-4938-9516-D1D4BCDE047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39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5"/>
          <p:cNvSpPr>
            <a:spLocks noGrp="1" noChangeArrowheads="1"/>
          </p:cNvSpPr>
          <p:nvPr>
            <p:ph type="title"/>
          </p:nvPr>
        </p:nvSpPr>
        <p:spPr>
          <a:xfrm>
            <a:off x="1460031" y="583903"/>
            <a:ext cx="9286993" cy="1202485"/>
          </a:xfrm>
        </p:spPr>
        <p:txBody>
          <a:bodyPr/>
          <a:lstStyle/>
          <a:p>
            <a:r>
              <a:rPr lang="en-US" sz="3000" dirty="0"/>
              <a:t>Overloaded &gt;&gt; </a:t>
            </a:r>
            <a:br>
              <a:rPr lang="en-US" sz="3000" dirty="0"/>
            </a:br>
            <a:r>
              <a:rPr lang="en-US" sz="2000" i="1" dirty="0"/>
              <a:t>Example </a:t>
            </a:r>
            <a:r>
              <a:rPr lang="en-US" sz="2000" i="1" dirty="0" smtClean="0"/>
              <a:t>2 </a:t>
            </a:r>
            <a:r>
              <a:rPr lang="en-US" sz="2000" i="1" dirty="0"/>
              <a:t>of 5</a:t>
            </a:r>
            <a:endParaRPr lang="en-US" sz="3000" dirty="0"/>
          </a:p>
        </p:txBody>
      </p:sp>
      <p:pic>
        <p:nvPicPr>
          <p:cNvPr id="90114" name="Picture 6" descr="C:\WINDOWS\Desktop\Oh_type\sacitch_C++_ppt\gif\savitchc08d5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28240" y="1657668"/>
            <a:ext cx="7677150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4577A20-4BC9-4195-9C76-839DC8BDBB36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1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Overloaded &gt;&gt; </a:t>
            </a:r>
            <a:br>
              <a:rPr lang="en-US" sz="3000" dirty="0"/>
            </a:br>
            <a:r>
              <a:rPr lang="en-US" sz="2000" i="1" dirty="0"/>
              <a:t>Example </a:t>
            </a:r>
            <a:r>
              <a:rPr lang="en-US" sz="2000" i="1" dirty="0" smtClean="0"/>
              <a:t>3 </a:t>
            </a:r>
            <a:r>
              <a:rPr lang="en-US" sz="2000" i="1" dirty="0"/>
              <a:t>of 5</a:t>
            </a:r>
            <a:endParaRPr lang="en-US" sz="3000" dirty="0"/>
          </a:p>
        </p:txBody>
      </p:sp>
      <p:pic>
        <p:nvPicPr>
          <p:cNvPr id="92162" name="Picture 7" descr="C:\WINDOWS\Desktop\Oh_type\sacitch_C++_ppt\gif\savitchc08d5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01521" y="1859280"/>
            <a:ext cx="8225416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20835506-3848-47F3-99EA-7A6C53E2763C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7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3"/>
          <p:cNvSpPr>
            <a:spLocks noGrp="1" noChangeArrowheads="1"/>
          </p:cNvSpPr>
          <p:nvPr>
            <p:ph type="title"/>
          </p:nvPr>
        </p:nvSpPr>
        <p:spPr>
          <a:xfrm>
            <a:off x="1439711" y="604223"/>
            <a:ext cx="9286993" cy="1202485"/>
          </a:xfrm>
        </p:spPr>
        <p:txBody>
          <a:bodyPr/>
          <a:lstStyle/>
          <a:p>
            <a:r>
              <a:rPr lang="en-US" sz="3000" dirty="0"/>
              <a:t>Overloaded &gt;&gt; </a:t>
            </a:r>
            <a:br>
              <a:rPr lang="en-US" sz="3000" dirty="0"/>
            </a:br>
            <a:r>
              <a:rPr lang="en-US" sz="2000" i="1" dirty="0"/>
              <a:t>Example </a:t>
            </a:r>
            <a:r>
              <a:rPr lang="en-US" sz="2000" i="1" dirty="0" smtClean="0"/>
              <a:t>4 </a:t>
            </a:r>
            <a:r>
              <a:rPr lang="en-US" sz="2000" i="1" dirty="0"/>
              <a:t>of 5</a:t>
            </a:r>
            <a:endParaRPr lang="en-US" sz="3000" dirty="0"/>
          </a:p>
        </p:txBody>
      </p:sp>
      <p:pic>
        <p:nvPicPr>
          <p:cNvPr id="94210" name="Picture 4" descr="C:\WINDOWS\Desktop\Oh_type\sacitch_C++_ppt\gif\savitchc08d5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06879" y="1806708"/>
            <a:ext cx="852005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760CD52-A960-4E5E-B954-39D80B10C17C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95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Overloaded &gt;&gt; </a:t>
            </a:r>
            <a:br>
              <a:rPr lang="en-US" sz="3000" dirty="0"/>
            </a:br>
            <a:r>
              <a:rPr lang="en-US" sz="2000" i="1" dirty="0"/>
              <a:t>Example </a:t>
            </a:r>
            <a:r>
              <a:rPr lang="en-US" sz="2000" i="1" dirty="0" smtClean="0"/>
              <a:t>5 </a:t>
            </a:r>
            <a:r>
              <a:rPr lang="en-US" sz="2000" i="1" dirty="0"/>
              <a:t>of 5</a:t>
            </a:r>
            <a:endParaRPr lang="en-US" sz="3000" dirty="0"/>
          </a:p>
        </p:txBody>
      </p:sp>
      <p:pic>
        <p:nvPicPr>
          <p:cNvPr id="96258" name="Picture 4" descr="C:\WINDOWS\Desktop\Oh_type\sacitch_C++_ppt\gif\savitchc08d5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552700" y="2012950"/>
            <a:ext cx="777240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DBACC74-7658-49B3-8FFF-F7F1368C5716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01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Operator, =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8888" y="1600200"/>
            <a:ext cx="7815262" cy="4629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Must be overloaded as </a:t>
            </a:r>
            <a:br>
              <a:rPr lang="en-US" smtClean="0"/>
            </a:br>
            <a:r>
              <a:rPr lang="en-US" smtClean="0"/>
              <a:t>member operator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Automatically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Default assignment operator: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Member-wise copy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Member variables from one object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corresponding member variables from other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mtClean="0"/>
              <a:t>Default OK for simple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But with pointers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must write our own!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E82A085-2087-459F-BFE3-DE4FF9DC91B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235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Increment and Decrement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Each operator has two versions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Prefix notation: ++x;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Postfix notation: x++;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Must distinguish in overload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Prefix – use operator ++(object) {  … }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Postfix -  use operator ++(object1, object1) { …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Just a marker for compiler!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Specifies postfix is allowed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76B6116F-E75E-4115-9B50-7816706737E6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46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Overload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increment ++ code to the Date project. </a:t>
            </a:r>
          </a:p>
          <a:p>
            <a:r>
              <a:rPr lang="en-US" dirty="0" smtClean="0"/>
              <a:t>Add one to the months value</a:t>
            </a:r>
          </a:p>
          <a:p>
            <a:r>
              <a:rPr lang="en-US" dirty="0" smtClean="0"/>
              <a:t>Make sure to check for going beyond 12 months.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 Array Operator, [ ]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Can overload [ ] for your class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To be used with objects of your class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Operator must return a reference!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Operator [ ] must be a member function!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1EB6236-3EAC-48F8-8CB8-CC8326D40B31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9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coding syntax</a:t>
            </a:r>
          </a:p>
          <a:p>
            <a:r>
              <a:rPr lang="en-US" dirty="0" smtClean="0"/>
              <a:t>Ability to use similar operations on abstract data types</a:t>
            </a:r>
          </a:p>
          <a:p>
            <a:r>
              <a:rPr lang="en-US" dirty="0" smtClean="0"/>
              <a:t>Polymorphism is key building block of Object Oriented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2" descr="http://2.bp.blogspot.com/-1sFTZuCtQZo/TgeQu_LwlCI/AAAAAAAAACY/C17rUXmHT-A/s1600/overload_car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72" y="4099656"/>
            <a:ext cx="3733800" cy="216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30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Overloading is just ONE aspect of polymorphism</a:t>
            </a:r>
          </a:p>
          <a:p>
            <a:r>
              <a:rPr lang="en-US" sz="2800" dirty="0" smtClean="0"/>
              <a:t>Operators </a:t>
            </a:r>
            <a:r>
              <a:rPr lang="en-US" sz="2800" dirty="0"/>
              <a:t>are really just functions</a:t>
            </a:r>
          </a:p>
          <a:p>
            <a:r>
              <a:rPr lang="en-US" sz="2800" dirty="0" smtClean="0"/>
              <a:t>C</a:t>
            </a:r>
            <a:r>
              <a:rPr lang="en-US" sz="2800" dirty="0"/>
              <a:t>++ built-in operators can be overloaded</a:t>
            </a:r>
          </a:p>
          <a:p>
            <a:pPr lvl="1"/>
            <a:r>
              <a:rPr lang="en-US" sz="2400" dirty="0"/>
              <a:t>To work with objects of your class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Can </a:t>
            </a:r>
            <a:r>
              <a:rPr lang="en-US" dirty="0"/>
              <a:t>overload &lt;&lt;, &gt;&gt;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type is a reference to stream type</a:t>
            </a:r>
          </a:p>
          <a:p>
            <a:pPr lvl="1"/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6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Overloading</a:t>
            </a:r>
            <a:br>
              <a:rPr lang="en-US" dirty="0" smtClean="0"/>
            </a:br>
            <a:r>
              <a:rPr lang="en-US" sz="3200" i="1" dirty="0"/>
              <a:t>Array Sum Example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Signature</a:t>
            </a:r>
          </a:p>
          <a:p>
            <a:pPr lvl="1"/>
            <a:r>
              <a:rPr lang="en-US" sz="2000" dirty="0" smtClean="0"/>
              <a:t>Data types</a:t>
            </a:r>
          </a:p>
          <a:p>
            <a:pPr lvl="1"/>
            <a:r>
              <a:rPr lang="en-US" sz="2000" dirty="0" smtClean="0"/>
              <a:t>Number of Parameters</a:t>
            </a:r>
          </a:p>
          <a:p>
            <a:r>
              <a:rPr lang="en-US" dirty="0" smtClean="0"/>
              <a:t>Overloading</a:t>
            </a:r>
          </a:p>
          <a:p>
            <a:pPr lvl="1"/>
            <a:r>
              <a:rPr lang="en-US" sz="2000" dirty="0" smtClean="0"/>
              <a:t>Same function name</a:t>
            </a:r>
          </a:p>
          <a:p>
            <a:pPr lvl="1"/>
            <a:r>
              <a:rPr lang="en-US" sz="2000" dirty="0" smtClean="0"/>
              <a:t>But different signature</a:t>
            </a:r>
          </a:p>
          <a:p>
            <a:r>
              <a:rPr lang="en-US" dirty="0" smtClean="0"/>
              <a:t>Constructors work in same way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/>
              <a:t>Integer Version</a:t>
            </a:r>
          </a:p>
          <a:p>
            <a:pPr marL="45720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sumarray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a[], </a:t>
            </a:r>
            <a:r>
              <a:rPr lang="en-US" sz="1600" dirty="0" err="1"/>
              <a:t>int</a:t>
            </a:r>
            <a:r>
              <a:rPr lang="en-US" sz="1600" dirty="0"/>
              <a:t> size) {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sum = 0;</a:t>
            </a:r>
          </a:p>
          <a:p>
            <a:pPr marL="457200" lvl="1" indent="0">
              <a:buNone/>
            </a:pPr>
            <a:r>
              <a:rPr lang="en-US" sz="1600" dirty="0"/>
              <a:t>	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size;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</a:p>
          <a:p>
            <a:pPr marL="457200" lvl="1" indent="0">
              <a:buNone/>
            </a:pPr>
            <a:r>
              <a:rPr lang="en-US" sz="1600" dirty="0"/>
              <a:t>		sum +=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457200" lvl="1" indent="0">
              <a:buNone/>
            </a:pPr>
            <a:r>
              <a:rPr lang="en-US" sz="1600" dirty="0"/>
              <a:t>	return(sum);  }</a:t>
            </a:r>
          </a:p>
          <a:p>
            <a:r>
              <a:rPr lang="en-US" sz="1800" dirty="0"/>
              <a:t>Double Version</a:t>
            </a:r>
          </a:p>
          <a:p>
            <a:pPr marL="457200" lvl="1" indent="0">
              <a:buNone/>
            </a:pPr>
            <a:r>
              <a:rPr lang="en-US" sz="1600" dirty="0"/>
              <a:t>double </a:t>
            </a:r>
            <a:r>
              <a:rPr lang="en-US" sz="1600" dirty="0" err="1"/>
              <a:t>sumarray</a:t>
            </a:r>
            <a:r>
              <a:rPr lang="en-US" sz="1600" dirty="0"/>
              <a:t>(double a[], </a:t>
            </a:r>
            <a:r>
              <a:rPr lang="en-US" sz="1600" dirty="0" err="1"/>
              <a:t>int</a:t>
            </a:r>
            <a:r>
              <a:rPr lang="en-US" sz="1600" dirty="0"/>
              <a:t> size) {</a:t>
            </a:r>
          </a:p>
          <a:p>
            <a:pPr marL="457200" lvl="1" indent="0">
              <a:buNone/>
            </a:pPr>
            <a:r>
              <a:rPr lang="en-US" sz="1600" dirty="0"/>
              <a:t>	double sum = 0;</a:t>
            </a:r>
          </a:p>
          <a:p>
            <a:pPr marL="457200" lvl="1" indent="0">
              <a:buNone/>
            </a:pPr>
            <a:r>
              <a:rPr lang="en-US" sz="1600" dirty="0"/>
              <a:t>	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size;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</a:p>
          <a:p>
            <a:pPr marL="457200" lvl="1" indent="0">
              <a:buNone/>
            </a:pPr>
            <a:r>
              <a:rPr lang="en-US" sz="1600" dirty="0"/>
              <a:t>		sum +=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457200" lvl="1" indent="0">
              <a:buNone/>
            </a:pPr>
            <a:r>
              <a:rPr lang="en-US" sz="1600" dirty="0"/>
              <a:t>	return(sum);  }</a:t>
            </a:r>
          </a:p>
          <a:p>
            <a:r>
              <a:rPr lang="en-US" sz="1800" dirty="0"/>
              <a:t>Main Call</a:t>
            </a:r>
          </a:p>
          <a:p>
            <a:pPr marL="457200" lvl="1" indent="0">
              <a:buNone/>
            </a:pPr>
            <a:r>
              <a:rPr lang="en-US" sz="1600" dirty="0"/>
              <a:t>Double total, scores[3] = {1.0, 2.5, 3.5};</a:t>
            </a:r>
          </a:p>
          <a:p>
            <a:pPr marL="45720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amount, values[3] = {5, 10 , 15};</a:t>
            </a:r>
          </a:p>
          <a:p>
            <a:pPr marL="457200" lvl="1" indent="0">
              <a:buNone/>
            </a:pPr>
            <a:r>
              <a:rPr lang="en-US" sz="1600" dirty="0"/>
              <a:t>Total = </a:t>
            </a:r>
            <a:r>
              <a:rPr lang="en-US" sz="1600" dirty="0" err="1"/>
              <a:t>sumarray</a:t>
            </a:r>
            <a:r>
              <a:rPr lang="en-US" sz="1600" dirty="0"/>
              <a:t>(scores, 3);</a:t>
            </a:r>
          </a:p>
          <a:p>
            <a:pPr marL="457200" lvl="1" indent="0">
              <a:buNone/>
            </a:pPr>
            <a:r>
              <a:rPr lang="en-US" sz="1600" dirty="0"/>
              <a:t>Amount = </a:t>
            </a:r>
            <a:r>
              <a:rPr lang="en-US" sz="1600" dirty="0" err="1"/>
              <a:t>sumarray</a:t>
            </a:r>
            <a:r>
              <a:rPr lang="en-US" sz="1600" dirty="0"/>
              <a:t>(values,  3);</a:t>
            </a:r>
          </a:p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601200" y="2453640"/>
            <a:ext cx="2590800" cy="914400"/>
          </a:xfrm>
          <a:prstGeom prst="wedgeRoundRectCallout">
            <a:avLst>
              <a:gd name="adj1" fmla="val -113898"/>
              <a:gd name="adj2" fmla="val 6218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Same function name, but different data types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40" y="5724143"/>
            <a:ext cx="2981325" cy="866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40" y="5286865"/>
            <a:ext cx="2971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1460031" y="585567"/>
            <a:ext cx="9286993" cy="1202485"/>
          </a:xfrm>
        </p:spPr>
        <p:txBody>
          <a:bodyPr/>
          <a:lstStyle/>
          <a:p>
            <a:pPr eaLnBrk="1" hangingPunct="1"/>
            <a:r>
              <a:rPr lang="en-US" sz="3600" dirty="0"/>
              <a:t>Class Constructors Overload  </a:t>
            </a:r>
            <a:br>
              <a:rPr lang="en-US" sz="3600" dirty="0"/>
            </a:br>
            <a:r>
              <a:rPr lang="en-US" sz="2800" b="1" i="1" dirty="0" smtClean="0"/>
              <a:t>Review</a:t>
            </a:r>
            <a:endParaRPr lang="en-US" sz="2800" i="1" dirty="0"/>
          </a:p>
        </p:txBody>
      </p:sp>
      <p:pic>
        <p:nvPicPr>
          <p:cNvPr id="25603" name="Picture 5" descr="C:\WINDOWS\Desktop\Oh_type\sacitch_C++_ppt\gif\savitchc07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45" y="1788052"/>
            <a:ext cx="8816454" cy="49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C132296-8857-46FF-8232-33F382B28FA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8001000" y="2773417"/>
            <a:ext cx="2667000" cy="685800"/>
          </a:xfrm>
          <a:prstGeom prst="wedgeRoundRectCallout">
            <a:avLst>
              <a:gd name="adj1" fmla="val -90586"/>
              <a:gd name="adj2" fmla="val 66179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Note the different versions of constructor</a:t>
            </a:r>
          </a:p>
        </p:txBody>
      </p:sp>
    </p:spTree>
    <p:extLst>
      <p:ext uri="{BB962C8B-B14F-4D97-AF65-F5344CB8AC3E}">
        <p14:creationId xmlns:p14="http://schemas.microsoft.com/office/powerpoint/2010/main" val="37696718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Operator Overloading Introduction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What is a Math operation? Say x + 7 =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Syntax details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Binary operation (+, -, *, /, ==)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Unary operation (leading – or !)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What does an add function look like?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</a:t>
            </a:r>
            <a:r>
              <a:rPr lang="en-US" dirty="0" smtClean="0"/>
              <a:t>esult = add(x, 7);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Could this be written like this? +(</a:t>
            </a:r>
            <a:r>
              <a:rPr lang="en-US" dirty="0"/>
              <a:t>x, 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"+" is the function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x, 7 are the arguments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Function "+" returns "sum" of it’s arguments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7CB3D86-5C13-4E52-8EE6-C05848948D2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737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Overloading Basics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8888" y="1600200"/>
            <a:ext cx="7815262" cy="46672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/>
              <a:t>Overloading operators</a:t>
            </a:r>
          </a:p>
          <a:p>
            <a:pPr lvl="1" eaLnBrk="1" hangingPunct="1"/>
            <a:r>
              <a:rPr lang="en-US" sz="2400" dirty="0"/>
              <a:t>VERY similar to overloading functions</a:t>
            </a:r>
          </a:p>
          <a:p>
            <a:pPr lvl="1" eaLnBrk="1" hangingPunct="1"/>
            <a:r>
              <a:rPr lang="en-US" sz="2400" dirty="0"/>
              <a:t>Operator itself is "name" of </a:t>
            </a:r>
            <a:r>
              <a:rPr lang="en-US" sz="2400" dirty="0" smtClean="0"/>
              <a:t>function</a:t>
            </a:r>
          </a:p>
          <a:p>
            <a:pPr lvl="1" eaLnBrk="1" hangingPunct="1"/>
            <a:r>
              <a:rPr lang="en-US" sz="2400" dirty="0" smtClean="0"/>
              <a:t>Work with OUR data types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Operator overload definitions generally</a:t>
            </a:r>
            <a:br>
              <a:rPr lang="en-US" sz="2400" dirty="0"/>
            </a:br>
            <a:r>
              <a:rPr lang="en-US" sz="2400" dirty="0"/>
              <a:t>very simple</a:t>
            </a:r>
          </a:p>
          <a:p>
            <a:pPr lvl="2"/>
            <a:r>
              <a:rPr lang="en-US" dirty="0"/>
              <a:t>Just perform "addition" particular to "your" </a:t>
            </a:r>
            <a:r>
              <a:rPr lang="en-US" dirty="0" smtClean="0"/>
              <a:t>type</a:t>
            </a:r>
            <a:endParaRPr lang="en-US" sz="2400" dirty="0"/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Example Declaration:</a:t>
            </a:r>
            <a:br>
              <a:rPr lang="en-US" sz="2800" dirty="0"/>
            </a:br>
            <a:r>
              <a:rPr lang="en-US" sz="2000" dirty="0" err="1"/>
              <a:t>const</a:t>
            </a:r>
            <a:r>
              <a:rPr lang="en-US" sz="2000" dirty="0"/>
              <a:t> Money operator +(	</a:t>
            </a:r>
            <a:r>
              <a:rPr lang="en-US" sz="2000" dirty="0" err="1"/>
              <a:t>const</a:t>
            </a:r>
            <a:r>
              <a:rPr lang="en-US" sz="2000" dirty="0"/>
              <a:t> Money&amp; amount1,</a:t>
            </a:r>
            <a:br>
              <a:rPr lang="en-US" sz="2000" dirty="0"/>
            </a:br>
            <a:r>
              <a:rPr lang="en-US" sz="2000" dirty="0"/>
              <a:t>			        	</a:t>
            </a:r>
            <a:r>
              <a:rPr lang="en-US" sz="2000" dirty="0" err="1"/>
              <a:t>const</a:t>
            </a:r>
            <a:r>
              <a:rPr lang="en-US" sz="2000" dirty="0"/>
              <a:t> Money&amp; amount2);</a:t>
            </a:r>
          </a:p>
          <a:p>
            <a:pPr lvl="1" eaLnBrk="1" hangingPunct="1"/>
            <a:r>
              <a:rPr lang="en-US" sz="2400" dirty="0"/>
              <a:t>Overloads + for operands of type Money</a:t>
            </a:r>
          </a:p>
          <a:p>
            <a:pPr lvl="1" eaLnBrk="1" hangingPunct="1"/>
            <a:r>
              <a:rPr lang="en-US" sz="2400" dirty="0"/>
              <a:t>Uses constant reference parameters for efficiency</a:t>
            </a:r>
          </a:p>
          <a:p>
            <a:pPr lvl="1" eaLnBrk="1" hangingPunct="1"/>
            <a:r>
              <a:rPr lang="en-US" sz="2400" dirty="0"/>
              <a:t>Returned value is type Money</a:t>
            </a:r>
          </a:p>
          <a:p>
            <a:pPr lvl="1"/>
            <a:r>
              <a:rPr lang="en-US" dirty="0"/>
              <a:t>Allows addition of "Money" objects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8E34A2B7-DF3E-4DA5-A406-EAA370A7314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167642" y="4572000"/>
            <a:ext cx="2103120" cy="731520"/>
          </a:xfrm>
          <a:prstGeom prst="wedgeRoundRectCallout">
            <a:avLst>
              <a:gd name="adj1" fmla="val 149698"/>
              <a:gd name="adj2" fmla="val -7083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0139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/>
              <a:t>Money "+" Definition: </a:t>
            </a:r>
            <a:br>
              <a:rPr lang="en-US" sz="3600" dirty="0"/>
            </a:br>
            <a:r>
              <a:rPr lang="en-US" sz="3600" b="1" dirty="0"/>
              <a:t>Display 8.1</a:t>
            </a:r>
            <a:r>
              <a:rPr lang="en-US" sz="3600" dirty="0"/>
              <a:t>  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5D86428-9829-4746-A09F-648B8D1DEC8E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6627" name="Picture 4" descr="C:\WINDOWS\Desktop\Oh_type\sacitch_C++_ppt\gif\savitchc08d01_partA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509147" y="2020068"/>
            <a:ext cx="7890510" cy="440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ular Callout 2"/>
          <p:cNvSpPr/>
          <p:nvPr/>
        </p:nvSpPr>
        <p:spPr>
          <a:xfrm>
            <a:off x="68820" y="2184400"/>
            <a:ext cx="1874350" cy="924560"/>
          </a:xfrm>
          <a:prstGeom prst="wedgeRoundRectCallout">
            <a:avLst>
              <a:gd name="adj1" fmla="val 96793"/>
              <a:gd name="adj2" fmla="val -19918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Note – function defined outside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0104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 Returning Objects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8888" y="1600200"/>
            <a:ext cx="7815262" cy="459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Constructor a "void" function?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We "think" that way, but no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"special"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With special properties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CAN return a value!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/>
              <a:t>Recall return statement in "+" overload</a:t>
            </a:r>
            <a:br>
              <a:rPr lang="en-US" sz="2800"/>
            </a:br>
            <a:r>
              <a:rPr lang="en-US" sz="2800"/>
              <a:t>for Money type: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return Money(finalDollars, finalCents);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Returns an "invocation" of Money class!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So constructor actually "returns" an object!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Called an "anonymous object"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91F27D1B-2BB1-4842-B402-57FC7E554C2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39474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3FB71EDE03B498FA25BD53B879DBF" ma:contentTypeVersion="0" ma:contentTypeDescription="Create a new document." ma:contentTypeScope="" ma:versionID="4d696d4970c5dd769665c758dc935f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3A428A-95E6-4D2C-81FC-05007CCE0B74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521FE5E-78FE-4580-AFA1-17F78ED441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F9BCAC-964F-4B87-8241-4D5D0E1F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1494</Words>
  <Application>Microsoft Office PowerPoint</Application>
  <PresentationFormat>Widescreen</PresentationFormat>
  <Paragraphs>410</Paragraphs>
  <Slides>30</Slides>
  <Notes>25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Brush Script MT</vt:lpstr>
      <vt:lpstr>Calibri</vt:lpstr>
      <vt:lpstr>Constantia</vt:lpstr>
      <vt:lpstr>Courier New</vt:lpstr>
      <vt:lpstr>Franklin Gothic Book</vt:lpstr>
      <vt:lpstr>Georgia</vt:lpstr>
      <vt:lpstr>Rage Italic</vt:lpstr>
      <vt:lpstr>Wingdings</vt:lpstr>
      <vt:lpstr>Pushpin</vt:lpstr>
      <vt:lpstr>COMP 53 – Week Two </vt:lpstr>
      <vt:lpstr>Topics</vt:lpstr>
      <vt:lpstr>Why Do We Care</vt:lpstr>
      <vt:lpstr>Function Overloading Array Sum Example</vt:lpstr>
      <vt:lpstr>Class Constructors Overload   Review</vt:lpstr>
      <vt:lpstr>Operator Overloading Introduction</vt:lpstr>
      <vt:lpstr>Overloading Basics</vt:lpstr>
      <vt:lpstr>Money "+" Definition:  Display 8.1  Operator Overloading</vt:lpstr>
      <vt:lpstr>Constructors Returning Objects</vt:lpstr>
      <vt:lpstr>Overloaded "=="</vt:lpstr>
      <vt:lpstr>Need for const Return Value</vt:lpstr>
      <vt:lpstr>const Functions</vt:lpstr>
      <vt:lpstr>Overloading Unary Operators</vt:lpstr>
      <vt:lpstr>Overload "-" for Money</vt:lpstr>
      <vt:lpstr>Overloaded "-" Examples</vt:lpstr>
      <vt:lpstr>Operator Overload Practice</vt:lpstr>
      <vt:lpstr>Member Operator in Action</vt:lpstr>
      <vt:lpstr>Overloading Operators:  Which Method?</vt:lpstr>
      <vt:lpstr>Overloading &gt;&gt; and &lt;&lt;</vt:lpstr>
      <vt:lpstr>What really is cout/cin</vt:lpstr>
      <vt:lpstr>Overloaded &gt;&gt;  Example 1 of 5</vt:lpstr>
      <vt:lpstr>Overloaded &gt;&gt;  Example 2 of 5</vt:lpstr>
      <vt:lpstr>Overloaded &gt;&gt;  Example 3 of 5</vt:lpstr>
      <vt:lpstr>Overloaded &gt;&gt;  Example 4 of 5</vt:lpstr>
      <vt:lpstr>Overloaded &gt;&gt;  Example 5 of 5</vt:lpstr>
      <vt:lpstr>Assignment Operator, =</vt:lpstr>
      <vt:lpstr>Increment and Decrement</vt:lpstr>
      <vt:lpstr>Increment Overload Practice</vt:lpstr>
      <vt:lpstr>Overload Array Operator, [ ]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Participation</dc:title>
  <dc:creator>Stephen Whiteman</dc:creator>
  <cp:lastModifiedBy>Mike Canniff</cp:lastModifiedBy>
  <cp:revision>67</cp:revision>
  <dcterms:created xsi:type="dcterms:W3CDTF">2013-12-04T20:54:32Z</dcterms:created>
  <dcterms:modified xsi:type="dcterms:W3CDTF">2015-01-21T05:07:05Z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0x01010041D3FB71EDE03B498FA25BD53B879DBF</vt:lpwstr>
  </property>
</Properties>
</file>