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5"/>
  </p:notesMasterIdLst>
  <p:sldIdLst>
    <p:sldId id="256" r:id="rId5"/>
    <p:sldId id="257" r:id="rId6"/>
    <p:sldId id="268" r:id="rId7"/>
    <p:sldId id="332" r:id="rId8"/>
    <p:sldId id="333" r:id="rId9"/>
    <p:sldId id="335" r:id="rId10"/>
    <p:sldId id="337" r:id="rId11"/>
    <p:sldId id="339" r:id="rId12"/>
    <p:sldId id="340" r:id="rId13"/>
    <p:sldId id="349" r:id="rId14"/>
    <p:sldId id="397" r:id="rId15"/>
    <p:sldId id="341" r:id="rId16"/>
    <p:sldId id="399" r:id="rId17"/>
    <p:sldId id="401" r:id="rId18"/>
    <p:sldId id="357" r:id="rId19"/>
    <p:sldId id="358" r:id="rId20"/>
    <p:sldId id="359" r:id="rId21"/>
    <p:sldId id="360" r:id="rId22"/>
    <p:sldId id="361" r:id="rId23"/>
    <p:sldId id="400" r:id="rId24"/>
    <p:sldId id="347" r:id="rId25"/>
    <p:sldId id="351" r:id="rId26"/>
    <p:sldId id="352" r:id="rId27"/>
    <p:sldId id="353" r:id="rId28"/>
    <p:sldId id="354" r:id="rId29"/>
    <p:sldId id="355" r:id="rId30"/>
    <p:sldId id="398" r:id="rId31"/>
    <p:sldId id="402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96" r:id="rId43"/>
    <p:sldId id="31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4160" autoAdjust="0"/>
  </p:normalViewPr>
  <p:slideViewPr>
    <p:cSldViewPr snapToGrid="0">
      <p:cViewPr varScale="1">
        <p:scale>
          <a:sx n="71" d="100"/>
          <a:sy n="71" d="100"/>
        </p:scale>
        <p:origin x="98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</a:pPr>
            <a:r>
              <a:rPr lang="en-US" altLang="en-US" sz="2200" dirty="0" smtClean="0"/>
              <a:t>Suppose that the nodes of a binary tree are stored in an array as follows:</a:t>
            </a:r>
          </a:p>
          <a:p>
            <a:pPr lvl="1">
              <a:buSzPct val="120000"/>
            </a:pPr>
            <a:r>
              <a:rPr lang="en-US" altLang="en-US" dirty="0" smtClean="0"/>
              <a:t>First, store the root, which is at level 1.</a:t>
            </a:r>
          </a:p>
          <a:p>
            <a:pPr lvl="1">
              <a:buSzPct val="120000"/>
            </a:pPr>
            <a:r>
              <a:rPr lang="en-US" altLang="en-US" dirty="0" smtClean="0"/>
              <a:t>Next, store the nodes at level 2;</a:t>
            </a:r>
          </a:p>
          <a:p>
            <a:pPr lvl="1">
              <a:buSzPct val="120000"/>
            </a:pPr>
            <a:r>
              <a:rPr lang="en-US" altLang="en-US" dirty="0" smtClean="0"/>
              <a:t>Then, store the nodes at level 3;</a:t>
            </a:r>
          </a:p>
          <a:p>
            <a:pPr lvl="1">
              <a:buSzPct val="120000"/>
              <a:buFontTx/>
              <a:buNone/>
            </a:pPr>
            <a:r>
              <a:rPr lang="en-US" altLang="en-US" dirty="0" smtClean="0"/>
              <a:t>	. . .</a:t>
            </a:r>
          </a:p>
          <a:p>
            <a:pPr>
              <a:buSzPct val="120000"/>
            </a:pPr>
            <a:r>
              <a:rPr lang="en-US" altLang="en-US" sz="2200" dirty="0" smtClean="0"/>
              <a:t>Suppose also that at every level, the nodes are stored from left to right.</a:t>
            </a:r>
          </a:p>
          <a:p>
            <a:pPr>
              <a:buSzPct val="120000"/>
            </a:pPr>
            <a:r>
              <a:rPr lang="en-US" altLang="en-US" sz="2200" dirty="0" smtClean="0"/>
              <a:t>If the binary tree is </a:t>
            </a:r>
            <a:r>
              <a:rPr lang="en-US" altLang="en-US" sz="2200" i="1" dirty="0" smtClean="0"/>
              <a:t>complete</a:t>
            </a:r>
            <a:r>
              <a:rPr lang="en-US" altLang="en-US" sz="2200" dirty="0" smtClean="0"/>
              <a:t>, then for any node at array position </a:t>
            </a:r>
            <a:r>
              <a:rPr lang="en-US" altLang="en-US" sz="2200" i="1" dirty="0" err="1" smtClean="0"/>
              <a:t>i</a:t>
            </a:r>
            <a:r>
              <a:rPr lang="en-US" altLang="en-US" sz="2200" dirty="0" smtClean="0"/>
              <a:t>, its </a:t>
            </a:r>
            <a:r>
              <a:rPr lang="en-US" altLang="en-US" sz="2200" b="1" i="1" dirty="0" smtClean="0"/>
              <a:t>left child</a:t>
            </a:r>
            <a:r>
              <a:rPr lang="en-US" altLang="en-US" sz="2200" dirty="0" smtClean="0"/>
              <a:t> will be at position </a:t>
            </a:r>
            <a:r>
              <a:rPr lang="en-US" altLang="en-US" sz="2200" i="1" dirty="0" smtClean="0"/>
              <a:t>2*</a:t>
            </a:r>
            <a:r>
              <a:rPr lang="en-US" altLang="en-US" sz="2200" i="1" dirty="0" err="1" smtClean="0"/>
              <a:t>i</a:t>
            </a:r>
            <a:r>
              <a:rPr lang="en-US" altLang="en-US" sz="2200" i="1" dirty="0" smtClean="0"/>
              <a:t> + 1</a:t>
            </a:r>
            <a:r>
              <a:rPr lang="en-US" altLang="en-US" sz="2200" dirty="0" smtClean="0"/>
              <a:t>, and its </a:t>
            </a:r>
            <a:r>
              <a:rPr lang="en-US" altLang="en-US" sz="2200" b="1" i="1" dirty="0" smtClean="0"/>
              <a:t>right child</a:t>
            </a:r>
            <a:r>
              <a:rPr lang="en-US" altLang="en-US" sz="2200" dirty="0" smtClean="0"/>
              <a:t> will be at position </a:t>
            </a:r>
            <a:r>
              <a:rPr lang="en-US" altLang="en-US" sz="2200" i="1" dirty="0" smtClean="0"/>
              <a:t>2*</a:t>
            </a:r>
            <a:r>
              <a:rPr lang="en-US" altLang="en-US" sz="2200" i="1" dirty="0" err="1" smtClean="0"/>
              <a:t>i</a:t>
            </a:r>
            <a:r>
              <a:rPr lang="en-US" altLang="en-US" sz="2200" i="1" dirty="0" smtClean="0"/>
              <a:t> + 2.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If the array-based binary tree is </a:t>
            </a:r>
            <a:r>
              <a:rPr lang="en-US" altLang="en-US" i="1" dirty="0" smtClean="0"/>
              <a:t>complete</a:t>
            </a:r>
            <a:r>
              <a:rPr lang="en-US" altLang="en-US" dirty="0" smtClean="0"/>
              <a:t>, then for any node at array position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, its </a:t>
            </a:r>
            <a:r>
              <a:rPr lang="en-US" altLang="en-US" b="1" i="1" dirty="0" smtClean="0"/>
              <a:t>parent</a:t>
            </a:r>
            <a:r>
              <a:rPr lang="en-US" altLang="en-US" dirty="0" smtClean="0"/>
              <a:t> will be at position</a:t>
            </a:r>
          </a:p>
          <a:p>
            <a:pPr marL="0" indent="0">
              <a:buNone/>
            </a:pPr>
            <a:endParaRPr lang="en-US" altLang="en-US" sz="800" dirty="0" smtClean="0"/>
          </a:p>
          <a:p>
            <a:pPr marL="0" indent="0" algn="ctr"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Examples: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4: 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3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  1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3: 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2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  1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2: 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1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  0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1: 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0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  0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0: 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– 1) 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</a:t>
            </a:r>
            <a:r>
              <a:rPr lang="en-US" altLang="en-US" b="1" dirty="0" smtClean="0">
                <a:sym typeface="Symbol" panose="05050102010706020507" pitchFamily="18" charset="2"/>
              </a:rPr>
              <a:t></a:t>
            </a:r>
            <a:r>
              <a:rPr lang="en-US" altLang="en-US" dirty="0" smtClean="0">
                <a:sym typeface="Symbol" panose="05050102010706020507" pitchFamily="18" charset="2"/>
              </a:rPr>
              <a:t> -1/ 2 </a:t>
            </a:r>
            <a:r>
              <a:rPr lang="en-US" altLang="en-US" b="1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>
                <a:sym typeface="Symbol" panose="05050102010706020507" pitchFamily="18" charset="2"/>
              </a:rPr>
              <a:t>  =  -1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Conclusion:</a:t>
            </a:r>
            <a:r>
              <a:rPr lang="en-US" altLang="en-US" dirty="0" smtClean="0"/>
              <a:t>  For an </a:t>
            </a:r>
            <a:r>
              <a:rPr lang="en-US" altLang="en-US" i="1" dirty="0" smtClean="0"/>
              <a:t>array-based</a:t>
            </a:r>
            <a:r>
              <a:rPr lang="en-US" altLang="en-US" dirty="0" smtClean="0"/>
              <a:t> representation of a </a:t>
            </a:r>
            <a:r>
              <a:rPr lang="en-US" altLang="en-US" i="1" dirty="0" smtClean="0"/>
              <a:t>complete binary tree</a:t>
            </a:r>
            <a:r>
              <a:rPr lang="en-US" altLang="en-US" dirty="0" smtClean="0"/>
              <a:t>, there is an easy way to determine the parent and children of any node </a:t>
            </a:r>
            <a:r>
              <a:rPr lang="en-US" altLang="en-US" i="1" dirty="0" smtClean="0"/>
              <a:t>without</a:t>
            </a:r>
            <a:r>
              <a:rPr lang="en-US" altLang="en-US" dirty="0" smtClean="0"/>
              <a:t> following left and right child indices (or pointers).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Consequently, in this case, it is sufficient to store the </a:t>
            </a:r>
            <a:r>
              <a:rPr lang="en-US" altLang="en-US" i="1" dirty="0" smtClean="0"/>
              <a:t>data items only</a:t>
            </a:r>
            <a:r>
              <a:rPr lang="en-US" altLang="en-US" dirty="0" smtClean="0"/>
              <a:t>, and indices (or pointers) to parents and children are not necessary.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http://upload.wikimedia.org/wikipedia/commons/4/4d/Heapsort-example.gif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8600" algn="l"/>
              </a:tabLst>
            </a:pPr>
            <a:r>
              <a:rPr lang="en-US" altLang="en-US" dirty="0" smtClean="0"/>
              <a:t>Supported operations include:</a:t>
            </a:r>
          </a:p>
          <a:p>
            <a:pPr lvl="1">
              <a:tabLst>
                <a:tab pos="228600" algn="l"/>
              </a:tabLst>
            </a:pPr>
            <a:r>
              <a:rPr lang="en-US" altLang="en-US" i="1" dirty="0" smtClean="0"/>
              <a:t>Create</a:t>
            </a:r>
            <a:r>
              <a:rPr lang="en-US" altLang="en-US" dirty="0" smtClean="0"/>
              <a:t> an empty priority queue</a:t>
            </a:r>
          </a:p>
          <a:p>
            <a:pPr lvl="1">
              <a:tabLst>
                <a:tab pos="228600" algn="l"/>
              </a:tabLst>
            </a:pPr>
            <a:r>
              <a:rPr lang="en-US" altLang="en-US" i="1" dirty="0" smtClean="0"/>
              <a:t>Destroy</a:t>
            </a:r>
            <a:r>
              <a:rPr lang="en-US" altLang="en-US" dirty="0" smtClean="0"/>
              <a:t> a priority queue</a:t>
            </a:r>
          </a:p>
          <a:p>
            <a:pPr lvl="1">
              <a:tabLst>
                <a:tab pos="228600" algn="l"/>
              </a:tabLst>
            </a:pPr>
            <a:r>
              <a:rPr lang="en-US" altLang="en-US" dirty="0" smtClean="0"/>
              <a:t>Determine whether a priority queue </a:t>
            </a:r>
            <a:r>
              <a:rPr lang="en-US" altLang="en-US" i="1" dirty="0" smtClean="0"/>
              <a:t>is empty</a:t>
            </a:r>
            <a:endParaRPr lang="en-US" altLang="en-US" dirty="0" smtClean="0"/>
          </a:p>
          <a:p>
            <a:pPr lvl="1">
              <a:tabLst>
                <a:tab pos="228600" algn="l"/>
              </a:tabLst>
            </a:pPr>
            <a:r>
              <a:rPr lang="en-US" altLang="en-US" i="1" dirty="0" smtClean="0"/>
              <a:t>Insert</a:t>
            </a:r>
            <a:r>
              <a:rPr lang="en-US" altLang="en-US" dirty="0" smtClean="0"/>
              <a:t> a new item into a priority queue</a:t>
            </a:r>
          </a:p>
          <a:p>
            <a:pPr lvl="1">
              <a:tabLst>
                <a:tab pos="228600" algn="l"/>
              </a:tabLst>
            </a:pPr>
            <a:r>
              <a:rPr lang="en-US" altLang="en-US" i="1" dirty="0" smtClean="0"/>
              <a:t>Retrieve,</a:t>
            </a:r>
            <a:r>
              <a:rPr lang="en-US" altLang="en-US" dirty="0" smtClean="0"/>
              <a:t> and then </a:t>
            </a:r>
            <a:r>
              <a:rPr lang="en-US" altLang="en-US" i="1" dirty="0" smtClean="0"/>
              <a:t>delete</a:t>
            </a:r>
            <a:r>
              <a:rPr lang="en-US" altLang="en-US" dirty="0" smtClean="0"/>
              <a:t> from the priority queue the item with the </a:t>
            </a:r>
            <a:r>
              <a:rPr lang="en-US" altLang="en-US" i="1" dirty="0" smtClean="0"/>
              <a:t>highest priority</a:t>
            </a:r>
            <a:r>
              <a:rPr lang="en-US" altLang="en-US" dirty="0" smtClean="0"/>
              <a:t>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Note that this is sufficient to ensure that the item with the </a:t>
            </a:r>
            <a:r>
              <a:rPr lang="en-US" altLang="en-US" i="1" dirty="0" smtClean="0">
                <a:sym typeface="Symbol" panose="05050102010706020507" pitchFamily="18" charset="2"/>
              </a:rPr>
              <a:t>greatest</a:t>
            </a:r>
            <a:r>
              <a:rPr lang="en-US" altLang="en-US" dirty="0" smtClean="0">
                <a:sym typeface="Symbol" panose="05050102010706020507" pitchFamily="18" charset="2"/>
              </a:rPr>
              <a:t> search key in the heap is stored at the </a:t>
            </a:r>
            <a:r>
              <a:rPr lang="en-US" altLang="en-US" i="1" dirty="0" smtClean="0">
                <a:sym typeface="Symbol" panose="05050102010706020507" pitchFamily="18" charset="2"/>
              </a:rPr>
              <a:t>root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P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E7D6B-042E-40DD-AE90-073FA6035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7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Fifteen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Georgia" panose="02040502050405020303" pitchFamily="18" charset="0"/>
              </a:rPr>
              <a:t>Heaps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DDE53-2EEC-4205-9D32-98541600752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4906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Semiheap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100" i="1" dirty="0" smtClean="0">
                <a:hlinkClick r:id="rId3"/>
              </a:rPr>
              <a:t>Animation</a:t>
            </a:r>
            <a:endParaRPr lang="en-US" altLang="en-US" i="1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9786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 </a:t>
            </a:r>
            <a:r>
              <a:rPr lang="en-US" altLang="en-US" b="1" i="1" dirty="0" err="1" smtClean="0"/>
              <a:t>semiheap</a:t>
            </a:r>
            <a:r>
              <a:rPr lang="en-US" altLang="en-US" dirty="0" smtClean="0"/>
              <a:t> is a </a:t>
            </a:r>
            <a:r>
              <a:rPr lang="en-US" altLang="en-US" i="1" dirty="0" smtClean="0"/>
              <a:t>complete</a:t>
            </a:r>
            <a:r>
              <a:rPr lang="en-US" altLang="en-US" dirty="0" smtClean="0"/>
              <a:t> binary tree in which the root’s left and right subtrees are both </a:t>
            </a:r>
            <a:r>
              <a:rPr lang="en-US" altLang="en-US" i="1" dirty="0" smtClean="0"/>
              <a:t>heaps</a:t>
            </a:r>
            <a:r>
              <a:rPr lang="en-US" altLang="en-US" dirty="0" smtClean="0"/>
              <a:t>.</a:t>
            </a:r>
            <a:endParaRPr lang="en-US" altLang="en-US" sz="2200" dirty="0"/>
          </a:p>
        </p:txBody>
      </p:sp>
      <p:grpSp>
        <p:nvGrpSpPr>
          <p:cNvPr id="22533" name="Group 54"/>
          <p:cNvGrpSpPr>
            <a:grpSpLocks/>
          </p:cNvGrpSpPr>
          <p:nvPr/>
        </p:nvGrpSpPr>
        <p:grpSpPr bwMode="auto">
          <a:xfrm>
            <a:off x="2514600" y="2743200"/>
            <a:ext cx="463550" cy="457200"/>
            <a:chOff x="2640" y="2688"/>
            <a:chExt cx="292" cy="288"/>
          </a:xfrm>
        </p:grpSpPr>
        <p:sp>
          <p:nvSpPr>
            <p:cNvPr id="22594" name="Oval 55"/>
            <p:cNvSpPr>
              <a:spLocks noChangeArrowheads="1"/>
            </p:cNvSpPr>
            <p:nvPr/>
          </p:nvSpPr>
          <p:spPr bwMode="auto">
            <a:xfrm>
              <a:off x="2642" y="268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PE" altLang="en-US"/>
            </a:p>
          </p:txBody>
        </p:sp>
        <p:sp>
          <p:nvSpPr>
            <p:cNvPr id="22595" name="Text Box 56"/>
            <p:cNvSpPr txBox="1">
              <a:spLocks noChangeArrowheads="1"/>
            </p:cNvSpPr>
            <p:nvPr/>
          </p:nvSpPr>
          <p:spPr bwMode="auto">
            <a:xfrm>
              <a:off x="2640" y="2688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10</a:t>
              </a:r>
            </a:p>
          </p:txBody>
        </p:sp>
      </p:grpSp>
      <p:grpSp>
        <p:nvGrpSpPr>
          <p:cNvPr id="22534" name="Group 123"/>
          <p:cNvGrpSpPr>
            <a:grpSpLocks/>
          </p:cNvGrpSpPr>
          <p:nvPr/>
        </p:nvGrpSpPr>
        <p:grpSpPr bwMode="auto">
          <a:xfrm>
            <a:off x="5638801" y="2743200"/>
            <a:ext cx="3927475" cy="3200400"/>
            <a:chOff x="2640" y="1584"/>
            <a:chExt cx="2474" cy="2016"/>
          </a:xfrm>
        </p:grpSpPr>
        <p:grpSp>
          <p:nvGrpSpPr>
            <p:cNvPr id="22547" name="Group 70"/>
            <p:cNvGrpSpPr>
              <a:grpSpLocks/>
            </p:cNvGrpSpPr>
            <p:nvPr/>
          </p:nvGrpSpPr>
          <p:grpSpPr bwMode="auto">
            <a:xfrm>
              <a:off x="2640" y="3312"/>
              <a:ext cx="288" cy="288"/>
              <a:chOff x="2642" y="2688"/>
              <a:chExt cx="288" cy="288"/>
            </a:xfrm>
          </p:grpSpPr>
          <p:sp>
            <p:nvSpPr>
              <p:cNvPr id="22592" name="Oval 7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93" name="Text Box 7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22548" name="Group 73"/>
            <p:cNvGrpSpPr>
              <a:grpSpLocks/>
            </p:cNvGrpSpPr>
            <p:nvPr/>
          </p:nvGrpSpPr>
          <p:grpSpPr bwMode="auto">
            <a:xfrm>
              <a:off x="2974" y="3312"/>
              <a:ext cx="292" cy="288"/>
              <a:chOff x="2640" y="2688"/>
              <a:chExt cx="292" cy="288"/>
            </a:xfrm>
          </p:grpSpPr>
          <p:sp>
            <p:nvSpPr>
              <p:cNvPr id="22590" name="Oval 7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91" name="Text Box 7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10</a:t>
                </a:r>
              </a:p>
            </p:txBody>
          </p:sp>
        </p:grpSp>
        <p:grpSp>
          <p:nvGrpSpPr>
            <p:cNvPr id="22549" name="Group 76"/>
            <p:cNvGrpSpPr>
              <a:grpSpLocks/>
            </p:cNvGrpSpPr>
            <p:nvPr/>
          </p:nvGrpSpPr>
          <p:grpSpPr bwMode="auto">
            <a:xfrm>
              <a:off x="3310" y="3312"/>
              <a:ext cx="292" cy="288"/>
              <a:chOff x="2640" y="2688"/>
              <a:chExt cx="292" cy="288"/>
            </a:xfrm>
          </p:grpSpPr>
          <p:sp>
            <p:nvSpPr>
              <p:cNvPr id="22588" name="Oval 7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89" name="Text Box 78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40</a:t>
                </a:r>
              </a:p>
            </p:txBody>
          </p:sp>
        </p:grpSp>
        <p:grpSp>
          <p:nvGrpSpPr>
            <p:cNvPr id="22550" name="Group 79"/>
            <p:cNvGrpSpPr>
              <a:grpSpLocks/>
            </p:cNvGrpSpPr>
            <p:nvPr/>
          </p:nvGrpSpPr>
          <p:grpSpPr bwMode="auto">
            <a:xfrm>
              <a:off x="3646" y="3312"/>
              <a:ext cx="292" cy="288"/>
              <a:chOff x="2640" y="2688"/>
              <a:chExt cx="292" cy="288"/>
            </a:xfrm>
          </p:grpSpPr>
          <p:sp>
            <p:nvSpPr>
              <p:cNvPr id="22586" name="Oval 8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87" name="Text Box 81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30</a:t>
                </a:r>
              </a:p>
            </p:txBody>
          </p:sp>
        </p:grpSp>
        <p:grpSp>
          <p:nvGrpSpPr>
            <p:cNvPr id="22551" name="Group 82"/>
            <p:cNvGrpSpPr>
              <a:grpSpLocks/>
            </p:cNvGrpSpPr>
            <p:nvPr/>
          </p:nvGrpSpPr>
          <p:grpSpPr bwMode="auto">
            <a:xfrm>
              <a:off x="2806" y="2736"/>
              <a:ext cx="292" cy="288"/>
              <a:chOff x="2640" y="2688"/>
              <a:chExt cx="292" cy="288"/>
            </a:xfrm>
          </p:grpSpPr>
          <p:sp>
            <p:nvSpPr>
              <p:cNvPr id="22584" name="Oval 83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85" name="Text Box 84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15</a:t>
                </a:r>
              </a:p>
            </p:txBody>
          </p:sp>
        </p:grpSp>
        <p:grpSp>
          <p:nvGrpSpPr>
            <p:cNvPr id="22552" name="Group 85"/>
            <p:cNvGrpSpPr>
              <a:grpSpLocks/>
            </p:cNvGrpSpPr>
            <p:nvPr/>
          </p:nvGrpSpPr>
          <p:grpSpPr bwMode="auto">
            <a:xfrm>
              <a:off x="3478" y="2736"/>
              <a:ext cx="292" cy="288"/>
              <a:chOff x="2640" y="2688"/>
              <a:chExt cx="292" cy="288"/>
            </a:xfrm>
          </p:grpSpPr>
          <p:sp>
            <p:nvSpPr>
              <p:cNvPr id="22582" name="Oval 8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83" name="Text Box 8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50</a:t>
                </a:r>
              </a:p>
            </p:txBody>
          </p:sp>
        </p:grpSp>
        <p:grpSp>
          <p:nvGrpSpPr>
            <p:cNvPr id="22553" name="Group 88"/>
            <p:cNvGrpSpPr>
              <a:grpSpLocks/>
            </p:cNvGrpSpPr>
            <p:nvPr/>
          </p:nvGrpSpPr>
          <p:grpSpPr bwMode="auto">
            <a:xfrm>
              <a:off x="4150" y="2736"/>
              <a:ext cx="292" cy="288"/>
              <a:chOff x="2640" y="2688"/>
              <a:chExt cx="292" cy="288"/>
            </a:xfrm>
          </p:grpSpPr>
          <p:sp>
            <p:nvSpPr>
              <p:cNvPr id="22580" name="Oval 8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81" name="Text Box 90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grpSp>
          <p:nvGrpSpPr>
            <p:cNvPr id="22554" name="Group 91"/>
            <p:cNvGrpSpPr>
              <a:grpSpLocks/>
            </p:cNvGrpSpPr>
            <p:nvPr/>
          </p:nvGrpSpPr>
          <p:grpSpPr bwMode="auto">
            <a:xfrm>
              <a:off x="4822" y="2736"/>
              <a:ext cx="292" cy="288"/>
              <a:chOff x="2640" y="2688"/>
              <a:chExt cx="292" cy="288"/>
            </a:xfrm>
          </p:grpSpPr>
          <p:sp>
            <p:nvSpPr>
              <p:cNvPr id="22578" name="Oval 9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79" name="Text Box 93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20</a:t>
                </a:r>
              </a:p>
            </p:txBody>
          </p:sp>
        </p:grpSp>
        <p:grpSp>
          <p:nvGrpSpPr>
            <p:cNvPr id="22555" name="Group 94"/>
            <p:cNvGrpSpPr>
              <a:grpSpLocks/>
            </p:cNvGrpSpPr>
            <p:nvPr/>
          </p:nvGrpSpPr>
          <p:grpSpPr bwMode="auto">
            <a:xfrm>
              <a:off x="3142" y="2160"/>
              <a:ext cx="292" cy="288"/>
              <a:chOff x="2640" y="2688"/>
              <a:chExt cx="292" cy="288"/>
            </a:xfrm>
          </p:grpSpPr>
          <p:sp>
            <p:nvSpPr>
              <p:cNvPr id="22576" name="Oval 9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77" name="Text Box 96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55</a:t>
                </a:r>
              </a:p>
            </p:txBody>
          </p:sp>
        </p:grpSp>
        <p:grpSp>
          <p:nvGrpSpPr>
            <p:cNvPr id="22556" name="Group 97"/>
            <p:cNvGrpSpPr>
              <a:grpSpLocks/>
            </p:cNvGrpSpPr>
            <p:nvPr/>
          </p:nvGrpSpPr>
          <p:grpSpPr bwMode="auto">
            <a:xfrm>
              <a:off x="4486" y="2160"/>
              <a:ext cx="292" cy="288"/>
              <a:chOff x="2640" y="2688"/>
              <a:chExt cx="292" cy="288"/>
            </a:xfrm>
          </p:grpSpPr>
          <p:sp>
            <p:nvSpPr>
              <p:cNvPr id="22574" name="Oval 9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75" name="Text Box 99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60</a:t>
                </a:r>
              </a:p>
            </p:txBody>
          </p:sp>
        </p:grpSp>
        <p:grpSp>
          <p:nvGrpSpPr>
            <p:cNvPr id="22557" name="Group 100"/>
            <p:cNvGrpSpPr>
              <a:grpSpLocks/>
            </p:cNvGrpSpPr>
            <p:nvPr/>
          </p:nvGrpSpPr>
          <p:grpSpPr bwMode="auto">
            <a:xfrm>
              <a:off x="3814" y="1584"/>
              <a:ext cx="292" cy="288"/>
              <a:chOff x="2640" y="2688"/>
              <a:chExt cx="292" cy="288"/>
            </a:xfrm>
          </p:grpSpPr>
          <p:sp>
            <p:nvSpPr>
              <p:cNvPr id="22572" name="Oval 10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73" name="Text Box 102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45</a:t>
                </a:r>
              </a:p>
            </p:txBody>
          </p:sp>
        </p:grpSp>
        <p:sp>
          <p:nvSpPr>
            <p:cNvPr id="22558" name="Line 103"/>
            <p:cNvSpPr>
              <a:spLocks noChangeShapeType="1"/>
            </p:cNvSpPr>
            <p:nvPr/>
          </p:nvSpPr>
          <p:spPr bwMode="auto">
            <a:xfrm flipH="1">
              <a:off x="2782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104"/>
            <p:cNvSpPr>
              <a:spLocks noChangeShapeType="1"/>
            </p:cNvSpPr>
            <p:nvPr/>
          </p:nvSpPr>
          <p:spPr bwMode="auto">
            <a:xfrm>
              <a:off x="3022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105"/>
            <p:cNvSpPr>
              <a:spLocks noChangeShapeType="1"/>
            </p:cNvSpPr>
            <p:nvPr/>
          </p:nvSpPr>
          <p:spPr bwMode="auto">
            <a:xfrm flipH="1">
              <a:off x="3454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106"/>
            <p:cNvSpPr>
              <a:spLocks noChangeShapeType="1"/>
            </p:cNvSpPr>
            <p:nvPr/>
          </p:nvSpPr>
          <p:spPr bwMode="auto">
            <a:xfrm>
              <a:off x="3694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62" name="Group 122"/>
            <p:cNvGrpSpPr>
              <a:grpSpLocks/>
            </p:cNvGrpSpPr>
            <p:nvPr/>
          </p:nvGrpSpPr>
          <p:grpSpPr bwMode="auto">
            <a:xfrm>
              <a:off x="3982" y="3312"/>
              <a:ext cx="292" cy="288"/>
              <a:chOff x="3982" y="3312"/>
              <a:chExt cx="292" cy="288"/>
            </a:xfrm>
          </p:grpSpPr>
          <p:sp>
            <p:nvSpPr>
              <p:cNvPr id="22570" name="Oval 109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71" name="Text Box 110"/>
              <p:cNvSpPr txBox="1">
                <a:spLocks noChangeArrowheads="1"/>
              </p:cNvSpPr>
              <p:nvPr/>
            </p:nvSpPr>
            <p:spPr bwMode="auto">
              <a:xfrm>
                <a:off x="3982" y="3312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25</a:t>
                </a:r>
              </a:p>
            </p:txBody>
          </p:sp>
        </p:grpSp>
        <p:sp>
          <p:nvSpPr>
            <p:cNvPr id="22563" name="Line 111"/>
            <p:cNvSpPr>
              <a:spLocks noChangeShapeType="1"/>
            </p:cNvSpPr>
            <p:nvPr/>
          </p:nvSpPr>
          <p:spPr bwMode="auto">
            <a:xfrm flipH="1">
              <a:off x="4126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112"/>
            <p:cNvSpPr>
              <a:spLocks noChangeShapeType="1"/>
            </p:cNvSpPr>
            <p:nvPr/>
          </p:nvSpPr>
          <p:spPr bwMode="auto">
            <a:xfrm flipH="1">
              <a:off x="2974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113"/>
            <p:cNvSpPr>
              <a:spLocks noChangeShapeType="1"/>
            </p:cNvSpPr>
            <p:nvPr/>
          </p:nvSpPr>
          <p:spPr bwMode="auto">
            <a:xfrm>
              <a:off x="3358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114"/>
            <p:cNvSpPr>
              <a:spLocks noChangeShapeType="1"/>
            </p:cNvSpPr>
            <p:nvPr/>
          </p:nvSpPr>
          <p:spPr bwMode="auto">
            <a:xfrm flipH="1">
              <a:off x="4318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115"/>
            <p:cNvSpPr>
              <a:spLocks noChangeShapeType="1"/>
            </p:cNvSpPr>
            <p:nvPr/>
          </p:nvSpPr>
          <p:spPr bwMode="auto">
            <a:xfrm>
              <a:off x="470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116"/>
            <p:cNvSpPr>
              <a:spLocks noChangeShapeType="1"/>
            </p:cNvSpPr>
            <p:nvPr/>
          </p:nvSpPr>
          <p:spPr bwMode="auto">
            <a:xfrm flipH="1">
              <a:off x="3406" y="187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117"/>
            <p:cNvSpPr>
              <a:spLocks noChangeShapeType="1"/>
            </p:cNvSpPr>
            <p:nvPr/>
          </p:nvSpPr>
          <p:spPr bwMode="auto">
            <a:xfrm>
              <a:off x="4030" y="187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127"/>
          <p:cNvGrpSpPr>
            <a:grpSpLocks/>
          </p:cNvGrpSpPr>
          <p:nvPr/>
        </p:nvGrpSpPr>
        <p:grpSpPr bwMode="auto">
          <a:xfrm>
            <a:off x="3733800" y="2743200"/>
            <a:ext cx="1377950" cy="1371600"/>
            <a:chOff x="816" y="1680"/>
            <a:chExt cx="868" cy="864"/>
          </a:xfrm>
        </p:grpSpPr>
        <p:grpSp>
          <p:nvGrpSpPr>
            <p:cNvPr id="22536" name="Group 57"/>
            <p:cNvGrpSpPr>
              <a:grpSpLocks/>
            </p:cNvGrpSpPr>
            <p:nvPr/>
          </p:nvGrpSpPr>
          <p:grpSpPr bwMode="auto">
            <a:xfrm>
              <a:off x="816" y="2256"/>
              <a:ext cx="292" cy="288"/>
              <a:chOff x="2640" y="2688"/>
              <a:chExt cx="292" cy="288"/>
            </a:xfrm>
          </p:grpSpPr>
          <p:sp>
            <p:nvSpPr>
              <p:cNvPr id="22545" name="Oval 5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46" name="Text Box 59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55</a:t>
                </a:r>
              </a:p>
            </p:txBody>
          </p:sp>
        </p:grpSp>
        <p:grpSp>
          <p:nvGrpSpPr>
            <p:cNvPr id="22537" name="Group 60"/>
            <p:cNvGrpSpPr>
              <a:grpSpLocks/>
            </p:cNvGrpSpPr>
            <p:nvPr/>
          </p:nvGrpSpPr>
          <p:grpSpPr bwMode="auto">
            <a:xfrm>
              <a:off x="1392" y="2256"/>
              <a:ext cx="292" cy="288"/>
              <a:chOff x="2640" y="2688"/>
              <a:chExt cx="292" cy="288"/>
            </a:xfrm>
          </p:grpSpPr>
          <p:sp>
            <p:nvSpPr>
              <p:cNvPr id="22543" name="Oval 6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44" name="Text Box 62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45</a:t>
                </a:r>
              </a:p>
            </p:txBody>
          </p:sp>
        </p:grpSp>
        <p:grpSp>
          <p:nvGrpSpPr>
            <p:cNvPr id="22538" name="Group 63"/>
            <p:cNvGrpSpPr>
              <a:grpSpLocks/>
            </p:cNvGrpSpPr>
            <p:nvPr/>
          </p:nvGrpSpPr>
          <p:grpSpPr bwMode="auto">
            <a:xfrm>
              <a:off x="1104" y="1680"/>
              <a:ext cx="292" cy="288"/>
              <a:chOff x="2640" y="2688"/>
              <a:chExt cx="292" cy="288"/>
            </a:xfrm>
          </p:grpSpPr>
          <p:sp>
            <p:nvSpPr>
              <p:cNvPr id="22541" name="Oval 6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2542" name="Text Box 6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25</a:t>
                </a:r>
              </a:p>
            </p:txBody>
          </p:sp>
        </p:grpSp>
        <p:sp>
          <p:nvSpPr>
            <p:cNvPr id="22539" name="Line 125"/>
            <p:cNvSpPr>
              <a:spLocks noChangeShapeType="1"/>
            </p:cNvSpPr>
            <p:nvPr/>
          </p:nvSpPr>
          <p:spPr bwMode="auto">
            <a:xfrm flipH="1">
              <a:off x="1008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26"/>
            <p:cNvSpPr>
              <a:spLocks noChangeShapeType="1"/>
            </p:cNvSpPr>
            <p:nvPr/>
          </p:nvSpPr>
          <p:spPr bwMode="auto">
            <a:xfrm>
              <a:off x="1296" y="19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76948"/>
            <a:ext cx="9286993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Queue Revisited</a:t>
            </a:r>
            <a:br>
              <a:rPr lang="en-US" dirty="0" smtClean="0"/>
            </a:br>
            <a:r>
              <a:rPr lang="en-US" sz="3100" i="1" dirty="0" smtClean="0"/>
              <a:t>Implemented as a Heap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5715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00201" y="53340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5943600" y="5105400"/>
            <a:ext cx="1295400" cy="1143000"/>
            <a:chOff x="152400" y="43434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4343400" y="5105400"/>
            <a:ext cx="1295400" cy="1143000"/>
            <a:chOff x="152400" y="4343400"/>
            <a:chExt cx="1295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TV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2667000" y="5105400"/>
            <a:ext cx="1295400" cy="1143000"/>
            <a:chOff x="152400" y="4343400"/>
            <a:chExt cx="12954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food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8100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"/>
          <p:cNvGrpSpPr/>
          <p:nvPr/>
        </p:nvGrpSpPr>
        <p:grpSpPr>
          <a:xfrm>
            <a:off x="9067800" y="5105400"/>
            <a:ext cx="1295400" cy="1143000"/>
            <a:chOff x="152400" y="4343400"/>
            <a:chExt cx="12954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clean room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7467600" y="5105400"/>
            <a:ext cx="1295400" cy="1143000"/>
            <a:chOff x="152400" y="4343400"/>
            <a:chExt cx="12954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call home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934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inkcinct.com.au/Web/CARTOONS/2008/2008-376--today%27s-prioriti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227" y="1760663"/>
            <a:ext cx="4038600" cy="3192337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90801" y="49530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74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914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16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0403" y="2971800"/>
            <a:ext cx="3951997" cy="1143000"/>
          </a:xfrm>
          <a:prstGeom prst="wedgeRoundRectCallout">
            <a:avLst>
              <a:gd name="adj1" fmla="val 18745"/>
              <a:gd name="adj2" fmla="val 12039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dirty="0"/>
              <a:t>The item with the </a:t>
            </a:r>
            <a:r>
              <a:rPr lang="en-US" altLang="en-US" i="1" dirty="0"/>
              <a:t>highest priority</a:t>
            </a:r>
            <a:r>
              <a:rPr lang="en-US" altLang="en-US" dirty="0"/>
              <a:t> is </a:t>
            </a:r>
            <a:r>
              <a:rPr lang="en-US" altLang="en-US" dirty="0" smtClean="0"/>
              <a:t> </a:t>
            </a:r>
            <a:r>
              <a:rPr lang="en-US" altLang="en-US" i="1" dirty="0"/>
              <a:t>next</a:t>
            </a:r>
            <a:r>
              <a:rPr lang="en-US" altLang="en-US" dirty="0"/>
              <a:t> to be removed from </a:t>
            </a:r>
            <a:r>
              <a:rPr lang="en-US" altLang="en-US" dirty="0" smtClean="0"/>
              <a:t>queue</a:t>
            </a:r>
            <a:r>
              <a:rPr lang="en-US" altLang="en-US" dirty="0"/>
              <a:t>.  </a:t>
            </a:r>
            <a:r>
              <a:rPr lang="en-US" altLang="en-US" dirty="0" smtClean="0"/>
              <a:t>Highest </a:t>
            </a:r>
            <a:r>
              <a:rPr lang="en-US" altLang="en-US" dirty="0"/>
              <a:t>Priority In, First </a:t>
            </a:r>
            <a:r>
              <a:rPr lang="en-US" altLang="en-US" dirty="0" smtClean="0"/>
              <a:t>Out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i="1" dirty="0" smtClean="0"/>
              <a:t>HPIFO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1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7D759C-6B3C-428F-86AE-E8F76949FA47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5631" y="581027"/>
            <a:ext cx="8510337" cy="1066800"/>
          </a:xfrm>
        </p:spPr>
        <p:txBody>
          <a:bodyPr>
            <a:normAutofit/>
          </a:bodyPr>
          <a:lstStyle/>
          <a:p>
            <a:r>
              <a:rPr lang="en-US" altLang="en-US" sz="3400" dirty="0"/>
              <a:t>Array-Based Representation of </a:t>
            </a:r>
            <a:r>
              <a:rPr lang="en-US" altLang="en-US" sz="3400" dirty="0" smtClean="0"/>
              <a:t>a </a:t>
            </a:r>
            <a:r>
              <a:rPr lang="en-US" altLang="en-US" sz="3400" i="1" dirty="0" smtClean="0"/>
              <a:t>Heap</a:t>
            </a:r>
            <a:endParaRPr lang="en-US" altLang="en-US" dirty="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27862530"/>
              </p:ext>
            </p:extLst>
          </p:nvPr>
        </p:nvGraphicFramePr>
        <p:xfrm>
          <a:off x="2057401" y="2141539"/>
          <a:ext cx="19177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4" imgW="1927080" imgH="4244400" progId="Word.Document.8">
                  <p:embed/>
                </p:oleObj>
              </mc:Choice>
              <mc:Fallback>
                <p:oleObj name="Document" r:id="rId4" imgW="1927080" imgH="424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141539"/>
                        <a:ext cx="1917700" cy="422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" name="Group 60"/>
          <p:cNvGrpSpPr>
            <a:grpSpLocks/>
          </p:cNvGrpSpPr>
          <p:nvPr/>
        </p:nvGrpSpPr>
        <p:grpSpPr bwMode="auto">
          <a:xfrm>
            <a:off x="4351420" y="2265950"/>
            <a:ext cx="4425950" cy="3508375"/>
            <a:chOff x="2112" y="1200"/>
            <a:chExt cx="2788" cy="2210"/>
          </a:xfrm>
        </p:grpSpPr>
        <p:grpSp>
          <p:nvGrpSpPr>
            <p:cNvPr id="5126" name="Group 58"/>
            <p:cNvGrpSpPr>
              <a:grpSpLocks/>
            </p:cNvGrpSpPr>
            <p:nvPr/>
          </p:nvGrpSpPr>
          <p:grpSpPr bwMode="auto">
            <a:xfrm>
              <a:off x="2184" y="1440"/>
              <a:ext cx="2640" cy="1970"/>
              <a:chOff x="2184" y="1440"/>
              <a:chExt cx="2640" cy="1970"/>
            </a:xfrm>
          </p:grpSpPr>
          <p:grpSp>
            <p:nvGrpSpPr>
              <p:cNvPr id="5138" name="Group 57"/>
              <p:cNvGrpSpPr>
                <a:grpSpLocks/>
              </p:cNvGrpSpPr>
              <p:nvPr/>
            </p:nvGrpSpPr>
            <p:grpSpPr bwMode="auto">
              <a:xfrm>
                <a:off x="2400" y="2448"/>
                <a:ext cx="480" cy="386"/>
                <a:chOff x="2400" y="2448"/>
                <a:chExt cx="480" cy="386"/>
              </a:xfrm>
            </p:grpSpPr>
            <p:sp>
              <p:nvSpPr>
                <p:cNvPr id="5175" name="Oval 7"/>
                <p:cNvSpPr>
                  <a:spLocks noChangeArrowheads="1"/>
                </p:cNvSpPr>
                <p:nvPr/>
              </p:nvSpPr>
              <p:spPr bwMode="auto">
                <a:xfrm>
                  <a:off x="2424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00" y="2496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Mary</a:t>
                  </a:r>
                </a:p>
              </p:txBody>
            </p:sp>
          </p:grpSp>
          <p:grpSp>
            <p:nvGrpSpPr>
              <p:cNvPr id="5139" name="Group 9"/>
              <p:cNvGrpSpPr>
                <a:grpSpLocks/>
              </p:cNvGrpSpPr>
              <p:nvPr/>
            </p:nvGrpSpPr>
            <p:grpSpPr bwMode="auto">
              <a:xfrm>
                <a:off x="3192" y="2448"/>
                <a:ext cx="480" cy="386"/>
                <a:chOff x="3984" y="2448"/>
                <a:chExt cx="480" cy="386"/>
              </a:xfrm>
            </p:grpSpPr>
            <p:sp>
              <p:nvSpPr>
                <p:cNvPr id="5173" name="Oval 10"/>
                <p:cNvSpPr>
                  <a:spLocks noChangeArrowheads="1"/>
                </p:cNvSpPr>
                <p:nvPr/>
              </p:nvSpPr>
              <p:spPr bwMode="auto">
                <a:xfrm>
                  <a:off x="4031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7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84" y="2496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Mike</a:t>
                  </a:r>
                </a:p>
              </p:txBody>
            </p:sp>
          </p:grpSp>
          <p:grpSp>
            <p:nvGrpSpPr>
              <p:cNvPr id="5140" name="Group 12"/>
              <p:cNvGrpSpPr>
                <a:grpSpLocks/>
              </p:cNvGrpSpPr>
              <p:nvPr/>
            </p:nvGrpSpPr>
            <p:grpSpPr bwMode="auto">
              <a:xfrm>
                <a:off x="3864" y="2448"/>
                <a:ext cx="431" cy="386"/>
                <a:chOff x="4560" y="2496"/>
                <a:chExt cx="431" cy="386"/>
              </a:xfrm>
            </p:grpSpPr>
            <p:sp>
              <p:nvSpPr>
                <p:cNvPr id="5171" name="Oval 13"/>
                <p:cNvSpPr>
                  <a:spLocks noChangeArrowheads="1"/>
                </p:cNvSpPr>
                <p:nvPr/>
              </p:nvSpPr>
              <p:spPr bwMode="auto">
                <a:xfrm>
                  <a:off x="4560" y="2496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7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60" y="2544"/>
                  <a:ext cx="43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Sam</a:t>
                  </a:r>
                </a:p>
              </p:txBody>
            </p:sp>
          </p:grpSp>
          <p:grpSp>
            <p:nvGrpSpPr>
              <p:cNvPr id="5141" name="Group 15"/>
              <p:cNvGrpSpPr>
                <a:grpSpLocks/>
              </p:cNvGrpSpPr>
              <p:nvPr/>
            </p:nvGrpSpPr>
            <p:grpSpPr bwMode="auto">
              <a:xfrm>
                <a:off x="4392" y="2448"/>
                <a:ext cx="432" cy="386"/>
                <a:chOff x="5040" y="2448"/>
                <a:chExt cx="432" cy="386"/>
              </a:xfrm>
            </p:grpSpPr>
            <p:sp>
              <p:nvSpPr>
                <p:cNvPr id="5169" name="Oval 16"/>
                <p:cNvSpPr>
                  <a:spLocks noChangeArrowheads="1"/>
                </p:cNvSpPr>
                <p:nvPr/>
              </p:nvSpPr>
              <p:spPr bwMode="auto">
                <a:xfrm>
                  <a:off x="5063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40" y="2496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Ann</a:t>
                  </a:r>
                </a:p>
              </p:txBody>
            </p:sp>
          </p:grpSp>
          <p:grpSp>
            <p:nvGrpSpPr>
              <p:cNvPr id="5142" name="Group 18"/>
              <p:cNvGrpSpPr>
                <a:grpSpLocks/>
              </p:cNvGrpSpPr>
              <p:nvPr/>
            </p:nvGrpSpPr>
            <p:grpSpPr bwMode="auto">
              <a:xfrm>
                <a:off x="3471" y="1440"/>
                <a:ext cx="418" cy="386"/>
                <a:chOff x="4167" y="1488"/>
                <a:chExt cx="418" cy="386"/>
              </a:xfrm>
            </p:grpSpPr>
            <p:sp>
              <p:nvSpPr>
                <p:cNvPr id="5167" name="Oval 19"/>
                <p:cNvSpPr>
                  <a:spLocks noChangeArrowheads="1"/>
                </p:cNvSpPr>
                <p:nvPr/>
              </p:nvSpPr>
              <p:spPr bwMode="auto">
                <a:xfrm>
                  <a:off x="4183" y="148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7" y="1536"/>
                  <a:ext cx="41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Tom</a:t>
                  </a:r>
                </a:p>
              </p:txBody>
            </p:sp>
          </p:grpSp>
          <p:grpSp>
            <p:nvGrpSpPr>
              <p:cNvPr id="5143" name="Group 21"/>
              <p:cNvGrpSpPr>
                <a:grpSpLocks/>
              </p:cNvGrpSpPr>
              <p:nvPr/>
            </p:nvGrpSpPr>
            <p:grpSpPr bwMode="auto">
              <a:xfrm>
                <a:off x="2849" y="1920"/>
                <a:ext cx="400" cy="386"/>
                <a:chOff x="3545" y="1968"/>
                <a:chExt cx="400" cy="386"/>
              </a:xfrm>
            </p:grpSpPr>
            <p:sp>
              <p:nvSpPr>
                <p:cNvPr id="5165" name="Oval 2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45" y="2016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Pam</a:t>
                  </a:r>
                </a:p>
              </p:txBody>
            </p:sp>
          </p:grpSp>
          <p:grpSp>
            <p:nvGrpSpPr>
              <p:cNvPr id="5144" name="Group 24"/>
              <p:cNvGrpSpPr>
                <a:grpSpLocks/>
              </p:cNvGrpSpPr>
              <p:nvPr/>
            </p:nvGrpSpPr>
            <p:grpSpPr bwMode="auto">
              <a:xfrm>
                <a:off x="4111" y="1920"/>
                <a:ext cx="386" cy="386"/>
                <a:chOff x="4807" y="1968"/>
                <a:chExt cx="386" cy="386"/>
              </a:xfrm>
            </p:grpSpPr>
            <p:sp>
              <p:nvSpPr>
                <p:cNvPr id="5163" name="Oval 25"/>
                <p:cNvSpPr>
                  <a:spLocks noChangeArrowheads="1"/>
                </p:cNvSpPr>
                <p:nvPr/>
              </p:nvSpPr>
              <p:spPr bwMode="auto">
                <a:xfrm>
                  <a:off x="4807" y="196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22" y="2016"/>
                  <a:ext cx="3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Sue</a:t>
                  </a:r>
                </a:p>
              </p:txBody>
            </p:sp>
          </p:grpSp>
          <p:grpSp>
            <p:nvGrpSpPr>
              <p:cNvPr id="5145" name="Group 27"/>
              <p:cNvGrpSpPr>
                <a:grpSpLocks/>
              </p:cNvGrpSpPr>
              <p:nvPr/>
            </p:nvGrpSpPr>
            <p:grpSpPr bwMode="auto">
              <a:xfrm>
                <a:off x="2184" y="3024"/>
                <a:ext cx="386" cy="386"/>
                <a:chOff x="2880" y="3072"/>
                <a:chExt cx="386" cy="386"/>
              </a:xfrm>
            </p:grpSpPr>
            <p:sp>
              <p:nvSpPr>
                <p:cNvPr id="5161" name="Oval 28"/>
                <p:cNvSpPr>
                  <a:spLocks noChangeArrowheads="1"/>
                </p:cNvSpPr>
                <p:nvPr/>
              </p:nvSpPr>
              <p:spPr bwMode="auto">
                <a:xfrm>
                  <a:off x="2880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913" y="3120"/>
                  <a:ext cx="3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Joe</a:t>
                  </a:r>
                </a:p>
              </p:txBody>
            </p:sp>
          </p:grpSp>
          <p:grpSp>
            <p:nvGrpSpPr>
              <p:cNvPr id="5146" name="Group 30"/>
              <p:cNvGrpSpPr>
                <a:grpSpLocks/>
              </p:cNvGrpSpPr>
              <p:nvPr/>
            </p:nvGrpSpPr>
            <p:grpSpPr bwMode="auto">
              <a:xfrm>
                <a:off x="2616" y="3024"/>
                <a:ext cx="392" cy="386"/>
                <a:chOff x="3312" y="3072"/>
                <a:chExt cx="392" cy="386"/>
              </a:xfrm>
            </p:grpSpPr>
            <p:sp>
              <p:nvSpPr>
                <p:cNvPr id="5159" name="Oval 31"/>
                <p:cNvSpPr>
                  <a:spLocks noChangeArrowheads="1"/>
                </p:cNvSpPr>
                <p:nvPr/>
              </p:nvSpPr>
              <p:spPr bwMode="auto">
                <a:xfrm>
                  <a:off x="3312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21" y="3120"/>
                  <a:ext cx="3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Bob</a:t>
                  </a:r>
                </a:p>
              </p:txBody>
            </p:sp>
          </p:grpSp>
          <p:grpSp>
            <p:nvGrpSpPr>
              <p:cNvPr id="5147" name="Group 33"/>
              <p:cNvGrpSpPr>
                <a:grpSpLocks/>
              </p:cNvGrpSpPr>
              <p:nvPr/>
            </p:nvGrpSpPr>
            <p:grpSpPr bwMode="auto">
              <a:xfrm>
                <a:off x="3031" y="3024"/>
                <a:ext cx="400" cy="386"/>
                <a:chOff x="3727" y="3072"/>
                <a:chExt cx="400" cy="386"/>
              </a:xfrm>
            </p:grpSpPr>
            <p:sp>
              <p:nvSpPr>
                <p:cNvPr id="5157" name="Oval 34"/>
                <p:cNvSpPr>
                  <a:spLocks noChangeArrowheads="1"/>
                </p:cNvSpPr>
                <p:nvPr/>
              </p:nvSpPr>
              <p:spPr bwMode="auto">
                <a:xfrm>
                  <a:off x="3734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515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27" y="3120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Jane</a:t>
                  </a:r>
                </a:p>
              </p:txBody>
            </p:sp>
          </p:grpSp>
          <p:sp>
            <p:nvSpPr>
              <p:cNvPr id="5148" name="Line 36"/>
              <p:cNvSpPr>
                <a:spLocks noChangeShapeType="1"/>
              </p:cNvSpPr>
              <p:nvPr/>
            </p:nvSpPr>
            <p:spPr bwMode="auto">
              <a:xfrm flipH="1">
                <a:off x="3192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Line 37"/>
              <p:cNvSpPr>
                <a:spLocks noChangeShapeType="1"/>
              </p:cNvSpPr>
              <p:nvPr/>
            </p:nvSpPr>
            <p:spPr bwMode="auto">
              <a:xfrm>
                <a:off x="3816" y="172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Line 38"/>
              <p:cNvSpPr>
                <a:spLocks noChangeShapeType="1"/>
              </p:cNvSpPr>
              <p:nvPr/>
            </p:nvSpPr>
            <p:spPr bwMode="auto">
              <a:xfrm flipH="1">
                <a:off x="2712" y="225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39"/>
              <p:cNvSpPr>
                <a:spLocks noChangeShapeType="1"/>
              </p:cNvSpPr>
              <p:nvPr/>
            </p:nvSpPr>
            <p:spPr bwMode="auto">
              <a:xfrm>
                <a:off x="3192" y="225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Line 40"/>
              <p:cNvSpPr>
                <a:spLocks noChangeShapeType="1"/>
              </p:cNvSpPr>
              <p:nvPr/>
            </p:nvSpPr>
            <p:spPr bwMode="auto">
              <a:xfrm flipH="1">
                <a:off x="4104" y="22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41"/>
              <p:cNvSpPr>
                <a:spLocks noChangeShapeType="1"/>
              </p:cNvSpPr>
              <p:nvPr/>
            </p:nvSpPr>
            <p:spPr bwMode="auto">
              <a:xfrm>
                <a:off x="4392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Line 42"/>
              <p:cNvSpPr>
                <a:spLocks noChangeShapeType="1"/>
              </p:cNvSpPr>
              <p:nvPr/>
            </p:nvSpPr>
            <p:spPr bwMode="auto">
              <a:xfrm flipH="1">
                <a:off x="242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Line 43"/>
              <p:cNvSpPr>
                <a:spLocks noChangeShapeType="1"/>
              </p:cNvSpPr>
              <p:nvPr/>
            </p:nvSpPr>
            <p:spPr bwMode="auto">
              <a:xfrm>
                <a:off x="266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" name="Line 44"/>
              <p:cNvSpPr>
                <a:spLocks noChangeShapeType="1"/>
              </p:cNvSpPr>
              <p:nvPr/>
            </p:nvSpPr>
            <p:spPr bwMode="auto">
              <a:xfrm flipH="1">
                <a:off x="3240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7" name="Group 59"/>
            <p:cNvGrpSpPr>
              <a:grpSpLocks/>
            </p:cNvGrpSpPr>
            <p:nvPr/>
          </p:nvGrpSpPr>
          <p:grpSpPr bwMode="auto">
            <a:xfrm>
              <a:off x="2112" y="1200"/>
              <a:ext cx="2788" cy="1978"/>
              <a:chOff x="2112" y="1200"/>
              <a:chExt cx="2788" cy="1978"/>
            </a:xfrm>
          </p:grpSpPr>
          <p:sp>
            <p:nvSpPr>
              <p:cNvPr id="5128" name="Text Box 45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5129" name="Text Box 46"/>
              <p:cNvSpPr txBox="1">
                <a:spLocks noChangeArrowheads="1"/>
              </p:cNvSpPr>
              <p:nvPr/>
            </p:nvSpPr>
            <p:spPr bwMode="auto">
              <a:xfrm>
                <a:off x="283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2</a:t>
                </a:r>
              </a:p>
            </p:txBody>
          </p:sp>
          <p:sp>
            <p:nvSpPr>
              <p:cNvPr id="5130" name="Text Box 47"/>
              <p:cNvSpPr txBox="1">
                <a:spLocks noChangeArrowheads="1"/>
              </p:cNvSpPr>
              <p:nvPr/>
            </p:nvSpPr>
            <p:spPr bwMode="auto">
              <a:xfrm>
                <a:off x="4704" y="22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1</a:t>
                </a:r>
              </a:p>
            </p:txBody>
          </p:sp>
          <p:sp>
            <p:nvSpPr>
              <p:cNvPr id="5131" name="Text Box 48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5</a:t>
                </a:r>
              </a:p>
            </p:txBody>
          </p:sp>
          <p:sp>
            <p:nvSpPr>
              <p:cNvPr id="5132" name="Text Box 49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4</a:t>
                </a:r>
              </a:p>
            </p:txBody>
          </p:sp>
          <p:sp>
            <p:nvSpPr>
              <p:cNvPr id="5133" name="Text Box 50"/>
              <p:cNvSpPr txBox="1">
                <a:spLocks noChangeArrowheads="1"/>
              </p:cNvSpPr>
              <p:nvPr/>
            </p:nvSpPr>
            <p:spPr bwMode="auto">
              <a:xfrm>
                <a:off x="2976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7</a:t>
                </a:r>
              </a:p>
            </p:txBody>
          </p:sp>
          <p:sp>
            <p:nvSpPr>
              <p:cNvPr id="5134" name="Text Box 51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6</a:t>
                </a:r>
              </a:p>
            </p:txBody>
          </p:sp>
          <p:sp>
            <p:nvSpPr>
              <p:cNvPr id="5135" name="Text Box 52"/>
              <p:cNvSpPr txBox="1">
                <a:spLocks noChangeArrowheads="1"/>
              </p:cNvSpPr>
              <p:nvPr/>
            </p:nvSpPr>
            <p:spPr bwMode="auto">
              <a:xfrm>
                <a:off x="4272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9</a:t>
                </a:r>
              </a:p>
            </p:txBody>
          </p:sp>
          <p:sp>
            <p:nvSpPr>
              <p:cNvPr id="5136" name="Text Box 53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8</a:t>
                </a:r>
              </a:p>
            </p:txBody>
          </p:sp>
          <p:sp>
            <p:nvSpPr>
              <p:cNvPr id="513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12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10</a:t>
                </a:r>
              </a:p>
            </p:txBody>
          </p:sp>
        </p:grpSp>
      </p:grpSp>
      <p:sp>
        <p:nvSpPr>
          <p:cNvPr id="2" name="Rounded Rectangular Callout 1"/>
          <p:cNvSpPr/>
          <p:nvPr/>
        </p:nvSpPr>
        <p:spPr>
          <a:xfrm>
            <a:off x="8677247" y="1602456"/>
            <a:ext cx="3465890" cy="1201488"/>
          </a:xfrm>
          <a:prstGeom prst="wedgeRoundRectCallout">
            <a:avLst>
              <a:gd name="adj1" fmla="val -60407"/>
              <a:gd name="adj2" fmla="val 14862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dirty="0" smtClean="0"/>
              <a:t>For </a:t>
            </a:r>
            <a:r>
              <a:rPr lang="en-US" altLang="en-US" dirty="0"/>
              <a:t>any node, the </a:t>
            </a:r>
            <a:r>
              <a:rPr lang="en-US" altLang="en-US" dirty="0" smtClean="0"/>
              <a:t>value </a:t>
            </a:r>
            <a:r>
              <a:rPr lang="en-US" altLang="en-US" dirty="0"/>
              <a:t>of its </a:t>
            </a:r>
            <a:r>
              <a:rPr lang="en-US" altLang="en-US" i="1" dirty="0"/>
              <a:t>left child</a:t>
            </a:r>
            <a:r>
              <a:rPr lang="en-US" altLang="en-US" dirty="0"/>
              <a:t> is not necessarily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dirty="0" smtClean="0">
                <a:sym typeface="Symbol" panose="05050102010706020507" pitchFamily="18" charset="2"/>
              </a:rPr>
              <a:t>value </a:t>
            </a:r>
            <a:r>
              <a:rPr lang="en-US" altLang="en-US" dirty="0">
                <a:sym typeface="Symbol" panose="05050102010706020507" pitchFamily="18" charset="2"/>
              </a:rPr>
              <a:t>of its </a:t>
            </a:r>
            <a:r>
              <a:rPr lang="en-US" altLang="en-US" i="1" dirty="0">
                <a:sym typeface="Symbol" panose="05050102010706020507" pitchFamily="18" charset="2"/>
              </a:rPr>
              <a:t>right child</a:t>
            </a:r>
            <a:endParaRPr lang="en-US" dirty="0" smtClean="0"/>
          </a:p>
        </p:txBody>
      </p:sp>
      <p:sp>
        <p:nvSpPr>
          <p:cNvPr id="3" name="Rounded Rectangular Callout 2"/>
          <p:cNvSpPr/>
          <p:nvPr/>
        </p:nvSpPr>
        <p:spPr>
          <a:xfrm>
            <a:off x="0" y="1349125"/>
            <a:ext cx="1973179" cy="854075"/>
          </a:xfrm>
          <a:prstGeom prst="wedgeRoundRectCallout">
            <a:avLst>
              <a:gd name="adj1" fmla="val 52338"/>
              <a:gd name="adj2" fmla="val 1258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Item with biggest value will be at position zero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46727" y="1627525"/>
            <a:ext cx="2187494" cy="782301"/>
          </a:xfrm>
          <a:prstGeom prst="wedgeRoundRectCallout">
            <a:avLst>
              <a:gd name="adj1" fmla="val 46819"/>
              <a:gd name="adj2" fmla="val 9018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Top of the Heap </a:t>
            </a:r>
            <a:r>
              <a:rPr lang="en-US" dirty="0" smtClean="0">
                <a:sym typeface="Wingdings" panose="05000000000000000000" pitchFamily="2" charset="2"/>
              </a:rPr>
              <a:t> biggest value is root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Retrieve or Pop from a Heap</a:t>
            </a:r>
            <a:endParaRPr lang="en-US" altLang="en-US" i="1" dirty="0" smtClean="0"/>
          </a:p>
        </p:txBody>
      </p:sp>
      <p:sp>
        <p:nvSpPr>
          <p:cNvPr id="2457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6923C-62C4-4080-830D-2DDFB4816CE0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grpSp>
        <p:nvGrpSpPr>
          <p:cNvPr id="24581" name="Group 183"/>
          <p:cNvGrpSpPr>
            <a:grpSpLocks/>
          </p:cNvGrpSpPr>
          <p:nvPr/>
        </p:nvGrpSpPr>
        <p:grpSpPr bwMode="auto">
          <a:xfrm>
            <a:off x="3970424" y="2209800"/>
            <a:ext cx="3927475" cy="3200400"/>
            <a:chOff x="336" y="1392"/>
            <a:chExt cx="2474" cy="2016"/>
          </a:xfrm>
        </p:grpSpPr>
        <p:grpSp>
          <p:nvGrpSpPr>
            <p:cNvPr id="24582" name="Group 178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24587" name="Group 6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24633" name="Oval 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</a:t>
                  </a:r>
                </a:p>
              </p:txBody>
            </p:sp>
          </p:grpSp>
          <p:grpSp>
            <p:nvGrpSpPr>
              <p:cNvPr id="24588" name="Group 7"/>
              <p:cNvGrpSpPr>
                <a:grpSpLocks/>
              </p:cNvGrpSpPr>
              <p:nvPr/>
            </p:nvGrpSpPr>
            <p:grpSpPr bwMode="auto">
              <a:xfrm>
                <a:off x="670" y="3120"/>
                <a:ext cx="292" cy="288"/>
                <a:chOff x="2640" y="2688"/>
                <a:chExt cx="292" cy="288"/>
              </a:xfrm>
            </p:grpSpPr>
            <p:sp>
              <p:nvSpPr>
                <p:cNvPr id="24631" name="Oval 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10</a:t>
                  </a:r>
                </a:p>
              </p:txBody>
            </p:sp>
          </p:grpSp>
          <p:grpSp>
            <p:nvGrpSpPr>
              <p:cNvPr id="24589" name="Group 10"/>
              <p:cNvGrpSpPr>
                <a:grpSpLocks/>
              </p:cNvGrpSpPr>
              <p:nvPr/>
            </p:nvGrpSpPr>
            <p:grpSpPr bwMode="auto">
              <a:xfrm>
                <a:off x="1006" y="3120"/>
                <a:ext cx="292" cy="288"/>
                <a:chOff x="2640" y="2688"/>
                <a:chExt cx="292" cy="288"/>
              </a:xfrm>
            </p:grpSpPr>
            <p:sp>
              <p:nvSpPr>
                <p:cNvPr id="24629" name="Oval 1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24590" name="Group 13"/>
              <p:cNvGrpSpPr>
                <a:grpSpLocks/>
              </p:cNvGrpSpPr>
              <p:nvPr/>
            </p:nvGrpSpPr>
            <p:grpSpPr bwMode="auto">
              <a:xfrm>
                <a:off x="1342" y="3120"/>
                <a:ext cx="292" cy="288"/>
                <a:chOff x="2640" y="2688"/>
                <a:chExt cx="292" cy="288"/>
              </a:xfrm>
            </p:grpSpPr>
            <p:sp>
              <p:nvSpPr>
                <p:cNvPr id="24627" name="Oval 1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30</a:t>
                  </a:r>
                </a:p>
              </p:txBody>
            </p:sp>
          </p:grpSp>
          <p:grpSp>
            <p:nvGrpSpPr>
              <p:cNvPr id="24591" name="Group 79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24625" name="Oval 8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24592" name="Group 82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24623" name="Oval 8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50</a:t>
                  </a:r>
                </a:p>
              </p:txBody>
            </p:sp>
          </p:grpSp>
          <p:grpSp>
            <p:nvGrpSpPr>
              <p:cNvPr id="24593" name="Group 85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24621" name="Oval 8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35</a:t>
                  </a:r>
                </a:p>
              </p:txBody>
            </p:sp>
          </p:grpSp>
          <p:grpSp>
            <p:nvGrpSpPr>
              <p:cNvPr id="24594" name="Group 88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24619" name="Oval 8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24595" name="Group 98"/>
              <p:cNvGrpSpPr>
                <a:grpSpLocks/>
              </p:cNvGrpSpPr>
              <p:nvPr/>
            </p:nvGrpSpPr>
            <p:grpSpPr bwMode="auto">
              <a:xfrm>
                <a:off x="838" y="1968"/>
                <a:ext cx="292" cy="288"/>
                <a:chOff x="2640" y="2688"/>
                <a:chExt cx="292" cy="288"/>
              </a:xfrm>
            </p:grpSpPr>
            <p:sp>
              <p:nvSpPr>
                <p:cNvPr id="24617" name="Oval 9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55</a:t>
                  </a:r>
                </a:p>
              </p:txBody>
            </p:sp>
          </p:grpSp>
          <p:grpSp>
            <p:nvGrpSpPr>
              <p:cNvPr id="24596" name="Group 101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24615" name="Oval 10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24597" name="Group 105"/>
              <p:cNvGrpSpPr>
                <a:grpSpLocks/>
              </p:cNvGrpSpPr>
              <p:nvPr/>
            </p:nvGrpSpPr>
            <p:grpSpPr bwMode="auto">
              <a:xfrm>
                <a:off x="1510" y="1392"/>
                <a:ext cx="292" cy="288"/>
                <a:chOff x="2640" y="2688"/>
                <a:chExt cx="292" cy="288"/>
              </a:xfrm>
            </p:grpSpPr>
            <p:sp>
              <p:nvSpPr>
                <p:cNvPr id="24613" name="Oval 10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60</a:t>
                  </a:r>
                </a:p>
              </p:txBody>
            </p:sp>
          </p:grpSp>
          <p:sp>
            <p:nvSpPr>
              <p:cNvPr id="24598" name="Line 158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159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162"/>
              <p:cNvSpPr>
                <a:spLocks noChangeShapeType="1"/>
              </p:cNvSpPr>
              <p:nvPr/>
            </p:nvSpPr>
            <p:spPr bwMode="auto">
              <a:xfrm flipH="1">
                <a:off x="115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Line 163"/>
              <p:cNvSpPr>
                <a:spLocks noChangeShapeType="1"/>
              </p:cNvSpPr>
              <p:nvPr/>
            </p:nvSpPr>
            <p:spPr bwMode="auto">
              <a:xfrm>
                <a:off x="139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02" name="Group 177"/>
              <p:cNvGrpSpPr>
                <a:grpSpLocks/>
              </p:cNvGrpSpPr>
              <p:nvPr/>
            </p:nvGrpSpPr>
            <p:grpSpPr bwMode="auto">
              <a:xfrm>
                <a:off x="1678" y="2832"/>
                <a:ext cx="292" cy="576"/>
                <a:chOff x="1678" y="2832"/>
                <a:chExt cx="292" cy="576"/>
              </a:xfrm>
            </p:grpSpPr>
            <p:grpSp>
              <p:nvGrpSpPr>
                <p:cNvPr id="24609" name="Group 176"/>
                <p:cNvGrpSpPr>
                  <a:grpSpLocks/>
                </p:cNvGrpSpPr>
                <p:nvPr/>
              </p:nvGrpSpPr>
              <p:grpSpPr bwMode="auto">
                <a:xfrm>
                  <a:off x="1678" y="3120"/>
                  <a:ext cx="292" cy="288"/>
                  <a:chOff x="1678" y="3120"/>
                  <a:chExt cx="292" cy="288"/>
                </a:xfrm>
              </p:grpSpPr>
              <p:sp>
                <p:nvSpPr>
                  <p:cNvPr id="2461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20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46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8" y="3120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sp>
              <p:nvSpPr>
                <p:cNvPr id="24610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822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03" name="Line 167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Line 168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Line 169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170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Line 171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Line 172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4" name="Group 182"/>
            <p:cNvGrpSpPr>
              <a:grpSpLocks/>
            </p:cNvGrpSpPr>
            <p:nvPr/>
          </p:nvGrpSpPr>
          <p:grpSpPr bwMode="auto">
            <a:xfrm>
              <a:off x="1248" y="1392"/>
              <a:ext cx="240" cy="144"/>
              <a:chOff x="1248" y="1392"/>
              <a:chExt cx="240" cy="144"/>
            </a:xfrm>
          </p:grpSpPr>
          <p:sp>
            <p:nvSpPr>
              <p:cNvPr id="24585" name="Line 180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14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Line 181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24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ounded Rectangular Callout 2"/>
          <p:cNvSpPr/>
          <p:nvPr/>
        </p:nvSpPr>
        <p:spPr>
          <a:xfrm>
            <a:off x="1143047" y="1981200"/>
            <a:ext cx="2773918" cy="914400"/>
          </a:xfrm>
          <a:prstGeom prst="wedgeRoundRectCallout">
            <a:avLst>
              <a:gd name="adj1" fmla="val 93240"/>
              <a:gd name="adj2" fmla="val 855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Easy! Just return the data item for the 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26617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Heap 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new practice C++ project</a:t>
            </a:r>
          </a:p>
          <a:p>
            <a:r>
              <a:rPr lang="en-US" dirty="0" smtClean="0"/>
              <a:t>Define the heap class properties (private)</a:t>
            </a:r>
          </a:p>
          <a:p>
            <a:pPr lvl="1"/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elements</a:t>
            </a:r>
          </a:p>
          <a:p>
            <a:r>
              <a:rPr lang="en-US" dirty="0" smtClean="0"/>
              <a:t>Define the following heap methods</a:t>
            </a:r>
          </a:p>
          <a:p>
            <a:pPr lvl="1"/>
            <a:r>
              <a:rPr lang="en-US" dirty="0" smtClean="0"/>
              <a:t>Parent(</a:t>
            </a:r>
            <a:r>
              <a:rPr lang="en-US" dirty="0" err="1" smtClean="0"/>
              <a:t>int</a:t>
            </a:r>
            <a:r>
              <a:rPr lang="en-US" dirty="0" smtClean="0"/>
              <a:t> index) – this will return the value of a node’s parent</a:t>
            </a:r>
          </a:p>
          <a:p>
            <a:pPr lvl="1"/>
            <a:r>
              <a:rPr lang="en-US" dirty="0" err="1" smtClean="0"/>
              <a:t>parentIdx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– return the index of a node’s parent</a:t>
            </a:r>
          </a:p>
          <a:p>
            <a:pPr lvl="1"/>
            <a:r>
              <a:rPr lang="en-US" dirty="0" err="1" smtClean="0"/>
              <a:t>lChildIdx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– calculates &amp; returns the left index</a:t>
            </a:r>
          </a:p>
          <a:p>
            <a:pPr lvl="1"/>
            <a:r>
              <a:rPr lang="en-US" dirty="0" err="1" smtClean="0"/>
              <a:t>rChildIdx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– </a:t>
            </a:r>
            <a:r>
              <a:rPr lang="en-US" dirty="0" smtClean="0"/>
              <a:t>calculates &amp; returns </a:t>
            </a:r>
            <a:r>
              <a:rPr lang="en-US" dirty="0"/>
              <a:t>the </a:t>
            </a:r>
            <a:r>
              <a:rPr lang="en-US" dirty="0" smtClean="0"/>
              <a:t>right index</a:t>
            </a:r>
            <a:endParaRPr lang="en-US" dirty="0"/>
          </a:p>
          <a:p>
            <a:pPr lvl="1"/>
            <a:r>
              <a:rPr lang="en-US" dirty="0" err="1" smtClean="0"/>
              <a:t>lChild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– returns the left child value</a:t>
            </a:r>
          </a:p>
          <a:p>
            <a:pPr lvl="1"/>
            <a:r>
              <a:rPr lang="en-US" dirty="0" err="1" smtClean="0"/>
              <a:t>rChild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– returns the right child value</a:t>
            </a:r>
          </a:p>
          <a:p>
            <a:pPr lvl="1"/>
            <a:r>
              <a:rPr lang="en-US" dirty="0" smtClean="0"/>
              <a:t>Print() – displays contents of heap.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9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16F54F-6ACF-4631-90E1-CBF5522D12EF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0075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Heap </a:t>
            </a:r>
            <a:r>
              <a:rPr lang="en-US" altLang="en-US" b="1" dirty="0" smtClean="0"/>
              <a:t>Insert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Basic Idea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dirty="0" smtClean="0"/>
              <a:t>Problem:</a:t>
            </a:r>
            <a:r>
              <a:rPr lang="en-US" altLang="en-US" dirty="0" smtClean="0"/>
              <a:t>  Insert a new item into a </a:t>
            </a:r>
            <a:r>
              <a:rPr lang="en-US" altLang="en-US" i="1" dirty="0" smtClean="0"/>
              <a:t>priority queue</a:t>
            </a:r>
            <a:r>
              <a:rPr lang="en-US" altLang="en-US" dirty="0" smtClean="0"/>
              <a:t>, where the priority queue is implemented as a </a:t>
            </a:r>
            <a:r>
              <a:rPr lang="en-US" altLang="en-US" i="1" dirty="0" smtClean="0"/>
              <a:t>heap</a:t>
            </a:r>
            <a:r>
              <a:rPr lang="en-US" altLang="en-US" dirty="0" smtClean="0"/>
              <a:t>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dirty="0" smtClean="0"/>
              <a:t>Pseudo-Code: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dirty="0" smtClean="0"/>
              <a:t>1) Store the new item in a new node at the end of the heap.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dirty="0" smtClean="0"/>
              <a:t>2) If the node containing the new item has a parent, and</a:t>
            </a:r>
          </a:p>
          <a:p>
            <a:pPr>
              <a:buFontTx/>
              <a:buNone/>
            </a:pPr>
            <a:endParaRPr lang="en-US" altLang="en-US" sz="800" dirty="0"/>
          </a:p>
          <a:p>
            <a:pPr algn="ctr">
              <a:spcBef>
                <a:spcPct val="0"/>
              </a:spcBef>
              <a:buSzPct val="120000"/>
              <a:buFontTx/>
              <a:buNone/>
            </a:pPr>
            <a:r>
              <a:rPr lang="en-US" altLang="en-US" dirty="0" smtClean="0"/>
              <a:t>key( node containing new item )  &gt;  key( node’s parent )</a:t>
            </a:r>
          </a:p>
          <a:p>
            <a:pPr>
              <a:spcBef>
                <a:spcPct val="0"/>
              </a:spcBef>
              <a:buSzPct val="120000"/>
              <a:buFontTx/>
              <a:buNone/>
            </a:pPr>
            <a:endParaRPr lang="en-US" altLang="en-US" sz="80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/>
              <a:t>	then swap the new item with the item in its parent node.</a:t>
            </a:r>
          </a:p>
          <a:p>
            <a:pPr>
              <a:buFontTx/>
              <a:buNone/>
            </a:pPr>
            <a:r>
              <a:rPr lang="en-US" altLang="en-US" dirty="0" smtClean="0"/>
              <a:t>3) If the new item was swapped with its parent in step 2, then repeat step 2 with the new item in the parent node.  If no items were swapped, then we are done:  the resulting tree is a heap containing the new item.</a:t>
            </a:r>
          </a:p>
        </p:txBody>
      </p:sp>
    </p:spTree>
    <p:extLst>
      <p:ext uri="{BB962C8B-B14F-4D97-AF65-F5344CB8AC3E}">
        <p14:creationId xmlns:p14="http://schemas.microsoft.com/office/powerpoint/2010/main" val="9392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031" y="613044"/>
            <a:ext cx="9286993" cy="120248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Heap Insert </a:t>
            </a:r>
            <a:br>
              <a:rPr lang="en-US" altLang="en-US" dirty="0" smtClean="0"/>
            </a:br>
            <a:r>
              <a:rPr lang="en-US" altLang="en-US" sz="3100" i="1" dirty="0" smtClean="0"/>
              <a:t>Example 1 of 4</a:t>
            </a:r>
            <a:endParaRPr lang="en-US" altLang="en-US" i="1" dirty="0" smtClean="0"/>
          </a:p>
        </p:txBody>
      </p:sp>
      <p:sp>
        <p:nvSpPr>
          <p:cNvPr id="3174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B70E7-5378-4E2C-9C78-3BCAE2A3ACE5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grpSp>
        <p:nvGrpSpPr>
          <p:cNvPr id="31749" name="Group 54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31755" name="Group 5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31797" name="Oval 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17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31756" name="Group 8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31795" name="Oval 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17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31757" name="Group 11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31793" name="Oval 1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17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35</a:t>
                  </a:r>
                </a:p>
              </p:txBody>
            </p:sp>
          </p:grpSp>
          <p:grpSp>
            <p:nvGrpSpPr>
              <p:cNvPr id="31758" name="Group 14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31791" name="Oval 1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1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31759" name="Group 17"/>
              <p:cNvGrpSpPr>
                <a:grpSpLocks/>
              </p:cNvGrpSpPr>
              <p:nvPr/>
            </p:nvGrpSpPr>
            <p:grpSpPr bwMode="auto">
              <a:xfrm>
                <a:off x="336" y="1392"/>
                <a:ext cx="2302" cy="2016"/>
                <a:chOff x="336" y="1392"/>
                <a:chExt cx="2302" cy="2016"/>
              </a:xfrm>
            </p:grpSpPr>
            <p:grpSp>
              <p:nvGrpSpPr>
                <p:cNvPr id="31760" name="Group 18"/>
                <p:cNvGrpSpPr>
                  <a:grpSpLocks/>
                </p:cNvGrpSpPr>
                <p:nvPr/>
              </p:nvGrpSpPr>
              <p:grpSpPr bwMode="auto">
                <a:xfrm>
                  <a:off x="336" y="3120"/>
                  <a:ext cx="288" cy="288"/>
                  <a:chOff x="2642" y="2688"/>
                  <a:chExt cx="288" cy="288"/>
                </a:xfrm>
              </p:grpSpPr>
              <p:sp>
                <p:nvSpPr>
                  <p:cNvPr id="3178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4" y="2688"/>
                    <a:ext cx="204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</a:t>
                    </a:r>
                  </a:p>
                </p:txBody>
              </p:sp>
            </p:grpSp>
            <p:grpSp>
              <p:nvGrpSpPr>
                <p:cNvPr id="31761" name="Group 21"/>
                <p:cNvGrpSpPr>
                  <a:grpSpLocks/>
                </p:cNvGrpSpPr>
                <p:nvPr/>
              </p:nvGrpSpPr>
              <p:grpSpPr bwMode="auto">
                <a:xfrm>
                  <a:off x="670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178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8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10</a:t>
                    </a:r>
                  </a:p>
                </p:txBody>
              </p:sp>
            </p:grpSp>
            <p:grpSp>
              <p:nvGrpSpPr>
                <p:cNvPr id="31762" name="Group 24"/>
                <p:cNvGrpSpPr>
                  <a:grpSpLocks/>
                </p:cNvGrpSpPr>
                <p:nvPr/>
              </p:nvGrpSpPr>
              <p:grpSpPr bwMode="auto">
                <a:xfrm>
                  <a:off x="1006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178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8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grpSp>
              <p:nvGrpSpPr>
                <p:cNvPr id="31763" name="Group 27"/>
                <p:cNvGrpSpPr>
                  <a:grpSpLocks/>
                </p:cNvGrpSpPr>
                <p:nvPr/>
              </p:nvGrpSpPr>
              <p:grpSpPr bwMode="auto">
                <a:xfrm>
                  <a:off x="1342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178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84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30</a:t>
                    </a:r>
                  </a:p>
                </p:txBody>
              </p:sp>
            </p:grpSp>
            <p:grpSp>
              <p:nvGrpSpPr>
                <p:cNvPr id="31764" name="Group 30"/>
                <p:cNvGrpSpPr>
                  <a:grpSpLocks/>
                </p:cNvGrpSpPr>
                <p:nvPr/>
              </p:nvGrpSpPr>
              <p:grpSpPr bwMode="auto">
                <a:xfrm>
                  <a:off x="838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178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8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50</a:t>
                    </a:r>
                  </a:p>
                </p:txBody>
              </p:sp>
            </p:grpSp>
            <p:grpSp>
              <p:nvGrpSpPr>
                <p:cNvPr id="31765" name="Group 33"/>
                <p:cNvGrpSpPr>
                  <a:grpSpLocks/>
                </p:cNvGrpSpPr>
                <p:nvPr/>
              </p:nvGrpSpPr>
              <p:grpSpPr bwMode="auto">
                <a:xfrm>
                  <a:off x="2182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1779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8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45</a:t>
                    </a:r>
                  </a:p>
                </p:txBody>
              </p:sp>
            </p:grpSp>
            <p:grpSp>
              <p:nvGrpSpPr>
                <p:cNvPr id="31766" name="Group 36"/>
                <p:cNvGrpSpPr>
                  <a:grpSpLocks/>
                </p:cNvGrpSpPr>
                <p:nvPr/>
              </p:nvGrpSpPr>
              <p:grpSpPr bwMode="auto">
                <a:xfrm>
                  <a:off x="1510" y="1392"/>
                  <a:ext cx="292" cy="288"/>
                  <a:chOff x="2640" y="2688"/>
                  <a:chExt cx="292" cy="288"/>
                </a:xfrm>
              </p:grpSpPr>
              <p:sp>
                <p:nvSpPr>
                  <p:cNvPr id="3177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177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55</a:t>
                    </a:r>
                  </a:p>
                </p:txBody>
              </p:sp>
            </p:grpSp>
            <p:sp>
              <p:nvSpPr>
                <p:cNvPr id="3176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8" name="Line 40"/>
                <p:cNvSpPr>
                  <a:spLocks noChangeShapeType="1"/>
                </p:cNvSpPr>
                <p:nvPr/>
              </p:nvSpPr>
              <p:spPr bwMode="auto">
                <a:xfrm>
                  <a:off x="71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5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0" name="Line 42"/>
                <p:cNvSpPr>
                  <a:spLocks noChangeShapeType="1"/>
                </p:cNvSpPr>
                <p:nvPr/>
              </p:nvSpPr>
              <p:spPr bwMode="auto">
                <a:xfrm>
                  <a:off x="139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670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2" name="Line 44"/>
                <p:cNvSpPr>
                  <a:spLocks noChangeShapeType="1"/>
                </p:cNvSpPr>
                <p:nvPr/>
              </p:nvSpPr>
              <p:spPr bwMode="auto">
                <a:xfrm>
                  <a:off x="105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01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4" name="Line 46"/>
                <p:cNvSpPr>
                  <a:spLocks noChangeShapeType="1"/>
                </p:cNvSpPr>
                <p:nvPr/>
              </p:nvSpPr>
              <p:spPr bwMode="auto">
                <a:xfrm>
                  <a:off x="2398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02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6" name="Line 48"/>
                <p:cNvSpPr>
                  <a:spLocks noChangeShapeType="1"/>
                </p:cNvSpPr>
                <p:nvPr/>
              </p:nvSpPr>
              <p:spPr bwMode="auto">
                <a:xfrm>
                  <a:off x="1726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51" name="Group 53"/>
            <p:cNvGrpSpPr>
              <a:grpSpLocks/>
            </p:cNvGrpSpPr>
            <p:nvPr/>
          </p:nvGrpSpPr>
          <p:grpSpPr bwMode="auto">
            <a:xfrm>
              <a:off x="1728" y="3120"/>
              <a:ext cx="292" cy="288"/>
              <a:chOff x="1728" y="3120"/>
              <a:chExt cx="292" cy="288"/>
            </a:xfrm>
          </p:grpSpPr>
          <p:sp>
            <p:nvSpPr>
              <p:cNvPr id="31753" name="Oval 50"/>
              <p:cNvSpPr>
                <a:spLocks noChangeArrowheads="1"/>
              </p:cNvSpPr>
              <p:nvPr/>
            </p:nvSpPr>
            <p:spPr bwMode="auto">
              <a:xfrm>
                <a:off x="1730" y="312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754" name="Text Box 51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47</a:t>
                </a:r>
              </a:p>
            </p:txBody>
          </p:sp>
        </p:grpSp>
        <p:sp>
          <p:nvSpPr>
            <p:cNvPr id="31752" name="Line 52"/>
            <p:cNvSpPr>
              <a:spLocks noChangeShapeType="1"/>
            </p:cNvSpPr>
            <p:nvPr/>
          </p:nvSpPr>
          <p:spPr bwMode="auto">
            <a:xfrm flipH="1">
              <a:off x="1872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7134726" y="4283242"/>
            <a:ext cx="3236495" cy="902369"/>
          </a:xfrm>
          <a:prstGeom prst="wedgeRoundRectCallout">
            <a:avLst>
              <a:gd name="adj1" fmla="val -113026"/>
              <a:gd name="adj2" fmla="val 4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Need to insert value = 47. Place at end of Queue or bottom of tree</a:t>
            </a:r>
          </a:p>
        </p:txBody>
      </p:sp>
    </p:spTree>
    <p:extLst>
      <p:ext uri="{BB962C8B-B14F-4D97-AF65-F5344CB8AC3E}">
        <p14:creationId xmlns:p14="http://schemas.microsoft.com/office/powerpoint/2010/main" val="42590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Insert </a:t>
            </a:r>
            <a:br>
              <a:rPr lang="en-US" altLang="en-US" dirty="0"/>
            </a:br>
            <a:r>
              <a:rPr lang="en-US" altLang="en-US" sz="3100" i="1" dirty="0"/>
              <a:t>Example </a:t>
            </a:r>
            <a:r>
              <a:rPr lang="en-US" altLang="en-US" sz="3100" i="1" dirty="0" smtClean="0"/>
              <a:t>2 </a:t>
            </a:r>
            <a:r>
              <a:rPr lang="en-US" altLang="en-US" sz="3100" i="1" dirty="0"/>
              <a:t>of 4</a:t>
            </a:r>
            <a:endParaRPr lang="en-US" altLang="en-US" i="1" dirty="0" smtClean="0"/>
          </a:p>
        </p:txBody>
      </p:sp>
      <p:sp>
        <p:nvSpPr>
          <p:cNvPr id="3277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3CAB7A-22DD-4CA8-84C8-E8F279193481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grpSp>
        <p:nvGrpSpPr>
          <p:cNvPr id="32773" name="Group 55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32779" name="Group 6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32821" name="Oval 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28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32780" name="Group 9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32819" name="Oval 1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28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32781" name="Group 12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32817" name="Oval 1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28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35</a:t>
                  </a:r>
                </a:p>
              </p:txBody>
            </p:sp>
          </p:grpSp>
          <p:grpSp>
            <p:nvGrpSpPr>
              <p:cNvPr id="32782" name="Group 15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32815" name="Oval 1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28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32783" name="Group 18"/>
              <p:cNvGrpSpPr>
                <a:grpSpLocks/>
              </p:cNvGrpSpPr>
              <p:nvPr/>
            </p:nvGrpSpPr>
            <p:grpSpPr bwMode="auto">
              <a:xfrm>
                <a:off x="336" y="1392"/>
                <a:ext cx="2302" cy="2016"/>
                <a:chOff x="336" y="1392"/>
                <a:chExt cx="2302" cy="2016"/>
              </a:xfrm>
            </p:grpSpPr>
            <p:grpSp>
              <p:nvGrpSpPr>
                <p:cNvPr id="32784" name="Group 19"/>
                <p:cNvGrpSpPr>
                  <a:grpSpLocks/>
                </p:cNvGrpSpPr>
                <p:nvPr/>
              </p:nvGrpSpPr>
              <p:grpSpPr bwMode="auto">
                <a:xfrm>
                  <a:off x="336" y="3120"/>
                  <a:ext cx="288" cy="288"/>
                  <a:chOff x="2642" y="2688"/>
                  <a:chExt cx="288" cy="288"/>
                </a:xfrm>
              </p:grpSpPr>
              <p:sp>
                <p:nvSpPr>
                  <p:cNvPr id="3281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1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4" y="2688"/>
                    <a:ext cx="204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</a:t>
                    </a:r>
                  </a:p>
                </p:txBody>
              </p:sp>
            </p:grpSp>
            <p:grpSp>
              <p:nvGrpSpPr>
                <p:cNvPr id="32785" name="Group 22"/>
                <p:cNvGrpSpPr>
                  <a:grpSpLocks/>
                </p:cNvGrpSpPr>
                <p:nvPr/>
              </p:nvGrpSpPr>
              <p:grpSpPr bwMode="auto">
                <a:xfrm>
                  <a:off x="670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281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1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10</a:t>
                    </a:r>
                  </a:p>
                </p:txBody>
              </p:sp>
            </p:grpSp>
            <p:grpSp>
              <p:nvGrpSpPr>
                <p:cNvPr id="32786" name="Group 25"/>
                <p:cNvGrpSpPr>
                  <a:grpSpLocks/>
                </p:cNvGrpSpPr>
                <p:nvPr/>
              </p:nvGrpSpPr>
              <p:grpSpPr bwMode="auto">
                <a:xfrm>
                  <a:off x="1006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2809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1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grpSp>
              <p:nvGrpSpPr>
                <p:cNvPr id="32787" name="Group 28"/>
                <p:cNvGrpSpPr>
                  <a:grpSpLocks/>
                </p:cNvGrpSpPr>
                <p:nvPr/>
              </p:nvGrpSpPr>
              <p:grpSpPr bwMode="auto">
                <a:xfrm>
                  <a:off x="1342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280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30</a:t>
                    </a:r>
                  </a:p>
                </p:txBody>
              </p:sp>
            </p:grpSp>
            <p:grpSp>
              <p:nvGrpSpPr>
                <p:cNvPr id="32788" name="Group 31"/>
                <p:cNvGrpSpPr>
                  <a:grpSpLocks/>
                </p:cNvGrpSpPr>
                <p:nvPr/>
              </p:nvGrpSpPr>
              <p:grpSpPr bwMode="auto">
                <a:xfrm>
                  <a:off x="838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280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0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50</a:t>
                    </a:r>
                  </a:p>
                </p:txBody>
              </p:sp>
            </p:grpSp>
            <p:grpSp>
              <p:nvGrpSpPr>
                <p:cNvPr id="32789" name="Group 34"/>
                <p:cNvGrpSpPr>
                  <a:grpSpLocks/>
                </p:cNvGrpSpPr>
                <p:nvPr/>
              </p:nvGrpSpPr>
              <p:grpSpPr bwMode="auto">
                <a:xfrm>
                  <a:off x="2182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280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0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45</a:t>
                    </a:r>
                  </a:p>
                </p:txBody>
              </p:sp>
            </p:grpSp>
            <p:grpSp>
              <p:nvGrpSpPr>
                <p:cNvPr id="32790" name="Group 37"/>
                <p:cNvGrpSpPr>
                  <a:grpSpLocks/>
                </p:cNvGrpSpPr>
                <p:nvPr/>
              </p:nvGrpSpPr>
              <p:grpSpPr bwMode="auto">
                <a:xfrm>
                  <a:off x="1510" y="1392"/>
                  <a:ext cx="292" cy="288"/>
                  <a:chOff x="2640" y="2688"/>
                  <a:chExt cx="292" cy="288"/>
                </a:xfrm>
              </p:grpSpPr>
              <p:sp>
                <p:nvSpPr>
                  <p:cNvPr id="3280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280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55</a:t>
                    </a:r>
                  </a:p>
                </p:txBody>
              </p:sp>
            </p:grpSp>
            <p:sp>
              <p:nvSpPr>
                <p:cNvPr id="3279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41"/>
                <p:cNvSpPr>
                  <a:spLocks noChangeShapeType="1"/>
                </p:cNvSpPr>
                <p:nvPr/>
              </p:nvSpPr>
              <p:spPr bwMode="auto">
                <a:xfrm>
                  <a:off x="71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5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4" name="Line 43"/>
                <p:cNvSpPr>
                  <a:spLocks noChangeShapeType="1"/>
                </p:cNvSpPr>
                <p:nvPr/>
              </p:nvSpPr>
              <p:spPr bwMode="auto">
                <a:xfrm>
                  <a:off x="139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670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6" name="Line 45"/>
                <p:cNvSpPr>
                  <a:spLocks noChangeShapeType="1"/>
                </p:cNvSpPr>
                <p:nvPr/>
              </p:nvSpPr>
              <p:spPr bwMode="auto">
                <a:xfrm>
                  <a:off x="105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7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01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8" name="Line 47"/>
                <p:cNvSpPr>
                  <a:spLocks noChangeShapeType="1"/>
                </p:cNvSpPr>
                <p:nvPr/>
              </p:nvSpPr>
              <p:spPr bwMode="auto">
                <a:xfrm>
                  <a:off x="2398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102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0" name="Line 49"/>
                <p:cNvSpPr>
                  <a:spLocks noChangeShapeType="1"/>
                </p:cNvSpPr>
                <p:nvPr/>
              </p:nvSpPr>
              <p:spPr bwMode="auto">
                <a:xfrm>
                  <a:off x="1726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775" name="Group 54"/>
            <p:cNvGrpSpPr>
              <a:grpSpLocks/>
            </p:cNvGrpSpPr>
            <p:nvPr/>
          </p:nvGrpSpPr>
          <p:grpSpPr bwMode="auto">
            <a:xfrm>
              <a:off x="1728" y="3120"/>
              <a:ext cx="292" cy="288"/>
              <a:chOff x="1728" y="3120"/>
              <a:chExt cx="292" cy="288"/>
            </a:xfrm>
          </p:grpSpPr>
          <p:sp>
            <p:nvSpPr>
              <p:cNvPr id="32777" name="Oval 51"/>
              <p:cNvSpPr>
                <a:spLocks noChangeArrowheads="1"/>
              </p:cNvSpPr>
              <p:nvPr/>
            </p:nvSpPr>
            <p:spPr bwMode="auto">
              <a:xfrm>
                <a:off x="1730" y="312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2778" name="Text Box 52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47</a:t>
                </a:r>
              </a:p>
            </p:txBody>
          </p:sp>
        </p:grpSp>
        <p:sp>
          <p:nvSpPr>
            <p:cNvPr id="32776" name="Line 53"/>
            <p:cNvSpPr>
              <a:spLocks noChangeShapeType="1"/>
            </p:cNvSpPr>
            <p:nvPr/>
          </p:nvSpPr>
          <p:spPr bwMode="auto">
            <a:xfrm flipH="1">
              <a:off x="1872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6091323" y="4593102"/>
            <a:ext cx="3521909" cy="1216051"/>
          </a:xfrm>
          <a:prstGeom prst="wedgeRoundRectCallout">
            <a:avLst>
              <a:gd name="adj1" fmla="val -84124"/>
              <a:gd name="adj2" fmla="val -486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dirty="0"/>
              <a:t>new item </a:t>
            </a:r>
            <a:r>
              <a:rPr lang="en-US" altLang="en-US" dirty="0" smtClean="0"/>
              <a:t> </a:t>
            </a:r>
            <a:r>
              <a:rPr lang="en-US" altLang="en-US" dirty="0"/>
              <a:t>&gt;  </a:t>
            </a:r>
            <a:r>
              <a:rPr lang="en-US" altLang="en-US" dirty="0" smtClean="0"/>
              <a:t>parent </a:t>
            </a:r>
            <a:r>
              <a:rPr lang="en-US" altLang="en-US" dirty="0" smtClean="0">
                <a:sym typeface="Wingdings" panose="05000000000000000000" pitchFamily="2" charset="2"/>
              </a:rPr>
              <a:t> </a:t>
            </a:r>
          </a:p>
          <a:p>
            <a:pPr algn="ctr"/>
            <a:r>
              <a:rPr lang="en-US" altLang="en-US" dirty="0" smtClean="0"/>
              <a:t>swap new </a:t>
            </a:r>
            <a:r>
              <a:rPr lang="en-US" altLang="en-US" dirty="0"/>
              <a:t>item with its parent.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2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Insert </a:t>
            </a:r>
            <a:br>
              <a:rPr lang="en-US" altLang="en-US" dirty="0"/>
            </a:br>
            <a:r>
              <a:rPr lang="en-US" altLang="en-US" sz="3100" i="1" dirty="0"/>
              <a:t>Example </a:t>
            </a:r>
            <a:r>
              <a:rPr lang="en-US" altLang="en-US" sz="3100" i="1" dirty="0" smtClean="0"/>
              <a:t>3 </a:t>
            </a:r>
            <a:r>
              <a:rPr lang="en-US" altLang="en-US" sz="3100" i="1" dirty="0"/>
              <a:t>of 4</a:t>
            </a:r>
            <a:endParaRPr lang="en-US" altLang="en-US" i="1" dirty="0" smtClean="0"/>
          </a:p>
        </p:txBody>
      </p:sp>
      <p:sp>
        <p:nvSpPr>
          <p:cNvPr id="3379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57BE04-85A2-4AB1-9E8B-1E69E5F4D94C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33798" name="Group 5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33803" name="Group 6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33845" name="Oval 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384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33804" name="Group 9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33843" name="Oval 1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38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33805" name="Group 12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33841" name="Oval 1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38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47</a:t>
                  </a:r>
                </a:p>
              </p:txBody>
            </p:sp>
          </p:grpSp>
          <p:grpSp>
            <p:nvGrpSpPr>
              <p:cNvPr id="33806" name="Group 15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33839" name="Oval 1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38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33807" name="Group 18"/>
              <p:cNvGrpSpPr>
                <a:grpSpLocks/>
              </p:cNvGrpSpPr>
              <p:nvPr/>
            </p:nvGrpSpPr>
            <p:grpSpPr bwMode="auto">
              <a:xfrm>
                <a:off x="336" y="1392"/>
                <a:ext cx="2302" cy="2016"/>
                <a:chOff x="336" y="1392"/>
                <a:chExt cx="2302" cy="2016"/>
              </a:xfrm>
            </p:grpSpPr>
            <p:grpSp>
              <p:nvGrpSpPr>
                <p:cNvPr id="33808" name="Group 19"/>
                <p:cNvGrpSpPr>
                  <a:grpSpLocks/>
                </p:cNvGrpSpPr>
                <p:nvPr/>
              </p:nvGrpSpPr>
              <p:grpSpPr bwMode="auto">
                <a:xfrm>
                  <a:off x="336" y="3120"/>
                  <a:ext cx="288" cy="288"/>
                  <a:chOff x="2642" y="2688"/>
                  <a:chExt cx="288" cy="288"/>
                </a:xfrm>
              </p:grpSpPr>
              <p:sp>
                <p:nvSpPr>
                  <p:cNvPr id="3383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3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4" y="2688"/>
                    <a:ext cx="204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</a:t>
                    </a:r>
                  </a:p>
                </p:txBody>
              </p:sp>
            </p:grpSp>
            <p:grpSp>
              <p:nvGrpSpPr>
                <p:cNvPr id="33809" name="Group 22"/>
                <p:cNvGrpSpPr>
                  <a:grpSpLocks/>
                </p:cNvGrpSpPr>
                <p:nvPr/>
              </p:nvGrpSpPr>
              <p:grpSpPr bwMode="auto">
                <a:xfrm>
                  <a:off x="670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383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3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10</a:t>
                    </a:r>
                  </a:p>
                </p:txBody>
              </p:sp>
            </p:grpSp>
            <p:grpSp>
              <p:nvGrpSpPr>
                <p:cNvPr id="33810" name="Group 25"/>
                <p:cNvGrpSpPr>
                  <a:grpSpLocks/>
                </p:cNvGrpSpPr>
                <p:nvPr/>
              </p:nvGrpSpPr>
              <p:grpSpPr bwMode="auto">
                <a:xfrm>
                  <a:off x="1006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383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3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grpSp>
              <p:nvGrpSpPr>
                <p:cNvPr id="33811" name="Group 28"/>
                <p:cNvGrpSpPr>
                  <a:grpSpLocks/>
                </p:cNvGrpSpPr>
                <p:nvPr/>
              </p:nvGrpSpPr>
              <p:grpSpPr bwMode="auto">
                <a:xfrm>
                  <a:off x="1342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383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3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30</a:t>
                    </a:r>
                  </a:p>
                </p:txBody>
              </p:sp>
            </p:grpSp>
            <p:grpSp>
              <p:nvGrpSpPr>
                <p:cNvPr id="33812" name="Group 31"/>
                <p:cNvGrpSpPr>
                  <a:grpSpLocks/>
                </p:cNvGrpSpPr>
                <p:nvPr/>
              </p:nvGrpSpPr>
              <p:grpSpPr bwMode="auto">
                <a:xfrm>
                  <a:off x="838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3829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3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50</a:t>
                    </a:r>
                  </a:p>
                </p:txBody>
              </p:sp>
            </p:grpSp>
            <p:grpSp>
              <p:nvGrpSpPr>
                <p:cNvPr id="33813" name="Group 34"/>
                <p:cNvGrpSpPr>
                  <a:grpSpLocks/>
                </p:cNvGrpSpPr>
                <p:nvPr/>
              </p:nvGrpSpPr>
              <p:grpSpPr bwMode="auto">
                <a:xfrm>
                  <a:off x="2182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382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2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45</a:t>
                    </a:r>
                  </a:p>
                </p:txBody>
              </p:sp>
            </p:grpSp>
            <p:grpSp>
              <p:nvGrpSpPr>
                <p:cNvPr id="33814" name="Group 37"/>
                <p:cNvGrpSpPr>
                  <a:grpSpLocks/>
                </p:cNvGrpSpPr>
                <p:nvPr/>
              </p:nvGrpSpPr>
              <p:grpSpPr bwMode="auto">
                <a:xfrm>
                  <a:off x="1510" y="1392"/>
                  <a:ext cx="292" cy="288"/>
                  <a:chOff x="2640" y="2688"/>
                  <a:chExt cx="292" cy="288"/>
                </a:xfrm>
              </p:grpSpPr>
              <p:sp>
                <p:nvSpPr>
                  <p:cNvPr id="33825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382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55</a:t>
                    </a:r>
                  </a:p>
                </p:txBody>
              </p:sp>
            </p:grpSp>
            <p:sp>
              <p:nvSpPr>
                <p:cNvPr id="338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6" name="Line 41"/>
                <p:cNvSpPr>
                  <a:spLocks noChangeShapeType="1"/>
                </p:cNvSpPr>
                <p:nvPr/>
              </p:nvSpPr>
              <p:spPr bwMode="auto">
                <a:xfrm>
                  <a:off x="71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5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8" name="Line 43"/>
                <p:cNvSpPr>
                  <a:spLocks noChangeShapeType="1"/>
                </p:cNvSpPr>
                <p:nvPr/>
              </p:nvSpPr>
              <p:spPr bwMode="auto">
                <a:xfrm>
                  <a:off x="139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670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0" name="Line 45"/>
                <p:cNvSpPr>
                  <a:spLocks noChangeShapeType="1"/>
                </p:cNvSpPr>
                <p:nvPr/>
              </p:nvSpPr>
              <p:spPr bwMode="auto">
                <a:xfrm>
                  <a:off x="105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01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2" name="Line 47"/>
                <p:cNvSpPr>
                  <a:spLocks noChangeShapeType="1"/>
                </p:cNvSpPr>
                <p:nvPr/>
              </p:nvSpPr>
              <p:spPr bwMode="auto">
                <a:xfrm>
                  <a:off x="2398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102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4" name="Line 49"/>
                <p:cNvSpPr>
                  <a:spLocks noChangeShapeType="1"/>
                </p:cNvSpPr>
                <p:nvPr/>
              </p:nvSpPr>
              <p:spPr bwMode="auto">
                <a:xfrm>
                  <a:off x="1726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799" name="Group 50"/>
            <p:cNvGrpSpPr>
              <a:grpSpLocks/>
            </p:cNvGrpSpPr>
            <p:nvPr/>
          </p:nvGrpSpPr>
          <p:grpSpPr bwMode="auto">
            <a:xfrm>
              <a:off x="1728" y="3120"/>
              <a:ext cx="292" cy="288"/>
              <a:chOff x="1728" y="3120"/>
              <a:chExt cx="292" cy="288"/>
            </a:xfrm>
          </p:grpSpPr>
          <p:sp>
            <p:nvSpPr>
              <p:cNvPr id="33801" name="Oval 51"/>
              <p:cNvSpPr>
                <a:spLocks noChangeArrowheads="1"/>
              </p:cNvSpPr>
              <p:nvPr/>
            </p:nvSpPr>
            <p:spPr bwMode="auto">
              <a:xfrm>
                <a:off x="1730" y="312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3802" name="Text Box 52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sp>
          <p:nvSpPr>
            <p:cNvPr id="33800" name="Line 53"/>
            <p:cNvSpPr>
              <a:spLocks noChangeShapeType="1"/>
            </p:cNvSpPr>
            <p:nvPr/>
          </p:nvSpPr>
          <p:spPr bwMode="auto">
            <a:xfrm flipH="1">
              <a:off x="1872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6604168" y="2745122"/>
            <a:ext cx="3045158" cy="806116"/>
          </a:xfrm>
          <a:prstGeom prst="wedgeRoundRectCallout">
            <a:avLst>
              <a:gd name="adj1" fmla="val -78913"/>
              <a:gd name="adj2" fmla="val 2518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Need to swap again to get 47 in right place</a:t>
            </a:r>
          </a:p>
        </p:txBody>
      </p:sp>
    </p:spTree>
    <p:extLst>
      <p:ext uri="{BB962C8B-B14F-4D97-AF65-F5344CB8AC3E}">
        <p14:creationId xmlns:p14="http://schemas.microsoft.com/office/powerpoint/2010/main" val="28422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Insert </a:t>
            </a:r>
            <a:br>
              <a:rPr lang="en-US" altLang="en-US" dirty="0"/>
            </a:br>
            <a:r>
              <a:rPr lang="en-US" altLang="en-US" sz="3100" i="1" dirty="0"/>
              <a:t>Example </a:t>
            </a:r>
            <a:r>
              <a:rPr lang="en-US" altLang="en-US" sz="3100" i="1" dirty="0" smtClean="0"/>
              <a:t>4 </a:t>
            </a:r>
            <a:r>
              <a:rPr lang="en-US" altLang="en-US" sz="3100" i="1" dirty="0"/>
              <a:t>of 4</a:t>
            </a:r>
            <a:endParaRPr lang="en-US" altLang="en-US" sz="3100" i="1" dirty="0" smtClean="0"/>
          </a:p>
        </p:txBody>
      </p:sp>
      <p:sp>
        <p:nvSpPr>
          <p:cNvPr id="348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9589B-2F20-4F79-84E1-AA1A401BD69C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34827" name="Group 6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34869" name="Oval 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48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34828" name="Group 9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34867" name="Oval 1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48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34829" name="Group 12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34865" name="Oval 1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48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34830" name="Group 15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34863" name="Oval 1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3486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34831" name="Group 18"/>
              <p:cNvGrpSpPr>
                <a:grpSpLocks/>
              </p:cNvGrpSpPr>
              <p:nvPr/>
            </p:nvGrpSpPr>
            <p:grpSpPr bwMode="auto">
              <a:xfrm>
                <a:off x="336" y="1392"/>
                <a:ext cx="2302" cy="2016"/>
                <a:chOff x="336" y="1392"/>
                <a:chExt cx="2302" cy="2016"/>
              </a:xfrm>
            </p:grpSpPr>
            <p:grpSp>
              <p:nvGrpSpPr>
                <p:cNvPr id="34832" name="Group 19"/>
                <p:cNvGrpSpPr>
                  <a:grpSpLocks/>
                </p:cNvGrpSpPr>
                <p:nvPr/>
              </p:nvGrpSpPr>
              <p:grpSpPr bwMode="auto">
                <a:xfrm>
                  <a:off x="336" y="3120"/>
                  <a:ext cx="288" cy="288"/>
                  <a:chOff x="2642" y="2688"/>
                  <a:chExt cx="288" cy="288"/>
                </a:xfrm>
              </p:grpSpPr>
              <p:sp>
                <p:nvSpPr>
                  <p:cNvPr id="3486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6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4" y="2688"/>
                    <a:ext cx="204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</a:t>
                    </a:r>
                  </a:p>
                </p:txBody>
              </p:sp>
            </p:grpSp>
            <p:grpSp>
              <p:nvGrpSpPr>
                <p:cNvPr id="34833" name="Group 22"/>
                <p:cNvGrpSpPr>
                  <a:grpSpLocks/>
                </p:cNvGrpSpPr>
                <p:nvPr/>
              </p:nvGrpSpPr>
              <p:grpSpPr bwMode="auto">
                <a:xfrm>
                  <a:off x="670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485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6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10</a:t>
                    </a:r>
                  </a:p>
                </p:txBody>
              </p:sp>
            </p:grpSp>
            <p:grpSp>
              <p:nvGrpSpPr>
                <p:cNvPr id="34834" name="Group 25"/>
                <p:cNvGrpSpPr>
                  <a:grpSpLocks/>
                </p:cNvGrpSpPr>
                <p:nvPr/>
              </p:nvGrpSpPr>
              <p:grpSpPr bwMode="auto">
                <a:xfrm>
                  <a:off x="1006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4857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5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grpSp>
              <p:nvGrpSpPr>
                <p:cNvPr id="34835" name="Group 28"/>
                <p:cNvGrpSpPr>
                  <a:grpSpLocks/>
                </p:cNvGrpSpPr>
                <p:nvPr/>
              </p:nvGrpSpPr>
              <p:grpSpPr bwMode="auto">
                <a:xfrm>
                  <a:off x="1342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3485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5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30</a:t>
                    </a:r>
                  </a:p>
                </p:txBody>
              </p:sp>
            </p:grpSp>
            <p:grpSp>
              <p:nvGrpSpPr>
                <p:cNvPr id="34836" name="Group 31"/>
                <p:cNvGrpSpPr>
                  <a:grpSpLocks/>
                </p:cNvGrpSpPr>
                <p:nvPr/>
              </p:nvGrpSpPr>
              <p:grpSpPr bwMode="auto">
                <a:xfrm>
                  <a:off x="838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4853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5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50</a:t>
                    </a:r>
                  </a:p>
                </p:txBody>
              </p:sp>
            </p:grpSp>
            <p:grpSp>
              <p:nvGrpSpPr>
                <p:cNvPr id="34837" name="Group 34"/>
                <p:cNvGrpSpPr>
                  <a:grpSpLocks/>
                </p:cNvGrpSpPr>
                <p:nvPr/>
              </p:nvGrpSpPr>
              <p:grpSpPr bwMode="auto">
                <a:xfrm>
                  <a:off x="2182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3485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5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47</a:t>
                    </a:r>
                  </a:p>
                </p:txBody>
              </p:sp>
            </p:grpSp>
            <p:grpSp>
              <p:nvGrpSpPr>
                <p:cNvPr id="34838" name="Group 37"/>
                <p:cNvGrpSpPr>
                  <a:grpSpLocks/>
                </p:cNvGrpSpPr>
                <p:nvPr/>
              </p:nvGrpSpPr>
              <p:grpSpPr bwMode="auto">
                <a:xfrm>
                  <a:off x="1510" y="1392"/>
                  <a:ext cx="292" cy="288"/>
                  <a:chOff x="2640" y="2688"/>
                  <a:chExt cx="292" cy="288"/>
                </a:xfrm>
              </p:grpSpPr>
              <p:sp>
                <p:nvSpPr>
                  <p:cNvPr id="3484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3485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55</a:t>
                    </a:r>
                  </a:p>
                </p:txBody>
              </p:sp>
            </p:grpSp>
            <p:sp>
              <p:nvSpPr>
                <p:cNvPr id="348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41"/>
                <p:cNvSpPr>
                  <a:spLocks noChangeShapeType="1"/>
                </p:cNvSpPr>
                <p:nvPr/>
              </p:nvSpPr>
              <p:spPr bwMode="auto">
                <a:xfrm>
                  <a:off x="71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5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43"/>
                <p:cNvSpPr>
                  <a:spLocks noChangeShapeType="1"/>
                </p:cNvSpPr>
                <p:nvPr/>
              </p:nvSpPr>
              <p:spPr bwMode="auto">
                <a:xfrm>
                  <a:off x="139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670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45"/>
                <p:cNvSpPr>
                  <a:spLocks noChangeShapeType="1"/>
                </p:cNvSpPr>
                <p:nvPr/>
              </p:nvSpPr>
              <p:spPr bwMode="auto">
                <a:xfrm>
                  <a:off x="105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01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47"/>
                <p:cNvSpPr>
                  <a:spLocks noChangeShapeType="1"/>
                </p:cNvSpPr>
                <p:nvPr/>
              </p:nvSpPr>
              <p:spPr bwMode="auto">
                <a:xfrm>
                  <a:off x="2398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102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49"/>
                <p:cNvSpPr>
                  <a:spLocks noChangeShapeType="1"/>
                </p:cNvSpPr>
                <p:nvPr/>
              </p:nvSpPr>
              <p:spPr bwMode="auto">
                <a:xfrm>
                  <a:off x="1726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3" name="Group 50"/>
            <p:cNvGrpSpPr>
              <a:grpSpLocks/>
            </p:cNvGrpSpPr>
            <p:nvPr/>
          </p:nvGrpSpPr>
          <p:grpSpPr bwMode="auto">
            <a:xfrm>
              <a:off x="1728" y="3120"/>
              <a:ext cx="292" cy="288"/>
              <a:chOff x="1728" y="3120"/>
              <a:chExt cx="292" cy="288"/>
            </a:xfrm>
          </p:grpSpPr>
          <p:sp>
            <p:nvSpPr>
              <p:cNvPr id="34825" name="Oval 51"/>
              <p:cNvSpPr>
                <a:spLocks noChangeArrowheads="1"/>
              </p:cNvSpPr>
              <p:nvPr/>
            </p:nvSpPr>
            <p:spPr bwMode="auto">
              <a:xfrm>
                <a:off x="1730" y="312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4826" name="Text Box 52"/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sp>
          <p:nvSpPr>
            <p:cNvPr id="34824" name="Line 53"/>
            <p:cNvSpPr>
              <a:spLocks noChangeShapeType="1"/>
            </p:cNvSpPr>
            <p:nvPr/>
          </p:nvSpPr>
          <p:spPr bwMode="auto">
            <a:xfrm flipH="1">
              <a:off x="1872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7372182" y="2521665"/>
            <a:ext cx="2766331" cy="1205070"/>
          </a:xfrm>
          <a:prstGeom prst="wedgeRoundRectCallout">
            <a:avLst>
              <a:gd name="adj1" fmla="val -128260"/>
              <a:gd name="adj2" fmla="val -3234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SzPct val="120000"/>
            </a:pPr>
            <a:r>
              <a:rPr lang="en-US" altLang="en-US" dirty="0"/>
              <a:t>Since </a:t>
            </a:r>
            <a:r>
              <a:rPr lang="en-US" altLang="en-US" dirty="0" smtClean="0"/>
              <a:t>new </a:t>
            </a:r>
            <a:r>
              <a:rPr lang="en-US" altLang="en-US" dirty="0"/>
              <a:t>item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en-US" altLang="en-US" dirty="0" smtClean="0"/>
              <a:t>  parent </a:t>
            </a:r>
            <a:r>
              <a:rPr lang="en-US" altLang="en-US" dirty="0"/>
              <a:t>(= 55), we are done</a:t>
            </a:r>
            <a:r>
              <a:rPr lang="en-US" altLang="en-US" dirty="0" smtClean="0"/>
              <a:t>. Result is a valid heap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33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>
            <a:normAutofit/>
          </a:bodyPr>
          <a:lstStyle/>
          <a:p>
            <a:r>
              <a:rPr lang="en-US" altLang="en-US" dirty="0"/>
              <a:t>Array-Based Representation of a Complete Binary Tree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Heaps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CRUD Operations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92" y="2781167"/>
            <a:ext cx="5260005" cy="38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Heap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insert(</a:t>
            </a:r>
            <a:r>
              <a:rPr lang="en-US" dirty="0" err="1" smtClean="0"/>
              <a:t>int</a:t>
            </a:r>
            <a:r>
              <a:rPr lang="en-US" dirty="0" smtClean="0"/>
              <a:t> item) method</a:t>
            </a:r>
          </a:p>
          <a:p>
            <a:pPr lvl="1"/>
            <a:r>
              <a:rPr lang="en-US" dirty="0" smtClean="0"/>
              <a:t>Add an item to vector</a:t>
            </a:r>
          </a:p>
          <a:p>
            <a:pPr lvl="1"/>
            <a:r>
              <a:rPr lang="en-US" dirty="0" smtClean="0"/>
              <a:t>Set index to last spot in vector</a:t>
            </a:r>
          </a:p>
          <a:p>
            <a:pPr lvl="1"/>
            <a:r>
              <a:rPr lang="en-US" dirty="0" smtClean="0"/>
              <a:t>While index &gt; 1 &amp;&amp; parent(index) &lt; item</a:t>
            </a:r>
          </a:p>
          <a:p>
            <a:pPr lvl="2"/>
            <a:r>
              <a:rPr lang="en-US" dirty="0" smtClean="0"/>
              <a:t>Elements[index] = parent[index]</a:t>
            </a:r>
          </a:p>
          <a:p>
            <a:pPr lvl="2"/>
            <a:r>
              <a:rPr lang="en-US" dirty="0" smtClean="0"/>
              <a:t>Index = </a:t>
            </a:r>
            <a:r>
              <a:rPr lang="en-US" dirty="0" err="1" smtClean="0"/>
              <a:t>parentIdx</a:t>
            </a:r>
            <a:r>
              <a:rPr lang="en-US" dirty="0" smtClean="0"/>
              <a:t>[index]</a:t>
            </a:r>
          </a:p>
          <a:p>
            <a:pPr lvl="1"/>
            <a:r>
              <a:rPr lang="en-US" dirty="0" smtClean="0"/>
              <a:t>Elements[index] =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D24A9F-3730-4CCF-83D2-22E481FF81D3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Heap Pop Operation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848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Similar to stack Pop operation</a:t>
            </a:r>
          </a:p>
          <a:p>
            <a:pPr lvl="1"/>
            <a:r>
              <a:rPr lang="en-US" altLang="en-US" dirty="0" smtClean="0"/>
              <a:t>But need to Pop off the top element and rebalance</a:t>
            </a:r>
          </a:p>
          <a:p>
            <a:r>
              <a:rPr lang="en-US" altLang="en-US" dirty="0" smtClean="0"/>
              <a:t>When the root of a heap is </a:t>
            </a:r>
            <a:r>
              <a:rPr lang="en-US" altLang="en-US" i="1" dirty="0" smtClean="0"/>
              <a:t>deleted</a:t>
            </a:r>
            <a:r>
              <a:rPr lang="en-US" altLang="en-US" dirty="0" smtClean="0"/>
              <a:t> we will be left with two separate heaps.</a:t>
            </a:r>
          </a:p>
          <a:p>
            <a:r>
              <a:rPr lang="en-US" altLang="en-US" dirty="0" smtClean="0"/>
              <a:t>Need a way to transform the remaining nodes back into a single heap.</a:t>
            </a:r>
          </a:p>
          <a:p>
            <a:r>
              <a:rPr lang="en-US" altLang="en-US" dirty="0" smtClean="0"/>
              <a:t>Transform </a:t>
            </a:r>
            <a:r>
              <a:rPr lang="en-US" altLang="en-US" dirty="0"/>
              <a:t>a </a:t>
            </a:r>
            <a:r>
              <a:rPr lang="en-US" altLang="en-US" i="1" dirty="0" err="1"/>
              <a:t>semiheap</a:t>
            </a:r>
            <a:r>
              <a:rPr lang="en-US" altLang="en-US" dirty="0"/>
              <a:t> with given root into a </a:t>
            </a:r>
            <a:r>
              <a:rPr lang="en-US" altLang="en-US" i="1" dirty="0"/>
              <a:t>heap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365760" lvl="1" indent="0">
              <a:spcBef>
                <a:spcPct val="40000"/>
              </a:spcBef>
              <a:buNone/>
            </a:pPr>
            <a:r>
              <a:rPr lang="en-US" altLang="en-US" dirty="0" smtClean="0"/>
              <a:t>1) If </a:t>
            </a:r>
            <a:r>
              <a:rPr lang="en-US" altLang="en-US" dirty="0"/>
              <a:t>the </a:t>
            </a:r>
            <a:r>
              <a:rPr lang="en-US" altLang="en-US" i="1" dirty="0"/>
              <a:t>root</a:t>
            </a:r>
            <a:r>
              <a:rPr lang="en-US" altLang="en-US" dirty="0"/>
              <a:t> of the </a:t>
            </a:r>
            <a:r>
              <a:rPr lang="en-US" altLang="en-US" i="1" dirty="0" err="1"/>
              <a:t>semiheap</a:t>
            </a:r>
            <a:r>
              <a:rPr lang="en-US" altLang="en-US" dirty="0"/>
              <a:t> is not a </a:t>
            </a:r>
            <a:r>
              <a:rPr lang="en-US" altLang="en-US" dirty="0" smtClean="0"/>
              <a:t>leaf and </a:t>
            </a:r>
            <a:r>
              <a:rPr lang="en-US" altLang="en-US" i="1" dirty="0" smtClean="0"/>
              <a:t>root</a:t>
            </a:r>
            <a:r>
              <a:rPr lang="en-US" altLang="en-US" dirty="0" smtClean="0"/>
              <a:t>   &lt; child</a:t>
            </a:r>
            <a:endParaRPr lang="en-US" altLang="en-US" dirty="0"/>
          </a:p>
          <a:p>
            <a:pPr>
              <a:spcBef>
                <a:spcPct val="0"/>
              </a:spcBef>
              <a:buSzPct val="120000"/>
              <a:buFont typeface="+mj-lt"/>
              <a:buAutoNum type="arabicPeriod"/>
            </a:pPr>
            <a:endParaRPr lang="en-US" altLang="en-US" sz="800" i="1" dirty="0"/>
          </a:p>
          <a:p>
            <a:pPr marL="640080" lvl="2" indent="0">
              <a:spcBef>
                <a:spcPct val="0"/>
              </a:spcBef>
              <a:buNone/>
            </a:pPr>
            <a:r>
              <a:rPr lang="en-US" altLang="en-US" dirty="0" smtClean="0"/>
              <a:t>then </a:t>
            </a:r>
            <a:r>
              <a:rPr lang="en-US" altLang="en-US" dirty="0"/>
              <a:t>swap the item in the root with the </a:t>
            </a:r>
            <a:r>
              <a:rPr lang="en-US" altLang="en-US" dirty="0" smtClean="0"/>
              <a:t>child</a:t>
            </a:r>
          </a:p>
          <a:p>
            <a:pPr marL="365760" lvl="1" indent="0">
              <a:buNone/>
            </a:pPr>
            <a:r>
              <a:rPr lang="en-US" altLang="en-US" dirty="0" smtClean="0"/>
              <a:t>2) If </a:t>
            </a:r>
            <a:r>
              <a:rPr lang="en-US" altLang="en-US" dirty="0"/>
              <a:t>any items were swapped in step 1, then repeat step 1 with the </a:t>
            </a:r>
            <a:r>
              <a:rPr lang="en-US" altLang="en-US" dirty="0" err="1"/>
              <a:t>subtree</a:t>
            </a:r>
            <a:r>
              <a:rPr lang="en-US" altLang="en-US" dirty="0"/>
              <a:t> rooted at the node </a:t>
            </a:r>
            <a:endParaRPr lang="en-US" altLang="en-US" dirty="0" smtClean="0"/>
          </a:p>
          <a:p>
            <a:pPr marL="365760" lvl="1" indent="0">
              <a:buNone/>
            </a:pPr>
            <a:r>
              <a:rPr lang="en-US" altLang="en-US" dirty="0" smtClean="0"/>
              <a:t>3) If </a:t>
            </a:r>
            <a:r>
              <a:rPr lang="en-US" altLang="en-US" dirty="0"/>
              <a:t>no items were swapped, then </a:t>
            </a:r>
            <a:r>
              <a:rPr lang="en-US" altLang="en-US" dirty="0" smtClean="0"/>
              <a:t>stop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Heap Pop </a:t>
            </a:r>
            <a:br>
              <a:rPr lang="en-US" altLang="en-US" dirty="0" smtClean="0"/>
            </a:br>
            <a:r>
              <a:rPr lang="en-US" altLang="en-US" sz="3100" i="1" dirty="0" smtClean="0"/>
              <a:t>Example 1 of 5</a:t>
            </a:r>
            <a:endParaRPr lang="en-US" altLang="en-US" i="1" dirty="0" smtClean="0"/>
          </a:p>
        </p:txBody>
      </p:sp>
      <p:sp>
        <p:nvSpPr>
          <p:cNvPr id="2457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6923C-62C4-4080-830D-2DDFB4816CE0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grpSp>
        <p:nvGrpSpPr>
          <p:cNvPr id="24581" name="Group 183"/>
          <p:cNvGrpSpPr>
            <a:grpSpLocks/>
          </p:cNvGrpSpPr>
          <p:nvPr/>
        </p:nvGrpSpPr>
        <p:grpSpPr bwMode="auto">
          <a:xfrm>
            <a:off x="2051051" y="1828800"/>
            <a:ext cx="3933825" cy="3581400"/>
            <a:chOff x="332" y="1152"/>
            <a:chExt cx="2478" cy="2256"/>
          </a:xfrm>
        </p:grpSpPr>
        <p:grpSp>
          <p:nvGrpSpPr>
            <p:cNvPr id="24582" name="Group 178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24587" name="Group 6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24633" name="Oval 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</a:t>
                  </a:r>
                </a:p>
              </p:txBody>
            </p:sp>
          </p:grpSp>
          <p:grpSp>
            <p:nvGrpSpPr>
              <p:cNvPr id="24588" name="Group 7"/>
              <p:cNvGrpSpPr>
                <a:grpSpLocks/>
              </p:cNvGrpSpPr>
              <p:nvPr/>
            </p:nvGrpSpPr>
            <p:grpSpPr bwMode="auto">
              <a:xfrm>
                <a:off x="670" y="3120"/>
                <a:ext cx="292" cy="288"/>
                <a:chOff x="2640" y="2688"/>
                <a:chExt cx="292" cy="288"/>
              </a:xfrm>
            </p:grpSpPr>
            <p:sp>
              <p:nvSpPr>
                <p:cNvPr id="24631" name="Oval 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10</a:t>
                  </a:r>
                </a:p>
              </p:txBody>
            </p:sp>
          </p:grpSp>
          <p:grpSp>
            <p:nvGrpSpPr>
              <p:cNvPr id="24589" name="Group 10"/>
              <p:cNvGrpSpPr>
                <a:grpSpLocks/>
              </p:cNvGrpSpPr>
              <p:nvPr/>
            </p:nvGrpSpPr>
            <p:grpSpPr bwMode="auto">
              <a:xfrm>
                <a:off x="1006" y="3120"/>
                <a:ext cx="292" cy="288"/>
                <a:chOff x="2640" y="2688"/>
                <a:chExt cx="292" cy="288"/>
              </a:xfrm>
            </p:grpSpPr>
            <p:sp>
              <p:nvSpPr>
                <p:cNvPr id="24629" name="Oval 1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24590" name="Group 13"/>
              <p:cNvGrpSpPr>
                <a:grpSpLocks/>
              </p:cNvGrpSpPr>
              <p:nvPr/>
            </p:nvGrpSpPr>
            <p:grpSpPr bwMode="auto">
              <a:xfrm>
                <a:off x="1342" y="3120"/>
                <a:ext cx="292" cy="288"/>
                <a:chOff x="2640" y="2688"/>
                <a:chExt cx="292" cy="288"/>
              </a:xfrm>
            </p:grpSpPr>
            <p:sp>
              <p:nvSpPr>
                <p:cNvPr id="24627" name="Oval 1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30</a:t>
                  </a:r>
                </a:p>
              </p:txBody>
            </p:sp>
          </p:grpSp>
          <p:grpSp>
            <p:nvGrpSpPr>
              <p:cNvPr id="24591" name="Group 79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24625" name="Oval 8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24592" name="Group 82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24623" name="Oval 8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50</a:t>
                  </a:r>
                </a:p>
              </p:txBody>
            </p:sp>
          </p:grpSp>
          <p:grpSp>
            <p:nvGrpSpPr>
              <p:cNvPr id="24593" name="Group 85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24621" name="Oval 8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35</a:t>
                  </a:r>
                </a:p>
              </p:txBody>
            </p:sp>
          </p:grpSp>
          <p:grpSp>
            <p:nvGrpSpPr>
              <p:cNvPr id="24594" name="Group 88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24619" name="Oval 8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2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24595" name="Group 98"/>
              <p:cNvGrpSpPr>
                <a:grpSpLocks/>
              </p:cNvGrpSpPr>
              <p:nvPr/>
            </p:nvGrpSpPr>
            <p:grpSpPr bwMode="auto">
              <a:xfrm>
                <a:off x="838" y="1968"/>
                <a:ext cx="292" cy="288"/>
                <a:chOff x="2640" y="2688"/>
                <a:chExt cx="292" cy="288"/>
              </a:xfrm>
            </p:grpSpPr>
            <p:sp>
              <p:nvSpPr>
                <p:cNvPr id="24617" name="Oval 9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55</a:t>
                  </a:r>
                </a:p>
              </p:txBody>
            </p:sp>
          </p:grpSp>
          <p:grpSp>
            <p:nvGrpSpPr>
              <p:cNvPr id="24596" name="Group 101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24615" name="Oval 10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24597" name="Group 105"/>
              <p:cNvGrpSpPr>
                <a:grpSpLocks/>
              </p:cNvGrpSpPr>
              <p:nvPr/>
            </p:nvGrpSpPr>
            <p:grpSpPr bwMode="auto">
              <a:xfrm>
                <a:off x="1510" y="1392"/>
                <a:ext cx="292" cy="288"/>
                <a:chOff x="2640" y="2688"/>
                <a:chExt cx="292" cy="288"/>
              </a:xfrm>
            </p:grpSpPr>
            <p:sp>
              <p:nvSpPr>
                <p:cNvPr id="24613" name="Oval 10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461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60</a:t>
                  </a:r>
                </a:p>
              </p:txBody>
            </p:sp>
          </p:grpSp>
          <p:sp>
            <p:nvSpPr>
              <p:cNvPr id="24598" name="Line 158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159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162"/>
              <p:cNvSpPr>
                <a:spLocks noChangeShapeType="1"/>
              </p:cNvSpPr>
              <p:nvPr/>
            </p:nvSpPr>
            <p:spPr bwMode="auto">
              <a:xfrm flipH="1">
                <a:off x="115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Line 163"/>
              <p:cNvSpPr>
                <a:spLocks noChangeShapeType="1"/>
              </p:cNvSpPr>
              <p:nvPr/>
            </p:nvSpPr>
            <p:spPr bwMode="auto">
              <a:xfrm>
                <a:off x="139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02" name="Group 177"/>
              <p:cNvGrpSpPr>
                <a:grpSpLocks/>
              </p:cNvGrpSpPr>
              <p:nvPr/>
            </p:nvGrpSpPr>
            <p:grpSpPr bwMode="auto">
              <a:xfrm>
                <a:off x="1678" y="2832"/>
                <a:ext cx="292" cy="576"/>
                <a:chOff x="1678" y="2832"/>
                <a:chExt cx="292" cy="576"/>
              </a:xfrm>
            </p:grpSpPr>
            <p:grpSp>
              <p:nvGrpSpPr>
                <p:cNvPr id="24609" name="Group 176"/>
                <p:cNvGrpSpPr>
                  <a:grpSpLocks/>
                </p:cNvGrpSpPr>
                <p:nvPr/>
              </p:nvGrpSpPr>
              <p:grpSpPr bwMode="auto">
                <a:xfrm>
                  <a:off x="1678" y="3120"/>
                  <a:ext cx="292" cy="288"/>
                  <a:chOff x="1678" y="3120"/>
                  <a:chExt cx="292" cy="288"/>
                </a:xfrm>
              </p:grpSpPr>
              <p:sp>
                <p:nvSpPr>
                  <p:cNvPr id="2461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20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46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8" y="3120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sp>
              <p:nvSpPr>
                <p:cNvPr id="24610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822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03" name="Line 167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Line 168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Line 169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170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Line 171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Line 172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3" name="Text Box 179"/>
            <p:cNvSpPr txBox="1">
              <a:spLocks noChangeArrowheads="1"/>
            </p:cNvSpPr>
            <p:nvPr/>
          </p:nvSpPr>
          <p:spPr bwMode="auto">
            <a:xfrm>
              <a:off x="332" y="1152"/>
              <a:ext cx="1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move 25 to here</a:t>
              </a:r>
            </a:p>
          </p:txBody>
        </p:sp>
        <p:grpSp>
          <p:nvGrpSpPr>
            <p:cNvPr id="24584" name="Group 182"/>
            <p:cNvGrpSpPr>
              <a:grpSpLocks/>
            </p:cNvGrpSpPr>
            <p:nvPr/>
          </p:nvGrpSpPr>
          <p:grpSpPr bwMode="auto">
            <a:xfrm>
              <a:off x="1248" y="1392"/>
              <a:ext cx="240" cy="144"/>
              <a:chOff x="1248" y="1392"/>
              <a:chExt cx="240" cy="144"/>
            </a:xfrm>
          </p:grpSpPr>
          <p:sp>
            <p:nvSpPr>
              <p:cNvPr id="24585" name="Line 180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14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Line 181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24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ounded Rectangular Callout 1"/>
          <p:cNvSpPr/>
          <p:nvPr/>
        </p:nvSpPr>
        <p:spPr>
          <a:xfrm>
            <a:off x="7084691" y="2014218"/>
            <a:ext cx="3142246" cy="777876"/>
          </a:xfrm>
          <a:prstGeom prst="wedgeRoundRectCallout">
            <a:avLst>
              <a:gd name="adj1" fmla="val -127279"/>
              <a:gd name="adj2" fmla="val -24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Select highest value which should be the root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913825" y="4461627"/>
            <a:ext cx="3483977" cy="1343515"/>
          </a:xfrm>
          <a:prstGeom prst="wedgeRoundRectCallout">
            <a:avLst>
              <a:gd name="adj1" fmla="val -107168"/>
              <a:gd name="adj2" fmla="val 249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SzPct val="120000"/>
            </a:pPr>
            <a:r>
              <a:rPr lang="en-US" altLang="en-US" dirty="0"/>
              <a:t>Move the item from the </a:t>
            </a:r>
            <a:r>
              <a:rPr lang="en-US" altLang="en-US" i="1" dirty="0"/>
              <a:t>last</a:t>
            </a:r>
            <a:r>
              <a:rPr lang="en-US" altLang="en-US" dirty="0"/>
              <a:t> node in the heap (= 25) to the </a:t>
            </a:r>
            <a:r>
              <a:rPr lang="en-US" altLang="en-US" i="1" dirty="0"/>
              <a:t>root</a:t>
            </a:r>
            <a:r>
              <a:rPr lang="en-US" altLang="en-US" dirty="0"/>
              <a:t>, and delete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299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Pop </a:t>
            </a:r>
            <a:br>
              <a:rPr lang="en-US" altLang="en-US" dirty="0"/>
            </a:br>
            <a:r>
              <a:rPr lang="en-US" altLang="en-US" sz="3100" i="1" dirty="0"/>
              <a:t>Example 2</a:t>
            </a:r>
            <a:r>
              <a:rPr lang="en-US" altLang="en-US" sz="3100" i="1" dirty="0" smtClean="0"/>
              <a:t> </a:t>
            </a:r>
            <a:r>
              <a:rPr lang="en-US" altLang="en-US" sz="3100" i="1" dirty="0"/>
              <a:t>of 5</a:t>
            </a:r>
            <a:endParaRPr lang="en-US" altLang="en-US" i="1" dirty="0" smtClean="0"/>
          </a:p>
        </p:txBody>
      </p:sp>
      <p:sp>
        <p:nvSpPr>
          <p:cNvPr id="2560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71F9FA-D464-4FDA-824A-B9141C8FD795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grpSp>
        <p:nvGrpSpPr>
          <p:cNvPr id="25605" name="Group 66"/>
          <p:cNvGrpSpPr>
            <a:grpSpLocks/>
          </p:cNvGrpSpPr>
          <p:nvPr/>
        </p:nvGrpSpPr>
        <p:grpSpPr bwMode="auto">
          <a:xfrm>
            <a:off x="1905001" y="1447800"/>
            <a:ext cx="4079875" cy="3962400"/>
            <a:chOff x="240" y="912"/>
            <a:chExt cx="2570" cy="2496"/>
          </a:xfrm>
        </p:grpSpPr>
        <p:grpSp>
          <p:nvGrpSpPr>
            <p:cNvPr id="25606" name="Group 59"/>
            <p:cNvGrpSpPr>
              <a:grpSpLocks/>
            </p:cNvGrpSpPr>
            <p:nvPr/>
          </p:nvGrpSpPr>
          <p:grpSpPr bwMode="auto">
            <a:xfrm>
              <a:off x="336" y="1392"/>
              <a:ext cx="2474" cy="2016"/>
              <a:chOff x="336" y="1392"/>
              <a:chExt cx="2474" cy="2016"/>
            </a:xfrm>
          </p:grpSpPr>
          <p:grpSp>
            <p:nvGrpSpPr>
              <p:cNvPr id="25611" name="Group 18"/>
              <p:cNvGrpSpPr>
                <a:grpSpLocks/>
              </p:cNvGrpSpPr>
              <p:nvPr/>
            </p:nvGrpSpPr>
            <p:grpSpPr bwMode="auto">
              <a:xfrm>
                <a:off x="502" y="2544"/>
                <a:ext cx="292" cy="288"/>
                <a:chOff x="2640" y="2688"/>
                <a:chExt cx="292" cy="288"/>
              </a:xfrm>
            </p:grpSpPr>
            <p:sp>
              <p:nvSpPr>
                <p:cNvPr id="25653" name="Oval 1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56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15</a:t>
                  </a:r>
                </a:p>
              </p:txBody>
            </p:sp>
          </p:grpSp>
          <p:grpSp>
            <p:nvGrpSpPr>
              <p:cNvPr id="25612" name="Group 21"/>
              <p:cNvGrpSpPr>
                <a:grpSpLocks/>
              </p:cNvGrpSpPr>
              <p:nvPr/>
            </p:nvGrpSpPr>
            <p:grpSpPr bwMode="auto">
              <a:xfrm>
                <a:off x="1174" y="2544"/>
                <a:ext cx="292" cy="288"/>
                <a:chOff x="2640" y="2688"/>
                <a:chExt cx="292" cy="288"/>
              </a:xfrm>
            </p:grpSpPr>
            <p:sp>
              <p:nvSpPr>
                <p:cNvPr id="25651" name="Oval 2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56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50</a:t>
                  </a:r>
                </a:p>
              </p:txBody>
            </p:sp>
          </p:grpSp>
          <p:grpSp>
            <p:nvGrpSpPr>
              <p:cNvPr id="25613" name="Group 24"/>
              <p:cNvGrpSpPr>
                <a:grpSpLocks/>
              </p:cNvGrpSpPr>
              <p:nvPr/>
            </p:nvGrpSpPr>
            <p:grpSpPr bwMode="auto">
              <a:xfrm>
                <a:off x="1846" y="2544"/>
                <a:ext cx="292" cy="288"/>
                <a:chOff x="2640" y="2688"/>
                <a:chExt cx="292" cy="288"/>
              </a:xfrm>
            </p:grpSpPr>
            <p:sp>
              <p:nvSpPr>
                <p:cNvPr id="25649" name="Oval 2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56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35</a:t>
                  </a:r>
                </a:p>
              </p:txBody>
            </p:sp>
          </p:grpSp>
          <p:grpSp>
            <p:nvGrpSpPr>
              <p:cNvPr id="25614" name="Group 27"/>
              <p:cNvGrpSpPr>
                <a:grpSpLocks/>
              </p:cNvGrpSpPr>
              <p:nvPr/>
            </p:nvGrpSpPr>
            <p:grpSpPr bwMode="auto">
              <a:xfrm>
                <a:off x="2518" y="2544"/>
                <a:ext cx="292" cy="288"/>
                <a:chOff x="2640" y="2688"/>
                <a:chExt cx="292" cy="288"/>
              </a:xfrm>
            </p:grpSpPr>
            <p:sp>
              <p:nvSpPr>
                <p:cNvPr id="25647" name="Oval 2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564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20</a:t>
                  </a:r>
                </a:p>
              </p:txBody>
            </p:sp>
          </p:grpSp>
          <p:grpSp>
            <p:nvGrpSpPr>
              <p:cNvPr id="25615" name="Group 58"/>
              <p:cNvGrpSpPr>
                <a:grpSpLocks/>
              </p:cNvGrpSpPr>
              <p:nvPr/>
            </p:nvGrpSpPr>
            <p:grpSpPr bwMode="auto">
              <a:xfrm>
                <a:off x="336" y="1392"/>
                <a:ext cx="2302" cy="2016"/>
                <a:chOff x="336" y="1392"/>
                <a:chExt cx="2302" cy="2016"/>
              </a:xfrm>
            </p:grpSpPr>
            <p:grpSp>
              <p:nvGrpSpPr>
                <p:cNvPr id="25616" name="Group 6"/>
                <p:cNvGrpSpPr>
                  <a:grpSpLocks/>
                </p:cNvGrpSpPr>
                <p:nvPr/>
              </p:nvGrpSpPr>
              <p:grpSpPr bwMode="auto">
                <a:xfrm>
                  <a:off x="336" y="3120"/>
                  <a:ext cx="288" cy="288"/>
                  <a:chOff x="2642" y="2688"/>
                  <a:chExt cx="288" cy="288"/>
                </a:xfrm>
              </p:grpSpPr>
              <p:sp>
                <p:nvSpPr>
                  <p:cNvPr id="2564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4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4" y="2688"/>
                    <a:ext cx="204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</a:t>
                    </a:r>
                  </a:p>
                </p:txBody>
              </p:sp>
            </p:grpSp>
            <p:grpSp>
              <p:nvGrpSpPr>
                <p:cNvPr id="25617" name="Group 9"/>
                <p:cNvGrpSpPr>
                  <a:grpSpLocks/>
                </p:cNvGrpSpPr>
                <p:nvPr/>
              </p:nvGrpSpPr>
              <p:grpSpPr bwMode="auto">
                <a:xfrm>
                  <a:off x="670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2564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44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10</a:t>
                    </a:r>
                  </a:p>
                </p:txBody>
              </p:sp>
            </p:grpSp>
            <p:grpSp>
              <p:nvGrpSpPr>
                <p:cNvPr id="25618" name="Group 12"/>
                <p:cNvGrpSpPr>
                  <a:grpSpLocks/>
                </p:cNvGrpSpPr>
                <p:nvPr/>
              </p:nvGrpSpPr>
              <p:grpSpPr bwMode="auto">
                <a:xfrm>
                  <a:off x="1006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2564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40</a:t>
                    </a:r>
                  </a:p>
                </p:txBody>
              </p:sp>
            </p:grpSp>
            <p:grpSp>
              <p:nvGrpSpPr>
                <p:cNvPr id="25619" name="Group 15"/>
                <p:cNvGrpSpPr>
                  <a:grpSpLocks/>
                </p:cNvGrpSpPr>
                <p:nvPr/>
              </p:nvGrpSpPr>
              <p:grpSpPr bwMode="auto">
                <a:xfrm>
                  <a:off x="1342" y="3120"/>
                  <a:ext cx="292" cy="288"/>
                  <a:chOff x="2640" y="2688"/>
                  <a:chExt cx="292" cy="288"/>
                </a:xfrm>
              </p:grpSpPr>
              <p:sp>
                <p:nvSpPr>
                  <p:cNvPr id="2563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4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30</a:t>
                    </a:r>
                  </a:p>
                </p:txBody>
              </p:sp>
            </p:grpSp>
            <p:grpSp>
              <p:nvGrpSpPr>
                <p:cNvPr id="25620" name="Group 30"/>
                <p:cNvGrpSpPr>
                  <a:grpSpLocks/>
                </p:cNvGrpSpPr>
                <p:nvPr/>
              </p:nvGrpSpPr>
              <p:grpSpPr bwMode="auto">
                <a:xfrm>
                  <a:off x="838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2563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3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55</a:t>
                    </a:r>
                  </a:p>
                </p:txBody>
              </p:sp>
            </p:grpSp>
            <p:grpSp>
              <p:nvGrpSpPr>
                <p:cNvPr id="25621" name="Group 33"/>
                <p:cNvGrpSpPr>
                  <a:grpSpLocks/>
                </p:cNvGrpSpPr>
                <p:nvPr/>
              </p:nvGrpSpPr>
              <p:grpSpPr bwMode="auto">
                <a:xfrm>
                  <a:off x="2182" y="1968"/>
                  <a:ext cx="292" cy="288"/>
                  <a:chOff x="2640" y="2688"/>
                  <a:chExt cx="292" cy="288"/>
                </a:xfrm>
              </p:grpSpPr>
              <p:sp>
                <p:nvSpPr>
                  <p:cNvPr id="2563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3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45</a:t>
                    </a:r>
                  </a:p>
                </p:txBody>
              </p:sp>
            </p:grpSp>
            <p:grpSp>
              <p:nvGrpSpPr>
                <p:cNvPr id="25622" name="Group 36"/>
                <p:cNvGrpSpPr>
                  <a:grpSpLocks/>
                </p:cNvGrpSpPr>
                <p:nvPr/>
              </p:nvGrpSpPr>
              <p:grpSpPr bwMode="auto">
                <a:xfrm>
                  <a:off x="1510" y="1392"/>
                  <a:ext cx="292" cy="288"/>
                  <a:chOff x="2640" y="2688"/>
                  <a:chExt cx="292" cy="288"/>
                </a:xfrm>
              </p:grpSpPr>
              <p:sp>
                <p:nvSpPr>
                  <p:cNvPr id="2563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2688"/>
                    <a:ext cx="288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2563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200"/>
                      <a:t>25</a:t>
                    </a:r>
                  </a:p>
                </p:txBody>
              </p:sp>
            </p:grpSp>
            <p:sp>
              <p:nvSpPr>
                <p:cNvPr id="2562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4" name="Line 40"/>
                <p:cNvSpPr>
                  <a:spLocks noChangeShapeType="1"/>
                </p:cNvSpPr>
                <p:nvPr/>
              </p:nvSpPr>
              <p:spPr bwMode="auto">
                <a:xfrm>
                  <a:off x="718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5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6" name="Line 42"/>
                <p:cNvSpPr>
                  <a:spLocks noChangeShapeType="1"/>
                </p:cNvSpPr>
                <p:nvPr/>
              </p:nvSpPr>
              <p:spPr bwMode="auto">
                <a:xfrm>
                  <a:off x="1390" y="2832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70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8" name="Line 49"/>
                <p:cNvSpPr>
                  <a:spLocks noChangeShapeType="1"/>
                </p:cNvSpPr>
                <p:nvPr/>
              </p:nvSpPr>
              <p:spPr bwMode="auto">
                <a:xfrm>
                  <a:off x="105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014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0" name="Line 51"/>
                <p:cNvSpPr>
                  <a:spLocks noChangeShapeType="1"/>
                </p:cNvSpPr>
                <p:nvPr/>
              </p:nvSpPr>
              <p:spPr bwMode="auto">
                <a:xfrm>
                  <a:off x="2398" y="225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102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2" name="Line 53"/>
                <p:cNvSpPr>
                  <a:spLocks noChangeShapeType="1"/>
                </p:cNvSpPr>
                <p:nvPr/>
              </p:nvSpPr>
              <p:spPr bwMode="auto">
                <a:xfrm>
                  <a:off x="1726" y="1680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607" name="Text Box 60"/>
            <p:cNvSpPr txBox="1">
              <a:spLocks noChangeArrowheads="1"/>
            </p:cNvSpPr>
            <p:nvPr/>
          </p:nvSpPr>
          <p:spPr bwMode="auto">
            <a:xfrm>
              <a:off x="240" y="912"/>
              <a:ext cx="12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/>
                <a:t>swap 25 with the</a:t>
              </a:r>
            </a:p>
            <a:p>
              <a:pPr algn="l"/>
              <a:r>
                <a:rPr lang="en-US" altLang="en-US" sz="2000"/>
                <a:t>item in this node</a:t>
              </a:r>
            </a:p>
          </p:txBody>
        </p:sp>
        <p:grpSp>
          <p:nvGrpSpPr>
            <p:cNvPr id="25608" name="Group 65"/>
            <p:cNvGrpSpPr>
              <a:grpSpLocks/>
            </p:cNvGrpSpPr>
            <p:nvPr/>
          </p:nvGrpSpPr>
          <p:grpSpPr bwMode="auto">
            <a:xfrm>
              <a:off x="624" y="1344"/>
              <a:ext cx="240" cy="768"/>
              <a:chOff x="624" y="1344"/>
              <a:chExt cx="240" cy="768"/>
            </a:xfrm>
          </p:grpSpPr>
          <p:sp>
            <p:nvSpPr>
              <p:cNvPr id="25609" name="Line 62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192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0" name="Line 63"/>
              <p:cNvSpPr>
                <a:spLocks noChangeShapeType="1"/>
              </p:cNvSpPr>
              <p:nvPr/>
            </p:nvSpPr>
            <p:spPr bwMode="auto">
              <a:xfrm flipV="1">
                <a:off x="624" y="1344"/>
                <a:ext cx="240" cy="768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ounded Rectangular Callout 1"/>
          <p:cNvSpPr/>
          <p:nvPr/>
        </p:nvSpPr>
        <p:spPr>
          <a:xfrm>
            <a:off x="6590799" y="2113380"/>
            <a:ext cx="3636138" cy="994611"/>
          </a:xfrm>
          <a:prstGeom prst="wedgeRoundRectCallout">
            <a:avLst>
              <a:gd name="adj1" fmla="val -124610"/>
              <a:gd name="adj2" fmla="val 4744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Results in two semi-heaps. Need to fix the new root by swapping with largest child</a:t>
            </a:r>
          </a:p>
        </p:txBody>
      </p:sp>
    </p:spTree>
    <p:extLst>
      <p:ext uri="{BB962C8B-B14F-4D97-AF65-F5344CB8AC3E}">
        <p14:creationId xmlns:p14="http://schemas.microsoft.com/office/powerpoint/2010/main" val="19764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Pop </a:t>
            </a:r>
            <a:br>
              <a:rPr lang="en-US" altLang="en-US" dirty="0"/>
            </a:br>
            <a:r>
              <a:rPr lang="en-US" altLang="en-US" sz="3100" i="1" dirty="0"/>
              <a:t>Example </a:t>
            </a:r>
            <a:r>
              <a:rPr lang="en-US" altLang="en-US" sz="3100" i="1" dirty="0" smtClean="0"/>
              <a:t>3 </a:t>
            </a:r>
            <a:r>
              <a:rPr lang="en-US" altLang="en-US" sz="3100" i="1" dirty="0"/>
              <a:t>of 5</a:t>
            </a:r>
            <a:endParaRPr lang="en-US" altLang="en-US" sz="3600" i="1" dirty="0" smtClean="0"/>
          </a:p>
        </p:txBody>
      </p:sp>
      <p:sp>
        <p:nvSpPr>
          <p:cNvPr id="2662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7AFAE7-2F8F-4F8D-8A45-BDAA697B95AC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26633" name="Group 6"/>
            <p:cNvGrpSpPr>
              <a:grpSpLocks/>
            </p:cNvGrpSpPr>
            <p:nvPr/>
          </p:nvGrpSpPr>
          <p:grpSpPr bwMode="auto">
            <a:xfrm>
              <a:off x="502" y="2544"/>
              <a:ext cx="292" cy="288"/>
              <a:chOff x="2640" y="2688"/>
              <a:chExt cx="292" cy="288"/>
            </a:xfrm>
          </p:grpSpPr>
          <p:sp>
            <p:nvSpPr>
              <p:cNvPr id="26675" name="Oval 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6676" name="Text Box 8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15</a:t>
                </a:r>
              </a:p>
            </p:txBody>
          </p:sp>
        </p:grpSp>
        <p:grpSp>
          <p:nvGrpSpPr>
            <p:cNvPr id="26634" name="Group 9"/>
            <p:cNvGrpSpPr>
              <a:grpSpLocks/>
            </p:cNvGrpSpPr>
            <p:nvPr/>
          </p:nvGrpSpPr>
          <p:grpSpPr bwMode="auto">
            <a:xfrm>
              <a:off x="1174" y="2544"/>
              <a:ext cx="292" cy="288"/>
              <a:chOff x="2640" y="2688"/>
              <a:chExt cx="292" cy="288"/>
            </a:xfrm>
          </p:grpSpPr>
          <p:sp>
            <p:nvSpPr>
              <p:cNvPr id="26673" name="Oval 1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6674" name="Text Box 11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50</a:t>
                </a:r>
              </a:p>
            </p:txBody>
          </p:sp>
        </p:grpSp>
        <p:grpSp>
          <p:nvGrpSpPr>
            <p:cNvPr id="26635" name="Group 12"/>
            <p:cNvGrpSpPr>
              <a:grpSpLocks/>
            </p:cNvGrpSpPr>
            <p:nvPr/>
          </p:nvGrpSpPr>
          <p:grpSpPr bwMode="auto">
            <a:xfrm>
              <a:off x="1846" y="2544"/>
              <a:ext cx="292" cy="288"/>
              <a:chOff x="2640" y="2688"/>
              <a:chExt cx="292" cy="288"/>
            </a:xfrm>
          </p:grpSpPr>
          <p:sp>
            <p:nvSpPr>
              <p:cNvPr id="26671" name="Oval 13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6672" name="Text Box 14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grpSp>
          <p:nvGrpSpPr>
            <p:cNvPr id="26636" name="Group 15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26669" name="Oval 1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6670" name="Text Box 1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20</a:t>
                </a:r>
              </a:p>
            </p:txBody>
          </p:sp>
        </p:grpSp>
        <p:grpSp>
          <p:nvGrpSpPr>
            <p:cNvPr id="26637" name="Group 18"/>
            <p:cNvGrpSpPr>
              <a:grpSpLocks/>
            </p:cNvGrpSpPr>
            <p:nvPr/>
          </p:nvGrpSpPr>
          <p:grpSpPr bwMode="auto">
            <a:xfrm>
              <a:off x="336" y="1392"/>
              <a:ext cx="2302" cy="2016"/>
              <a:chOff x="336" y="1392"/>
              <a:chExt cx="2302" cy="2016"/>
            </a:xfrm>
          </p:grpSpPr>
          <p:grpSp>
            <p:nvGrpSpPr>
              <p:cNvPr id="26638" name="Group 19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26667" name="Oval 20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</a:t>
                  </a:r>
                </a:p>
              </p:txBody>
            </p:sp>
          </p:grpSp>
          <p:grpSp>
            <p:nvGrpSpPr>
              <p:cNvPr id="26639" name="Group 22"/>
              <p:cNvGrpSpPr>
                <a:grpSpLocks/>
              </p:cNvGrpSpPr>
              <p:nvPr/>
            </p:nvGrpSpPr>
            <p:grpSpPr bwMode="auto">
              <a:xfrm>
                <a:off x="670" y="3120"/>
                <a:ext cx="292" cy="288"/>
                <a:chOff x="2640" y="2688"/>
                <a:chExt cx="292" cy="288"/>
              </a:xfrm>
            </p:grpSpPr>
            <p:sp>
              <p:nvSpPr>
                <p:cNvPr id="26665" name="Oval 23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10</a:t>
                  </a:r>
                </a:p>
              </p:txBody>
            </p:sp>
          </p:grpSp>
          <p:grpSp>
            <p:nvGrpSpPr>
              <p:cNvPr id="26640" name="Group 25"/>
              <p:cNvGrpSpPr>
                <a:grpSpLocks/>
              </p:cNvGrpSpPr>
              <p:nvPr/>
            </p:nvGrpSpPr>
            <p:grpSpPr bwMode="auto">
              <a:xfrm>
                <a:off x="1006" y="3120"/>
                <a:ext cx="292" cy="288"/>
                <a:chOff x="2640" y="2688"/>
                <a:chExt cx="292" cy="288"/>
              </a:xfrm>
            </p:grpSpPr>
            <p:sp>
              <p:nvSpPr>
                <p:cNvPr id="26663" name="Oval 2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26641" name="Group 28"/>
              <p:cNvGrpSpPr>
                <a:grpSpLocks/>
              </p:cNvGrpSpPr>
              <p:nvPr/>
            </p:nvGrpSpPr>
            <p:grpSpPr bwMode="auto">
              <a:xfrm>
                <a:off x="1342" y="3120"/>
                <a:ext cx="292" cy="288"/>
                <a:chOff x="2640" y="2688"/>
                <a:chExt cx="292" cy="288"/>
              </a:xfrm>
            </p:grpSpPr>
            <p:sp>
              <p:nvSpPr>
                <p:cNvPr id="26661" name="Oval 2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30</a:t>
                  </a:r>
                </a:p>
              </p:txBody>
            </p:sp>
          </p:grpSp>
          <p:grpSp>
            <p:nvGrpSpPr>
              <p:cNvPr id="26642" name="Group 31"/>
              <p:cNvGrpSpPr>
                <a:grpSpLocks/>
              </p:cNvGrpSpPr>
              <p:nvPr/>
            </p:nvGrpSpPr>
            <p:grpSpPr bwMode="auto">
              <a:xfrm>
                <a:off x="838" y="1968"/>
                <a:ext cx="292" cy="288"/>
                <a:chOff x="2640" y="2688"/>
                <a:chExt cx="292" cy="288"/>
              </a:xfrm>
            </p:grpSpPr>
            <p:sp>
              <p:nvSpPr>
                <p:cNvPr id="26659" name="Oval 3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6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25</a:t>
                  </a:r>
                </a:p>
              </p:txBody>
            </p:sp>
          </p:grpSp>
          <p:grpSp>
            <p:nvGrpSpPr>
              <p:cNvPr id="26643" name="Group 34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26657" name="Oval 3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5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26644" name="Group 37"/>
              <p:cNvGrpSpPr>
                <a:grpSpLocks/>
              </p:cNvGrpSpPr>
              <p:nvPr/>
            </p:nvGrpSpPr>
            <p:grpSpPr bwMode="auto">
              <a:xfrm>
                <a:off x="1510" y="1392"/>
                <a:ext cx="292" cy="288"/>
                <a:chOff x="2640" y="2688"/>
                <a:chExt cx="292" cy="288"/>
              </a:xfrm>
            </p:grpSpPr>
            <p:sp>
              <p:nvSpPr>
                <p:cNvPr id="26655" name="Oval 3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66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55</a:t>
                  </a:r>
                </a:p>
              </p:txBody>
            </p:sp>
          </p:grpSp>
          <p:sp>
            <p:nvSpPr>
              <p:cNvPr id="26645" name="Line 40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41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42"/>
              <p:cNvSpPr>
                <a:spLocks noChangeShapeType="1"/>
              </p:cNvSpPr>
              <p:nvPr/>
            </p:nvSpPr>
            <p:spPr bwMode="auto">
              <a:xfrm flipH="1">
                <a:off x="115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Line 43"/>
              <p:cNvSpPr>
                <a:spLocks noChangeShapeType="1"/>
              </p:cNvSpPr>
              <p:nvPr/>
            </p:nvSpPr>
            <p:spPr bwMode="auto">
              <a:xfrm>
                <a:off x="139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Line 44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Line 45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46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Line 49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30" name="Group 56"/>
          <p:cNvGrpSpPr>
            <a:grpSpLocks/>
          </p:cNvGrpSpPr>
          <p:nvPr/>
        </p:nvGrpSpPr>
        <p:grpSpPr bwMode="auto">
          <a:xfrm>
            <a:off x="3886200" y="4419601"/>
            <a:ext cx="2749550" cy="1311275"/>
            <a:chOff x="1488" y="2784"/>
            <a:chExt cx="1732" cy="826"/>
          </a:xfrm>
        </p:grpSpPr>
        <p:sp>
          <p:nvSpPr>
            <p:cNvPr id="26631" name="Text Box 54"/>
            <p:cNvSpPr txBox="1">
              <a:spLocks noChangeArrowheads="1"/>
            </p:cNvSpPr>
            <p:nvPr/>
          </p:nvSpPr>
          <p:spPr bwMode="auto">
            <a:xfrm>
              <a:off x="2016" y="3168"/>
              <a:ext cx="12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/>
                <a:t>swap 25 with the</a:t>
              </a:r>
            </a:p>
            <a:p>
              <a:pPr algn="l"/>
              <a:r>
                <a:rPr lang="en-US" altLang="en-US" sz="2000"/>
                <a:t>item in this node</a:t>
              </a:r>
              <a:endParaRPr lang="en-US" altLang="en-US"/>
            </a:p>
          </p:txBody>
        </p:sp>
        <p:sp>
          <p:nvSpPr>
            <p:cNvPr id="26632" name="Line 55"/>
            <p:cNvSpPr>
              <a:spLocks noChangeShapeType="1"/>
            </p:cNvSpPr>
            <p:nvPr/>
          </p:nvSpPr>
          <p:spPr bwMode="auto">
            <a:xfrm flipH="1" flipV="1">
              <a:off x="1488" y="2784"/>
              <a:ext cx="528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317667" y="1703513"/>
            <a:ext cx="2422359" cy="778042"/>
          </a:xfrm>
          <a:prstGeom prst="wedgeRoundRectCallout">
            <a:avLst>
              <a:gd name="adj1" fmla="val 58140"/>
              <a:gd name="adj2" fmla="val 12899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Results in a new semi-heap at lower level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8153400" y="5006098"/>
            <a:ext cx="2290011" cy="724778"/>
          </a:xfrm>
          <a:prstGeom prst="wedgeRoundRectCallout">
            <a:avLst>
              <a:gd name="adj1" fmla="val -208252"/>
              <a:gd name="adj2" fmla="val -9879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Swap with larger value</a:t>
            </a:r>
          </a:p>
        </p:txBody>
      </p:sp>
    </p:spTree>
    <p:extLst>
      <p:ext uri="{BB962C8B-B14F-4D97-AF65-F5344CB8AC3E}">
        <p14:creationId xmlns:p14="http://schemas.microsoft.com/office/powerpoint/2010/main" val="19712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Pop </a:t>
            </a:r>
            <a:br>
              <a:rPr lang="en-US" altLang="en-US" dirty="0"/>
            </a:br>
            <a:r>
              <a:rPr lang="en-US" altLang="en-US" sz="3100" i="1" dirty="0"/>
              <a:t>Example 4</a:t>
            </a:r>
            <a:r>
              <a:rPr lang="en-US" altLang="en-US" sz="3100" i="1" dirty="0" smtClean="0"/>
              <a:t> </a:t>
            </a:r>
            <a:r>
              <a:rPr lang="en-US" altLang="en-US" sz="3100" i="1" dirty="0"/>
              <a:t>of 5</a:t>
            </a:r>
            <a:endParaRPr lang="en-US" altLang="en-US" sz="3100" i="1" dirty="0" smtClean="0"/>
          </a:p>
        </p:txBody>
      </p:sp>
      <p:sp>
        <p:nvSpPr>
          <p:cNvPr id="2765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D372E7-723D-48E5-8DCB-4725ED88E6AA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27659" name="Group 5"/>
            <p:cNvGrpSpPr>
              <a:grpSpLocks/>
            </p:cNvGrpSpPr>
            <p:nvPr/>
          </p:nvGrpSpPr>
          <p:grpSpPr bwMode="auto">
            <a:xfrm>
              <a:off x="502" y="2544"/>
              <a:ext cx="292" cy="288"/>
              <a:chOff x="2640" y="2688"/>
              <a:chExt cx="292" cy="288"/>
            </a:xfrm>
          </p:grpSpPr>
          <p:sp>
            <p:nvSpPr>
              <p:cNvPr id="27701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7702" name="Text Box 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15</a:t>
                </a:r>
              </a:p>
            </p:txBody>
          </p:sp>
        </p:grpSp>
        <p:grpSp>
          <p:nvGrpSpPr>
            <p:cNvPr id="27660" name="Group 8"/>
            <p:cNvGrpSpPr>
              <a:grpSpLocks/>
            </p:cNvGrpSpPr>
            <p:nvPr/>
          </p:nvGrpSpPr>
          <p:grpSpPr bwMode="auto">
            <a:xfrm>
              <a:off x="1174" y="2544"/>
              <a:ext cx="292" cy="288"/>
              <a:chOff x="2640" y="2688"/>
              <a:chExt cx="292" cy="288"/>
            </a:xfrm>
          </p:grpSpPr>
          <p:sp>
            <p:nvSpPr>
              <p:cNvPr id="2769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7700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25</a:t>
                </a:r>
              </a:p>
            </p:txBody>
          </p:sp>
        </p:grpSp>
        <p:grpSp>
          <p:nvGrpSpPr>
            <p:cNvPr id="27661" name="Group 11"/>
            <p:cNvGrpSpPr>
              <a:grpSpLocks/>
            </p:cNvGrpSpPr>
            <p:nvPr/>
          </p:nvGrpSpPr>
          <p:grpSpPr bwMode="auto">
            <a:xfrm>
              <a:off x="1846" y="2544"/>
              <a:ext cx="292" cy="288"/>
              <a:chOff x="2640" y="2688"/>
              <a:chExt cx="292" cy="288"/>
            </a:xfrm>
          </p:grpSpPr>
          <p:sp>
            <p:nvSpPr>
              <p:cNvPr id="27697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7698" name="Text Box 13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grpSp>
          <p:nvGrpSpPr>
            <p:cNvPr id="27662" name="Group 14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27695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7696" name="Text Box 16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20</a:t>
                </a:r>
              </a:p>
            </p:txBody>
          </p:sp>
        </p:grpSp>
        <p:grpSp>
          <p:nvGrpSpPr>
            <p:cNvPr id="27663" name="Group 17"/>
            <p:cNvGrpSpPr>
              <a:grpSpLocks/>
            </p:cNvGrpSpPr>
            <p:nvPr/>
          </p:nvGrpSpPr>
          <p:grpSpPr bwMode="auto">
            <a:xfrm>
              <a:off x="336" y="1392"/>
              <a:ext cx="2302" cy="2016"/>
              <a:chOff x="336" y="1392"/>
              <a:chExt cx="2302" cy="2016"/>
            </a:xfrm>
          </p:grpSpPr>
          <p:grpSp>
            <p:nvGrpSpPr>
              <p:cNvPr id="27664" name="Group 18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27693" name="Oval 1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9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</a:t>
                  </a:r>
                </a:p>
              </p:txBody>
            </p:sp>
          </p:grpSp>
          <p:grpSp>
            <p:nvGrpSpPr>
              <p:cNvPr id="27665" name="Group 21"/>
              <p:cNvGrpSpPr>
                <a:grpSpLocks/>
              </p:cNvGrpSpPr>
              <p:nvPr/>
            </p:nvGrpSpPr>
            <p:grpSpPr bwMode="auto">
              <a:xfrm>
                <a:off x="670" y="3120"/>
                <a:ext cx="292" cy="288"/>
                <a:chOff x="2640" y="2688"/>
                <a:chExt cx="292" cy="288"/>
              </a:xfrm>
            </p:grpSpPr>
            <p:sp>
              <p:nvSpPr>
                <p:cNvPr id="27691" name="Oval 2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9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10</a:t>
                  </a:r>
                </a:p>
              </p:txBody>
            </p:sp>
          </p:grpSp>
          <p:grpSp>
            <p:nvGrpSpPr>
              <p:cNvPr id="27666" name="Group 24"/>
              <p:cNvGrpSpPr>
                <a:grpSpLocks/>
              </p:cNvGrpSpPr>
              <p:nvPr/>
            </p:nvGrpSpPr>
            <p:grpSpPr bwMode="auto">
              <a:xfrm>
                <a:off x="1006" y="3120"/>
                <a:ext cx="292" cy="288"/>
                <a:chOff x="2640" y="2688"/>
                <a:chExt cx="292" cy="288"/>
              </a:xfrm>
            </p:grpSpPr>
            <p:sp>
              <p:nvSpPr>
                <p:cNvPr id="27689" name="Oval 2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40</a:t>
                  </a:r>
                </a:p>
              </p:txBody>
            </p:sp>
          </p:grpSp>
          <p:grpSp>
            <p:nvGrpSpPr>
              <p:cNvPr id="27667" name="Group 27"/>
              <p:cNvGrpSpPr>
                <a:grpSpLocks/>
              </p:cNvGrpSpPr>
              <p:nvPr/>
            </p:nvGrpSpPr>
            <p:grpSpPr bwMode="auto">
              <a:xfrm>
                <a:off x="1342" y="3120"/>
                <a:ext cx="292" cy="288"/>
                <a:chOff x="2640" y="2688"/>
                <a:chExt cx="292" cy="288"/>
              </a:xfrm>
            </p:grpSpPr>
            <p:sp>
              <p:nvSpPr>
                <p:cNvPr id="27687" name="Oval 2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8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30</a:t>
                  </a:r>
                </a:p>
              </p:txBody>
            </p:sp>
          </p:grpSp>
          <p:grpSp>
            <p:nvGrpSpPr>
              <p:cNvPr id="27668" name="Group 30"/>
              <p:cNvGrpSpPr>
                <a:grpSpLocks/>
              </p:cNvGrpSpPr>
              <p:nvPr/>
            </p:nvGrpSpPr>
            <p:grpSpPr bwMode="auto">
              <a:xfrm>
                <a:off x="838" y="1968"/>
                <a:ext cx="292" cy="288"/>
                <a:chOff x="2640" y="2688"/>
                <a:chExt cx="292" cy="288"/>
              </a:xfrm>
            </p:grpSpPr>
            <p:sp>
              <p:nvSpPr>
                <p:cNvPr id="27685" name="Oval 3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8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50</a:t>
                  </a:r>
                </a:p>
              </p:txBody>
            </p:sp>
          </p:grpSp>
          <p:grpSp>
            <p:nvGrpSpPr>
              <p:cNvPr id="27669" name="Group 33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27683" name="Oval 3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27670" name="Group 36"/>
              <p:cNvGrpSpPr>
                <a:grpSpLocks/>
              </p:cNvGrpSpPr>
              <p:nvPr/>
            </p:nvGrpSpPr>
            <p:grpSpPr bwMode="auto">
              <a:xfrm>
                <a:off x="1510" y="1392"/>
                <a:ext cx="292" cy="288"/>
                <a:chOff x="2640" y="2688"/>
                <a:chExt cx="292" cy="288"/>
              </a:xfrm>
            </p:grpSpPr>
            <p:sp>
              <p:nvSpPr>
                <p:cNvPr id="27681" name="Oval 3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768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55</a:t>
                  </a:r>
                </a:p>
              </p:txBody>
            </p:sp>
          </p:grpSp>
          <p:sp>
            <p:nvSpPr>
              <p:cNvPr id="27671" name="Line 39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40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41"/>
              <p:cNvSpPr>
                <a:spLocks noChangeShapeType="1"/>
              </p:cNvSpPr>
              <p:nvPr/>
            </p:nvSpPr>
            <p:spPr bwMode="auto">
              <a:xfrm flipH="1">
                <a:off x="115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Line 42"/>
              <p:cNvSpPr>
                <a:spLocks noChangeShapeType="1"/>
              </p:cNvSpPr>
              <p:nvPr/>
            </p:nvSpPr>
            <p:spPr bwMode="auto">
              <a:xfrm>
                <a:off x="139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43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44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Line 45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Line 46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7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48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654" name="Group 58"/>
          <p:cNvGrpSpPr>
            <a:grpSpLocks/>
          </p:cNvGrpSpPr>
          <p:nvPr/>
        </p:nvGrpSpPr>
        <p:grpSpPr bwMode="auto">
          <a:xfrm>
            <a:off x="3352800" y="5334001"/>
            <a:ext cx="3054350" cy="701675"/>
            <a:chOff x="1152" y="3360"/>
            <a:chExt cx="1924" cy="442"/>
          </a:xfrm>
        </p:grpSpPr>
        <p:sp>
          <p:nvSpPr>
            <p:cNvPr id="27655" name="Text Box 53"/>
            <p:cNvSpPr txBox="1">
              <a:spLocks noChangeArrowheads="1"/>
            </p:cNvSpPr>
            <p:nvPr/>
          </p:nvSpPr>
          <p:spPr bwMode="auto">
            <a:xfrm>
              <a:off x="1872" y="3360"/>
              <a:ext cx="12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/>
                <a:t>swap 25 with the</a:t>
              </a:r>
            </a:p>
            <a:p>
              <a:pPr algn="l"/>
              <a:r>
                <a:rPr lang="en-US" altLang="en-US" sz="2000"/>
                <a:t>item in this node</a:t>
              </a:r>
              <a:endParaRPr lang="en-US" altLang="en-US"/>
            </a:p>
          </p:txBody>
        </p:sp>
        <p:grpSp>
          <p:nvGrpSpPr>
            <p:cNvPr id="27656" name="Group 57"/>
            <p:cNvGrpSpPr>
              <a:grpSpLocks/>
            </p:cNvGrpSpPr>
            <p:nvPr/>
          </p:nvGrpSpPr>
          <p:grpSpPr bwMode="auto">
            <a:xfrm>
              <a:off x="1152" y="3456"/>
              <a:ext cx="720" cy="144"/>
              <a:chOff x="1152" y="3456"/>
              <a:chExt cx="720" cy="144"/>
            </a:xfrm>
          </p:grpSpPr>
          <p:sp>
            <p:nvSpPr>
              <p:cNvPr id="27657" name="Line 55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56"/>
              <p:cNvSpPr>
                <a:spLocks noChangeShapeType="1"/>
              </p:cNvSpPr>
              <p:nvPr/>
            </p:nvSpPr>
            <p:spPr bwMode="auto">
              <a:xfrm flipV="1">
                <a:off x="1152" y="3456"/>
                <a:ext cx="0" cy="14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ounded Rectangular Callout 1"/>
          <p:cNvSpPr/>
          <p:nvPr/>
        </p:nvSpPr>
        <p:spPr>
          <a:xfrm>
            <a:off x="6403976" y="4175919"/>
            <a:ext cx="3152274" cy="762001"/>
          </a:xfrm>
          <a:prstGeom prst="wedgeRoundRectCallout">
            <a:avLst>
              <a:gd name="adj1" fmla="val -118543"/>
              <a:gd name="adj2" fmla="val 1355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Continue to push 25 down to maintain heap rules</a:t>
            </a:r>
          </a:p>
        </p:txBody>
      </p:sp>
    </p:spTree>
    <p:extLst>
      <p:ext uri="{BB962C8B-B14F-4D97-AF65-F5344CB8AC3E}">
        <p14:creationId xmlns:p14="http://schemas.microsoft.com/office/powerpoint/2010/main" val="39692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Pop </a:t>
            </a:r>
            <a:br>
              <a:rPr lang="en-US" altLang="en-US" dirty="0"/>
            </a:br>
            <a:r>
              <a:rPr lang="en-US" altLang="en-US" sz="3100" i="1" dirty="0"/>
              <a:t>Example </a:t>
            </a:r>
            <a:r>
              <a:rPr lang="en-US" altLang="en-US" sz="3100" i="1" dirty="0" smtClean="0"/>
              <a:t>5 </a:t>
            </a:r>
            <a:r>
              <a:rPr lang="en-US" altLang="en-US" sz="3100" i="1" dirty="0"/>
              <a:t>of 5</a:t>
            </a:r>
            <a:endParaRPr lang="en-US" altLang="en-US" i="1" dirty="0" smtClean="0"/>
          </a:p>
        </p:txBody>
      </p:sp>
      <p:sp>
        <p:nvSpPr>
          <p:cNvPr id="2867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043FF-8EA0-46AF-82D6-D3F008F7AEA0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2057401" y="2209800"/>
            <a:ext cx="3927475" cy="3200400"/>
            <a:chOff x="336" y="1392"/>
            <a:chExt cx="2474" cy="2016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502" y="2544"/>
              <a:ext cx="292" cy="288"/>
              <a:chOff x="2640" y="2688"/>
              <a:chExt cx="292" cy="288"/>
            </a:xfrm>
          </p:grpSpPr>
          <p:sp>
            <p:nvSpPr>
              <p:cNvPr id="28720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8721" name="Text Box 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15</a:t>
                </a:r>
              </a:p>
            </p:txBody>
          </p:sp>
        </p:grpSp>
        <p:grpSp>
          <p:nvGrpSpPr>
            <p:cNvPr id="28679" name="Group 8"/>
            <p:cNvGrpSpPr>
              <a:grpSpLocks/>
            </p:cNvGrpSpPr>
            <p:nvPr/>
          </p:nvGrpSpPr>
          <p:grpSpPr bwMode="auto">
            <a:xfrm>
              <a:off x="1174" y="2544"/>
              <a:ext cx="292" cy="288"/>
              <a:chOff x="2640" y="2688"/>
              <a:chExt cx="292" cy="288"/>
            </a:xfrm>
          </p:grpSpPr>
          <p:sp>
            <p:nvSpPr>
              <p:cNvPr id="28718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8719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40</a:t>
                </a:r>
              </a:p>
            </p:txBody>
          </p:sp>
        </p:grpSp>
        <p:grpSp>
          <p:nvGrpSpPr>
            <p:cNvPr id="28680" name="Group 11"/>
            <p:cNvGrpSpPr>
              <a:grpSpLocks/>
            </p:cNvGrpSpPr>
            <p:nvPr/>
          </p:nvGrpSpPr>
          <p:grpSpPr bwMode="auto">
            <a:xfrm>
              <a:off x="1846" y="2544"/>
              <a:ext cx="292" cy="288"/>
              <a:chOff x="2640" y="2688"/>
              <a:chExt cx="292" cy="288"/>
            </a:xfrm>
          </p:grpSpPr>
          <p:sp>
            <p:nvSpPr>
              <p:cNvPr id="28716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8717" name="Text Box 13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35</a:t>
                </a:r>
              </a:p>
            </p:txBody>
          </p:sp>
        </p:grpSp>
        <p:grpSp>
          <p:nvGrpSpPr>
            <p:cNvPr id="28681" name="Group 14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28714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8715" name="Text Box 16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20</a:t>
                </a:r>
              </a:p>
            </p:txBody>
          </p:sp>
        </p:grpSp>
        <p:grpSp>
          <p:nvGrpSpPr>
            <p:cNvPr id="28682" name="Group 17"/>
            <p:cNvGrpSpPr>
              <a:grpSpLocks/>
            </p:cNvGrpSpPr>
            <p:nvPr/>
          </p:nvGrpSpPr>
          <p:grpSpPr bwMode="auto">
            <a:xfrm>
              <a:off x="336" y="1392"/>
              <a:ext cx="2302" cy="2016"/>
              <a:chOff x="336" y="1392"/>
              <a:chExt cx="2302" cy="2016"/>
            </a:xfrm>
          </p:grpSpPr>
          <p:grpSp>
            <p:nvGrpSpPr>
              <p:cNvPr id="28683" name="Group 18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28712" name="Oval 1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1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</a:t>
                  </a:r>
                </a:p>
              </p:txBody>
            </p:sp>
          </p:grpSp>
          <p:grpSp>
            <p:nvGrpSpPr>
              <p:cNvPr id="28684" name="Group 21"/>
              <p:cNvGrpSpPr>
                <a:grpSpLocks/>
              </p:cNvGrpSpPr>
              <p:nvPr/>
            </p:nvGrpSpPr>
            <p:grpSpPr bwMode="auto">
              <a:xfrm>
                <a:off x="670" y="3120"/>
                <a:ext cx="292" cy="288"/>
                <a:chOff x="2640" y="2688"/>
                <a:chExt cx="292" cy="288"/>
              </a:xfrm>
            </p:grpSpPr>
            <p:sp>
              <p:nvSpPr>
                <p:cNvPr id="28710" name="Oval 2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10</a:t>
                  </a:r>
                </a:p>
              </p:txBody>
            </p:sp>
          </p:grpSp>
          <p:grpSp>
            <p:nvGrpSpPr>
              <p:cNvPr id="28685" name="Group 24"/>
              <p:cNvGrpSpPr>
                <a:grpSpLocks/>
              </p:cNvGrpSpPr>
              <p:nvPr/>
            </p:nvGrpSpPr>
            <p:grpSpPr bwMode="auto">
              <a:xfrm>
                <a:off x="1006" y="3120"/>
                <a:ext cx="292" cy="288"/>
                <a:chOff x="2640" y="2688"/>
                <a:chExt cx="292" cy="288"/>
              </a:xfrm>
            </p:grpSpPr>
            <p:sp>
              <p:nvSpPr>
                <p:cNvPr id="28708" name="Oval 2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0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25</a:t>
                  </a:r>
                </a:p>
              </p:txBody>
            </p:sp>
          </p:grpSp>
          <p:grpSp>
            <p:nvGrpSpPr>
              <p:cNvPr id="28686" name="Group 27"/>
              <p:cNvGrpSpPr>
                <a:grpSpLocks/>
              </p:cNvGrpSpPr>
              <p:nvPr/>
            </p:nvGrpSpPr>
            <p:grpSpPr bwMode="auto">
              <a:xfrm>
                <a:off x="1342" y="3120"/>
                <a:ext cx="292" cy="288"/>
                <a:chOff x="2640" y="2688"/>
                <a:chExt cx="292" cy="288"/>
              </a:xfrm>
            </p:grpSpPr>
            <p:sp>
              <p:nvSpPr>
                <p:cNvPr id="28706" name="Oval 2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0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30</a:t>
                  </a:r>
                </a:p>
              </p:txBody>
            </p:sp>
          </p:grpSp>
          <p:grpSp>
            <p:nvGrpSpPr>
              <p:cNvPr id="28687" name="Group 30"/>
              <p:cNvGrpSpPr>
                <a:grpSpLocks/>
              </p:cNvGrpSpPr>
              <p:nvPr/>
            </p:nvGrpSpPr>
            <p:grpSpPr bwMode="auto">
              <a:xfrm>
                <a:off x="838" y="1968"/>
                <a:ext cx="292" cy="288"/>
                <a:chOff x="2640" y="2688"/>
                <a:chExt cx="292" cy="288"/>
              </a:xfrm>
            </p:grpSpPr>
            <p:sp>
              <p:nvSpPr>
                <p:cNvPr id="28704" name="Oval 3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0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50</a:t>
                  </a:r>
                </a:p>
              </p:txBody>
            </p:sp>
          </p:grpSp>
          <p:grpSp>
            <p:nvGrpSpPr>
              <p:cNvPr id="28688" name="Group 33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28702" name="Oval 3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45</a:t>
                  </a:r>
                </a:p>
              </p:txBody>
            </p:sp>
          </p:grpSp>
          <p:grpSp>
            <p:nvGrpSpPr>
              <p:cNvPr id="28689" name="Group 36"/>
              <p:cNvGrpSpPr>
                <a:grpSpLocks/>
              </p:cNvGrpSpPr>
              <p:nvPr/>
            </p:nvGrpSpPr>
            <p:grpSpPr bwMode="auto">
              <a:xfrm>
                <a:off x="1510" y="1392"/>
                <a:ext cx="292" cy="288"/>
                <a:chOff x="2640" y="2688"/>
                <a:chExt cx="292" cy="288"/>
              </a:xfrm>
            </p:grpSpPr>
            <p:sp>
              <p:nvSpPr>
                <p:cNvPr id="28700" name="Oval 3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2870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200"/>
                    <a:t>55</a:t>
                  </a:r>
                </a:p>
              </p:txBody>
            </p:sp>
          </p:grpSp>
          <p:sp>
            <p:nvSpPr>
              <p:cNvPr id="28690" name="Line 39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40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41"/>
              <p:cNvSpPr>
                <a:spLocks noChangeShapeType="1"/>
              </p:cNvSpPr>
              <p:nvPr/>
            </p:nvSpPr>
            <p:spPr bwMode="auto">
              <a:xfrm flipH="1">
                <a:off x="115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42"/>
              <p:cNvSpPr>
                <a:spLocks noChangeShapeType="1"/>
              </p:cNvSpPr>
              <p:nvPr/>
            </p:nvSpPr>
            <p:spPr bwMode="auto">
              <a:xfrm>
                <a:off x="1390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43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44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45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46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7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8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ounded Rectangular Callout 1"/>
          <p:cNvSpPr/>
          <p:nvPr/>
        </p:nvSpPr>
        <p:spPr>
          <a:xfrm>
            <a:off x="4256005" y="5809154"/>
            <a:ext cx="3251700" cy="868202"/>
          </a:xfrm>
          <a:prstGeom prst="wedgeRoundRectCallout">
            <a:avLst>
              <a:gd name="adj1" fmla="val -69834"/>
              <a:gd name="adj2" fmla="val -897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Since 25 is now a leaf it is a semi-heap and rebuild is done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861176" y="2358190"/>
            <a:ext cx="2725152" cy="842210"/>
          </a:xfrm>
          <a:prstGeom prst="wedgeRoundRectCallout">
            <a:avLst>
              <a:gd name="adj1" fmla="val -123261"/>
              <a:gd name="adj2" fmla="val -2892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By definition, the resulting tree is a heap with root = 55</a:t>
            </a:r>
          </a:p>
        </p:txBody>
      </p:sp>
    </p:spTree>
    <p:extLst>
      <p:ext uri="{BB962C8B-B14F-4D97-AF65-F5344CB8AC3E}">
        <p14:creationId xmlns:p14="http://schemas.microsoft.com/office/powerpoint/2010/main" val="42296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Heap Rebuilding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pop method</a:t>
            </a:r>
          </a:p>
          <a:p>
            <a:pPr lvl="1"/>
            <a:r>
              <a:rPr lang="en-US" dirty="0" smtClean="0"/>
              <a:t>If size == 1 return -1</a:t>
            </a:r>
          </a:p>
          <a:p>
            <a:pPr lvl="1"/>
            <a:r>
              <a:rPr lang="en-US" dirty="0" smtClean="0"/>
              <a:t>If size == 2 return elements[1]</a:t>
            </a:r>
          </a:p>
          <a:p>
            <a:pPr lvl="1"/>
            <a:r>
              <a:rPr lang="en-US" dirty="0" smtClean="0"/>
              <a:t>If size &gt; 2 </a:t>
            </a:r>
          </a:p>
          <a:p>
            <a:pPr lvl="2"/>
            <a:r>
              <a:rPr lang="en-US" dirty="0" smtClean="0"/>
              <a:t>Result = elements[1]</a:t>
            </a:r>
          </a:p>
          <a:p>
            <a:pPr lvl="2"/>
            <a:r>
              <a:rPr lang="en-US" dirty="0" smtClean="0"/>
              <a:t>Elements[1] = elements[size – 1]</a:t>
            </a:r>
          </a:p>
          <a:p>
            <a:pPr lvl="2"/>
            <a:r>
              <a:rPr lang="en-US" dirty="0" smtClean="0"/>
              <a:t>Shrink vector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fixHeap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2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Heap Rebuilding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852556"/>
            <a:ext cx="7736094" cy="4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0417B0-6782-4CCE-81F9-C18710035A3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93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Transform an Array Into a Heap: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886700" cy="4419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Leverage Semi-Heap Concept</a:t>
            </a:r>
          </a:p>
          <a:p>
            <a:pPr lvl="1"/>
            <a:r>
              <a:rPr lang="en-US" altLang="en-US" dirty="0" smtClean="0"/>
              <a:t>Every </a:t>
            </a:r>
            <a:r>
              <a:rPr lang="en-US" altLang="en-US" i="1" dirty="0" smtClean="0"/>
              <a:t>leaf</a:t>
            </a:r>
            <a:r>
              <a:rPr lang="en-US" altLang="en-US" dirty="0" smtClean="0"/>
              <a:t> is a </a:t>
            </a:r>
            <a:r>
              <a:rPr lang="en-US" altLang="en-US" i="1" dirty="0" smtClean="0"/>
              <a:t>heap</a:t>
            </a:r>
            <a:r>
              <a:rPr lang="en-US" altLang="en-US" dirty="0" smtClean="0"/>
              <a:t>, since a leaf has two empty </a:t>
            </a:r>
            <a:r>
              <a:rPr lang="en-US" altLang="en-US" dirty="0" err="1" smtClean="0"/>
              <a:t>subtrees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Therefore, if each child of a node is either a </a:t>
            </a:r>
            <a:r>
              <a:rPr lang="en-US" altLang="en-US" i="1" dirty="0" smtClean="0"/>
              <a:t>leaf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empty</a:t>
            </a:r>
            <a:r>
              <a:rPr lang="en-US" altLang="en-US" dirty="0" smtClean="0"/>
              <a:t>, then that node is the root of a </a:t>
            </a:r>
            <a:r>
              <a:rPr lang="en-US" altLang="en-US" i="1" dirty="0" err="1" smtClean="0"/>
              <a:t>semiheap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Transform an array of items into a heap by repetitively invoking </a:t>
            </a:r>
            <a:r>
              <a:rPr lang="en-US" altLang="en-US" i="1" dirty="0" err="1" smtClean="0"/>
              <a:t>rebuildHeap</a:t>
            </a:r>
            <a:endParaRPr lang="en-US" altLang="en-US" dirty="0"/>
          </a:p>
          <a:p>
            <a:pPr lvl="1"/>
            <a:r>
              <a:rPr lang="en-US" altLang="en-US" dirty="0" smtClean="0"/>
              <a:t>First on the </a:t>
            </a:r>
            <a:r>
              <a:rPr lang="en-US" altLang="en-US" i="1" dirty="0" smtClean="0"/>
              <a:t>parent of the last node </a:t>
            </a:r>
            <a:r>
              <a:rPr lang="en-US" altLang="en-US" dirty="0" smtClean="0"/>
              <a:t>in the array (which is the root of a </a:t>
            </a:r>
            <a:r>
              <a:rPr lang="en-US" altLang="en-US" dirty="0" err="1" smtClean="0"/>
              <a:t>semiheap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Followed by </a:t>
            </a:r>
            <a:r>
              <a:rPr lang="en-US" altLang="en-US" i="1" dirty="0" smtClean="0"/>
              <a:t>each preceding node</a:t>
            </a:r>
            <a:r>
              <a:rPr lang="en-US" altLang="en-US" dirty="0" smtClean="0"/>
              <a:t> in the array (each of which becomes the root of a </a:t>
            </a:r>
            <a:r>
              <a:rPr lang="en-US" altLang="en-US" dirty="0" err="1" smtClean="0"/>
              <a:t>semiheap</a:t>
            </a:r>
            <a:r>
              <a:rPr lang="en-US" alt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 are great for being able to access the largest (smallest) value in a group of data values (array)</a:t>
            </a:r>
          </a:p>
          <a:p>
            <a:r>
              <a:rPr lang="en-US" dirty="0" smtClean="0"/>
              <a:t>Implements a priority queue which can be used for CPU process scheduling</a:t>
            </a:r>
          </a:p>
          <a:p>
            <a:r>
              <a:rPr lang="en-US" dirty="0" smtClean="0"/>
              <a:t>Used in database storage mechanisms</a:t>
            </a:r>
          </a:p>
          <a:p>
            <a:r>
              <a:rPr lang="en-US" dirty="0" smtClean="0"/>
              <a:t>Good </a:t>
            </a:r>
            <a:r>
              <a:rPr lang="en-US" dirty="0"/>
              <a:t>example of a partial-sorted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Alternative implementation of binary tree – using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6AA7C-EFA1-4C5C-A925-D3DC0F7C7AF7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5536"/>
            <a:ext cx="7772400" cy="1066800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r>
              <a:rPr lang="en-US" altLang="en-US" sz="3500" dirty="0" smtClean="0"/>
              <a:t/>
            </a:r>
            <a:br>
              <a:rPr lang="en-US" altLang="en-US" sz="3500" dirty="0" smtClean="0"/>
            </a:br>
            <a:r>
              <a:rPr lang="en-US" altLang="en-US" sz="2200" i="1" dirty="0" smtClean="0"/>
              <a:t>Example 1 of 6</a:t>
            </a:r>
            <a:endParaRPr lang="en-US" altLang="en-US" sz="3500" i="1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667000"/>
            <a:ext cx="3886200" cy="3657600"/>
          </a:xfrm>
          <a:noFill/>
        </p:spPr>
        <p:txBody>
          <a:bodyPr/>
          <a:lstStyle/>
          <a:p>
            <a:pPr>
              <a:buSzPct val="120000"/>
            </a:pPr>
            <a:r>
              <a:rPr lang="en-US" altLang="en-US" sz="2200"/>
              <a:t>The items in the array, above, can be considered to be stored in the complete binary tree shown at right.</a:t>
            </a:r>
          </a:p>
          <a:p>
            <a:pPr>
              <a:buSzPct val="120000"/>
            </a:pPr>
            <a:r>
              <a:rPr lang="en-US" altLang="en-US" sz="2200"/>
              <a:t>Note that leaves 2, 4, 9 &amp; 10 are </a:t>
            </a:r>
            <a:r>
              <a:rPr lang="en-US" altLang="en-US" sz="2200" i="1"/>
              <a:t>heaps;  </a:t>
            </a:r>
            <a:r>
              <a:rPr lang="en-US" altLang="en-US" sz="2200"/>
              <a:t>nodes 5 &amp; 7 are roots of </a:t>
            </a:r>
            <a:r>
              <a:rPr lang="en-US" altLang="en-US" sz="2200" i="1"/>
              <a:t>semiheaps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 i="1"/>
              <a:t>rebuildHeap</a:t>
            </a:r>
            <a:r>
              <a:rPr lang="en-US" altLang="en-US" sz="2200"/>
              <a:t> is invoked on the </a:t>
            </a:r>
            <a:r>
              <a:rPr lang="en-US" altLang="en-US" sz="2200" i="1"/>
              <a:t>parent</a:t>
            </a:r>
            <a:r>
              <a:rPr lang="en-US" altLang="en-US" sz="2200"/>
              <a:t> of the last node in the array (= 9).</a:t>
            </a:r>
            <a:endParaRPr lang="en-US" altLang="en-US" smtClean="0"/>
          </a:p>
        </p:txBody>
      </p:sp>
      <p:grpSp>
        <p:nvGrpSpPr>
          <p:cNvPr id="39941" name="Group 54"/>
          <p:cNvGrpSpPr>
            <a:grpSpLocks/>
          </p:cNvGrpSpPr>
          <p:nvPr/>
        </p:nvGrpSpPr>
        <p:grpSpPr bwMode="auto">
          <a:xfrm>
            <a:off x="2057401" y="2819400"/>
            <a:ext cx="3927475" cy="3200400"/>
            <a:chOff x="336" y="1392"/>
            <a:chExt cx="2474" cy="2016"/>
          </a:xfrm>
        </p:grpSpPr>
        <p:grpSp>
          <p:nvGrpSpPr>
            <p:cNvPr id="39971" name="Group 6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0000" name="Oval 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001" name="Text Box 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7</a:t>
                </a:r>
              </a:p>
            </p:txBody>
          </p:sp>
        </p:grpSp>
        <p:grpSp>
          <p:nvGrpSpPr>
            <p:cNvPr id="39972" name="Group 9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9998" name="Oval 1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99" name="Text Box 11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39973" name="Group 12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9996" name="Oval 13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97" name="Text Box 14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39974" name="Group 15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39994" name="Oval 1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95" name="Text Box 1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10</a:t>
                </a:r>
              </a:p>
            </p:txBody>
          </p:sp>
        </p:grpSp>
        <p:grpSp>
          <p:nvGrpSpPr>
            <p:cNvPr id="39975" name="Group 19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9992" name="Oval 2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9</a:t>
                </a:r>
              </a:p>
            </p:txBody>
          </p:sp>
        </p:grpSp>
        <p:grpSp>
          <p:nvGrpSpPr>
            <p:cNvPr id="39976" name="Group 31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9990" name="Oval 3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91" name="Text Box 3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</a:t>
                </a:r>
              </a:p>
            </p:txBody>
          </p:sp>
        </p:grpSp>
        <p:grpSp>
          <p:nvGrpSpPr>
            <p:cNvPr id="39977" name="Group 34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39988" name="Oval 3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89" name="Text Box 3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39978" name="Group 37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39986" name="Oval 3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87" name="Text Box 3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</a:t>
                </a:r>
              </a:p>
            </p:txBody>
          </p:sp>
        </p:grpSp>
        <p:sp>
          <p:nvSpPr>
            <p:cNvPr id="39979" name="Line 40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46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83"/>
          <p:cNvGrpSpPr>
            <a:grpSpLocks/>
          </p:cNvGrpSpPr>
          <p:nvPr/>
        </p:nvGrpSpPr>
        <p:grpSpPr bwMode="auto">
          <a:xfrm>
            <a:off x="3657600" y="1612230"/>
            <a:ext cx="4876800" cy="960438"/>
            <a:chOff x="432" y="864"/>
            <a:chExt cx="3072" cy="605"/>
          </a:xfrm>
        </p:grpSpPr>
        <p:sp>
          <p:nvSpPr>
            <p:cNvPr id="39946" name="Text Box 63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39947" name="Text Box 64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39948" name="Text Box 65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39949" name="Text Box 66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39950" name="Text Box 67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39951" name="Text Box 68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39952" name="Text Box 69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39953" name="Text Box 70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39954" name="Text Box 71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7</a:t>
              </a:r>
            </a:p>
          </p:txBody>
        </p:sp>
        <p:sp>
          <p:nvSpPr>
            <p:cNvPr id="39955" name="Text Box 72"/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5</a:t>
              </a:r>
            </a:p>
          </p:txBody>
        </p:sp>
        <p:sp>
          <p:nvSpPr>
            <p:cNvPr id="39956" name="Text Box 73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3</a:t>
              </a:r>
            </a:p>
          </p:txBody>
        </p:sp>
        <p:sp>
          <p:nvSpPr>
            <p:cNvPr id="39957" name="Text Box 74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6</a:t>
              </a:r>
            </a:p>
          </p:txBody>
        </p:sp>
        <p:grpSp>
          <p:nvGrpSpPr>
            <p:cNvPr id="39958" name="Group 82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9963" name="Rectangle 57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4" name="Rectangle 58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5" name="Rectangle 59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6" name="Rectangle 60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7" name="Rectangle 6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8" name="Rectangle 62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69" name="Rectangle 75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9970" name="Rectangle 76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39959" name="Text Box 77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39960" name="Text Box 78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39961" name="Text Box 79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9</a:t>
              </a:r>
            </a:p>
          </p:txBody>
        </p:sp>
        <p:sp>
          <p:nvSpPr>
            <p:cNvPr id="39962" name="Text Box 80"/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10</a:t>
              </a:r>
            </a:p>
          </p:txBody>
        </p:sp>
      </p:grpSp>
      <p:grpSp>
        <p:nvGrpSpPr>
          <p:cNvPr id="39943" name="Group 90"/>
          <p:cNvGrpSpPr>
            <a:grpSpLocks/>
          </p:cNvGrpSpPr>
          <p:nvPr/>
        </p:nvGrpSpPr>
        <p:grpSpPr bwMode="auto">
          <a:xfrm>
            <a:off x="2057400" y="2286000"/>
            <a:ext cx="1466850" cy="2286000"/>
            <a:chOff x="336" y="1440"/>
            <a:chExt cx="924" cy="1440"/>
          </a:xfrm>
        </p:grpSpPr>
        <p:sp>
          <p:nvSpPr>
            <p:cNvPr id="39944" name="Text Box 85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rebuildHeap</a:t>
              </a:r>
              <a:endParaRPr lang="en-US" altLang="en-US"/>
            </a:p>
          </p:txBody>
        </p:sp>
        <p:sp>
          <p:nvSpPr>
            <p:cNvPr id="39945" name="Line 89"/>
            <p:cNvSpPr>
              <a:spLocks noChangeShapeType="1"/>
            </p:cNvSpPr>
            <p:nvPr/>
          </p:nvSpPr>
          <p:spPr bwMode="auto">
            <a:xfrm>
              <a:off x="480" y="1680"/>
              <a:ext cx="144" cy="1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2AC040-B8FC-4334-8DFB-80E5E95C8033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5535"/>
            <a:ext cx="7772400" cy="990601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br>
              <a:rPr lang="en-US" altLang="en-US" sz="3500" dirty="0"/>
            </a:br>
            <a:r>
              <a:rPr lang="en-US" altLang="en-US" sz="2200" i="1" dirty="0"/>
              <a:t>Example </a:t>
            </a:r>
            <a:r>
              <a:rPr lang="en-US" altLang="en-US" sz="2200" i="1" dirty="0" smtClean="0"/>
              <a:t>2 </a:t>
            </a:r>
            <a:r>
              <a:rPr lang="en-US" altLang="en-US" sz="2200" i="1" dirty="0"/>
              <a:t>of 6</a:t>
            </a:r>
            <a:endParaRPr lang="en-US" altLang="en-US" sz="3500" i="1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590800"/>
            <a:ext cx="3886200" cy="3581400"/>
          </a:xfrm>
          <a:noFill/>
        </p:spPr>
        <p:txBody>
          <a:bodyPr/>
          <a:lstStyle/>
          <a:p>
            <a:pPr>
              <a:buSzPct val="120000"/>
            </a:pPr>
            <a:r>
              <a:rPr lang="en-US" altLang="en-US" sz="2200"/>
              <a:t>Note that nodes 2, 4, 7, 9 &amp; 10 are roots of </a:t>
            </a:r>
            <a:r>
              <a:rPr lang="en-US" altLang="en-US" sz="2200" i="1"/>
              <a:t>heaps;</a:t>
            </a:r>
            <a:r>
              <a:rPr lang="en-US" altLang="en-US" sz="2200"/>
              <a:t>  nodes 3 &amp; 5 are roots of </a:t>
            </a:r>
            <a:r>
              <a:rPr lang="en-US" altLang="en-US" sz="2200" i="1"/>
              <a:t>semiheaps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 i="1"/>
              <a:t>rebuildHeap</a:t>
            </a:r>
            <a:r>
              <a:rPr lang="en-US" altLang="en-US" sz="2200"/>
              <a:t> is invoked on the node in the array </a:t>
            </a:r>
            <a:r>
              <a:rPr lang="en-US" altLang="en-US" sz="2200" i="1"/>
              <a:t>preceding</a:t>
            </a:r>
            <a:r>
              <a:rPr lang="en-US" altLang="en-US" sz="2200"/>
              <a:t> node 9.</a:t>
            </a:r>
            <a:endParaRPr lang="en-US" altLang="en-US" smtClean="0"/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2057401" y="2819400"/>
            <a:ext cx="3927475" cy="3200400"/>
            <a:chOff x="336" y="1392"/>
            <a:chExt cx="2474" cy="2016"/>
          </a:xfrm>
        </p:grpSpPr>
        <p:grpSp>
          <p:nvGrpSpPr>
            <p:cNvPr id="40996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1025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26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9</a:t>
                </a:r>
                <a:endParaRPr lang="en-US" altLang="en-US" sz="2200"/>
              </a:p>
            </p:txBody>
          </p:sp>
        </p:grpSp>
        <p:grpSp>
          <p:nvGrpSpPr>
            <p:cNvPr id="40997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41023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24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40998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41021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22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40999" name="Group 14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41019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20" name="Text Box 16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10</a:t>
                </a:r>
              </a:p>
            </p:txBody>
          </p:sp>
        </p:grpSp>
        <p:grpSp>
          <p:nvGrpSpPr>
            <p:cNvPr id="41000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41017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18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7</a:t>
                </a:r>
                <a:endParaRPr lang="en-US" altLang="en-US" sz="2200"/>
              </a:p>
            </p:txBody>
          </p:sp>
        </p:grpSp>
        <p:grpSp>
          <p:nvGrpSpPr>
            <p:cNvPr id="41001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41015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16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</a:t>
                </a:r>
              </a:p>
            </p:txBody>
          </p:sp>
        </p:grpSp>
        <p:grpSp>
          <p:nvGrpSpPr>
            <p:cNvPr id="41002" name="Group 23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41013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14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41003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41011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1012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</a:t>
                </a:r>
              </a:p>
            </p:txBody>
          </p:sp>
        </p:grpSp>
        <p:sp>
          <p:nvSpPr>
            <p:cNvPr id="41004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6" name="Group 36"/>
          <p:cNvGrpSpPr>
            <a:grpSpLocks/>
          </p:cNvGrpSpPr>
          <p:nvPr/>
        </p:nvGrpSpPr>
        <p:grpSpPr bwMode="auto">
          <a:xfrm>
            <a:off x="3657600" y="1596188"/>
            <a:ext cx="4876800" cy="960438"/>
            <a:chOff x="432" y="864"/>
            <a:chExt cx="3072" cy="605"/>
          </a:xfrm>
        </p:grpSpPr>
        <p:sp>
          <p:nvSpPr>
            <p:cNvPr id="40971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40972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40973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40974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40975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40976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40977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40978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40979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9</a:t>
              </a:r>
              <a:endParaRPr lang="en-US" altLang="en-US" sz="2200"/>
            </a:p>
          </p:txBody>
        </p:sp>
        <p:sp>
          <p:nvSpPr>
            <p:cNvPr id="40980" name="Text Box 46"/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5</a:t>
              </a:r>
            </a:p>
          </p:txBody>
        </p:sp>
        <p:sp>
          <p:nvSpPr>
            <p:cNvPr id="40981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3</a:t>
              </a:r>
            </a:p>
          </p:txBody>
        </p:sp>
        <p:sp>
          <p:nvSpPr>
            <p:cNvPr id="40982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6</a:t>
              </a:r>
            </a:p>
          </p:txBody>
        </p:sp>
        <p:grpSp>
          <p:nvGrpSpPr>
            <p:cNvPr id="40983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40988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89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0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1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2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3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4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0995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40984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40985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40986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7</a:t>
              </a:r>
              <a:endParaRPr lang="en-US" altLang="en-US" sz="2200"/>
            </a:p>
          </p:txBody>
        </p:sp>
        <p:sp>
          <p:nvSpPr>
            <p:cNvPr id="40987" name="Text Box 61"/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10</a:t>
              </a:r>
            </a:p>
          </p:txBody>
        </p:sp>
      </p:grpSp>
      <p:sp>
        <p:nvSpPr>
          <p:cNvPr id="40967" name="Text Box 63"/>
          <p:cNvSpPr txBox="1">
            <a:spLocks noChangeArrowheads="1"/>
          </p:cNvSpPr>
          <p:nvPr/>
        </p:nvSpPr>
        <p:spPr bwMode="auto">
          <a:xfrm>
            <a:off x="2057400" y="2286001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rebuildHeap</a:t>
            </a:r>
            <a:endParaRPr lang="en-US" altLang="en-US"/>
          </a:p>
        </p:txBody>
      </p:sp>
      <p:grpSp>
        <p:nvGrpSpPr>
          <p:cNvPr id="40968" name="Group 67"/>
          <p:cNvGrpSpPr>
            <a:grpSpLocks/>
          </p:cNvGrpSpPr>
          <p:nvPr/>
        </p:nvGrpSpPr>
        <p:grpSpPr bwMode="auto">
          <a:xfrm>
            <a:off x="3505200" y="2514600"/>
            <a:ext cx="1676400" cy="1143000"/>
            <a:chOff x="1248" y="1584"/>
            <a:chExt cx="1056" cy="720"/>
          </a:xfrm>
        </p:grpSpPr>
        <p:sp>
          <p:nvSpPr>
            <p:cNvPr id="40969" name="Line 65"/>
            <p:cNvSpPr>
              <a:spLocks noChangeShapeType="1"/>
            </p:cNvSpPr>
            <p:nvPr/>
          </p:nvSpPr>
          <p:spPr bwMode="auto">
            <a:xfrm>
              <a:off x="1248" y="1584"/>
              <a:ext cx="105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66"/>
            <p:cNvSpPr>
              <a:spLocks noChangeShapeType="1"/>
            </p:cNvSpPr>
            <p:nvPr/>
          </p:nvSpPr>
          <p:spPr bwMode="auto">
            <a:xfrm>
              <a:off x="2304" y="1584"/>
              <a:ext cx="0" cy="72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E86C18-0452-4757-A110-03D4073E7E94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1578"/>
            <a:ext cx="7772400" cy="1062622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br>
              <a:rPr lang="en-US" altLang="en-US" sz="3500" dirty="0"/>
            </a:br>
            <a:r>
              <a:rPr lang="en-US" altLang="en-US" sz="2200" i="1" dirty="0"/>
              <a:t>Example </a:t>
            </a:r>
            <a:r>
              <a:rPr lang="en-US" altLang="en-US" sz="2200" i="1" dirty="0" smtClean="0"/>
              <a:t>3 </a:t>
            </a:r>
            <a:r>
              <a:rPr lang="en-US" altLang="en-US" sz="2200" i="1" dirty="0"/>
              <a:t>of 6</a:t>
            </a:r>
            <a:endParaRPr lang="en-US" altLang="en-US" sz="3500" i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590800"/>
            <a:ext cx="3886200" cy="3581400"/>
          </a:xfrm>
          <a:noFill/>
        </p:spPr>
        <p:txBody>
          <a:bodyPr/>
          <a:lstStyle/>
          <a:p>
            <a:pPr>
              <a:buSzPct val="120000"/>
            </a:pPr>
            <a:r>
              <a:rPr lang="en-US" altLang="en-US" sz="2200"/>
              <a:t>Note that nodes 2, 4, 5, 7, 9 &amp; 10 are roots of </a:t>
            </a:r>
            <a:r>
              <a:rPr lang="en-US" altLang="en-US" sz="2200" i="1"/>
              <a:t>heaps;</a:t>
            </a:r>
            <a:r>
              <a:rPr lang="en-US" altLang="en-US" sz="2200"/>
              <a:t>  node 3 is the root of a </a:t>
            </a:r>
            <a:r>
              <a:rPr lang="en-US" altLang="en-US" sz="2200" i="1"/>
              <a:t>semiheap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 i="1"/>
              <a:t>rebuildHeap</a:t>
            </a:r>
            <a:r>
              <a:rPr lang="en-US" altLang="en-US" sz="2200"/>
              <a:t> is invoked on the node in the array </a:t>
            </a:r>
            <a:r>
              <a:rPr lang="en-US" altLang="en-US" sz="2200" i="1"/>
              <a:t>preceding</a:t>
            </a:r>
            <a:r>
              <a:rPr lang="en-US" altLang="en-US" sz="2200"/>
              <a:t> node 10.</a:t>
            </a:r>
            <a:endParaRPr lang="en-US" altLang="en-US" smtClean="0"/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2057400" y="2819400"/>
            <a:ext cx="3924300" cy="3200400"/>
            <a:chOff x="336" y="1392"/>
            <a:chExt cx="2472" cy="2016"/>
          </a:xfrm>
        </p:grpSpPr>
        <p:grpSp>
          <p:nvGrpSpPr>
            <p:cNvPr id="42018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2047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48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9</a:t>
                </a:r>
              </a:p>
            </p:txBody>
          </p:sp>
        </p:grpSp>
        <p:grpSp>
          <p:nvGrpSpPr>
            <p:cNvPr id="42019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42045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46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42020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42043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44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42021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4204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4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5</a:t>
                </a:r>
                <a:endParaRPr lang="en-US" altLang="en-US" sz="2200"/>
              </a:p>
            </p:txBody>
          </p:sp>
        </p:grpSp>
        <p:grpSp>
          <p:nvGrpSpPr>
            <p:cNvPr id="42022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42039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40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7</a:t>
                </a:r>
              </a:p>
            </p:txBody>
          </p:sp>
        </p:grpSp>
        <p:grpSp>
          <p:nvGrpSpPr>
            <p:cNvPr id="42023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42037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38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</a:t>
                </a:r>
              </a:p>
            </p:txBody>
          </p:sp>
        </p:grpSp>
        <p:grpSp>
          <p:nvGrpSpPr>
            <p:cNvPr id="42024" name="Group 23"/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42035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3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10</a:t>
                </a:r>
                <a:endParaRPr lang="en-US" altLang="en-US" sz="2200"/>
              </a:p>
            </p:txBody>
          </p:sp>
        </p:grpSp>
        <p:grpSp>
          <p:nvGrpSpPr>
            <p:cNvPr id="42025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42033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34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</a:t>
                </a:r>
              </a:p>
            </p:txBody>
          </p:sp>
        </p:grpSp>
        <p:sp>
          <p:nvSpPr>
            <p:cNvPr id="42026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0" name="Group 36"/>
          <p:cNvGrpSpPr>
            <a:grpSpLocks/>
          </p:cNvGrpSpPr>
          <p:nvPr/>
        </p:nvGrpSpPr>
        <p:grpSpPr bwMode="auto">
          <a:xfrm>
            <a:off x="3657600" y="1724524"/>
            <a:ext cx="4876800" cy="960438"/>
            <a:chOff x="432" y="864"/>
            <a:chExt cx="3072" cy="605"/>
          </a:xfrm>
        </p:grpSpPr>
        <p:sp>
          <p:nvSpPr>
            <p:cNvPr id="41993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41994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41995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41996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41997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41998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41999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42000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42001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9</a:t>
              </a:r>
            </a:p>
          </p:txBody>
        </p:sp>
        <p:sp>
          <p:nvSpPr>
            <p:cNvPr id="42002" name="Text Box 46"/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10</a:t>
              </a:r>
              <a:endParaRPr lang="en-US" altLang="en-US" sz="2200"/>
            </a:p>
          </p:txBody>
        </p:sp>
        <p:sp>
          <p:nvSpPr>
            <p:cNvPr id="42003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3</a:t>
              </a:r>
            </a:p>
          </p:txBody>
        </p:sp>
        <p:sp>
          <p:nvSpPr>
            <p:cNvPr id="42004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6</a:t>
              </a:r>
            </a:p>
          </p:txBody>
        </p:sp>
        <p:grpSp>
          <p:nvGrpSpPr>
            <p:cNvPr id="42005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42010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1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2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3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4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5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6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2017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42006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42007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42008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7</a:t>
              </a:r>
            </a:p>
          </p:txBody>
        </p:sp>
        <p:sp>
          <p:nvSpPr>
            <p:cNvPr id="42009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5</a:t>
              </a:r>
              <a:endParaRPr lang="en-US" altLang="en-US" sz="2200"/>
            </a:p>
          </p:txBody>
        </p:sp>
      </p:grpSp>
      <p:sp>
        <p:nvSpPr>
          <p:cNvPr id="41991" name="Text Box 62"/>
          <p:cNvSpPr txBox="1">
            <a:spLocks noChangeArrowheads="1"/>
          </p:cNvSpPr>
          <p:nvPr/>
        </p:nvSpPr>
        <p:spPr bwMode="auto">
          <a:xfrm>
            <a:off x="2057400" y="2286001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rebuildHeap</a:t>
            </a:r>
            <a:endParaRPr lang="en-US" altLang="en-US"/>
          </a:p>
        </p:txBody>
      </p:sp>
      <p:sp>
        <p:nvSpPr>
          <p:cNvPr id="41992" name="Line 66"/>
          <p:cNvSpPr>
            <a:spLocks noChangeShapeType="1"/>
          </p:cNvSpPr>
          <p:nvPr/>
        </p:nvSpPr>
        <p:spPr bwMode="auto">
          <a:xfrm>
            <a:off x="3124200" y="2667000"/>
            <a:ext cx="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CB699F-A7B9-4538-ABB7-C8A63B7DCE72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1578"/>
            <a:ext cx="7772400" cy="104674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br>
              <a:rPr lang="en-US" altLang="en-US" sz="3500" dirty="0"/>
            </a:br>
            <a:r>
              <a:rPr lang="en-US" altLang="en-US" sz="2200" i="1" dirty="0"/>
              <a:t>Example </a:t>
            </a:r>
            <a:r>
              <a:rPr lang="en-US" altLang="en-US" sz="2200" i="1" dirty="0" smtClean="0"/>
              <a:t>4 </a:t>
            </a:r>
            <a:r>
              <a:rPr lang="en-US" altLang="en-US" sz="2200" i="1" dirty="0"/>
              <a:t>of 6</a:t>
            </a:r>
            <a:endParaRPr lang="en-US" altLang="en-US" sz="3500" i="1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590800"/>
            <a:ext cx="3886200" cy="3581400"/>
          </a:xfrm>
          <a:noFill/>
        </p:spPr>
        <p:txBody>
          <a:bodyPr/>
          <a:lstStyle/>
          <a:p>
            <a:pPr>
              <a:buSzPct val="120000"/>
            </a:pPr>
            <a:r>
              <a:rPr lang="en-US" altLang="en-US" sz="2200"/>
              <a:t>Note that nodes 2, 4, 5, 7 &amp; 10 are roots of </a:t>
            </a:r>
            <a:r>
              <a:rPr lang="en-US" altLang="en-US" sz="2200" i="1"/>
              <a:t>heaps;</a:t>
            </a:r>
            <a:r>
              <a:rPr lang="en-US" altLang="en-US" sz="2200"/>
              <a:t>  node 3 is the root of a </a:t>
            </a:r>
            <a:r>
              <a:rPr lang="en-US" altLang="en-US" sz="2200" i="1"/>
              <a:t>semiheap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 i="1"/>
              <a:t>rebuildHeap</a:t>
            </a:r>
            <a:r>
              <a:rPr lang="en-US" altLang="en-US" sz="2200"/>
              <a:t> is invoked recursively on node 3 to complete the transformation of the </a:t>
            </a:r>
            <a:r>
              <a:rPr lang="en-US" altLang="en-US" sz="2200" i="1"/>
              <a:t>semiheap</a:t>
            </a:r>
            <a:r>
              <a:rPr lang="en-US" altLang="en-US" sz="2200"/>
              <a:t> rooted at 9 into a </a:t>
            </a:r>
            <a:r>
              <a:rPr lang="en-US" altLang="en-US" sz="2200" i="1"/>
              <a:t>heap</a:t>
            </a:r>
            <a:r>
              <a:rPr lang="en-US" altLang="en-US" sz="2200"/>
              <a:t>.</a:t>
            </a:r>
            <a:endParaRPr lang="en-US" altLang="en-US" smtClean="0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2057400" y="2819400"/>
            <a:ext cx="3924300" cy="3200400"/>
            <a:chOff x="336" y="1392"/>
            <a:chExt cx="2472" cy="2016"/>
          </a:xfrm>
        </p:grpSpPr>
        <p:grpSp>
          <p:nvGrpSpPr>
            <p:cNvPr id="43042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3071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72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3</a:t>
                </a:r>
                <a:endParaRPr lang="en-US" altLang="en-US" sz="2200"/>
              </a:p>
            </p:txBody>
          </p:sp>
        </p:grpSp>
        <p:grpSp>
          <p:nvGrpSpPr>
            <p:cNvPr id="43043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4306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70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43044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43067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68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43045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43065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66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43046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43063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64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7</a:t>
                </a:r>
              </a:p>
            </p:txBody>
          </p:sp>
        </p:grpSp>
        <p:grpSp>
          <p:nvGrpSpPr>
            <p:cNvPr id="43047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43061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62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9</a:t>
                </a:r>
                <a:endParaRPr lang="en-US" altLang="en-US" sz="2200"/>
              </a:p>
            </p:txBody>
          </p:sp>
        </p:grpSp>
        <p:grpSp>
          <p:nvGrpSpPr>
            <p:cNvPr id="43048" name="Group 23"/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43059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60" name="Text Box 2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10</a:t>
                </a:r>
              </a:p>
            </p:txBody>
          </p:sp>
        </p:grpSp>
        <p:grpSp>
          <p:nvGrpSpPr>
            <p:cNvPr id="43049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43057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58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</a:t>
                </a:r>
              </a:p>
            </p:txBody>
          </p:sp>
        </p:grpSp>
        <p:sp>
          <p:nvSpPr>
            <p:cNvPr id="43050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4" name="Group 36"/>
          <p:cNvGrpSpPr>
            <a:grpSpLocks/>
          </p:cNvGrpSpPr>
          <p:nvPr/>
        </p:nvGrpSpPr>
        <p:grpSpPr bwMode="auto">
          <a:xfrm>
            <a:off x="3657600" y="1676398"/>
            <a:ext cx="4876800" cy="960438"/>
            <a:chOff x="432" y="864"/>
            <a:chExt cx="3072" cy="605"/>
          </a:xfrm>
        </p:grpSpPr>
        <p:sp>
          <p:nvSpPr>
            <p:cNvPr id="43017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43018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43019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43020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43021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43022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43023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43024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43025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3</a:t>
              </a:r>
              <a:endParaRPr lang="en-US" altLang="en-US" sz="2200"/>
            </a:p>
          </p:txBody>
        </p:sp>
        <p:sp>
          <p:nvSpPr>
            <p:cNvPr id="43026" name="Text Box 46"/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10</a:t>
              </a:r>
            </a:p>
          </p:txBody>
        </p:sp>
        <p:sp>
          <p:nvSpPr>
            <p:cNvPr id="43027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9</a:t>
              </a:r>
              <a:endParaRPr lang="en-US" altLang="en-US" sz="2200"/>
            </a:p>
          </p:txBody>
        </p:sp>
        <p:sp>
          <p:nvSpPr>
            <p:cNvPr id="43028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6</a:t>
              </a:r>
            </a:p>
          </p:txBody>
        </p:sp>
        <p:grpSp>
          <p:nvGrpSpPr>
            <p:cNvPr id="43029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43034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35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36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37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38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39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40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3041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43030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43031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43032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7</a:t>
              </a:r>
            </a:p>
          </p:txBody>
        </p:sp>
        <p:sp>
          <p:nvSpPr>
            <p:cNvPr id="43033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5</a:t>
              </a:r>
            </a:p>
          </p:txBody>
        </p:sp>
      </p:grpSp>
      <p:sp>
        <p:nvSpPr>
          <p:cNvPr id="43015" name="Text Box 62"/>
          <p:cNvSpPr txBox="1">
            <a:spLocks noChangeArrowheads="1"/>
          </p:cNvSpPr>
          <p:nvPr/>
        </p:nvSpPr>
        <p:spPr bwMode="auto">
          <a:xfrm>
            <a:off x="2057400" y="2286001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 dirty="0" err="1"/>
              <a:t>rebuildHeap</a:t>
            </a:r>
            <a:endParaRPr lang="en-US" altLang="en-US" dirty="0"/>
          </a:p>
        </p:txBody>
      </p:sp>
      <p:sp>
        <p:nvSpPr>
          <p:cNvPr id="43016" name="Line 63"/>
          <p:cNvSpPr>
            <a:spLocks noChangeShapeType="1"/>
          </p:cNvSpPr>
          <p:nvPr/>
        </p:nvSpPr>
        <p:spPr bwMode="auto">
          <a:xfrm>
            <a:off x="2514600" y="2667000"/>
            <a:ext cx="0" cy="1905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52DA2-B0EB-4D39-962E-70CCACDB4DAF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1577"/>
            <a:ext cx="7772400" cy="1066801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br>
              <a:rPr lang="en-US" altLang="en-US" sz="3500" dirty="0"/>
            </a:br>
            <a:r>
              <a:rPr lang="en-US" altLang="en-US" sz="2200" i="1" dirty="0"/>
              <a:t>Example </a:t>
            </a:r>
            <a:r>
              <a:rPr lang="en-US" altLang="en-US" sz="2200" i="1" dirty="0" smtClean="0"/>
              <a:t>5 </a:t>
            </a:r>
            <a:r>
              <a:rPr lang="en-US" altLang="en-US" sz="2200" i="1" dirty="0"/>
              <a:t>of 6</a:t>
            </a:r>
            <a:endParaRPr lang="en-US" altLang="en-US" sz="3500" i="1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590800"/>
            <a:ext cx="3886200" cy="3581400"/>
          </a:xfrm>
          <a:noFill/>
        </p:spPr>
        <p:txBody>
          <a:bodyPr/>
          <a:lstStyle/>
          <a:p>
            <a:pPr>
              <a:buSzPct val="120000"/>
            </a:pPr>
            <a:r>
              <a:rPr lang="en-US" altLang="en-US" sz="2200"/>
              <a:t>Note that nodes 2, 3, 4, 5, 7, 9 &amp; 10 are roots of </a:t>
            </a:r>
            <a:r>
              <a:rPr lang="en-US" altLang="en-US" sz="2200" i="1"/>
              <a:t>heaps;</a:t>
            </a:r>
            <a:r>
              <a:rPr lang="en-US" altLang="en-US" sz="2200"/>
              <a:t>  node 6 is the root of a </a:t>
            </a:r>
            <a:r>
              <a:rPr lang="en-US" altLang="en-US" sz="2200" i="1"/>
              <a:t>semiheap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/>
              <a:t>The recursive call to</a:t>
            </a:r>
            <a:r>
              <a:rPr lang="en-US" altLang="en-US" sz="2200" i="1"/>
              <a:t> rebuildHeap </a:t>
            </a:r>
            <a:r>
              <a:rPr lang="en-US" altLang="en-US" sz="2200"/>
              <a:t>returns to node 9.</a:t>
            </a:r>
          </a:p>
          <a:p>
            <a:pPr>
              <a:buSzPct val="120000"/>
            </a:pPr>
            <a:r>
              <a:rPr lang="en-US" altLang="en-US" sz="2200" i="1"/>
              <a:t>rebuildHeap</a:t>
            </a:r>
            <a:r>
              <a:rPr lang="en-US" altLang="en-US" sz="2200"/>
              <a:t> is invoked on the node in the array </a:t>
            </a:r>
            <a:r>
              <a:rPr lang="en-US" altLang="en-US" sz="2200" i="1"/>
              <a:t>preceding</a:t>
            </a:r>
            <a:r>
              <a:rPr lang="en-US" altLang="en-US" sz="2200"/>
              <a:t> node 9.</a:t>
            </a:r>
            <a:endParaRPr lang="en-US" altLang="en-US" smtClean="0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2057400" y="2819400"/>
            <a:ext cx="3924300" cy="3200400"/>
            <a:chOff x="336" y="1392"/>
            <a:chExt cx="2472" cy="2016"/>
          </a:xfrm>
        </p:grpSpPr>
        <p:grpSp>
          <p:nvGrpSpPr>
            <p:cNvPr id="44068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4097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98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7</a:t>
                </a:r>
                <a:endParaRPr lang="en-US" altLang="en-US" sz="2200"/>
              </a:p>
            </p:txBody>
          </p:sp>
        </p:grpSp>
        <p:grpSp>
          <p:nvGrpSpPr>
            <p:cNvPr id="44069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44095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96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44070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44093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94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44071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4409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9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44072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3</a:t>
                </a:r>
                <a:endParaRPr lang="en-US" altLang="en-US" sz="2200"/>
              </a:p>
            </p:txBody>
          </p:sp>
        </p:grpSp>
        <p:grpSp>
          <p:nvGrpSpPr>
            <p:cNvPr id="44073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9</a:t>
                </a:r>
              </a:p>
            </p:txBody>
          </p:sp>
        </p:grpSp>
        <p:grpSp>
          <p:nvGrpSpPr>
            <p:cNvPr id="44074" name="Group 23"/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44085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8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10</a:t>
                </a:r>
              </a:p>
            </p:txBody>
          </p:sp>
        </p:grpSp>
        <p:grpSp>
          <p:nvGrpSpPr>
            <p:cNvPr id="44075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44083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84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6</a:t>
                </a:r>
              </a:p>
            </p:txBody>
          </p:sp>
        </p:grpSp>
        <p:sp>
          <p:nvSpPr>
            <p:cNvPr id="44076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8" name="Group 36"/>
          <p:cNvGrpSpPr>
            <a:grpSpLocks/>
          </p:cNvGrpSpPr>
          <p:nvPr/>
        </p:nvGrpSpPr>
        <p:grpSpPr bwMode="auto">
          <a:xfrm>
            <a:off x="3657600" y="1644314"/>
            <a:ext cx="4876800" cy="960438"/>
            <a:chOff x="432" y="864"/>
            <a:chExt cx="3072" cy="605"/>
          </a:xfrm>
        </p:grpSpPr>
        <p:sp>
          <p:nvSpPr>
            <p:cNvPr id="44043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44044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44045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44046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44047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44048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44049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44050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44051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7</a:t>
              </a:r>
              <a:endParaRPr lang="en-US" altLang="en-US" sz="2200"/>
            </a:p>
          </p:txBody>
        </p:sp>
        <p:sp>
          <p:nvSpPr>
            <p:cNvPr id="44052" name="Text Box 46"/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10</a:t>
              </a:r>
            </a:p>
          </p:txBody>
        </p:sp>
        <p:sp>
          <p:nvSpPr>
            <p:cNvPr id="44053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9</a:t>
              </a:r>
            </a:p>
          </p:txBody>
        </p:sp>
        <p:sp>
          <p:nvSpPr>
            <p:cNvPr id="44054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6</a:t>
              </a:r>
            </a:p>
          </p:txBody>
        </p:sp>
        <p:grpSp>
          <p:nvGrpSpPr>
            <p:cNvPr id="44055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44060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1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2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3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4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5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6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4067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44056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44057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44058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3</a:t>
              </a:r>
              <a:endParaRPr lang="en-US" altLang="en-US" sz="2200"/>
            </a:p>
          </p:txBody>
        </p:sp>
        <p:sp>
          <p:nvSpPr>
            <p:cNvPr id="44059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5</a:t>
              </a:r>
            </a:p>
          </p:txBody>
        </p:sp>
      </p:grp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2057400" y="2286001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rebuildHeap</a:t>
            </a:r>
            <a:endParaRPr lang="en-US" altLang="en-US"/>
          </a:p>
        </p:txBody>
      </p:sp>
      <p:grpSp>
        <p:nvGrpSpPr>
          <p:cNvPr id="44040" name="Group 66"/>
          <p:cNvGrpSpPr>
            <a:grpSpLocks/>
          </p:cNvGrpSpPr>
          <p:nvPr/>
        </p:nvGrpSpPr>
        <p:grpSpPr bwMode="auto">
          <a:xfrm>
            <a:off x="2743200" y="2667000"/>
            <a:ext cx="1143000" cy="381000"/>
            <a:chOff x="768" y="1680"/>
            <a:chExt cx="720" cy="240"/>
          </a:xfrm>
        </p:grpSpPr>
        <p:sp>
          <p:nvSpPr>
            <p:cNvPr id="44041" name="Line 64"/>
            <p:cNvSpPr>
              <a:spLocks noChangeShapeType="1"/>
            </p:cNvSpPr>
            <p:nvPr/>
          </p:nvSpPr>
          <p:spPr bwMode="auto">
            <a:xfrm>
              <a:off x="768" y="1680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65"/>
            <p:cNvSpPr>
              <a:spLocks noChangeShapeType="1"/>
            </p:cNvSpPr>
            <p:nvPr/>
          </p:nvSpPr>
          <p:spPr bwMode="auto">
            <a:xfrm>
              <a:off x="768" y="192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1E61F-2921-44C8-8908-62FC2C0202A8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5536"/>
            <a:ext cx="7772400" cy="1080750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Transform an Array Into a Heap: </a:t>
            </a:r>
            <a:br>
              <a:rPr lang="en-US" altLang="en-US" sz="3500" dirty="0"/>
            </a:br>
            <a:r>
              <a:rPr lang="en-US" altLang="en-US" sz="2200" i="1" dirty="0"/>
              <a:t>Example </a:t>
            </a:r>
            <a:r>
              <a:rPr lang="en-US" altLang="en-US" sz="2200" i="1" dirty="0" smtClean="0"/>
              <a:t>6 </a:t>
            </a:r>
            <a:r>
              <a:rPr lang="en-US" altLang="en-US" sz="2200" i="1" dirty="0"/>
              <a:t>of 6</a:t>
            </a:r>
            <a:endParaRPr lang="en-US" altLang="en-US" sz="3500" i="1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2819400"/>
            <a:ext cx="3886200" cy="1600200"/>
          </a:xfrm>
          <a:noFill/>
        </p:spPr>
        <p:txBody>
          <a:bodyPr>
            <a:normAutofit fontScale="92500"/>
          </a:bodyPr>
          <a:lstStyle/>
          <a:p>
            <a:pPr>
              <a:buSzPct val="120000"/>
            </a:pPr>
            <a:r>
              <a:rPr lang="en-US" altLang="en-US" sz="2200"/>
              <a:t>Note that node 10 is now the root of a </a:t>
            </a:r>
            <a:r>
              <a:rPr lang="en-US" altLang="en-US" sz="2200" i="1"/>
              <a:t>heap</a:t>
            </a:r>
            <a:r>
              <a:rPr lang="en-US" altLang="en-US" sz="2200"/>
              <a:t>.</a:t>
            </a:r>
          </a:p>
          <a:p>
            <a:pPr>
              <a:buSzPct val="120000"/>
            </a:pPr>
            <a:r>
              <a:rPr lang="en-US" altLang="en-US" sz="2200"/>
              <a:t>The transformation of the </a:t>
            </a:r>
            <a:r>
              <a:rPr lang="en-US" altLang="en-US" sz="2200" i="1"/>
              <a:t>array</a:t>
            </a:r>
            <a:r>
              <a:rPr lang="en-US" altLang="en-US" sz="2200"/>
              <a:t> into a </a:t>
            </a:r>
            <a:r>
              <a:rPr lang="en-US" altLang="en-US" sz="2200" i="1"/>
              <a:t>heap</a:t>
            </a:r>
            <a:r>
              <a:rPr lang="en-US" altLang="en-US" sz="2200"/>
              <a:t> is complete.</a:t>
            </a:r>
            <a:endParaRPr lang="en-US" altLang="en-US" smtClean="0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057400" y="2819400"/>
            <a:ext cx="3924300" cy="3200400"/>
            <a:chOff x="336" y="1392"/>
            <a:chExt cx="2472" cy="2016"/>
          </a:xfrm>
        </p:grpSpPr>
        <p:grpSp>
          <p:nvGrpSpPr>
            <p:cNvPr id="45088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45117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18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7</a:t>
                </a:r>
              </a:p>
            </p:txBody>
          </p:sp>
        </p:grpSp>
        <p:grpSp>
          <p:nvGrpSpPr>
            <p:cNvPr id="45089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45115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16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2</a:t>
                </a:r>
              </a:p>
            </p:txBody>
          </p:sp>
        </p:grpSp>
        <p:grpSp>
          <p:nvGrpSpPr>
            <p:cNvPr id="45090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45113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14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4</a:t>
                </a:r>
              </a:p>
            </p:txBody>
          </p:sp>
        </p:grpSp>
        <p:grpSp>
          <p:nvGrpSpPr>
            <p:cNvPr id="45091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4511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1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5</a:t>
                </a:r>
              </a:p>
            </p:txBody>
          </p:sp>
        </p:grpSp>
        <p:grpSp>
          <p:nvGrpSpPr>
            <p:cNvPr id="45092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45109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10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3</a:t>
                </a:r>
              </a:p>
            </p:txBody>
          </p:sp>
        </p:grpSp>
        <p:grpSp>
          <p:nvGrpSpPr>
            <p:cNvPr id="45093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45107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08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/>
                  <a:t>9</a:t>
                </a:r>
              </a:p>
            </p:txBody>
          </p:sp>
        </p:grpSp>
        <p:grpSp>
          <p:nvGrpSpPr>
            <p:cNvPr id="45094" name="Group 23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45105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06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6</a:t>
                </a:r>
                <a:endParaRPr lang="en-US" altLang="en-US" sz="2200"/>
              </a:p>
            </p:txBody>
          </p:sp>
        </p:grpSp>
        <p:grpSp>
          <p:nvGrpSpPr>
            <p:cNvPr id="45095" name="Group 26"/>
            <p:cNvGrpSpPr>
              <a:grpSpLocks/>
            </p:cNvGrpSpPr>
            <p:nvPr/>
          </p:nvGrpSpPr>
          <p:grpSpPr bwMode="auto">
            <a:xfrm>
              <a:off x="1510" y="1392"/>
              <a:ext cx="292" cy="288"/>
              <a:chOff x="2640" y="2688"/>
              <a:chExt cx="292" cy="288"/>
            </a:xfrm>
          </p:grpSpPr>
          <p:sp>
            <p:nvSpPr>
              <p:cNvPr id="45103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104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200" b="1"/>
                  <a:t>10</a:t>
                </a:r>
                <a:endParaRPr lang="en-US" altLang="en-US" sz="2200"/>
              </a:p>
            </p:txBody>
          </p:sp>
        </p:grpSp>
        <p:sp>
          <p:nvSpPr>
            <p:cNvPr id="45096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36"/>
          <p:cNvGrpSpPr>
            <a:grpSpLocks/>
          </p:cNvGrpSpPr>
          <p:nvPr/>
        </p:nvGrpSpPr>
        <p:grpSpPr bwMode="auto">
          <a:xfrm>
            <a:off x="3657600" y="1660356"/>
            <a:ext cx="4876800" cy="960438"/>
            <a:chOff x="432" y="864"/>
            <a:chExt cx="3072" cy="605"/>
          </a:xfrm>
        </p:grpSpPr>
        <p:sp>
          <p:nvSpPr>
            <p:cNvPr id="45063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5</a:t>
              </a:r>
              <a:endParaRPr lang="en-US" altLang="en-US"/>
            </a:p>
          </p:txBody>
        </p:sp>
        <p:sp>
          <p:nvSpPr>
            <p:cNvPr id="45064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4</a:t>
              </a:r>
              <a:endParaRPr lang="en-US" altLang="en-US"/>
            </a:p>
          </p:txBody>
        </p:sp>
        <p:sp>
          <p:nvSpPr>
            <p:cNvPr id="45065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3</a:t>
              </a:r>
              <a:endParaRPr lang="en-US" altLang="en-US"/>
            </a:p>
          </p:txBody>
        </p:sp>
        <p:sp>
          <p:nvSpPr>
            <p:cNvPr id="45066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2</a:t>
              </a:r>
              <a:endParaRPr lang="en-US" altLang="en-US"/>
            </a:p>
          </p:txBody>
        </p:sp>
        <p:sp>
          <p:nvSpPr>
            <p:cNvPr id="45067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1</a:t>
              </a:r>
              <a:endParaRPr lang="en-US" altLang="en-US"/>
            </a:p>
          </p:txBody>
        </p:sp>
        <p:sp>
          <p:nvSpPr>
            <p:cNvPr id="45068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0</a:t>
              </a:r>
              <a:endParaRPr lang="en-US" altLang="en-US"/>
            </a:p>
          </p:txBody>
        </p:sp>
        <p:sp>
          <p:nvSpPr>
            <p:cNvPr id="45069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4</a:t>
              </a:r>
            </a:p>
          </p:txBody>
        </p:sp>
        <p:sp>
          <p:nvSpPr>
            <p:cNvPr id="45070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2</a:t>
              </a:r>
            </a:p>
          </p:txBody>
        </p:sp>
        <p:sp>
          <p:nvSpPr>
            <p:cNvPr id="45071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7</a:t>
              </a:r>
            </a:p>
          </p:txBody>
        </p:sp>
        <p:sp>
          <p:nvSpPr>
            <p:cNvPr id="45072" name="Text Box 46"/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6</a:t>
              </a:r>
              <a:endParaRPr lang="en-US" altLang="en-US" sz="2200"/>
            </a:p>
          </p:txBody>
        </p:sp>
        <p:sp>
          <p:nvSpPr>
            <p:cNvPr id="45073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9</a:t>
              </a:r>
            </a:p>
          </p:txBody>
        </p:sp>
        <p:sp>
          <p:nvSpPr>
            <p:cNvPr id="45074" name="Text Box 48"/>
            <p:cNvSpPr txBox="1">
              <a:spLocks noChangeArrowheads="1"/>
            </p:cNvSpPr>
            <p:nvPr/>
          </p:nvSpPr>
          <p:spPr bwMode="auto">
            <a:xfrm>
              <a:off x="480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/>
                <a:t>10</a:t>
              </a:r>
              <a:endParaRPr lang="en-US" altLang="en-US" sz="2200"/>
            </a:p>
          </p:txBody>
        </p:sp>
        <p:grpSp>
          <p:nvGrpSpPr>
            <p:cNvPr id="45075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45080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1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2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3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4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5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6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45087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</p:grpSp>
        <p:sp>
          <p:nvSpPr>
            <p:cNvPr id="45076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7</a:t>
              </a:r>
              <a:endParaRPr lang="en-US" altLang="en-US"/>
            </a:p>
          </p:txBody>
        </p:sp>
        <p:sp>
          <p:nvSpPr>
            <p:cNvPr id="45077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/>
                <a:t>6</a:t>
              </a:r>
              <a:endParaRPr lang="en-US" altLang="en-US"/>
            </a:p>
          </p:txBody>
        </p:sp>
        <p:sp>
          <p:nvSpPr>
            <p:cNvPr id="45078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3</a:t>
              </a:r>
            </a:p>
          </p:txBody>
        </p:sp>
        <p:sp>
          <p:nvSpPr>
            <p:cNvPr id="45079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2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15211-6E27-4B4E-927F-51F6A0255761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9548"/>
            <a:ext cx="7772400" cy="806116"/>
          </a:xfrm>
        </p:spPr>
        <p:txBody>
          <a:bodyPr>
            <a:normAutofit/>
          </a:bodyPr>
          <a:lstStyle/>
          <a:p>
            <a:r>
              <a:rPr lang="en-US" altLang="en-US" sz="3500" dirty="0" smtClean="0"/>
              <a:t>Heap Performance</a:t>
            </a:r>
            <a:endParaRPr lang="en-US" altLang="en-US" sz="3500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3962400"/>
          </a:xfrm>
        </p:spPr>
        <p:txBody>
          <a:bodyPr/>
          <a:lstStyle/>
          <a:p>
            <a:pPr>
              <a:buSzPct val="120000"/>
              <a:tabLst>
                <a:tab pos="457200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Transforming an array into a heap begins by invoking </a:t>
            </a:r>
            <a:r>
              <a:rPr lang="en-US" altLang="en-US" sz="2200" i="1" dirty="0" err="1">
                <a:sym typeface="Symbol" panose="05050102010706020507" pitchFamily="18" charset="2"/>
              </a:rPr>
              <a:t>rebuildHeap</a:t>
            </a:r>
            <a:r>
              <a:rPr lang="en-US" altLang="en-US" sz="2200" dirty="0">
                <a:sym typeface="Symbol" panose="05050102010706020507" pitchFamily="18" charset="2"/>
              </a:rPr>
              <a:t> on the </a:t>
            </a:r>
            <a:r>
              <a:rPr lang="en-US" altLang="en-US" sz="2200" i="1" dirty="0">
                <a:sym typeface="Symbol" panose="05050102010706020507" pitchFamily="18" charset="2"/>
              </a:rPr>
              <a:t>parent of the last node</a:t>
            </a:r>
            <a:r>
              <a:rPr lang="en-US" altLang="en-US" sz="2200" dirty="0">
                <a:sym typeface="Symbol" panose="05050102010706020507" pitchFamily="18" charset="2"/>
              </a:rPr>
              <a:t> in the array.</a:t>
            </a:r>
            <a:endParaRPr lang="en-US" altLang="en-US" sz="2200" dirty="0"/>
          </a:p>
          <a:p>
            <a:pPr>
              <a:spcBef>
                <a:spcPct val="40000"/>
              </a:spcBef>
              <a:buSzPct val="120000"/>
              <a:tabLst>
                <a:tab pos="457200" algn="l"/>
              </a:tabLst>
            </a:pPr>
            <a:r>
              <a:rPr lang="en-US" altLang="en-US" sz="2200" dirty="0"/>
              <a:t>Recall that in an array-based representation of a complete binary tree, the </a:t>
            </a:r>
            <a:r>
              <a:rPr lang="en-US" altLang="en-US" sz="2200" i="1" dirty="0"/>
              <a:t>parent</a:t>
            </a:r>
            <a:r>
              <a:rPr lang="en-US" altLang="en-US" sz="2200" dirty="0"/>
              <a:t> of any node at array position,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, is</a:t>
            </a:r>
          </a:p>
          <a:p>
            <a:pPr algn="ctr">
              <a:buSzPct val="120000"/>
              <a:buNone/>
              <a:tabLst>
                <a:tab pos="457200" algn="l"/>
              </a:tabLst>
            </a:pPr>
            <a:r>
              <a:rPr lang="en-US" altLang="en-US" sz="2200" b="1" dirty="0">
                <a:sym typeface="Symbol" panose="05050102010706020507" pitchFamily="18" charset="2"/>
              </a:rPr>
              <a:t></a:t>
            </a:r>
            <a:r>
              <a:rPr lang="en-US" altLang="en-US" sz="2200" dirty="0">
                <a:sym typeface="Symbol" panose="05050102010706020507" pitchFamily="18" charset="2"/>
              </a:rPr>
              <a:t> (</a:t>
            </a:r>
            <a:r>
              <a:rPr lang="en-US" altLang="en-US" sz="2200" dirty="0" err="1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 – 1) / 2 </a:t>
            </a:r>
            <a:r>
              <a:rPr lang="en-US" altLang="en-US" sz="2200" b="1" dirty="0">
                <a:sym typeface="Symbol" panose="05050102010706020507" pitchFamily="18" charset="2"/>
              </a:rPr>
              <a:t></a:t>
            </a:r>
          </a:p>
          <a:p>
            <a:pPr>
              <a:buSzPct val="120000"/>
              <a:tabLst>
                <a:tab pos="457200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Since the last node in the array is at position </a:t>
            </a:r>
            <a:r>
              <a:rPr lang="en-US" altLang="en-US" sz="2200" i="1" dirty="0">
                <a:sym typeface="Symbol" panose="05050102010706020507" pitchFamily="18" charset="2"/>
              </a:rPr>
              <a:t>n – 1</a:t>
            </a:r>
            <a:r>
              <a:rPr lang="en-US" altLang="en-US" sz="2200" dirty="0">
                <a:sym typeface="Symbol" panose="05050102010706020507" pitchFamily="18" charset="2"/>
              </a:rPr>
              <a:t>, it follows that transforming an array into a heap begins with the node at position</a:t>
            </a:r>
          </a:p>
          <a:p>
            <a:pPr algn="ctr">
              <a:buSzPct val="120000"/>
              <a:buNone/>
              <a:tabLst>
                <a:tab pos="457200" algn="l"/>
              </a:tabLst>
            </a:pPr>
            <a:r>
              <a:rPr lang="en-US" altLang="en-US" sz="2200" b="1" dirty="0">
                <a:sym typeface="Symbol" panose="05050102010706020507" pitchFamily="18" charset="2"/>
              </a:rPr>
              <a:t></a:t>
            </a:r>
            <a:r>
              <a:rPr lang="en-US" altLang="en-US" sz="2200" dirty="0">
                <a:sym typeface="Symbol" panose="05050102010706020507" pitchFamily="18" charset="2"/>
              </a:rPr>
              <a:t> (n – 2) / 2 </a:t>
            </a:r>
            <a:r>
              <a:rPr lang="en-US" altLang="en-US" sz="2200" b="1" dirty="0">
                <a:sym typeface="Symbol" panose="05050102010706020507" pitchFamily="18" charset="2"/>
              </a:rPr>
              <a:t>  </a:t>
            </a:r>
            <a:r>
              <a:rPr lang="en-US" altLang="en-US" sz="2200" dirty="0">
                <a:sym typeface="Symbol" panose="05050102010706020507" pitchFamily="18" charset="2"/>
              </a:rPr>
              <a:t>=  </a:t>
            </a:r>
            <a:r>
              <a:rPr lang="en-US" altLang="en-US" sz="2200" b="1" dirty="0">
                <a:sym typeface="Symbol" panose="05050102010706020507" pitchFamily="18" charset="2"/>
              </a:rPr>
              <a:t></a:t>
            </a:r>
            <a:r>
              <a:rPr lang="en-US" altLang="en-US" sz="2200" dirty="0">
                <a:sym typeface="Symbol" panose="05050102010706020507" pitchFamily="18" charset="2"/>
              </a:rPr>
              <a:t> n / 2 </a:t>
            </a:r>
            <a:r>
              <a:rPr lang="en-US" altLang="en-US" sz="2200" b="1" dirty="0">
                <a:sym typeface="Symbol" panose="05050102010706020507" pitchFamily="18" charset="2"/>
              </a:rPr>
              <a:t></a:t>
            </a:r>
            <a:r>
              <a:rPr lang="en-US" altLang="en-US" sz="2200" dirty="0">
                <a:sym typeface="Symbol" panose="05050102010706020507" pitchFamily="18" charset="2"/>
              </a:rPr>
              <a:t> – 1</a:t>
            </a:r>
          </a:p>
          <a:p>
            <a:pPr>
              <a:buSzPct val="120000"/>
              <a:buNone/>
              <a:tabLst>
                <a:tab pos="457200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	and continues with each preceding node in the array.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39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ACC826-842B-447A-902E-C8F09EAFE3E3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Transform an Array Into a Heap: </a:t>
            </a:r>
            <a:r>
              <a:rPr lang="en-US" altLang="en-US" sz="3500" i="1"/>
              <a:t>C++</a:t>
            </a:r>
            <a:endParaRPr lang="en-US" altLang="en-US" sz="350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// transform array a[ ], containing n items, into a heap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mtClean="0"/>
              <a:t>for( int  root  =  n/2 – 1;   root  &gt;=  0;   root – – )</a:t>
            </a:r>
          </a:p>
          <a:p>
            <a:pPr>
              <a:buFontTx/>
              <a:buNone/>
            </a:pPr>
            <a:r>
              <a:rPr lang="en-US" altLang="en-US" smtClean="0"/>
              <a:t>{</a:t>
            </a:r>
          </a:p>
          <a:p>
            <a:pPr>
              <a:buFontTx/>
              <a:buNone/>
            </a:pPr>
            <a:r>
              <a:rPr lang="en-US" altLang="en-US" smtClean="0"/>
              <a:t>    // transform a semiheap with the given root into a heap</a:t>
            </a:r>
          </a:p>
          <a:p>
            <a:pPr>
              <a:buFontTx/>
              <a:buNone/>
            </a:pPr>
            <a:r>
              <a:rPr lang="en-US" altLang="en-US" smtClean="0"/>
              <a:t>        rebuildHeap( a,  root,  n );</a:t>
            </a:r>
          </a:p>
          <a:p>
            <a:pPr>
              <a:buFontTx/>
              <a:buNone/>
            </a:pPr>
            <a:r>
              <a:rPr lang="en-US" alt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5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8B535-138D-4A20-9DD2-C51D6C5A6E56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Rebuild a Heap: </a:t>
            </a:r>
            <a:r>
              <a:rPr lang="en-US" altLang="en-US" i="1" smtClean="0"/>
              <a:t>C++</a:t>
            </a:r>
            <a:endParaRPr lang="en-US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924800" cy="51054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200"/>
              <a:t>// transform a semiheap with the given root into a heap</a:t>
            </a:r>
          </a:p>
          <a:p>
            <a:pPr>
              <a:buFontTx/>
              <a:buNone/>
            </a:pPr>
            <a:r>
              <a:rPr lang="en-US" altLang="en-US" sz="2200"/>
              <a:t>void  </a:t>
            </a:r>
            <a:r>
              <a:rPr lang="en-US" altLang="en-US" sz="2200" b="1"/>
              <a:t>rebuildHeap</a:t>
            </a:r>
            <a:r>
              <a:rPr lang="en-US" altLang="en-US" sz="2200"/>
              <a:t>( ItemType  </a:t>
            </a:r>
            <a:r>
              <a:rPr lang="en-US" altLang="en-US" sz="2200" b="1"/>
              <a:t>a[ ]</a:t>
            </a:r>
            <a:r>
              <a:rPr lang="en-US" altLang="en-US" sz="2200"/>
              <a:t>,  int  root,  int  </a:t>
            </a:r>
            <a:r>
              <a:rPr lang="en-US" altLang="en-US" sz="2200" b="1"/>
              <a:t>n</a:t>
            </a:r>
            <a:r>
              <a:rPr lang="en-US" altLang="en-US" sz="2200"/>
              <a:t> )</a:t>
            </a:r>
          </a:p>
          <a:p>
            <a:pPr>
              <a:buFontTx/>
              <a:buNone/>
            </a:pPr>
            <a:r>
              <a:rPr lang="en-US" altLang="en-US" sz="2200"/>
              <a:t>{  int  child  =  2 * root + 1;	// set child to root’s left child, if any</a:t>
            </a:r>
          </a:p>
          <a:p>
            <a:pPr>
              <a:buFontTx/>
              <a:buNone/>
            </a:pPr>
            <a:r>
              <a:rPr lang="en-US" altLang="en-US" sz="2200"/>
              <a:t>    if( child  &lt;  n )		// if root’s left child exists . . .</a:t>
            </a:r>
          </a:p>
          <a:p>
            <a:pPr>
              <a:buFontTx/>
              <a:buNone/>
            </a:pPr>
            <a:r>
              <a:rPr lang="en-US" altLang="en-US" sz="2200"/>
              <a:t>    {  int  rightChild  =  child + 1;</a:t>
            </a:r>
          </a:p>
          <a:p>
            <a:pPr>
              <a:buFontTx/>
              <a:buNone/>
            </a:pPr>
            <a:r>
              <a:rPr lang="en-US" altLang="en-US" sz="2200"/>
              <a:t>        if( rightChild  &lt;  n  &amp;&amp;  a[ rightChild ]  &gt;  a[ child ] )</a:t>
            </a:r>
          </a:p>
          <a:p>
            <a:pPr>
              <a:buFontTx/>
              <a:buNone/>
            </a:pPr>
            <a:r>
              <a:rPr lang="en-US" altLang="en-US" sz="2200"/>
              <a:t>            child = rightChild;	// child indicates the larger item</a:t>
            </a:r>
          </a:p>
          <a:p>
            <a:pPr>
              <a:buFontTx/>
              <a:buNone/>
            </a:pPr>
            <a:r>
              <a:rPr lang="en-US" altLang="en-US" sz="2200"/>
              <a:t>        if( a[ root ]  &lt;  a[ child ] )</a:t>
            </a:r>
          </a:p>
          <a:p>
            <a:pPr>
              <a:buFontTx/>
              <a:buNone/>
            </a:pPr>
            <a:r>
              <a:rPr lang="en-US" altLang="en-US" sz="2200"/>
              <a:t>        {  swap( a[ root ],  a[ child ] );</a:t>
            </a:r>
          </a:p>
          <a:p>
            <a:pPr>
              <a:buFontTx/>
              <a:buNone/>
            </a:pPr>
            <a:r>
              <a:rPr lang="en-US" altLang="en-US" sz="2200"/>
              <a:t>            rebuildHeap( a,  child,  n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/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/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5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89058B-1DE7-4BF0-B0F4-68A65FB768E4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Growth Rates for Selected Sorting Algorithms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63516096"/>
              </p:ext>
            </p:extLst>
          </p:nvPr>
        </p:nvGraphicFramePr>
        <p:xfrm>
          <a:off x="2286000" y="1371600"/>
          <a:ext cx="7912100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3" imgW="7938380" imgH="3554721" progId="Word.Document.8">
                  <p:embed/>
                </p:oleObj>
              </mc:Choice>
              <mc:Fallback>
                <p:oleObj name="Document" r:id="rId3" imgW="7938380" imgH="35547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7912100" cy="354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133600" y="5029201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baseline="50000"/>
              <a:t>†</a:t>
            </a:r>
            <a:r>
              <a:rPr lang="en-US" altLang="en-US" sz="2000"/>
              <a:t> According to Knuth, the </a:t>
            </a:r>
            <a:r>
              <a:rPr lang="en-US" altLang="en-US" sz="2000" b="1"/>
              <a:t>average growth rate</a:t>
            </a:r>
            <a:r>
              <a:rPr lang="en-US" altLang="en-US" sz="2000"/>
              <a:t> of Insertion sort is about 0.9 times that of Selection sort and about 0.4 times that of Bubble Sort.  Also, the </a:t>
            </a:r>
            <a:r>
              <a:rPr lang="en-US" altLang="en-US" sz="2000" b="1"/>
              <a:t>average growth rate</a:t>
            </a:r>
            <a:r>
              <a:rPr lang="en-US" altLang="en-US" sz="2000"/>
              <a:t> of Quicksort is about 0.74 times that of Mergesort and about 0.5 times that of Heapsort.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F20E1B-DC0D-4050-B207-7E66BE2EA9B6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i="1" dirty="0" smtClean="0"/>
              <a:t>Complete</a:t>
            </a:r>
            <a:r>
              <a:rPr lang="en-US" altLang="en-US" dirty="0" smtClean="0"/>
              <a:t> Binary Tree Definition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953000"/>
          </a:xfrm>
        </p:spPr>
        <p:txBody>
          <a:bodyPr/>
          <a:lstStyle/>
          <a:p>
            <a:pPr>
              <a:buSzPct val="120000"/>
              <a:tabLst>
                <a:tab pos="571500" algn="l"/>
              </a:tabLst>
            </a:pPr>
            <a:r>
              <a:rPr lang="en-US" altLang="en-US" dirty="0" smtClean="0"/>
              <a:t>Binary tree of height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said to be </a:t>
            </a:r>
            <a:r>
              <a:rPr lang="en-US" altLang="en-US" b="1" i="1" dirty="0" smtClean="0"/>
              <a:t>complete</a:t>
            </a:r>
            <a:r>
              <a:rPr lang="en-US" altLang="en-US" dirty="0" smtClean="0"/>
              <a:t> if it is </a:t>
            </a:r>
            <a:r>
              <a:rPr lang="en-US" altLang="en-US" i="1" dirty="0" smtClean="0"/>
              <a:t>full</a:t>
            </a:r>
            <a:r>
              <a:rPr lang="en-US" altLang="en-US" dirty="0" smtClean="0"/>
              <a:t> down to level </a:t>
            </a:r>
            <a:r>
              <a:rPr lang="en-US" altLang="en-US" i="1" dirty="0" smtClean="0"/>
              <a:t>h – 1</a:t>
            </a:r>
            <a:r>
              <a:rPr lang="en-US" altLang="en-US" dirty="0" smtClean="0"/>
              <a:t>, and level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filled from left to right.</a:t>
            </a:r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r>
              <a:rPr lang="en-US" altLang="en-US" dirty="0" smtClean="0"/>
              <a:t>Examples:</a:t>
            </a:r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altLang="en-US" dirty="0" smtClean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altLang="en-US" dirty="0" smtClean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altLang="en-US" dirty="0" smtClean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altLang="en-US" dirty="0" smtClean="0"/>
          </a:p>
          <a:p>
            <a:pPr>
              <a:spcBef>
                <a:spcPct val="0"/>
              </a:spcBef>
              <a:buSzPct val="120000"/>
              <a:tabLst>
                <a:tab pos="571500" algn="l"/>
              </a:tabLst>
            </a:pPr>
            <a:endParaRPr lang="en-US" altLang="en-US" dirty="0" smtClean="0"/>
          </a:p>
        </p:txBody>
      </p:sp>
      <p:grpSp>
        <p:nvGrpSpPr>
          <p:cNvPr id="10245" name="Group 51"/>
          <p:cNvGrpSpPr>
            <a:grpSpLocks/>
          </p:cNvGrpSpPr>
          <p:nvPr/>
        </p:nvGrpSpPr>
        <p:grpSpPr bwMode="auto">
          <a:xfrm>
            <a:off x="2362200" y="3352800"/>
            <a:ext cx="7543800" cy="1828800"/>
            <a:chOff x="528" y="2736"/>
            <a:chExt cx="4752" cy="1152"/>
          </a:xfrm>
        </p:grpSpPr>
        <p:grpSp>
          <p:nvGrpSpPr>
            <p:cNvPr id="10246" name="Group 4"/>
            <p:cNvGrpSpPr>
              <a:grpSpLocks/>
            </p:cNvGrpSpPr>
            <p:nvPr/>
          </p:nvGrpSpPr>
          <p:grpSpPr bwMode="auto">
            <a:xfrm>
              <a:off x="3792" y="2736"/>
              <a:ext cx="1488" cy="1152"/>
              <a:chOff x="3072" y="2736"/>
              <a:chExt cx="1488" cy="1152"/>
            </a:xfrm>
          </p:grpSpPr>
          <p:sp>
            <p:nvSpPr>
              <p:cNvPr id="10280" name="AutoShape 5"/>
              <p:cNvSpPr>
                <a:spLocks noChangeArrowheads="1"/>
              </p:cNvSpPr>
              <p:nvPr/>
            </p:nvSpPr>
            <p:spPr bwMode="auto">
              <a:xfrm>
                <a:off x="40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1" name="AutoShape 6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2" name="AutoShape 7"/>
              <p:cNvSpPr>
                <a:spLocks noChangeArrowheads="1"/>
              </p:cNvSpPr>
              <p:nvPr/>
            </p:nvSpPr>
            <p:spPr bwMode="auto">
              <a:xfrm>
                <a:off x="35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3" name="AutoShape 8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4" name="AutoShape 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5" name="AutoShape 10"/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6" name="AutoShape 11"/>
              <p:cNvSpPr>
                <a:spLocks noChangeArrowheads="1"/>
              </p:cNvSpPr>
              <p:nvPr/>
            </p:nvSpPr>
            <p:spPr bwMode="auto">
              <a:xfrm>
                <a:off x="446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87" name="Line 12"/>
              <p:cNvSpPr>
                <a:spLocks noChangeShapeType="1"/>
              </p:cNvSpPr>
              <p:nvPr/>
            </p:nvSpPr>
            <p:spPr bwMode="auto">
              <a:xfrm flipH="1">
                <a:off x="336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13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Line 14"/>
              <p:cNvSpPr>
                <a:spLocks noChangeShapeType="1"/>
              </p:cNvSpPr>
              <p:nvPr/>
            </p:nvSpPr>
            <p:spPr bwMode="auto">
              <a:xfrm flipH="1">
                <a:off x="312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Line 15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Line 16"/>
              <p:cNvSpPr>
                <a:spLocks noChangeShapeType="1"/>
              </p:cNvSpPr>
              <p:nvPr/>
            </p:nvSpPr>
            <p:spPr bwMode="auto">
              <a:xfrm flipH="1">
                <a:off x="408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2" name="Line 17"/>
              <p:cNvSpPr>
                <a:spLocks noChangeShapeType="1"/>
              </p:cNvSpPr>
              <p:nvPr/>
            </p:nvSpPr>
            <p:spPr bwMode="auto">
              <a:xfrm>
                <a:off x="4272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7" name="Group 18"/>
            <p:cNvGrpSpPr>
              <a:grpSpLocks/>
            </p:cNvGrpSpPr>
            <p:nvPr/>
          </p:nvGrpSpPr>
          <p:grpSpPr bwMode="auto">
            <a:xfrm>
              <a:off x="528" y="2832"/>
              <a:ext cx="816" cy="1008"/>
              <a:chOff x="384" y="2880"/>
              <a:chExt cx="816" cy="1008"/>
            </a:xfrm>
          </p:grpSpPr>
          <p:grpSp>
            <p:nvGrpSpPr>
              <p:cNvPr id="10272" name="Group 19"/>
              <p:cNvGrpSpPr>
                <a:grpSpLocks/>
              </p:cNvGrpSpPr>
              <p:nvPr/>
            </p:nvGrpSpPr>
            <p:grpSpPr bwMode="auto">
              <a:xfrm>
                <a:off x="624" y="2880"/>
                <a:ext cx="576" cy="624"/>
                <a:chOff x="1776" y="2688"/>
                <a:chExt cx="576" cy="624"/>
              </a:xfrm>
            </p:grpSpPr>
            <p:sp>
              <p:nvSpPr>
                <p:cNvPr id="10275" name="AutoShape 20"/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10276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10277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1027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82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Line 24"/>
                <p:cNvSpPr>
                  <a:spLocks noChangeShapeType="1"/>
                </p:cNvSpPr>
                <p:nvPr/>
              </p:nvSpPr>
              <p:spPr bwMode="auto">
                <a:xfrm>
                  <a:off x="206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73" name="AutoShape 25"/>
              <p:cNvSpPr>
                <a:spLocks noChangeArrowheads="1"/>
              </p:cNvSpPr>
              <p:nvPr/>
            </p:nvSpPr>
            <p:spPr bwMode="auto">
              <a:xfrm>
                <a:off x="38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74" name="Line 26"/>
              <p:cNvSpPr>
                <a:spLocks noChangeShapeType="1"/>
              </p:cNvSpPr>
              <p:nvPr/>
            </p:nvSpPr>
            <p:spPr bwMode="auto">
              <a:xfrm flipH="1">
                <a:off x="432" y="3504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8" name="Group 27"/>
            <p:cNvGrpSpPr>
              <a:grpSpLocks/>
            </p:cNvGrpSpPr>
            <p:nvPr/>
          </p:nvGrpSpPr>
          <p:grpSpPr bwMode="auto">
            <a:xfrm>
              <a:off x="2352" y="2736"/>
              <a:ext cx="1248" cy="1152"/>
              <a:chOff x="2352" y="2736"/>
              <a:chExt cx="1248" cy="1152"/>
            </a:xfrm>
          </p:grpSpPr>
          <p:sp>
            <p:nvSpPr>
              <p:cNvPr id="10261" name="AutoShape 28"/>
              <p:cNvSpPr>
                <a:spLocks noChangeArrowheads="1"/>
              </p:cNvSpPr>
              <p:nvPr/>
            </p:nvSpPr>
            <p:spPr bwMode="auto">
              <a:xfrm>
                <a:off x="331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2" name="AutoShape 2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3" name="AutoShape 30"/>
              <p:cNvSpPr>
                <a:spLocks noChangeArrowheads="1"/>
              </p:cNvSpPr>
              <p:nvPr/>
            </p:nvSpPr>
            <p:spPr bwMode="auto">
              <a:xfrm>
                <a:off x="28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4" name="AutoShape 31"/>
              <p:cNvSpPr>
                <a:spLocks noChangeArrowheads="1"/>
              </p:cNvSpPr>
              <p:nvPr/>
            </p:nvSpPr>
            <p:spPr bwMode="auto">
              <a:xfrm>
                <a:off x="23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5" name="AutoShape 32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6" name="AutoShape 3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67" name="Line 34"/>
              <p:cNvSpPr>
                <a:spLocks noChangeShapeType="1"/>
              </p:cNvSpPr>
              <p:nvPr/>
            </p:nvSpPr>
            <p:spPr bwMode="auto">
              <a:xfrm flipH="1">
                <a:off x="264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Line 3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9" name="Line 36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0" name="Line 37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Line 38"/>
              <p:cNvSpPr>
                <a:spLocks noChangeShapeType="1"/>
              </p:cNvSpPr>
              <p:nvPr/>
            </p:nvSpPr>
            <p:spPr bwMode="auto">
              <a:xfrm flipH="1">
                <a:off x="336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9" name="Group 39"/>
            <p:cNvGrpSpPr>
              <a:grpSpLocks/>
            </p:cNvGrpSpPr>
            <p:nvPr/>
          </p:nvGrpSpPr>
          <p:grpSpPr bwMode="auto">
            <a:xfrm>
              <a:off x="1488" y="2832"/>
              <a:ext cx="816" cy="1008"/>
              <a:chOff x="1315" y="2832"/>
              <a:chExt cx="816" cy="1008"/>
            </a:xfrm>
          </p:grpSpPr>
          <p:grpSp>
            <p:nvGrpSpPr>
              <p:cNvPr id="10250" name="Group 40"/>
              <p:cNvGrpSpPr>
                <a:grpSpLocks/>
              </p:cNvGrpSpPr>
              <p:nvPr/>
            </p:nvGrpSpPr>
            <p:grpSpPr bwMode="auto">
              <a:xfrm>
                <a:off x="1315" y="2832"/>
                <a:ext cx="816" cy="1008"/>
                <a:chOff x="384" y="2880"/>
                <a:chExt cx="816" cy="1008"/>
              </a:xfrm>
            </p:grpSpPr>
            <p:grpSp>
              <p:nvGrpSpPr>
                <p:cNvPr id="10253" name="Group 41"/>
                <p:cNvGrpSpPr>
                  <a:grpSpLocks/>
                </p:cNvGrpSpPr>
                <p:nvPr/>
              </p:nvGrpSpPr>
              <p:grpSpPr bwMode="auto">
                <a:xfrm>
                  <a:off x="624" y="2880"/>
                  <a:ext cx="576" cy="624"/>
                  <a:chOff x="1776" y="2688"/>
                  <a:chExt cx="576" cy="624"/>
                </a:xfrm>
              </p:grpSpPr>
              <p:sp>
                <p:nvSpPr>
                  <p:cNvPr id="10256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10257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10258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688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s-PE" altLang="en-US"/>
                  </a:p>
                </p:txBody>
              </p:sp>
              <p:sp>
                <p:nvSpPr>
                  <p:cNvPr id="10259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54" name="AutoShape 47"/>
                <p:cNvSpPr>
                  <a:spLocks noChangeArrowheads="1"/>
                </p:cNvSpPr>
                <p:nvPr/>
              </p:nvSpPr>
              <p:spPr bwMode="auto">
                <a:xfrm>
                  <a:off x="384" y="3792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1025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32" y="3504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51" name="AutoShape 49"/>
              <p:cNvSpPr>
                <a:spLocks noChangeArrowheads="1"/>
              </p:cNvSpPr>
              <p:nvPr/>
            </p:nvSpPr>
            <p:spPr bwMode="auto">
              <a:xfrm>
                <a:off x="1728" y="374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252" name="Line 50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234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Heaps represent an efficient way to select the biggest (smallest) value of a set of values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Also a great way to implement a priority Q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structure implementation can be independent of the actual data 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Vectors versus nodes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38037D-5FC8-4FF9-A21D-DDDEB75C05E8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1025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en-US" sz="3400" i="1" dirty="0" smtClean="0"/>
              <a:t>Array (or Vector) Based</a:t>
            </a:r>
            <a:r>
              <a:rPr lang="en-US" altLang="en-US" sz="3400" dirty="0" smtClean="0"/>
              <a:t> Binary Tree</a:t>
            </a:r>
            <a:endParaRPr lang="en-US" altLang="en-US" dirty="0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324100" y="1905000"/>
          <a:ext cx="28575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4" imgW="2859480" imgH="4245120" progId="Word.Document.8">
                  <p:embed/>
                </p:oleObj>
              </mc:Choice>
              <mc:Fallback>
                <p:oleObj name="Document" r:id="rId4" imgW="2859480" imgH="424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905000"/>
                        <a:ext cx="285750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47"/>
          <p:cNvGrpSpPr>
            <a:grpSpLocks/>
          </p:cNvGrpSpPr>
          <p:nvPr/>
        </p:nvGrpSpPr>
        <p:grpSpPr bwMode="auto">
          <a:xfrm>
            <a:off x="5676900" y="2438401"/>
            <a:ext cx="4191000" cy="3127375"/>
            <a:chOff x="2880" y="1488"/>
            <a:chExt cx="2640" cy="1970"/>
          </a:xfrm>
        </p:grpSpPr>
        <p:grpSp>
          <p:nvGrpSpPr>
            <p:cNvPr id="1038" name="Group 24"/>
            <p:cNvGrpSpPr>
              <a:grpSpLocks/>
            </p:cNvGrpSpPr>
            <p:nvPr/>
          </p:nvGrpSpPr>
          <p:grpSpPr bwMode="auto">
            <a:xfrm>
              <a:off x="3120" y="2496"/>
              <a:ext cx="386" cy="386"/>
              <a:chOff x="3311" y="2448"/>
              <a:chExt cx="386" cy="386"/>
            </a:xfrm>
          </p:grpSpPr>
          <p:sp>
            <p:nvSpPr>
              <p:cNvPr id="1075" name="Oval 12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76" name="Text Box 4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Bob</a:t>
                </a:r>
              </a:p>
            </p:txBody>
          </p:sp>
        </p:grpSp>
        <p:grpSp>
          <p:nvGrpSpPr>
            <p:cNvPr id="1039" name="Group 23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1073" name="Oval 10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74" name="Text Box 5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Mike</a:t>
                </a:r>
              </a:p>
            </p:txBody>
          </p:sp>
        </p:grpSp>
        <p:grpSp>
          <p:nvGrpSpPr>
            <p:cNvPr id="1040" name="Group 46"/>
            <p:cNvGrpSpPr>
              <a:grpSpLocks/>
            </p:cNvGrpSpPr>
            <p:nvPr/>
          </p:nvGrpSpPr>
          <p:grpSpPr bwMode="auto">
            <a:xfrm>
              <a:off x="4560" y="2496"/>
              <a:ext cx="431" cy="386"/>
              <a:chOff x="4560" y="2496"/>
              <a:chExt cx="431" cy="386"/>
            </a:xfrm>
          </p:grpSpPr>
          <p:sp>
            <p:nvSpPr>
              <p:cNvPr id="1071" name="Oval 13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72" name="Text Box 6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4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Sam</a:t>
                </a:r>
              </a:p>
            </p:txBody>
          </p:sp>
        </p:grpSp>
        <p:grpSp>
          <p:nvGrpSpPr>
            <p:cNvPr id="1041" name="Group 21"/>
            <p:cNvGrpSpPr>
              <a:grpSpLocks/>
            </p:cNvGrpSpPr>
            <p:nvPr/>
          </p:nvGrpSpPr>
          <p:grpSpPr bwMode="auto">
            <a:xfrm>
              <a:off x="5088" y="2496"/>
              <a:ext cx="432" cy="386"/>
              <a:chOff x="5040" y="2448"/>
              <a:chExt cx="432" cy="386"/>
            </a:xfrm>
          </p:grpSpPr>
          <p:sp>
            <p:nvSpPr>
              <p:cNvPr id="1069" name="Oval 14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70" name="Text Box 7"/>
              <p:cNvSpPr txBox="1">
                <a:spLocks noChangeArrowheads="1"/>
              </p:cNvSpPr>
              <p:nvPr/>
            </p:nvSpPr>
            <p:spPr bwMode="auto">
              <a:xfrm>
                <a:off x="5040" y="249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Tom</a:t>
                </a:r>
              </a:p>
            </p:txBody>
          </p:sp>
        </p:grpSp>
        <p:grpSp>
          <p:nvGrpSpPr>
            <p:cNvPr id="1042" name="Group 32"/>
            <p:cNvGrpSpPr>
              <a:grpSpLocks/>
            </p:cNvGrpSpPr>
            <p:nvPr/>
          </p:nvGrpSpPr>
          <p:grpSpPr bwMode="auto">
            <a:xfrm>
              <a:off x="4176" y="1488"/>
              <a:ext cx="400" cy="386"/>
              <a:chOff x="4176" y="1488"/>
              <a:chExt cx="400" cy="386"/>
            </a:xfrm>
          </p:grpSpPr>
          <p:sp>
            <p:nvSpPr>
              <p:cNvPr id="1067" name="Oval 17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68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536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Pam</a:t>
                </a:r>
              </a:p>
            </p:txBody>
          </p:sp>
        </p:grpSp>
        <p:grpSp>
          <p:nvGrpSpPr>
            <p:cNvPr id="1043" name="Group 33"/>
            <p:cNvGrpSpPr>
              <a:grpSpLocks/>
            </p:cNvGrpSpPr>
            <p:nvPr/>
          </p:nvGrpSpPr>
          <p:grpSpPr bwMode="auto">
            <a:xfrm>
              <a:off x="3552" y="1968"/>
              <a:ext cx="386" cy="386"/>
              <a:chOff x="3552" y="1968"/>
              <a:chExt cx="386" cy="386"/>
            </a:xfrm>
          </p:grpSpPr>
          <p:sp>
            <p:nvSpPr>
              <p:cNvPr id="1065" name="Oval 15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66" name="Text Box 26"/>
              <p:cNvSpPr txBox="1">
                <a:spLocks noChangeArrowheads="1"/>
              </p:cNvSpPr>
              <p:nvPr/>
            </p:nvSpPr>
            <p:spPr bwMode="auto">
              <a:xfrm>
                <a:off x="3581" y="20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Joe</a:t>
                </a:r>
              </a:p>
            </p:txBody>
          </p:sp>
        </p:grpSp>
        <p:grpSp>
          <p:nvGrpSpPr>
            <p:cNvPr id="1044" name="Group 34"/>
            <p:cNvGrpSpPr>
              <a:grpSpLocks/>
            </p:cNvGrpSpPr>
            <p:nvPr/>
          </p:nvGrpSpPr>
          <p:grpSpPr bwMode="auto">
            <a:xfrm>
              <a:off x="4807" y="1968"/>
              <a:ext cx="386" cy="386"/>
              <a:chOff x="4807" y="1968"/>
              <a:chExt cx="386" cy="386"/>
            </a:xfrm>
          </p:grpSpPr>
          <p:sp>
            <p:nvSpPr>
              <p:cNvPr id="1063" name="Oval 16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64" name="Text Box 27"/>
              <p:cNvSpPr txBox="1">
                <a:spLocks noChangeArrowheads="1"/>
              </p:cNvSpPr>
              <p:nvPr/>
            </p:nvSpPr>
            <p:spPr bwMode="auto">
              <a:xfrm>
                <a:off x="4822" y="201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Sue</a:t>
                </a:r>
              </a:p>
            </p:txBody>
          </p:sp>
        </p:grpSp>
        <p:grpSp>
          <p:nvGrpSpPr>
            <p:cNvPr id="1045" name="Group 35"/>
            <p:cNvGrpSpPr>
              <a:grpSpLocks/>
            </p:cNvGrpSpPr>
            <p:nvPr/>
          </p:nvGrpSpPr>
          <p:grpSpPr bwMode="auto">
            <a:xfrm>
              <a:off x="2880" y="3072"/>
              <a:ext cx="392" cy="386"/>
              <a:chOff x="2880" y="3072"/>
              <a:chExt cx="392" cy="386"/>
            </a:xfrm>
          </p:grpSpPr>
          <p:sp>
            <p:nvSpPr>
              <p:cNvPr id="1061" name="Oval 18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62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2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Ann</a:t>
                </a:r>
              </a:p>
            </p:txBody>
          </p:sp>
        </p:grpSp>
        <p:grpSp>
          <p:nvGrpSpPr>
            <p:cNvPr id="1046" name="Group 36"/>
            <p:cNvGrpSpPr>
              <a:grpSpLocks/>
            </p:cNvGrpSpPr>
            <p:nvPr/>
          </p:nvGrpSpPr>
          <p:grpSpPr bwMode="auto">
            <a:xfrm>
              <a:off x="3312" y="3072"/>
              <a:ext cx="400" cy="386"/>
              <a:chOff x="3312" y="3072"/>
              <a:chExt cx="400" cy="386"/>
            </a:xfrm>
          </p:grpSpPr>
          <p:sp>
            <p:nvSpPr>
              <p:cNvPr id="1059" name="Oval 19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60" name="Text Box 29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Jane</a:t>
                </a:r>
              </a:p>
            </p:txBody>
          </p:sp>
        </p:grp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3696" y="3072"/>
              <a:ext cx="462" cy="386"/>
              <a:chOff x="3696" y="3072"/>
              <a:chExt cx="462" cy="386"/>
            </a:xfrm>
          </p:grpSpPr>
          <p:sp>
            <p:nvSpPr>
              <p:cNvPr id="1057" name="Oval 20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1058" name="Text Box 30"/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Mary</a:t>
                </a:r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39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40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41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42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43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44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45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54"/>
          <p:cNvGrpSpPr>
            <a:grpSpLocks/>
          </p:cNvGrpSpPr>
          <p:nvPr/>
        </p:nvGrpSpPr>
        <p:grpSpPr bwMode="auto">
          <a:xfrm>
            <a:off x="5295901" y="1828800"/>
            <a:ext cx="682625" cy="914400"/>
            <a:chOff x="2352" y="1296"/>
            <a:chExt cx="430" cy="576"/>
          </a:xfrm>
        </p:grpSpPr>
        <p:sp>
          <p:nvSpPr>
            <p:cNvPr id="1035" name="Rectangle 48"/>
            <p:cNvSpPr>
              <a:spLocks noChangeArrowheads="1"/>
            </p:cNvSpPr>
            <p:nvPr/>
          </p:nvSpPr>
          <p:spPr bwMode="auto">
            <a:xfrm>
              <a:off x="2352" y="1536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PE" altLang="en-US"/>
            </a:p>
          </p:txBody>
        </p:sp>
        <p:sp>
          <p:nvSpPr>
            <p:cNvPr id="1036" name="Text Box 50"/>
            <p:cNvSpPr txBox="1">
              <a:spLocks noChangeArrowheads="1"/>
            </p:cNvSpPr>
            <p:nvPr/>
          </p:nvSpPr>
          <p:spPr bwMode="auto">
            <a:xfrm>
              <a:off x="2352" y="1296"/>
              <a:ext cx="4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i="1"/>
                <a:t>root</a:t>
              </a:r>
              <a:endParaRPr lang="en-US" altLang="en-US" sz="2000" i="1"/>
            </a:p>
          </p:txBody>
        </p:sp>
        <p:sp>
          <p:nvSpPr>
            <p:cNvPr id="1037" name="Text Box 52"/>
            <p:cNvSpPr txBox="1">
              <a:spLocks noChangeArrowheads="1"/>
            </p:cNvSpPr>
            <p:nvPr/>
          </p:nvSpPr>
          <p:spPr bwMode="auto">
            <a:xfrm>
              <a:off x="2448" y="158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</p:grpSp>
      <p:grpSp>
        <p:nvGrpSpPr>
          <p:cNvPr id="1031" name="Group 55"/>
          <p:cNvGrpSpPr>
            <a:grpSpLocks/>
          </p:cNvGrpSpPr>
          <p:nvPr/>
        </p:nvGrpSpPr>
        <p:grpSpPr bwMode="auto">
          <a:xfrm>
            <a:off x="5219700" y="2895600"/>
            <a:ext cx="685800" cy="914400"/>
            <a:chOff x="2304" y="1968"/>
            <a:chExt cx="432" cy="576"/>
          </a:xfrm>
        </p:grpSpPr>
        <p:sp>
          <p:nvSpPr>
            <p:cNvPr id="1032" name="Rectangle 49"/>
            <p:cNvSpPr>
              <a:spLocks noChangeArrowheads="1"/>
            </p:cNvSpPr>
            <p:nvPr/>
          </p:nvSpPr>
          <p:spPr bwMode="auto">
            <a:xfrm>
              <a:off x="2352" y="2208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PE" altLang="en-US"/>
            </a:p>
          </p:txBody>
        </p:sp>
        <p:sp>
          <p:nvSpPr>
            <p:cNvPr id="1033" name="Text Box 51"/>
            <p:cNvSpPr txBox="1">
              <a:spLocks noChangeArrowheads="1"/>
            </p:cNvSpPr>
            <p:nvPr/>
          </p:nvSpPr>
          <p:spPr bwMode="auto">
            <a:xfrm>
              <a:off x="2304" y="1968"/>
              <a:ext cx="4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i="1"/>
                <a:t>free</a:t>
              </a:r>
              <a:endParaRPr lang="en-US" altLang="en-US" sz="2000" i="1"/>
            </a:p>
          </p:txBody>
        </p:sp>
        <p:sp>
          <p:nvSpPr>
            <p:cNvPr id="1034" name="Text Box 53"/>
            <p:cNvSpPr txBox="1">
              <a:spLocks noChangeArrowheads="1"/>
            </p:cNvSpPr>
            <p:nvPr/>
          </p:nvSpPr>
          <p:spPr bwMode="auto">
            <a:xfrm>
              <a:off x="2400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10</a:t>
              </a:r>
            </a:p>
          </p:txBody>
        </p:sp>
      </p:grpSp>
      <p:sp>
        <p:nvSpPr>
          <p:cNvPr id="53" name="Rounded Rectangular Callout 52"/>
          <p:cNvSpPr/>
          <p:nvPr/>
        </p:nvSpPr>
        <p:spPr>
          <a:xfrm>
            <a:off x="121508" y="5426076"/>
            <a:ext cx="2088292" cy="679622"/>
          </a:xfrm>
          <a:prstGeom prst="wedgeRoundRectCallout">
            <a:avLst>
              <a:gd name="adj1" fmla="val 56584"/>
              <a:gd name="adj2" fmla="val -19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-1 indicates a null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8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AC6ABC-EA3C-43B4-B35A-1FE7BE063603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99" y="571500"/>
            <a:ext cx="8277225" cy="1143000"/>
          </a:xfrm>
        </p:spPr>
        <p:txBody>
          <a:bodyPr/>
          <a:lstStyle/>
          <a:p>
            <a:r>
              <a:rPr lang="en-US" altLang="en-US" sz="3400" dirty="0" smtClean="0"/>
              <a:t>Determining Where in Array Each Child Is</a:t>
            </a:r>
            <a:endParaRPr lang="en-US" altLang="en-US" dirty="0" smtClean="0"/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057400" y="2060575"/>
          <a:ext cx="3784600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3791520" imgH="4243680" progId="Word.Document.8">
                  <p:embed/>
                </p:oleObj>
              </mc:Choice>
              <mc:Fallback>
                <p:oleObj name="Document" r:id="rId3" imgW="3791520" imgH="424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60575"/>
                        <a:ext cx="3784600" cy="42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5943600" y="1981201"/>
            <a:ext cx="4191000" cy="3127375"/>
            <a:chOff x="2880" y="1488"/>
            <a:chExt cx="2640" cy="1970"/>
          </a:xfrm>
        </p:grpSpPr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3120" y="2496"/>
              <a:ext cx="386" cy="386"/>
              <a:chOff x="3311" y="2448"/>
              <a:chExt cx="386" cy="386"/>
            </a:xfrm>
          </p:grpSpPr>
          <p:sp>
            <p:nvSpPr>
              <p:cNvPr id="2092" name="Oval 6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93" name="Text Box 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Bob</a:t>
                </a:r>
              </a:p>
            </p:txBody>
          </p:sp>
        </p:grpSp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2090" name="Oval 9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91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Mike</a:t>
                </a:r>
              </a:p>
            </p:txBody>
          </p:sp>
        </p:grpSp>
        <p:grpSp>
          <p:nvGrpSpPr>
            <p:cNvPr id="2057" name="Group 11"/>
            <p:cNvGrpSpPr>
              <a:grpSpLocks/>
            </p:cNvGrpSpPr>
            <p:nvPr/>
          </p:nvGrpSpPr>
          <p:grpSpPr bwMode="auto">
            <a:xfrm>
              <a:off x="4560" y="2496"/>
              <a:ext cx="431" cy="386"/>
              <a:chOff x="4560" y="2496"/>
              <a:chExt cx="431" cy="386"/>
            </a:xfrm>
          </p:grpSpPr>
          <p:sp>
            <p:nvSpPr>
              <p:cNvPr id="2088" name="Oval 12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89" name="Text Box 1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4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Sam</a:t>
                </a:r>
              </a:p>
            </p:txBody>
          </p:sp>
        </p:grpSp>
        <p:grpSp>
          <p:nvGrpSpPr>
            <p:cNvPr id="2058" name="Group 14"/>
            <p:cNvGrpSpPr>
              <a:grpSpLocks/>
            </p:cNvGrpSpPr>
            <p:nvPr/>
          </p:nvGrpSpPr>
          <p:grpSpPr bwMode="auto">
            <a:xfrm>
              <a:off x="5088" y="2496"/>
              <a:ext cx="432" cy="386"/>
              <a:chOff x="5040" y="2448"/>
              <a:chExt cx="432" cy="386"/>
            </a:xfrm>
          </p:grpSpPr>
          <p:sp>
            <p:nvSpPr>
              <p:cNvPr id="2086" name="Oval 15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87" name="Text Box 16"/>
              <p:cNvSpPr txBox="1">
                <a:spLocks noChangeArrowheads="1"/>
              </p:cNvSpPr>
              <p:nvPr/>
            </p:nvSpPr>
            <p:spPr bwMode="auto">
              <a:xfrm>
                <a:off x="5040" y="249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Tom</a:t>
                </a:r>
              </a:p>
            </p:txBody>
          </p:sp>
        </p:grpSp>
        <p:grpSp>
          <p:nvGrpSpPr>
            <p:cNvPr id="2059" name="Group 17"/>
            <p:cNvGrpSpPr>
              <a:grpSpLocks/>
            </p:cNvGrpSpPr>
            <p:nvPr/>
          </p:nvGrpSpPr>
          <p:grpSpPr bwMode="auto">
            <a:xfrm>
              <a:off x="4176" y="1488"/>
              <a:ext cx="400" cy="386"/>
              <a:chOff x="4176" y="1488"/>
              <a:chExt cx="400" cy="386"/>
            </a:xfrm>
          </p:grpSpPr>
          <p:sp>
            <p:nvSpPr>
              <p:cNvPr id="2084" name="Oval 18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85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36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Pam</a:t>
                </a:r>
              </a:p>
            </p:txBody>
          </p:sp>
        </p:grpSp>
        <p:grpSp>
          <p:nvGrpSpPr>
            <p:cNvPr id="2060" name="Group 20"/>
            <p:cNvGrpSpPr>
              <a:grpSpLocks/>
            </p:cNvGrpSpPr>
            <p:nvPr/>
          </p:nvGrpSpPr>
          <p:grpSpPr bwMode="auto">
            <a:xfrm>
              <a:off x="3552" y="1968"/>
              <a:ext cx="386" cy="386"/>
              <a:chOff x="3552" y="1968"/>
              <a:chExt cx="386" cy="386"/>
            </a:xfrm>
          </p:grpSpPr>
          <p:sp>
            <p:nvSpPr>
              <p:cNvPr id="2082" name="Oval 21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83" name="Text Box 22"/>
              <p:cNvSpPr txBox="1">
                <a:spLocks noChangeArrowheads="1"/>
              </p:cNvSpPr>
              <p:nvPr/>
            </p:nvSpPr>
            <p:spPr bwMode="auto">
              <a:xfrm>
                <a:off x="3581" y="20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Joe</a:t>
                </a:r>
              </a:p>
            </p:txBody>
          </p:sp>
        </p:grpSp>
        <p:grpSp>
          <p:nvGrpSpPr>
            <p:cNvPr id="2061" name="Group 23"/>
            <p:cNvGrpSpPr>
              <a:grpSpLocks/>
            </p:cNvGrpSpPr>
            <p:nvPr/>
          </p:nvGrpSpPr>
          <p:grpSpPr bwMode="auto">
            <a:xfrm>
              <a:off x="4807" y="1968"/>
              <a:ext cx="386" cy="386"/>
              <a:chOff x="4807" y="1968"/>
              <a:chExt cx="386" cy="386"/>
            </a:xfrm>
          </p:grpSpPr>
          <p:sp>
            <p:nvSpPr>
              <p:cNvPr id="2080" name="Oval 24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81" name="Text Box 25"/>
              <p:cNvSpPr txBox="1">
                <a:spLocks noChangeArrowheads="1"/>
              </p:cNvSpPr>
              <p:nvPr/>
            </p:nvSpPr>
            <p:spPr bwMode="auto">
              <a:xfrm>
                <a:off x="4822" y="201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Sue</a:t>
                </a:r>
              </a:p>
            </p:txBody>
          </p:sp>
        </p:grpSp>
        <p:grpSp>
          <p:nvGrpSpPr>
            <p:cNvPr id="2062" name="Group 26"/>
            <p:cNvGrpSpPr>
              <a:grpSpLocks/>
            </p:cNvGrpSpPr>
            <p:nvPr/>
          </p:nvGrpSpPr>
          <p:grpSpPr bwMode="auto">
            <a:xfrm>
              <a:off x="2880" y="3072"/>
              <a:ext cx="392" cy="386"/>
              <a:chOff x="2880" y="3072"/>
              <a:chExt cx="392" cy="386"/>
            </a:xfrm>
          </p:grpSpPr>
          <p:sp>
            <p:nvSpPr>
              <p:cNvPr id="2078" name="Oval 27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79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2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Ann</a:t>
                </a:r>
              </a:p>
            </p:txBody>
          </p:sp>
        </p:grpSp>
        <p:grpSp>
          <p:nvGrpSpPr>
            <p:cNvPr id="2063" name="Group 29"/>
            <p:cNvGrpSpPr>
              <a:grpSpLocks/>
            </p:cNvGrpSpPr>
            <p:nvPr/>
          </p:nvGrpSpPr>
          <p:grpSpPr bwMode="auto">
            <a:xfrm>
              <a:off x="3312" y="3072"/>
              <a:ext cx="400" cy="386"/>
              <a:chOff x="3312" y="3072"/>
              <a:chExt cx="400" cy="386"/>
            </a:xfrm>
          </p:grpSpPr>
          <p:sp>
            <p:nvSpPr>
              <p:cNvPr id="2076" name="Oval 30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77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Jane</a:t>
                </a:r>
              </a:p>
            </p:txBody>
          </p:sp>
        </p:grpSp>
        <p:grpSp>
          <p:nvGrpSpPr>
            <p:cNvPr id="2064" name="Group 32"/>
            <p:cNvGrpSpPr>
              <a:grpSpLocks/>
            </p:cNvGrpSpPr>
            <p:nvPr/>
          </p:nvGrpSpPr>
          <p:grpSpPr bwMode="auto">
            <a:xfrm>
              <a:off x="3696" y="3072"/>
              <a:ext cx="462" cy="386"/>
              <a:chOff x="3696" y="3072"/>
              <a:chExt cx="462" cy="386"/>
            </a:xfrm>
          </p:grpSpPr>
          <p:sp>
            <p:nvSpPr>
              <p:cNvPr id="2074" name="Oval 33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2075" name="Text Box 34"/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Mary</a:t>
                </a:r>
              </a:p>
            </p:txBody>
          </p:sp>
        </p:grpSp>
        <p:sp>
          <p:nvSpPr>
            <p:cNvPr id="2065" name="Line 35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Line 36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37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38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39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40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41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42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43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Text Box 44"/>
          <p:cNvSpPr txBox="1">
            <a:spLocks noChangeArrowheads="1"/>
          </p:cNvSpPr>
          <p:nvPr/>
        </p:nvSpPr>
        <p:spPr bwMode="auto">
          <a:xfrm>
            <a:off x="6477000" y="5410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2000"/>
              <a:t> LeftChild(i)    =  2*i + 1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000"/>
              <a:t> RightChild(i)  =  2*i + 2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1C94B-1AE1-4DA6-A176-EC227F59755F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1025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Determining Where Parent Is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057400" y="2058989"/>
          <a:ext cx="3784600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3789000" imgH="4025160" progId="Word.Document.8">
                  <p:embed/>
                </p:oleObj>
              </mc:Choice>
              <mc:Fallback>
                <p:oleObj name="Document" r:id="rId4" imgW="3789000" imgH="402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8989"/>
                        <a:ext cx="3784600" cy="402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5943600" y="1981201"/>
            <a:ext cx="4191000" cy="3127375"/>
            <a:chOff x="2880" y="1488"/>
            <a:chExt cx="2640" cy="1970"/>
          </a:xfrm>
        </p:grpSpPr>
        <p:grpSp>
          <p:nvGrpSpPr>
            <p:cNvPr id="3079" name="Group 5"/>
            <p:cNvGrpSpPr>
              <a:grpSpLocks/>
            </p:cNvGrpSpPr>
            <p:nvPr/>
          </p:nvGrpSpPr>
          <p:grpSpPr bwMode="auto">
            <a:xfrm>
              <a:off x="3120" y="2496"/>
              <a:ext cx="386" cy="386"/>
              <a:chOff x="3311" y="2448"/>
              <a:chExt cx="386" cy="386"/>
            </a:xfrm>
          </p:grpSpPr>
          <p:sp>
            <p:nvSpPr>
              <p:cNvPr id="3116" name="Oval 6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17" name="Text Box 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Bob</a:t>
                </a:r>
              </a:p>
            </p:txBody>
          </p:sp>
        </p:grp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3114" name="Oval 9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15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Mike</a:t>
                </a:r>
              </a:p>
            </p:txBody>
          </p:sp>
        </p:grpSp>
        <p:grpSp>
          <p:nvGrpSpPr>
            <p:cNvPr id="3081" name="Group 11"/>
            <p:cNvGrpSpPr>
              <a:grpSpLocks/>
            </p:cNvGrpSpPr>
            <p:nvPr/>
          </p:nvGrpSpPr>
          <p:grpSpPr bwMode="auto">
            <a:xfrm>
              <a:off x="4560" y="2496"/>
              <a:ext cx="431" cy="386"/>
              <a:chOff x="4560" y="2496"/>
              <a:chExt cx="431" cy="386"/>
            </a:xfrm>
          </p:grpSpPr>
          <p:sp>
            <p:nvSpPr>
              <p:cNvPr id="3112" name="Oval 12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13" name="Text Box 1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4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Sam</a:t>
                </a:r>
              </a:p>
            </p:txBody>
          </p:sp>
        </p:grpSp>
        <p:grpSp>
          <p:nvGrpSpPr>
            <p:cNvPr id="3082" name="Group 14"/>
            <p:cNvGrpSpPr>
              <a:grpSpLocks/>
            </p:cNvGrpSpPr>
            <p:nvPr/>
          </p:nvGrpSpPr>
          <p:grpSpPr bwMode="auto">
            <a:xfrm>
              <a:off x="5088" y="2496"/>
              <a:ext cx="432" cy="386"/>
              <a:chOff x="5040" y="2448"/>
              <a:chExt cx="432" cy="386"/>
            </a:xfrm>
          </p:grpSpPr>
          <p:sp>
            <p:nvSpPr>
              <p:cNvPr id="3110" name="Oval 15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11" name="Text Box 16"/>
              <p:cNvSpPr txBox="1">
                <a:spLocks noChangeArrowheads="1"/>
              </p:cNvSpPr>
              <p:nvPr/>
            </p:nvSpPr>
            <p:spPr bwMode="auto">
              <a:xfrm>
                <a:off x="5040" y="249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Tom</a:t>
                </a:r>
              </a:p>
            </p:txBody>
          </p:sp>
        </p:grpSp>
        <p:grpSp>
          <p:nvGrpSpPr>
            <p:cNvPr id="3083" name="Group 17"/>
            <p:cNvGrpSpPr>
              <a:grpSpLocks/>
            </p:cNvGrpSpPr>
            <p:nvPr/>
          </p:nvGrpSpPr>
          <p:grpSpPr bwMode="auto">
            <a:xfrm>
              <a:off x="4176" y="1488"/>
              <a:ext cx="400" cy="386"/>
              <a:chOff x="4176" y="1488"/>
              <a:chExt cx="400" cy="386"/>
            </a:xfrm>
          </p:grpSpPr>
          <p:sp>
            <p:nvSpPr>
              <p:cNvPr id="3108" name="Oval 18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09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36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Pam</a:t>
                </a:r>
              </a:p>
            </p:txBody>
          </p:sp>
        </p:grpSp>
        <p:grpSp>
          <p:nvGrpSpPr>
            <p:cNvPr id="3084" name="Group 20"/>
            <p:cNvGrpSpPr>
              <a:grpSpLocks/>
            </p:cNvGrpSpPr>
            <p:nvPr/>
          </p:nvGrpSpPr>
          <p:grpSpPr bwMode="auto">
            <a:xfrm>
              <a:off x="3552" y="1968"/>
              <a:ext cx="386" cy="386"/>
              <a:chOff x="3552" y="1968"/>
              <a:chExt cx="386" cy="386"/>
            </a:xfrm>
          </p:grpSpPr>
          <p:sp>
            <p:nvSpPr>
              <p:cNvPr id="3106" name="Oval 21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07" name="Text Box 22"/>
              <p:cNvSpPr txBox="1">
                <a:spLocks noChangeArrowheads="1"/>
              </p:cNvSpPr>
              <p:nvPr/>
            </p:nvSpPr>
            <p:spPr bwMode="auto">
              <a:xfrm>
                <a:off x="3581" y="20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Joe</a:t>
                </a:r>
              </a:p>
            </p:txBody>
          </p:sp>
        </p:grpSp>
        <p:grpSp>
          <p:nvGrpSpPr>
            <p:cNvPr id="3085" name="Group 23"/>
            <p:cNvGrpSpPr>
              <a:grpSpLocks/>
            </p:cNvGrpSpPr>
            <p:nvPr/>
          </p:nvGrpSpPr>
          <p:grpSpPr bwMode="auto">
            <a:xfrm>
              <a:off x="4807" y="1968"/>
              <a:ext cx="386" cy="386"/>
              <a:chOff x="4807" y="1968"/>
              <a:chExt cx="386" cy="386"/>
            </a:xfrm>
          </p:grpSpPr>
          <p:sp>
            <p:nvSpPr>
              <p:cNvPr id="3104" name="Oval 24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05" name="Text Box 25"/>
              <p:cNvSpPr txBox="1">
                <a:spLocks noChangeArrowheads="1"/>
              </p:cNvSpPr>
              <p:nvPr/>
            </p:nvSpPr>
            <p:spPr bwMode="auto">
              <a:xfrm>
                <a:off x="4822" y="201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Sue</a:t>
                </a:r>
              </a:p>
            </p:txBody>
          </p:sp>
        </p:grpSp>
        <p:grpSp>
          <p:nvGrpSpPr>
            <p:cNvPr id="3086" name="Group 26"/>
            <p:cNvGrpSpPr>
              <a:grpSpLocks/>
            </p:cNvGrpSpPr>
            <p:nvPr/>
          </p:nvGrpSpPr>
          <p:grpSpPr bwMode="auto">
            <a:xfrm>
              <a:off x="2880" y="3072"/>
              <a:ext cx="392" cy="386"/>
              <a:chOff x="2880" y="3072"/>
              <a:chExt cx="392" cy="386"/>
            </a:xfrm>
          </p:grpSpPr>
          <p:sp>
            <p:nvSpPr>
              <p:cNvPr id="3102" name="Oval 27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03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2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Ann</a:t>
                </a:r>
              </a:p>
            </p:txBody>
          </p:sp>
        </p:grpSp>
        <p:grpSp>
          <p:nvGrpSpPr>
            <p:cNvPr id="3087" name="Group 29"/>
            <p:cNvGrpSpPr>
              <a:grpSpLocks/>
            </p:cNvGrpSpPr>
            <p:nvPr/>
          </p:nvGrpSpPr>
          <p:grpSpPr bwMode="auto">
            <a:xfrm>
              <a:off x="3312" y="3072"/>
              <a:ext cx="400" cy="386"/>
              <a:chOff x="3312" y="3072"/>
              <a:chExt cx="400" cy="386"/>
            </a:xfrm>
          </p:grpSpPr>
          <p:sp>
            <p:nvSpPr>
              <p:cNvPr id="3100" name="Oval 30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10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Jane</a:t>
                </a:r>
              </a:p>
            </p:txBody>
          </p:sp>
        </p:grpSp>
        <p:grpSp>
          <p:nvGrpSpPr>
            <p:cNvPr id="3088" name="Group 32"/>
            <p:cNvGrpSpPr>
              <a:grpSpLocks/>
            </p:cNvGrpSpPr>
            <p:nvPr/>
          </p:nvGrpSpPr>
          <p:grpSpPr bwMode="auto">
            <a:xfrm>
              <a:off x="3696" y="3072"/>
              <a:ext cx="462" cy="386"/>
              <a:chOff x="3696" y="3072"/>
              <a:chExt cx="462" cy="386"/>
            </a:xfrm>
          </p:grpSpPr>
          <p:sp>
            <p:nvSpPr>
              <p:cNvPr id="3098" name="Oval 33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n-US"/>
              </a:p>
            </p:txBody>
          </p:sp>
          <p:sp>
            <p:nvSpPr>
              <p:cNvPr id="3099" name="Text Box 34"/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/>
                  <a:t>Mary</a:t>
                </a:r>
              </a:p>
            </p:txBody>
          </p:sp>
        </p:grpSp>
        <p:sp>
          <p:nvSpPr>
            <p:cNvPr id="3089" name="Line 35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36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37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38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39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40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41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42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43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Text Box 44"/>
          <p:cNvSpPr txBox="1">
            <a:spLocks noChangeArrowheads="1"/>
          </p:cNvSpPr>
          <p:nvPr/>
        </p:nvSpPr>
        <p:spPr bwMode="auto">
          <a:xfrm>
            <a:off x="6477000" y="5592764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2000"/>
              <a:t> Parent(i)   =   </a:t>
            </a:r>
            <a:r>
              <a:rPr lang="en-US" altLang="en-US" sz="2000" b="1">
                <a:sym typeface="Symbol" panose="05050102010706020507" pitchFamily="18" charset="2"/>
              </a:rPr>
              <a:t></a:t>
            </a:r>
            <a:r>
              <a:rPr lang="en-US" altLang="en-US" sz="2000">
                <a:sym typeface="Symbol" panose="05050102010706020507" pitchFamily="18" charset="2"/>
              </a:rPr>
              <a:t> (i – 1) / 2 </a:t>
            </a:r>
            <a:r>
              <a:rPr lang="en-US" altLang="en-US" sz="2000" b="1">
                <a:sym typeface="Symbol" panose="05050102010706020507" pitchFamily="18" charset="2"/>
              </a:rPr>
              <a:t>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879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2EC87-4D4B-4E29-BA9D-3AA76344E94F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89552"/>
            <a:ext cx="7772400" cy="1143000"/>
          </a:xfrm>
        </p:spPr>
        <p:txBody>
          <a:bodyPr/>
          <a:lstStyle/>
          <a:p>
            <a:r>
              <a:rPr lang="en-US" altLang="en-US" sz="3400" dirty="0" smtClean="0"/>
              <a:t>Simplified View of Complete Tree</a:t>
            </a:r>
            <a:endParaRPr lang="en-US" altLang="en-US" dirty="0" smtClean="0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3009900" y="2286001"/>
            <a:ext cx="6172200" cy="3629025"/>
            <a:chOff x="960" y="1349"/>
            <a:chExt cx="3888" cy="2286"/>
          </a:xfrm>
        </p:grpSpPr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960" y="1349"/>
            <a:ext cx="568" cy="2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Document" r:id="rId4" imgW="908640" imgH="3653280" progId="Word.Document.8">
                    <p:embed/>
                  </p:oleObj>
                </mc:Choice>
                <mc:Fallback>
                  <p:oleObj name="Document" r:id="rId4" imgW="908640" imgH="3653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49"/>
                          <a:ext cx="568" cy="2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2" name="Group 4"/>
            <p:cNvGrpSpPr>
              <a:grpSpLocks/>
            </p:cNvGrpSpPr>
            <p:nvPr/>
          </p:nvGrpSpPr>
          <p:grpSpPr bwMode="auto">
            <a:xfrm>
              <a:off x="2208" y="1349"/>
              <a:ext cx="2640" cy="1970"/>
              <a:chOff x="2880" y="1488"/>
              <a:chExt cx="2640" cy="1970"/>
            </a:xfrm>
          </p:grpSpPr>
          <p:grpSp>
            <p:nvGrpSpPr>
              <p:cNvPr id="4103" name="Group 5"/>
              <p:cNvGrpSpPr>
                <a:grpSpLocks/>
              </p:cNvGrpSpPr>
              <p:nvPr/>
            </p:nvGrpSpPr>
            <p:grpSpPr bwMode="auto">
              <a:xfrm>
                <a:off x="3120" y="2496"/>
                <a:ext cx="386" cy="386"/>
                <a:chOff x="3311" y="2448"/>
                <a:chExt cx="386" cy="386"/>
              </a:xfrm>
            </p:grpSpPr>
            <p:sp>
              <p:nvSpPr>
                <p:cNvPr id="4140" name="Oval 6"/>
                <p:cNvSpPr>
                  <a:spLocks noChangeArrowheads="1"/>
                </p:cNvSpPr>
                <p:nvPr/>
              </p:nvSpPr>
              <p:spPr bwMode="auto">
                <a:xfrm>
                  <a:off x="3311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12" y="2496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Bob</a:t>
                  </a:r>
                </a:p>
              </p:txBody>
            </p:sp>
          </p:grpSp>
          <p:grpSp>
            <p:nvGrpSpPr>
              <p:cNvPr id="4104" name="Group 8"/>
              <p:cNvGrpSpPr>
                <a:grpSpLocks/>
              </p:cNvGrpSpPr>
              <p:nvPr/>
            </p:nvGrpSpPr>
            <p:grpSpPr bwMode="auto">
              <a:xfrm>
                <a:off x="3888" y="2496"/>
                <a:ext cx="480" cy="386"/>
                <a:chOff x="3984" y="2448"/>
                <a:chExt cx="480" cy="386"/>
              </a:xfrm>
            </p:grpSpPr>
            <p:sp>
              <p:nvSpPr>
                <p:cNvPr id="4138" name="Oval 9"/>
                <p:cNvSpPr>
                  <a:spLocks noChangeArrowheads="1"/>
                </p:cNvSpPr>
                <p:nvPr/>
              </p:nvSpPr>
              <p:spPr bwMode="auto">
                <a:xfrm>
                  <a:off x="4031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84" y="2496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Mike</a:t>
                  </a:r>
                </a:p>
              </p:txBody>
            </p:sp>
          </p:grpSp>
          <p:grpSp>
            <p:nvGrpSpPr>
              <p:cNvPr id="4105" name="Group 11"/>
              <p:cNvGrpSpPr>
                <a:grpSpLocks/>
              </p:cNvGrpSpPr>
              <p:nvPr/>
            </p:nvGrpSpPr>
            <p:grpSpPr bwMode="auto">
              <a:xfrm>
                <a:off x="4560" y="2496"/>
                <a:ext cx="431" cy="386"/>
                <a:chOff x="4560" y="2496"/>
                <a:chExt cx="431" cy="386"/>
              </a:xfrm>
            </p:grpSpPr>
            <p:sp>
              <p:nvSpPr>
                <p:cNvPr id="4136" name="Oval 12"/>
                <p:cNvSpPr>
                  <a:spLocks noChangeArrowheads="1"/>
                </p:cNvSpPr>
                <p:nvPr/>
              </p:nvSpPr>
              <p:spPr bwMode="auto">
                <a:xfrm>
                  <a:off x="4560" y="2496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60" y="2544"/>
                  <a:ext cx="43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Sam</a:t>
                  </a:r>
                </a:p>
              </p:txBody>
            </p:sp>
          </p:grpSp>
          <p:grpSp>
            <p:nvGrpSpPr>
              <p:cNvPr id="4106" name="Group 14"/>
              <p:cNvGrpSpPr>
                <a:grpSpLocks/>
              </p:cNvGrpSpPr>
              <p:nvPr/>
            </p:nvGrpSpPr>
            <p:grpSpPr bwMode="auto">
              <a:xfrm>
                <a:off x="5088" y="2496"/>
                <a:ext cx="432" cy="386"/>
                <a:chOff x="5040" y="2448"/>
                <a:chExt cx="432" cy="386"/>
              </a:xfrm>
            </p:grpSpPr>
            <p:sp>
              <p:nvSpPr>
                <p:cNvPr id="4134" name="Oval 15"/>
                <p:cNvSpPr>
                  <a:spLocks noChangeArrowheads="1"/>
                </p:cNvSpPr>
                <p:nvPr/>
              </p:nvSpPr>
              <p:spPr bwMode="auto">
                <a:xfrm>
                  <a:off x="5063" y="244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3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40" y="2496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Tom</a:t>
                  </a:r>
                </a:p>
              </p:txBody>
            </p:sp>
          </p:grpSp>
          <p:grpSp>
            <p:nvGrpSpPr>
              <p:cNvPr id="4107" name="Group 17"/>
              <p:cNvGrpSpPr>
                <a:grpSpLocks/>
              </p:cNvGrpSpPr>
              <p:nvPr/>
            </p:nvGrpSpPr>
            <p:grpSpPr bwMode="auto">
              <a:xfrm>
                <a:off x="4176" y="1488"/>
                <a:ext cx="400" cy="386"/>
                <a:chOff x="4176" y="1488"/>
                <a:chExt cx="400" cy="386"/>
              </a:xfrm>
            </p:grpSpPr>
            <p:sp>
              <p:nvSpPr>
                <p:cNvPr id="4132" name="Oval 18"/>
                <p:cNvSpPr>
                  <a:spLocks noChangeArrowheads="1"/>
                </p:cNvSpPr>
                <p:nvPr/>
              </p:nvSpPr>
              <p:spPr bwMode="auto">
                <a:xfrm>
                  <a:off x="4183" y="148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76" y="1536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Pam</a:t>
                  </a:r>
                </a:p>
              </p:txBody>
            </p:sp>
          </p:grpSp>
          <p:grpSp>
            <p:nvGrpSpPr>
              <p:cNvPr id="4108" name="Group 20"/>
              <p:cNvGrpSpPr>
                <a:grpSpLocks/>
              </p:cNvGrpSpPr>
              <p:nvPr/>
            </p:nvGrpSpPr>
            <p:grpSpPr bwMode="auto">
              <a:xfrm>
                <a:off x="3552" y="1968"/>
                <a:ext cx="386" cy="386"/>
                <a:chOff x="3552" y="1968"/>
                <a:chExt cx="386" cy="386"/>
              </a:xfrm>
            </p:grpSpPr>
            <p:sp>
              <p:nvSpPr>
                <p:cNvPr id="4130" name="Oval 2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81" y="2016"/>
                  <a:ext cx="3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Joe</a:t>
                  </a:r>
                </a:p>
              </p:txBody>
            </p:sp>
          </p:grpSp>
          <p:grpSp>
            <p:nvGrpSpPr>
              <p:cNvPr id="4109" name="Group 23"/>
              <p:cNvGrpSpPr>
                <a:grpSpLocks/>
              </p:cNvGrpSpPr>
              <p:nvPr/>
            </p:nvGrpSpPr>
            <p:grpSpPr bwMode="auto">
              <a:xfrm>
                <a:off x="4807" y="1968"/>
                <a:ext cx="386" cy="386"/>
                <a:chOff x="4807" y="1968"/>
                <a:chExt cx="386" cy="386"/>
              </a:xfrm>
            </p:grpSpPr>
            <p:sp>
              <p:nvSpPr>
                <p:cNvPr id="4128" name="Oval 24"/>
                <p:cNvSpPr>
                  <a:spLocks noChangeArrowheads="1"/>
                </p:cNvSpPr>
                <p:nvPr/>
              </p:nvSpPr>
              <p:spPr bwMode="auto">
                <a:xfrm>
                  <a:off x="4807" y="1968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822" y="2016"/>
                  <a:ext cx="3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Sue</a:t>
                  </a:r>
                </a:p>
              </p:txBody>
            </p:sp>
          </p:grpSp>
          <p:grpSp>
            <p:nvGrpSpPr>
              <p:cNvPr id="4110" name="Group 26"/>
              <p:cNvGrpSpPr>
                <a:grpSpLocks/>
              </p:cNvGrpSpPr>
              <p:nvPr/>
            </p:nvGrpSpPr>
            <p:grpSpPr bwMode="auto">
              <a:xfrm>
                <a:off x="2880" y="3072"/>
                <a:ext cx="392" cy="386"/>
                <a:chOff x="2880" y="3072"/>
                <a:chExt cx="392" cy="386"/>
              </a:xfrm>
            </p:grpSpPr>
            <p:sp>
              <p:nvSpPr>
                <p:cNvPr id="4126" name="Oval 27"/>
                <p:cNvSpPr>
                  <a:spLocks noChangeArrowheads="1"/>
                </p:cNvSpPr>
                <p:nvPr/>
              </p:nvSpPr>
              <p:spPr bwMode="auto">
                <a:xfrm>
                  <a:off x="2880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2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80" y="3120"/>
                  <a:ext cx="3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Ann</a:t>
                  </a:r>
                </a:p>
              </p:txBody>
            </p:sp>
          </p:grpSp>
          <p:grpSp>
            <p:nvGrpSpPr>
              <p:cNvPr id="4111" name="Group 29"/>
              <p:cNvGrpSpPr>
                <a:grpSpLocks/>
              </p:cNvGrpSpPr>
              <p:nvPr/>
            </p:nvGrpSpPr>
            <p:grpSpPr bwMode="auto">
              <a:xfrm>
                <a:off x="3312" y="3072"/>
                <a:ext cx="400" cy="386"/>
                <a:chOff x="3312" y="3072"/>
                <a:chExt cx="400" cy="386"/>
              </a:xfrm>
            </p:grpSpPr>
            <p:sp>
              <p:nvSpPr>
                <p:cNvPr id="4124" name="Oval 30"/>
                <p:cNvSpPr>
                  <a:spLocks noChangeArrowheads="1"/>
                </p:cNvSpPr>
                <p:nvPr/>
              </p:nvSpPr>
              <p:spPr bwMode="auto">
                <a:xfrm>
                  <a:off x="3312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2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12" y="3120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Jane</a:t>
                  </a:r>
                </a:p>
              </p:txBody>
            </p:sp>
          </p:grpSp>
          <p:grpSp>
            <p:nvGrpSpPr>
              <p:cNvPr id="4112" name="Group 32"/>
              <p:cNvGrpSpPr>
                <a:grpSpLocks/>
              </p:cNvGrpSpPr>
              <p:nvPr/>
            </p:nvGrpSpPr>
            <p:grpSpPr bwMode="auto">
              <a:xfrm>
                <a:off x="3696" y="3072"/>
                <a:ext cx="462" cy="386"/>
                <a:chOff x="3696" y="3072"/>
                <a:chExt cx="462" cy="386"/>
              </a:xfrm>
            </p:grpSpPr>
            <p:sp>
              <p:nvSpPr>
                <p:cNvPr id="4122" name="Oval 33"/>
                <p:cNvSpPr>
                  <a:spLocks noChangeArrowheads="1"/>
                </p:cNvSpPr>
                <p:nvPr/>
              </p:nvSpPr>
              <p:spPr bwMode="auto">
                <a:xfrm>
                  <a:off x="3734" y="3072"/>
                  <a:ext cx="386" cy="3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PE" altLang="en-US"/>
                </a:p>
              </p:txBody>
            </p:sp>
            <p:sp>
              <p:nvSpPr>
                <p:cNvPr id="412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96" y="3120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/>
                    <a:t>Mary</a:t>
                  </a:r>
                </a:p>
              </p:txBody>
            </p:sp>
          </p:grpSp>
          <p:sp>
            <p:nvSpPr>
              <p:cNvPr id="4113" name="Line 35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Line 36"/>
              <p:cNvSpPr>
                <a:spLocks noChangeShapeType="1"/>
              </p:cNvSpPr>
              <p:nvPr/>
            </p:nvSpPr>
            <p:spPr bwMode="auto">
              <a:xfrm>
                <a:off x="4512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" name="Line 37"/>
              <p:cNvSpPr>
                <a:spLocks noChangeShapeType="1"/>
              </p:cNvSpPr>
              <p:nvPr/>
            </p:nvSpPr>
            <p:spPr bwMode="auto">
              <a:xfrm flipH="1">
                <a:off x="3408" y="230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" name="Line 38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" name="Line 39"/>
              <p:cNvSpPr>
                <a:spLocks noChangeShapeType="1"/>
              </p:cNvSpPr>
              <p:nvPr/>
            </p:nvSpPr>
            <p:spPr bwMode="auto">
              <a:xfrm flipH="1">
                <a:off x="4800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" name="Line 40"/>
              <p:cNvSpPr>
                <a:spLocks noChangeShapeType="1"/>
              </p:cNvSpPr>
              <p:nvPr/>
            </p:nvSpPr>
            <p:spPr bwMode="auto">
              <a:xfrm>
                <a:off x="5088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9" name="Line 41"/>
              <p:cNvSpPr>
                <a:spLocks noChangeShapeType="1"/>
              </p:cNvSpPr>
              <p:nvPr/>
            </p:nvSpPr>
            <p:spPr bwMode="auto">
              <a:xfrm flipH="1">
                <a:off x="3120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" name="Line 42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1" name="Line 43"/>
              <p:cNvSpPr>
                <a:spLocks noChangeShapeType="1"/>
              </p:cNvSpPr>
              <p:nvPr/>
            </p:nvSpPr>
            <p:spPr bwMode="auto">
              <a:xfrm flipH="1">
                <a:off x="3936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" name="Rounded Rectangle 45"/>
          <p:cNvSpPr/>
          <p:nvPr/>
        </p:nvSpPr>
        <p:spPr>
          <a:xfrm>
            <a:off x="45242" y="1801811"/>
            <a:ext cx="2627314" cy="13985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Moral of the Story – Complete binary trees can be implemented in array </a:t>
            </a:r>
            <a:r>
              <a:rPr lang="en-US" dirty="0" smtClean="0">
                <a:sym typeface="Wingdings" panose="05000000000000000000" pitchFamily="2" charset="2"/>
              </a:rPr>
              <a:t> No Pointers!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58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BFBB16-283F-4D73-9D2E-A1FFF8CB73B2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Heaps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26670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altLang="en-US" smtClean="0"/>
              <a:t>A </a:t>
            </a:r>
            <a:r>
              <a:rPr lang="en-US" altLang="en-US" b="1" i="1" smtClean="0"/>
              <a:t>heap</a:t>
            </a:r>
            <a:r>
              <a:rPr lang="en-US" altLang="en-US" smtClean="0"/>
              <a:t> is a </a:t>
            </a:r>
            <a:r>
              <a:rPr lang="en-US" altLang="en-US" b="1" i="1" smtClean="0"/>
              <a:t>complete</a:t>
            </a:r>
            <a:r>
              <a:rPr lang="en-US" altLang="en-US" i="1" smtClean="0"/>
              <a:t> binary tree</a:t>
            </a:r>
            <a:r>
              <a:rPr lang="en-US" altLang="en-US" smtClean="0"/>
              <a:t> that is either:</a:t>
            </a:r>
          </a:p>
          <a:p>
            <a:r>
              <a:rPr lang="en-US" altLang="en-US" i="1" smtClean="0"/>
              <a:t>empty</a:t>
            </a:r>
            <a:r>
              <a:rPr lang="en-US" altLang="en-US" smtClean="0"/>
              <a:t>, or</a:t>
            </a:r>
          </a:p>
          <a:p>
            <a:r>
              <a:rPr lang="en-US" altLang="en-US" smtClean="0"/>
              <a:t>consists of a root and two subtrees, such that</a:t>
            </a:r>
          </a:p>
          <a:p>
            <a:pPr lvl="1"/>
            <a:r>
              <a:rPr lang="en-US" altLang="en-US" smtClean="0"/>
              <a:t>both subtrees are </a:t>
            </a:r>
            <a:r>
              <a:rPr lang="en-US" altLang="en-US" i="1" smtClean="0"/>
              <a:t>heaps</a:t>
            </a:r>
            <a:r>
              <a:rPr lang="en-US" altLang="en-US" smtClean="0"/>
              <a:t>, and</a:t>
            </a:r>
          </a:p>
          <a:p>
            <a:pPr lvl="1"/>
            <a:r>
              <a:rPr lang="en-US" altLang="en-US" smtClean="0"/>
              <a:t>the root contains a search key that is </a:t>
            </a:r>
            <a:r>
              <a:rPr lang="en-US" altLang="en-US" smtClean="0">
                <a:sym typeface="Symbol" panose="05050102010706020507" pitchFamily="18" charset="2"/>
              </a:rPr>
              <a:t> the search key of each of its children.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8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3A428A-95E6-4D2C-81FC-05007CCE0B7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6377</TotalTime>
  <Words>2242</Words>
  <Application>Microsoft Office PowerPoint</Application>
  <PresentationFormat>Widescreen</PresentationFormat>
  <Paragraphs>610</Paragraphs>
  <Slides>40</Slides>
  <Notes>8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Brush Script MT</vt:lpstr>
      <vt:lpstr>Calibri</vt:lpstr>
      <vt:lpstr>Constantia</vt:lpstr>
      <vt:lpstr>Franklin Gothic Book</vt:lpstr>
      <vt:lpstr>Georgia</vt:lpstr>
      <vt:lpstr>Rage Italic</vt:lpstr>
      <vt:lpstr>Symbol</vt:lpstr>
      <vt:lpstr>Times New Roman</vt:lpstr>
      <vt:lpstr>Wingdings</vt:lpstr>
      <vt:lpstr>Pushpin</vt:lpstr>
      <vt:lpstr>Document</vt:lpstr>
      <vt:lpstr>COMP 53 – Week Fifteen</vt:lpstr>
      <vt:lpstr>Topics</vt:lpstr>
      <vt:lpstr>Why Do We Care</vt:lpstr>
      <vt:lpstr>Complete Binary Tree Definition</vt:lpstr>
      <vt:lpstr>Array (or Vector) Based Binary Tree</vt:lpstr>
      <vt:lpstr>Determining Where in Array Each Child Is</vt:lpstr>
      <vt:lpstr>Determining Where Parent Is</vt:lpstr>
      <vt:lpstr>Simplified View of Complete Tree</vt:lpstr>
      <vt:lpstr>Heaps</vt:lpstr>
      <vt:lpstr>Semiheap Animation</vt:lpstr>
      <vt:lpstr>Priority Queue Revisited Implemented as a Heap</vt:lpstr>
      <vt:lpstr>Array-Based Representation of a Heap</vt:lpstr>
      <vt:lpstr>Retrieve or Pop from a Heap</vt:lpstr>
      <vt:lpstr>Practice Heap Retrieve</vt:lpstr>
      <vt:lpstr>Heap Insert: Basic Idea</vt:lpstr>
      <vt:lpstr>Heap Insert  Example 1 of 4</vt:lpstr>
      <vt:lpstr>Heap Insert  Example 2 of 4</vt:lpstr>
      <vt:lpstr>Heap Insert  Example 3 of 4</vt:lpstr>
      <vt:lpstr>Heap Insert  Example 4 of 4</vt:lpstr>
      <vt:lpstr>Practice Heap Insert</vt:lpstr>
      <vt:lpstr>Heap Pop Operation</vt:lpstr>
      <vt:lpstr>Heap Pop  Example 1 of 5</vt:lpstr>
      <vt:lpstr>Heap Pop  Example 2 of 5</vt:lpstr>
      <vt:lpstr>Heap Pop  Example 3 of 5</vt:lpstr>
      <vt:lpstr>Heap Pop  Example 4 of 5</vt:lpstr>
      <vt:lpstr>Heap Pop  Example 5 of 5</vt:lpstr>
      <vt:lpstr>Practice – Heap Rebuilding</vt:lpstr>
      <vt:lpstr>Practice – Heap Rebuilding</vt:lpstr>
      <vt:lpstr>Transform an Array Into a Heap:</vt:lpstr>
      <vt:lpstr>Transform an Array Into a Heap:  Example 1 of 6</vt:lpstr>
      <vt:lpstr>Transform an Array Into a Heap:  Example 2 of 6</vt:lpstr>
      <vt:lpstr>Transform an Array Into a Heap:  Example 3 of 6</vt:lpstr>
      <vt:lpstr>Transform an Array Into a Heap:  Example 4 of 6</vt:lpstr>
      <vt:lpstr>Transform an Array Into a Heap:  Example 5 of 6</vt:lpstr>
      <vt:lpstr>Transform an Array Into a Heap:  Example 6 of 6</vt:lpstr>
      <vt:lpstr>Heap Performance</vt:lpstr>
      <vt:lpstr>Transform an Array Into a Heap: C++</vt:lpstr>
      <vt:lpstr>Rebuild a Heap: C++</vt:lpstr>
      <vt:lpstr>Growth Rates for Selected Sorting Algorithms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53 – Week Ten</dc:title>
  <dc:creator>Mike Canniff</dc:creator>
  <cp:lastModifiedBy>Mike Canniff</cp:lastModifiedBy>
  <cp:revision>91</cp:revision>
  <dcterms:created xsi:type="dcterms:W3CDTF">2013-12-04T20:54:32Z</dcterms:created>
  <dcterms:modified xsi:type="dcterms:W3CDTF">2016-04-20T05:29:38Z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