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09" autoAdjust="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3902075"/>
            <a:ext cx="3400425" cy="2949575"/>
            <a:chOff x="0" y="2458"/>
            <a:chExt cx="2142" cy="1858"/>
          </a:xfrm>
        </p:grpSpPr>
        <p:sp>
          <p:nvSpPr>
            <p:cNvPr id="5" name="Freeform 3"/>
            <p:cNvSpPr>
              <a:spLocks/>
            </p:cNvSpPr>
            <p:nvPr/>
          </p:nvSpPr>
          <p:spPr bwMode="ltGray">
            <a:xfrm>
              <a:off x="0" y="2508"/>
              <a:ext cx="2142" cy="1804"/>
            </a:xfrm>
            <a:custGeom>
              <a:avLst/>
              <a:gdLst/>
              <a:ahLst/>
              <a:cxnLst>
                <a:cxn ang="0">
                  <a:pos x="329" y="66"/>
                </a:cxn>
                <a:cxn ang="0">
                  <a:pos x="161" y="30"/>
                </a:cxn>
                <a:cxn ang="0">
                  <a:pos x="0" y="0"/>
                </a:cxn>
                <a:cxn ang="0">
                  <a:pos x="0" y="12"/>
                </a:cxn>
                <a:cxn ang="0">
                  <a:pos x="161" y="42"/>
                </a:cxn>
                <a:cxn ang="0">
                  <a:pos x="323" y="78"/>
                </a:cxn>
                <a:cxn ang="0">
                  <a:pos x="556" y="150"/>
                </a:cxn>
                <a:cxn ang="0">
                  <a:pos x="777" y="245"/>
                </a:cxn>
                <a:cxn ang="0">
                  <a:pos x="993" y="365"/>
                </a:cxn>
                <a:cxn ang="0">
                  <a:pos x="1196" y="503"/>
                </a:cxn>
                <a:cxn ang="0">
                  <a:pos x="1381" y="653"/>
                </a:cxn>
                <a:cxn ang="0">
                  <a:pos x="1555" y="827"/>
                </a:cxn>
                <a:cxn ang="0">
                  <a:pos x="1710" y="1019"/>
                </a:cxn>
                <a:cxn ang="0">
                  <a:pos x="1854" y="1229"/>
                </a:cxn>
                <a:cxn ang="0">
                  <a:pos x="1937" y="1366"/>
                </a:cxn>
                <a:cxn ang="0">
                  <a:pos x="2009" y="1510"/>
                </a:cxn>
                <a:cxn ang="0">
                  <a:pos x="2069" y="1654"/>
                </a:cxn>
                <a:cxn ang="0">
                  <a:pos x="2123" y="1804"/>
                </a:cxn>
                <a:cxn ang="0">
                  <a:pos x="2135" y="1804"/>
                </a:cxn>
                <a:cxn ang="0">
                  <a:pos x="2081" y="1654"/>
                </a:cxn>
                <a:cxn ang="0">
                  <a:pos x="2021" y="1510"/>
                </a:cxn>
                <a:cxn ang="0">
                  <a:pos x="1949" y="1366"/>
                </a:cxn>
                <a:cxn ang="0">
                  <a:pos x="1866" y="1223"/>
                </a:cxn>
                <a:cxn ang="0">
                  <a:pos x="1722" y="1013"/>
                </a:cxn>
                <a:cxn ang="0">
                  <a:pos x="1561" y="821"/>
                </a:cxn>
                <a:cxn ang="0">
                  <a:pos x="1387" y="647"/>
                </a:cxn>
                <a:cxn ang="0">
                  <a:pos x="1202" y="491"/>
                </a:cxn>
                <a:cxn ang="0">
                  <a:pos x="999" y="353"/>
                </a:cxn>
                <a:cxn ang="0">
                  <a:pos x="783" y="239"/>
                </a:cxn>
                <a:cxn ang="0">
                  <a:pos x="562" y="138"/>
                </a:cxn>
                <a:cxn ang="0">
                  <a:pos x="329" y="66"/>
                </a:cxn>
                <a:cxn ang="0">
                  <a:pos x="329" y="66"/>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a:defRPr/>
              </a:pPr>
              <a:endParaRPr lang="en-CA"/>
            </a:p>
          </p:txBody>
        </p:sp>
        <p:sp>
          <p:nvSpPr>
            <p:cNvPr id="6" name="Freeform 4"/>
            <p:cNvSpPr>
              <a:spLocks/>
            </p:cNvSpPr>
            <p:nvPr/>
          </p:nvSpPr>
          <p:spPr bwMode="hidden">
            <a:xfrm>
              <a:off x="0" y="2458"/>
              <a:ext cx="1854" cy="1858"/>
            </a:xfrm>
            <a:custGeom>
              <a:avLst/>
              <a:gdLst/>
              <a:ahLst/>
              <a:cxnLst>
                <a:cxn ang="0">
                  <a:pos x="1854" y="1858"/>
                </a:cxn>
                <a:cxn ang="0">
                  <a:pos x="0" y="1858"/>
                </a:cxn>
                <a:cxn ang="0">
                  <a:pos x="0" y="0"/>
                </a:cxn>
                <a:cxn ang="0">
                  <a:pos x="1854" y="1858"/>
                </a:cxn>
                <a:cxn ang="0">
                  <a:pos x="1854" y="1858"/>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w="9525">
              <a:noFill/>
              <a:round/>
              <a:headEnd/>
              <a:tailEnd/>
            </a:ln>
          </p:spPr>
          <p:txBody>
            <a:bodyPr/>
            <a:lstStyle/>
            <a:p>
              <a:pPr>
                <a:defRPr/>
              </a:pPr>
              <a:endParaRPr lang="en-CA"/>
            </a:p>
          </p:txBody>
        </p:sp>
        <p:sp>
          <p:nvSpPr>
            <p:cNvPr id="7" name="Freeform 5"/>
            <p:cNvSpPr>
              <a:spLocks/>
            </p:cNvSpPr>
            <p:nvPr/>
          </p:nvSpPr>
          <p:spPr bwMode="ltGray">
            <a:xfrm>
              <a:off x="0" y="2735"/>
              <a:ext cx="1745" cy="1577"/>
            </a:xfrm>
            <a:custGeom>
              <a:avLst/>
              <a:gdLst/>
              <a:ahLst/>
              <a:cxnLst>
                <a:cxn ang="0">
                  <a:pos x="1640" y="1377"/>
                </a:cxn>
                <a:cxn ang="0">
                  <a:pos x="1692" y="1479"/>
                </a:cxn>
                <a:cxn ang="0">
                  <a:pos x="1732" y="1577"/>
                </a:cxn>
                <a:cxn ang="0">
                  <a:pos x="1745" y="1577"/>
                </a:cxn>
                <a:cxn ang="0">
                  <a:pos x="1703" y="1469"/>
                </a:cxn>
                <a:cxn ang="0">
                  <a:pos x="1649" y="1367"/>
                </a:cxn>
                <a:cxn ang="0">
                  <a:pos x="1535" y="1157"/>
                </a:cxn>
                <a:cxn ang="0">
                  <a:pos x="1395" y="951"/>
                </a:cxn>
                <a:cxn ang="0">
                  <a:pos x="1236" y="756"/>
                </a:cxn>
                <a:cxn ang="0">
                  <a:pos x="1061" y="582"/>
                </a:cxn>
                <a:cxn ang="0">
                  <a:pos x="876" y="426"/>
                </a:cxn>
                <a:cxn ang="0">
                  <a:pos x="672" y="294"/>
                </a:cxn>
                <a:cxn ang="0">
                  <a:pos x="455" y="174"/>
                </a:cxn>
                <a:cxn ang="0">
                  <a:pos x="234" y="78"/>
                </a:cxn>
                <a:cxn ang="0">
                  <a:pos x="0" y="0"/>
                </a:cxn>
                <a:cxn ang="0">
                  <a:pos x="0" y="12"/>
                </a:cxn>
                <a:cxn ang="0">
                  <a:pos x="222" y="89"/>
                </a:cxn>
                <a:cxn ang="0">
                  <a:pos x="446" y="185"/>
                </a:cxn>
                <a:cxn ang="0">
                  <a:pos x="662" y="305"/>
                </a:cxn>
                <a:cxn ang="0">
                  <a:pos x="866" y="437"/>
                </a:cxn>
                <a:cxn ang="0">
                  <a:pos x="1052" y="593"/>
                </a:cxn>
                <a:cxn ang="0">
                  <a:pos x="1226" y="767"/>
                </a:cxn>
                <a:cxn ang="0">
                  <a:pos x="1385" y="960"/>
                </a:cxn>
                <a:cxn ang="0">
                  <a:pos x="1526" y="1167"/>
                </a:cxn>
                <a:cxn ang="0">
                  <a:pos x="1640" y="1377"/>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a:defRPr/>
              </a:pPr>
              <a:endParaRPr lang="en-CA"/>
            </a:p>
          </p:txBody>
        </p:sp>
        <p:sp>
          <p:nvSpPr>
            <p:cNvPr id="8" name="Freeform 6"/>
            <p:cNvSpPr>
              <a:spLocks/>
            </p:cNvSpPr>
            <p:nvPr/>
          </p:nvSpPr>
          <p:spPr bwMode="ltGray">
            <a:xfrm>
              <a:off x="0" y="2544"/>
              <a:ext cx="1745" cy="1768"/>
            </a:xfrm>
            <a:custGeom>
              <a:avLst/>
              <a:gdLst/>
              <a:ahLst/>
              <a:cxnLst>
                <a:cxn ang="0">
                  <a:pos x="0" y="0"/>
                </a:cxn>
                <a:cxn ang="0">
                  <a:pos x="0" y="12"/>
                </a:cxn>
                <a:cxn ang="0">
                  <a:pos x="210" y="88"/>
                </a:cxn>
                <a:cxn ang="0">
                  <a:pos x="426" y="190"/>
                </a:cxn>
                <a:cxn ang="0">
                  <a:pos x="630" y="304"/>
                </a:cxn>
                <a:cxn ang="0">
                  <a:pos x="818" y="442"/>
                </a:cxn>
                <a:cxn ang="0">
                  <a:pos x="998" y="592"/>
                </a:cxn>
                <a:cxn ang="0">
                  <a:pos x="1164" y="766"/>
                </a:cxn>
                <a:cxn ang="0">
                  <a:pos x="1310" y="942"/>
                </a:cxn>
                <a:cxn ang="0">
                  <a:pos x="1454" y="1146"/>
                </a:cxn>
                <a:cxn ang="0">
                  <a:pos x="1536" y="1298"/>
                </a:cxn>
                <a:cxn ang="0">
                  <a:pos x="1614" y="1456"/>
                </a:cxn>
                <a:cxn ang="0">
                  <a:pos x="1682" y="1616"/>
                </a:cxn>
                <a:cxn ang="0">
                  <a:pos x="1733" y="1768"/>
                </a:cxn>
                <a:cxn ang="0">
                  <a:pos x="1745" y="1768"/>
                </a:cxn>
                <a:cxn ang="0">
                  <a:pos x="1691" y="1606"/>
                </a:cxn>
                <a:cxn ang="0">
                  <a:pos x="1623" y="1445"/>
                </a:cxn>
                <a:cxn ang="0">
                  <a:pos x="1547" y="1288"/>
                </a:cxn>
                <a:cxn ang="0">
                  <a:pos x="1463" y="1136"/>
                </a:cxn>
                <a:cxn ang="0">
                  <a:pos x="1320" y="932"/>
                </a:cxn>
                <a:cxn ang="0">
                  <a:pos x="1173" y="755"/>
                </a:cxn>
                <a:cxn ang="0">
                  <a:pos x="1008" y="581"/>
                </a:cxn>
                <a:cxn ang="0">
                  <a:pos x="827" y="431"/>
                </a:cxn>
                <a:cxn ang="0">
                  <a:pos x="642" y="293"/>
                </a:cxn>
                <a:cxn ang="0">
                  <a:pos x="437" y="179"/>
                </a:cxn>
                <a:cxn ang="0">
                  <a:pos x="222" y="78"/>
                </a:cxn>
                <a:cxn ang="0">
                  <a:pos x="0" y="0"/>
                </a:cxn>
                <a:cxn ang="0">
                  <a:pos x="0" y="0"/>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a:defRPr/>
              </a:pPr>
              <a:endParaRPr lang="en-CA"/>
            </a:p>
          </p:txBody>
        </p:sp>
        <p:sp>
          <p:nvSpPr>
            <p:cNvPr id="9"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pPr>
                <a:defRPr/>
              </a:pPr>
              <a:endParaRPr lang="en-CA"/>
            </a:p>
          </p:txBody>
        </p:sp>
        <p:sp>
          <p:nvSpPr>
            <p:cNvPr id="10"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w="9525">
              <a:noFill/>
              <a:round/>
              <a:headEnd/>
              <a:tailEnd/>
            </a:ln>
            <a:effectLst/>
          </p:spPr>
          <p:txBody>
            <a:bodyPr/>
            <a:lstStyle/>
            <a:p>
              <a:pPr>
                <a:defRPr/>
              </a:pPr>
              <a:endParaRPr lang="en-CA"/>
            </a:p>
          </p:txBody>
        </p:sp>
        <p:sp>
          <p:nvSpPr>
            <p:cNvPr id="11"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pPr>
                <a:defRPr/>
              </a:pPr>
              <a:endParaRPr lang="en-CA"/>
            </a:p>
          </p:txBody>
        </p:sp>
      </p:grpSp>
      <p:sp>
        <p:nvSpPr>
          <p:cNvPr id="338954" name="Rectangle 10"/>
          <p:cNvSpPr>
            <a:spLocks noGrp="1" noChangeArrowheads="1"/>
          </p:cNvSpPr>
          <p:nvPr>
            <p:ph type="ctrTitle" sz="quarter"/>
          </p:nvPr>
        </p:nvSpPr>
        <p:spPr>
          <a:xfrm>
            <a:off x="685800" y="1873250"/>
            <a:ext cx="7772400" cy="1555750"/>
          </a:xfrm>
        </p:spPr>
        <p:txBody>
          <a:bodyPr/>
          <a:lstStyle>
            <a:lvl1pPr>
              <a:defRPr sz="4800"/>
            </a:lvl1pPr>
          </a:lstStyle>
          <a:p>
            <a:r>
              <a:rPr lang="en-US"/>
              <a:t>Click to edit Master title style</a:t>
            </a:r>
          </a:p>
        </p:txBody>
      </p:sp>
      <p:sp>
        <p:nvSpPr>
          <p:cNvPr id="338955" name="Rectangle 11"/>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2" name="Rectangle 12"/>
          <p:cNvSpPr>
            <a:spLocks noGrp="1" noChangeArrowheads="1"/>
          </p:cNvSpPr>
          <p:nvPr>
            <p:ph type="dt" sz="quarter" idx="10"/>
          </p:nvPr>
        </p:nvSpPr>
        <p:spPr/>
        <p:txBody>
          <a:bodyPr/>
          <a:lstStyle>
            <a:lvl1pPr>
              <a:defRPr smtClean="0"/>
            </a:lvl1pPr>
          </a:lstStyle>
          <a:p>
            <a:pPr>
              <a:defRPr/>
            </a:pPr>
            <a:endParaRPr lang="en-US"/>
          </a:p>
        </p:txBody>
      </p:sp>
      <p:sp>
        <p:nvSpPr>
          <p:cNvPr id="13" name="Rectangle 13"/>
          <p:cNvSpPr>
            <a:spLocks noGrp="1" noChangeArrowheads="1"/>
          </p:cNvSpPr>
          <p:nvPr>
            <p:ph type="ftr" sz="quarter" idx="11"/>
          </p:nvPr>
        </p:nvSpPr>
        <p:spPr/>
        <p:txBody>
          <a:bodyPr/>
          <a:lstStyle>
            <a:lvl1pPr>
              <a:defRPr smtClean="0"/>
            </a:lvl1pPr>
          </a:lstStyle>
          <a:p>
            <a:pPr>
              <a:defRPr/>
            </a:pPr>
            <a:endParaRPr lang="en-US"/>
          </a:p>
        </p:txBody>
      </p:sp>
      <p:sp>
        <p:nvSpPr>
          <p:cNvPr id="14" name="Rectangle 14"/>
          <p:cNvSpPr>
            <a:spLocks noGrp="1" noChangeArrowheads="1"/>
          </p:cNvSpPr>
          <p:nvPr>
            <p:ph type="sldNum" sz="quarter" idx="12"/>
          </p:nvPr>
        </p:nvSpPr>
        <p:spPr/>
        <p:txBody>
          <a:bodyPr/>
          <a:lstStyle>
            <a:lvl1pPr>
              <a:defRPr smtClean="0"/>
            </a:lvl1pPr>
          </a:lstStyle>
          <a:p>
            <a:pPr>
              <a:defRPr/>
            </a:pPr>
            <a:fld id="{86A386CE-D456-4752-B4DB-33EB571B780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fld id="{C6BA9CC0-70D2-47B3-97E8-A15B64C77C8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fld id="{DEC247A6-E207-4BA6-A1CD-FF67D0E6518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fld id="{C4F20388-0C70-4DE9-A2B6-D89BC8517B4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fld id="{7D2B57F5-E646-478A-B767-43F5ED21128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12"/>
          <p:cNvSpPr>
            <a:spLocks noGrp="1" noChangeArrowheads="1"/>
          </p:cNvSpPr>
          <p:nvPr>
            <p:ph type="dt" sz="half" idx="10"/>
          </p:nvPr>
        </p:nvSpPr>
        <p:spPr>
          <a:ln/>
        </p:spPr>
        <p:txBody>
          <a:bodyPr/>
          <a:lstStyle>
            <a:lvl1pPr>
              <a:defRPr/>
            </a:lvl1pPr>
          </a:lstStyle>
          <a:p>
            <a:pPr>
              <a:defRPr/>
            </a:pPr>
            <a:endParaRPr lang="en-US"/>
          </a:p>
        </p:txBody>
      </p:sp>
      <p:sp>
        <p:nvSpPr>
          <p:cNvPr id="6" name="Rectangle 13"/>
          <p:cNvSpPr>
            <a:spLocks noGrp="1" noChangeArrowheads="1"/>
          </p:cNvSpPr>
          <p:nvPr>
            <p:ph type="ftr" sz="quarter" idx="11"/>
          </p:nvPr>
        </p:nvSpPr>
        <p:spPr>
          <a:ln/>
        </p:spPr>
        <p:txBody>
          <a:bodyPr/>
          <a:lstStyle>
            <a:lvl1pPr>
              <a:defRPr/>
            </a:lvl1pPr>
          </a:lstStyle>
          <a:p>
            <a:pPr>
              <a:defRPr/>
            </a:pPr>
            <a:endParaRPr lang="en-US"/>
          </a:p>
        </p:txBody>
      </p:sp>
      <p:sp>
        <p:nvSpPr>
          <p:cNvPr id="7" name="Rectangle 14"/>
          <p:cNvSpPr>
            <a:spLocks noGrp="1" noChangeArrowheads="1"/>
          </p:cNvSpPr>
          <p:nvPr>
            <p:ph type="sldNum" sz="quarter" idx="12"/>
          </p:nvPr>
        </p:nvSpPr>
        <p:spPr>
          <a:ln/>
        </p:spPr>
        <p:txBody>
          <a:bodyPr/>
          <a:lstStyle>
            <a:lvl1pPr>
              <a:defRPr/>
            </a:lvl1pPr>
          </a:lstStyle>
          <a:p>
            <a:pPr>
              <a:defRPr/>
            </a:pPr>
            <a:fld id="{064D0D1B-1AC0-464B-8D82-36E1DEAE6DD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12"/>
          <p:cNvSpPr>
            <a:spLocks noGrp="1" noChangeArrowheads="1"/>
          </p:cNvSpPr>
          <p:nvPr>
            <p:ph type="dt" sz="half" idx="10"/>
          </p:nvPr>
        </p:nvSpPr>
        <p:spPr>
          <a:ln/>
        </p:spPr>
        <p:txBody>
          <a:bodyPr/>
          <a:lstStyle>
            <a:lvl1pPr>
              <a:defRPr/>
            </a:lvl1pPr>
          </a:lstStyle>
          <a:p>
            <a:pPr>
              <a:defRPr/>
            </a:pPr>
            <a:endParaRPr lang="en-US"/>
          </a:p>
        </p:txBody>
      </p:sp>
      <p:sp>
        <p:nvSpPr>
          <p:cNvPr id="8" name="Rectangle 13"/>
          <p:cNvSpPr>
            <a:spLocks noGrp="1" noChangeArrowheads="1"/>
          </p:cNvSpPr>
          <p:nvPr>
            <p:ph type="ftr" sz="quarter" idx="11"/>
          </p:nvPr>
        </p:nvSpPr>
        <p:spPr>
          <a:ln/>
        </p:spPr>
        <p:txBody>
          <a:bodyPr/>
          <a:lstStyle>
            <a:lvl1pPr>
              <a:defRPr/>
            </a:lvl1pPr>
          </a:lstStyle>
          <a:p>
            <a:pPr>
              <a:defRPr/>
            </a:pPr>
            <a:endParaRPr lang="en-US"/>
          </a:p>
        </p:txBody>
      </p:sp>
      <p:sp>
        <p:nvSpPr>
          <p:cNvPr id="9" name="Rectangle 14"/>
          <p:cNvSpPr>
            <a:spLocks noGrp="1" noChangeArrowheads="1"/>
          </p:cNvSpPr>
          <p:nvPr>
            <p:ph type="sldNum" sz="quarter" idx="12"/>
          </p:nvPr>
        </p:nvSpPr>
        <p:spPr>
          <a:ln/>
        </p:spPr>
        <p:txBody>
          <a:bodyPr/>
          <a:lstStyle>
            <a:lvl1pPr>
              <a:defRPr/>
            </a:lvl1pPr>
          </a:lstStyle>
          <a:p>
            <a:pPr>
              <a:defRPr/>
            </a:pPr>
            <a:fld id="{E67CFD46-D537-47AC-B3AE-3D4B092D2B6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Rectangle 12"/>
          <p:cNvSpPr>
            <a:spLocks noGrp="1" noChangeArrowheads="1"/>
          </p:cNvSpPr>
          <p:nvPr>
            <p:ph type="dt" sz="half" idx="10"/>
          </p:nvPr>
        </p:nvSpPr>
        <p:spPr>
          <a:ln/>
        </p:spPr>
        <p:txBody>
          <a:bodyPr/>
          <a:lstStyle>
            <a:lvl1pPr>
              <a:defRPr/>
            </a:lvl1pPr>
          </a:lstStyle>
          <a:p>
            <a:pPr>
              <a:defRPr/>
            </a:pPr>
            <a:endParaRPr lang="en-US"/>
          </a:p>
        </p:txBody>
      </p:sp>
      <p:sp>
        <p:nvSpPr>
          <p:cNvPr id="4" name="Rectangle 13"/>
          <p:cNvSpPr>
            <a:spLocks noGrp="1" noChangeArrowheads="1"/>
          </p:cNvSpPr>
          <p:nvPr>
            <p:ph type="ftr" sz="quarter" idx="11"/>
          </p:nvPr>
        </p:nvSpPr>
        <p:spPr>
          <a:ln/>
        </p:spPr>
        <p:txBody>
          <a:bodyPr/>
          <a:lstStyle>
            <a:lvl1pPr>
              <a:defRPr/>
            </a:lvl1pPr>
          </a:lstStyle>
          <a:p>
            <a:pPr>
              <a:defRPr/>
            </a:pPr>
            <a:endParaRPr lang="en-US"/>
          </a:p>
        </p:txBody>
      </p:sp>
      <p:sp>
        <p:nvSpPr>
          <p:cNvPr id="5" name="Rectangle 14"/>
          <p:cNvSpPr>
            <a:spLocks noGrp="1" noChangeArrowheads="1"/>
          </p:cNvSpPr>
          <p:nvPr>
            <p:ph type="sldNum" sz="quarter" idx="12"/>
          </p:nvPr>
        </p:nvSpPr>
        <p:spPr>
          <a:ln/>
        </p:spPr>
        <p:txBody>
          <a:bodyPr/>
          <a:lstStyle>
            <a:lvl1pPr>
              <a:defRPr/>
            </a:lvl1pPr>
          </a:lstStyle>
          <a:p>
            <a:pPr>
              <a:defRPr/>
            </a:pPr>
            <a:fld id="{9AD7C8F3-F34E-429F-9237-C4DE7E3D925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dt" sz="half" idx="10"/>
          </p:nvPr>
        </p:nvSpPr>
        <p:spPr>
          <a:ln/>
        </p:spPr>
        <p:txBody>
          <a:bodyPr/>
          <a:lstStyle>
            <a:lvl1pPr>
              <a:defRPr/>
            </a:lvl1pPr>
          </a:lstStyle>
          <a:p>
            <a:pPr>
              <a:defRPr/>
            </a:pPr>
            <a:endParaRPr lang="en-US"/>
          </a:p>
        </p:txBody>
      </p:sp>
      <p:sp>
        <p:nvSpPr>
          <p:cNvPr id="3" name="Rectangle 13"/>
          <p:cNvSpPr>
            <a:spLocks noGrp="1" noChangeArrowheads="1"/>
          </p:cNvSpPr>
          <p:nvPr>
            <p:ph type="ftr" sz="quarter" idx="11"/>
          </p:nvPr>
        </p:nvSpPr>
        <p:spPr>
          <a:ln/>
        </p:spPr>
        <p:txBody>
          <a:bodyPr/>
          <a:lstStyle>
            <a:lvl1pPr>
              <a:defRPr/>
            </a:lvl1pPr>
          </a:lstStyle>
          <a:p>
            <a:pPr>
              <a:defRPr/>
            </a:pPr>
            <a:endParaRPr lang="en-US"/>
          </a:p>
        </p:txBody>
      </p:sp>
      <p:sp>
        <p:nvSpPr>
          <p:cNvPr id="4" name="Rectangle 14"/>
          <p:cNvSpPr>
            <a:spLocks noGrp="1" noChangeArrowheads="1"/>
          </p:cNvSpPr>
          <p:nvPr>
            <p:ph type="sldNum" sz="quarter" idx="12"/>
          </p:nvPr>
        </p:nvSpPr>
        <p:spPr>
          <a:ln/>
        </p:spPr>
        <p:txBody>
          <a:bodyPr/>
          <a:lstStyle>
            <a:lvl1pPr>
              <a:defRPr/>
            </a:lvl1pPr>
          </a:lstStyle>
          <a:p>
            <a:pPr>
              <a:defRPr/>
            </a:pPr>
            <a:fld id="{80201CAE-79DF-4855-A98B-29C31587546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dt" sz="half" idx="10"/>
          </p:nvPr>
        </p:nvSpPr>
        <p:spPr>
          <a:ln/>
        </p:spPr>
        <p:txBody>
          <a:bodyPr/>
          <a:lstStyle>
            <a:lvl1pPr>
              <a:defRPr/>
            </a:lvl1pPr>
          </a:lstStyle>
          <a:p>
            <a:pPr>
              <a:defRPr/>
            </a:pPr>
            <a:endParaRPr lang="en-US"/>
          </a:p>
        </p:txBody>
      </p:sp>
      <p:sp>
        <p:nvSpPr>
          <p:cNvPr id="6" name="Rectangle 13"/>
          <p:cNvSpPr>
            <a:spLocks noGrp="1" noChangeArrowheads="1"/>
          </p:cNvSpPr>
          <p:nvPr>
            <p:ph type="ftr" sz="quarter" idx="11"/>
          </p:nvPr>
        </p:nvSpPr>
        <p:spPr>
          <a:ln/>
        </p:spPr>
        <p:txBody>
          <a:bodyPr/>
          <a:lstStyle>
            <a:lvl1pPr>
              <a:defRPr/>
            </a:lvl1pPr>
          </a:lstStyle>
          <a:p>
            <a:pPr>
              <a:defRPr/>
            </a:pPr>
            <a:endParaRPr lang="en-US"/>
          </a:p>
        </p:txBody>
      </p:sp>
      <p:sp>
        <p:nvSpPr>
          <p:cNvPr id="7" name="Rectangle 14"/>
          <p:cNvSpPr>
            <a:spLocks noGrp="1" noChangeArrowheads="1"/>
          </p:cNvSpPr>
          <p:nvPr>
            <p:ph type="sldNum" sz="quarter" idx="12"/>
          </p:nvPr>
        </p:nvSpPr>
        <p:spPr>
          <a:ln/>
        </p:spPr>
        <p:txBody>
          <a:bodyPr/>
          <a:lstStyle>
            <a:lvl1pPr>
              <a:defRPr/>
            </a:lvl1pPr>
          </a:lstStyle>
          <a:p>
            <a:pPr>
              <a:defRPr/>
            </a:pPr>
            <a:fld id="{FE4FF5F8-7ABF-4AD6-B123-CFD5518361C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dt" sz="half" idx="10"/>
          </p:nvPr>
        </p:nvSpPr>
        <p:spPr>
          <a:ln/>
        </p:spPr>
        <p:txBody>
          <a:bodyPr/>
          <a:lstStyle>
            <a:lvl1pPr>
              <a:defRPr/>
            </a:lvl1pPr>
          </a:lstStyle>
          <a:p>
            <a:pPr>
              <a:defRPr/>
            </a:pPr>
            <a:endParaRPr lang="en-US"/>
          </a:p>
        </p:txBody>
      </p:sp>
      <p:sp>
        <p:nvSpPr>
          <p:cNvPr id="6" name="Rectangle 13"/>
          <p:cNvSpPr>
            <a:spLocks noGrp="1" noChangeArrowheads="1"/>
          </p:cNvSpPr>
          <p:nvPr>
            <p:ph type="ftr" sz="quarter" idx="11"/>
          </p:nvPr>
        </p:nvSpPr>
        <p:spPr>
          <a:ln/>
        </p:spPr>
        <p:txBody>
          <a:bodyPr/>
          <a:lstStyle>
            <a:lvl1pPr>
              <a:defRPr/>
            </a:lvl1pPr>
          </a:lstStyle>
          <a:p>
            <a:pPr>
              <a:defRPr/>
            </a:pPr>
            <a:endParaRPr lang="en-US"/>
          </a:p>
        </p:txBody>
      </p:sp>
      <p:sp>
        <p:nvSpPr>
          <p:cNvPr id="7" name="Rectangle 14"/>
          <p:cNvSpPr>
            <a:spLocks noGrp="1" noChangeArrowheads="1"/>
          </p:cNvSpPr>
          <p:nvPr>
            <p:ph type="sldNum" sz="quarter" idx="12"/>
          </p:nvPr>
        </p:nvSpPr>
        <p:spPr>
          <a:ln/>
        </p:spPr>
        <p:txBody>
          <a:bodyPr/>
          <a:lstStyle>
            <a:lvl1pPr>
              <a:defRPr/>
            </a:lvl1pPr>
          </a:lstStyle>
          <a:p>
            <a:pPr>
              <a:defRPr/>
            </a:pPr>
            <a:fld id="{DDC45BE9-B514-47E0-BE89-495CC5D24F4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3902075"/>
            <a:ext cx="3400425" cy="2949575"/>
            <a:chOff x="0" y="2458"/>
            <a:chExt cx="2142" cy="1858"/>
          </a:xfrm>
        </p:grpSpPr>
        <p:sp>
          <p:nvSpPr>
            <p:cNvPr id="337923" name="Freeform 3"/>
            <p:cNvSpPr>
              <a:spLocks/>
            </p:cNvSpPr>
            <p:nvPr/>
          </p:nvSpPr>
          <p:spPr bwMode="ltGray">
            <a:xfrm>
              <a:off x="0" y="2508"/>
              <a:ext cx="2142" cy="1804"/>
            </a:xfrm>
            <a:custGeom>
              <a:avLst/>
              <a:gdLst/>
              <a:ahLst/>
              <a:cxnLst>
                <a:cxn ang="0">
                  <a:pos x="329" y="66"/>
                </a:cxn>
                <a:cxn ang="0">
                  <a:pos x="161" y="30"/>
                </a:cxn>
                <a:cxn ang="0">
                  <a:pos x="0" y="0"/>
                </a:cxn>
                <a:cxn ang="0">
                  <a:pos x="0" y="12"/>
                </a:cxn>
                <a:cxn ang="0">
                  <a:pos x="161" y="42"/>
                </a:cxn>
                <a:cxn ang="0">
                  <a:pos x="323" y="78"/>
                </a:cxn>
                <a:cxn ang="0">
                  <a:pos x="556" y="150"/>
                </a:cxn>
                <a:cxn ang="0">
                  <a:pos x="777" y="245"/>
                </a:cxn>
                <a:cxn ang="0">
                  <a:pos x="993" y="365"/>
                </a:cxn>
                <a:cxn ang="0">
                  <a:pos x="1196" y="503"/>
                </a:cxn>
                <a:cxn ang="0">
                  <a:pos x="1381" y="653"/>
                </a:cxn>
                <a:cxn ang="0">
                  <a:pos x="1555" y="827"/>
                </a:cxn>
                <a:cxn ang="0">
                  <a:pos x="1710" y="1019"/>
                </a:cxn>
                <a:cxn ang="0">
                  <a:pos x="1854" y="1229"/>
                </a:cxn>
                <a:cxn ang="0">
                  <a:pos x="1937" y="1366"/>
                </a:cxn>
                <a:cxn ang="0">
                  <a:pos x="2009" y="1510"/>
                </a:cxn>
                <a:cxn ang="0">
                  <a:pos x="2069" y="1654"/>
                </a:cxn>
                <a:cxn ang="0">
                  <a:pos x="2123" y="1804"/>
                </a:cxn>
                <a:cxn ang="0">
                  <a:pos x="2135" y="1804"/>
                </a:cxn>
                <a:cxn ang="0">
                  <a:pos x="2081" y="1654"/>
                </a:cxn>
                <a:cxn ang="0">
                  <a:pos x="2021" y="1510"/>
                </a:cxn>
                <a:cxn ang="0">
                  <a:pos x="1949" y="1366"/>
                </a:cxn>
                <a:cxn ang="0">
                  <a:pos x="1866" y="1223"/>
                </a:cxn>
                <a:cxn ang="0">
                  <a:pos x="1722" y="1013"/>
                </a:cxn>
                <a:cxn ang="0">
                  <a:pos x="1561" y="821"/>
                </a:cxn>
                <a:cxn ang="0">
                  <a:pos x="1387" y="647"/>
                </a:cxn>
                <a:cxn ang="0">
                  <a:pos x="1202" y="491"/>
                </a:cxn>
                <a:cxn ang="0">
                  <a:pos x="999" y="353"/>
                </a:cxn>
                <a:cxn ang="0">
                  <a:pos x="783" y="239"/>
                </a:cxn>
                <a:cxn ang="0">
                  <a:pos x="562" y="138"/>
                </a:cxn>
                <a:cxn ang="0">
                  <a:pos x="329" y="66"/>
                </a:cxn>
                <a:cxn ang="0">
                  <a:pos x="329" y="66"/>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a:defRPr/>
              </a:pPr>
              <a:endParaRPr lang="en-CA"/>
            </a:p>
          </p:txBody>
        </p:sp>
        <p:sp>
          <p:nvSpPr>
            <p:cNvPr id="337924" name="Freeform 4"/>
            <p:cNvSpPr>
              <a:spLocks/>
            </p:cNvSpPr>
            <p:nvPr/>
          </p:nvSpPr>
          <p:spPr bwMode="hidden">
            <a:xfrm>
              <a:off x="0" y="2458"/>
              <a:ext cx="1854" cy="1858"/>
            </a:xfrm>
            <a:custGeom>
              <a:avLst/>
              <a:gdLst/>
              <a:ahLst/>
              <a:cxnLst>
                <a:cxn ang="0">
                  <a:pos x="1854" y="1858"/>
                </a:cxn>
                <a:cxn ang="0">
                  <a:pos x="0" y="1858"/>
                </a:cxn>
                <a:cxn ang="0">
                  <a:pos x="0" y="0"/>
                </a:cxn>
                <a:cxn ang="0">
                  <a:pos x="1854" y="1858"/>
                </a:cxn>
                <a:cxn ang="0">
                  <a:pos x="1854" y="1858"/>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w="9525">
              <a:noFill/>
              <a:round/>
              <a:headEnd/>
              <a:tailEnd/>
            </a:ln>
          </p:spPr>
          <p:txBody>
            <a:bodyPr/>
            <a:lstStyle/>
            <a:p>
              <a:pPr>
                <a:defRPr/>
              </a:pPr>
              <a:endParaRPr lang="en-CA"/>
            </a:p>
          </p:txBody>
        </p:sp>
        <p:sp>
          <p:nvSpPr>
            <p:cNvPr id="337925" name="Freeform 5"/>
            <p:cNvSpPr>
              <a:spLocks/>
            </p:cNvSpPr>
            <p:nvPr/>
          </p:nvSpPr>
          <p:spPr bwMode="ltGray">
            <a:xfrm>
              <a:off x="0" y="2735"/>
              <a:ext cx="1745" cy="1577"/>
            </a:xfrm>
            <a:custGeom>
              <a:avLst/>
              <a:gdLst/>
              <a:ahLst/>
              <a:cxnLst>
                <a:cxn ang="0">
                  <a:pos x="1640" y="1377"/>
                </a:cxn>
                <a:cxn ang="0">
                  <a:pos x="1692" y="1479"/>
                </a:cxn>
                <a:cxn ang="0">
                  <a:pos x="1732" y="1577"/>
                </a:cxn>
                <a:cxn ang="0">
                  <a:pos x="1745" y="1577"/>
                </a:cxn>
                <a:cxn ang="0">
                  <a:pos x="1703" y="1469"/>
                </a:cxn>
                <a:cxn ang="0">
                  <a:pos x="1649" y="1367"/>
                </a:cxn>
                <a:cxn ang="0">
                  <a:pos x="1535" y="1157"/>
                </a:cxn>
                <a:cxn ang="0">
                  <a:pos x="1395" y="951"/>
                </a:cxn>
                <a:cxn ang="0">
                  <a:pos x="1236" y="756"/>
                </a:cxn>
                <a:cxn ang="0">
                  <a:pos x="1061" y="582"/>
                </a:cxn>
                <a:cxn ang="0">
                  <a:pos x="876" y="426"/>
                </a:cxn>
                <a:cxn ang="0">
                  <a:pos x="672" y="294"/>
                </a:cxn>
                <a:cxn ang="0">
                  <a:pos x="455" y="174"/>
                </a:cxn>
                <a:cxn ang="0">
                  <a:pos x="234" y="78"/>
                </a:cxn>
                <a:cxn ang="0">
                  <a:pos x="0" y="0"/>
                </a:cxn>
                <a:cxn ang="0">
                  <a:pos x="0" y="12"/>
                </a:cxn>
                <a:cxn ang="0">
                  <a:pos x="222" y="89"/>
                </a:cxn>
                <a:cxn ang="0">
                  <a:pos x="446" y="185"/>
                </a:cxn>
                <a:cxn ang="0">
                  <a:pos x="662" y="305"/>
                </a:cxn>
                <a:cxn ang="0">
                  <a:pos x="866" y="437"/>
                </a:cxn>
                <a:cxn ang="0">
                  <a:pos x="1052" y="593"/>
                </a:cxn>
                <a:cxn ang="0">
                  <a:pos x="1226" y="767"/>
                </a:cxn>
                <a:cxn ang="0">
                  <a:pos x="1385" y="960"/>
                </a:cxn>
                <a:cxn ang="0">
                  <a:pos x="1526" y="1167"/>
                </a:cxn>
                <a:cxn ang="0">
                  <a:pos x="1640" y="1377"/>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a:defRPr/>
              </a:pPr>
              <a:endParaRPr lang="en-CA"/>
            </a:p>
          </p:txBody>
        </p:sp>
        <p:sp>
          <p:nvSpPr>
            <p:cNvPr id="337926" name="Freeform 6"/>
            <p:cNvSpPr>
              <a:spLocks/>
            </p:cNvSpPr>
            <p:nvPr/>
          </p:nvSpPr>
          <p:spPr bwMode="ltGray">
            <a:xfrm>
              <a:off x="0" y="2544"/>
              <a:ext cx="1745" cy="1768"/>
            </a:xfrm>
            <a:custGeom>
              <a:avLst/>
              <a:gdLst/>
              <a:ahLst/>
              <a:cxnLst>
                <a:cxn ang="0">
                  <a:pos x="0" y="0"/>
                </a:cxn>
                <a:cxn ang="0">
                  <a:pos x="0" y="12"/>
                </a:cxn>
                <a:cxn ang="0">
                  <a:pos x="210" y="88"/>
                </a:cxn>
                <a:cxn ang="0">
                  <a:pos x="426" y="190"/>
                </a:cxn>
                <a:cxn ang="0">
                  <a:pos x="630" y="304"/>
                </a:cxn>
                <a:cxn ang="0">
                  <a:pos x="818" y="442"/>
                </a:cxn>
                <a:cxn ang="0">
                  <a:pos x="998" y="592"/>
                </a:cxn>
                <a:cxn ang="0">
                  <a:pos x="1164" y="766"/>
                </a:cxn>
                <a:cxn ang="0">
                  <a:pos x="1310" y="942"/>
                </a:cxn>
                <a:cxn ang="0">
                  <a:pos x="1454" y="1146"/>
                </a:cxn>
                <a:cxn ang="0">
                  <a:pos x="1536" y="1298"/>
                </a:cxn>
                <a:cxn ang="0">
                  <a:pos x="1614" y="1456"/>
                </a:cxn>
                <a:cxn ang="0">
                  <a:pos x="1682" y="1616"/>
                </a:cxn>
                <a:cxn ang="0">
                  <a:pos x="1733" y="1768"/>
                </a:cxn>
                <a:cxn ang="0">
                  <a:pos x="1745" y="1768"/>
                </a:cxn>
                <a:cxn ang="0">
                  <a:pos x="1691" y="1606"/>
                </a:cxn>
                <a:cxn ang="0">
                  <a:pos x="1623" y="1445"/>
                </a:cxn>
                <a:cxn ang="0">
                  <a:pos x="1547" y="1288"/>
                </a:cxn>
                <a:cxn ang="0">
                  <a:pos x="1463" y="1136"/>
                </a:cxn>
                <a:cxn ang="0">
                  <a:pos x="1320" y="932"/>
                </a:cxn>
                <a:cxn ang="0">
                  <a:pos x="1173" y="755"/>
                </a:cxn>
                <a:cxn ang="0">
                  <a:pos x="1008" y="581"/>
                </a:cxn>
                <a:cxn ang="0">
                  <a:pos x="827" y="431"/>
                </a:cxn>
                <a:cxn ang="0">
                  <a:pos x="642" y="293"/>
                </a:cxn>
                <a:cxn ang="0">
                  <a:pos x="437" y="179"/>
                </a:cxn>
                <a:cxn ang="0">
                  <a:pos x="222" y="78"/>
                </a:cxn>
                <a:cxn ang="0">
                  <a:pos x="0" y="0"/>
                </a:cxn>
                <a:cxn ang="0">
                  <a:pos x="0" y="0"/>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a:defRPr/>
              </a:pPr>
              <a:endParaRPr lang="en-CA"/>
            </a:p>
          </p:txBody>
        </p:sp>
        <p:sp>
          <p:nvSpPr>
            <p:cNvPr id="337927"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pPr>
                <a:defRPr/>
              </a:pPr>
              <a:endParaRPr lang="en-CA"/>
            </a:p>
          </p:txBody>
        </p:sp>
        <p:sp>
          <p:nvSpPr>
            <p:cNvPr id="337928"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w="9525">
              <a:noFill/>
              <a:round/>
              <a:headEnd/>
              <a:tailEnd/>
            </a:ln>
            <a:effectLst/>
          </p:spPr>
          <p:txBody>
            <a:bodyPr/>
            <a:lstStyle/>
            <a:p>
              <a:pPr>
                <a:defRPr/>
              </a:pPr>
              <a:endParaRPr lang="en-CA"/>
            </a:p>
          </p:txBody>
        </p:sp>
        <p:sp>
          <p:nvSpPr>
            <p:cNvPr id="337929"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pPr>
                <a:defRPr/>
              </a:pPr>
              <a:endParaRPr lang="en-CA"/>
            </a:p>
          </p:txBody>
        </p:sp>
      </p:grpSp>
      <p:sp>
        <p:nvSpPr>
          <p:cNvPr id="337930" name="Rectangle 10"/>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smtClean="0"/>
              <a:t>Click to edit Master title style</a:t>
            </a:r>
          </a:p>
        </p:txBody>
      </p:sp>
      <p:sp>
        <p:nvSpPr>
          <p:cNvPr id="337931" name="Rectangle 11"/>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37932" name="Rectangle 12"/>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smtClean="0">
                <a:effectLst>
                  <a:outerShdw blurRad="38100" dist="38100" dir="2700000" algn="tl">
                    <a:srgbClr val="010199"/>
                  </a:outerShdw>
                </a:effectLst>
              </a:defRPr>
            </a:lvl1pPr>
          </a:lstStyle>
          <a:p>
            <a:pPr>
              <a:defRPr/>
            </a:pPr>
            <a:endParaRPr lang="en-US"/>
          </a:p>
        </p:txBody>
      </p:sp>
      <p:sp>
        <p:nvSpPr>
          <p:cNvPr id="337933" name="Rectangle 1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smtClean="0">
                <a:effectLst>
                  <a:outerShdw blurRad="38100" dist="38100" dir="2700000" algn="tl">
                    <a:srgbClr val="010199"/>
                  </a:outerShdw>
                </a:effectLst>
              </a:defRPr>
            </a:lvl1pPr>
          </a:lstStyle>
          <a:p>
            <a:pPr>
              <a:defRPr/>
            </a:pPr>
            <a:endParaRPr lang="en-US"/>
          </a:p>
        </p:txBody>
      </p:sp>
      <p:sp>
        <p:nvSpPr>
          <p:cNvPr id="337934" name="Rectangle 14"/>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smtClean="0">
                <a:effectLst>
                  <a:outerShdw blurRad="38100" dist="38100" dir="2700000" algn="tl">
                    <a:srgbClr val="010199"/>
                  </a:outerShdw>
                </a:effectLst>
              </a:defRPr>
            </a:lvl1pPr>
          </a:lstStyle>
          <a:p>
            <a:pPr>
              <a:defRPr/>
            </a:pPr>
            <a:fld id="{C31436BE-2717-47C1-903F-1DB227DFF8BB}"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718"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effectLst>
            <a:outerShdw blurRad="38100" dist="38100" dir="2700000" algn="tl">
              <a:srgbClr val="FFFFFF"/>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FFFFFF"/>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FFFFFF"/>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FFFFFF"/>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FFFFFF"/>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75000"/>
        <a:buFont typeface="Wingdings" pitchFamily="2" charset="2"/>
        <a:buChar char="l"/>
        <a:defRPr sz="3200">
          <a:solidFill>
            <a:schemeClr val="tx1"/>
          </a:solidFill>
          <a:effectLst>
            <a:outerShdw blurRad="38100" dist="38100" dir="2700000" algn="tl">
              <a:srgbClr val="010199"/>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l"/>
        <a:defRPr sz="2800">
          <a:solidFill>
            <a:schemeClr val="tx1"/>
          </a:solidFill>
          <a:effectLst>
            <a:outerShdw blurRad="38100" dist="38100" dir="2700000" algn="tl">
              <a:srgbClr val="010199"/>
            </a:outerShdw>
          </a:effectLst>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l"/>
        <a:defRPr sz="2400">
          <a:solidFill>
            <a:schemeClr val="tx1"/>
          </a:solidFill>
          <a:effectLst>
            <a:outerShdw blurRad="38100" dist="38100" dir="2700000" algn="tl">
              <a:srgbClr val="010199"/>
            </a:outerShdw>
          </a:effectLst>
          <a:latin typeface="+mn-lt"/>
        </a:defRPr>
      </a:lvl3pPr>
      <a:lvl4pPr marL="1600200" indent="-228600" algn="l" rtl="0" eaLnBrk="0" fontAlgn="base" hangingPunct="0">
        <a:spcBef>
          <a:spcPct val="20000"/>
        </a:spcBef>
        <a:spcAft>
          <a:spcPct val="0"/>
        </a:spcAft>
        <a:buClr>
          <a:schemeClr val="folHlink"/>
        </a:buClr>
        <a:buSzPct val="75000"/>
        <a:buFont typeface="Wingdings" pitchFamily="2" charset="2"/>
        <a:buChar char="l"/>
        <a:defRPr sz="2000">
          <a:solidFill>
            <a:schemeClr val="tx1"/>
          </a:solidFill>
          <a:effectLst>
            <a:outerShdw blurRad="38100" dist="38100" dir="2700000" algn="tl">
              <a:srgbClr val="010199"/>
            </a:outerShdw>
          </a:effectLst>
          <a:latin typeface="+mn-lt"/>
        </a:defRPr>
      </a:lvl4pPr>
      <a:lvl5pPr marL="2057400" indent="-228600" algn="l" rtl="0" eaLnBrk="0" fontAlgn="base" hangingPunct="0">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5pPr>
      <a:lvl6pPr marL="25146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6pPr>
      <a:lvl7pPr marL="29718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7pPr>
      <a:lvl8pPr marL="34290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8pPr>
      <a:lvl9pPr marL="38862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ctrTitle"/>
          </p:nvPr>
        </p:nvSpPr>
        <p:spPr>
          <a:xfrm>
            <a:off x="685800" y="1600200"/>
            <a:ext cx="7772400" cy="2286000"/>
          </a:xfrm>
        </p:spPr>
        <p:txBody>
          <a:bodyPr/>
          <a:lstStyle/>
          <a:p>
            <a:pPr eaLnBrk="1" hangingPunct="1">
              <a:defRPr/>
            </a:pPr>
            <a:r>
              <a:rPr lang="en-CA" sz="6000" dirty="0" smtClean="0"/>
              <a:t>Introducing Report Design</a:t>
            </a:r>
            <a:endParaRPr lang="en-US" sz="6000" dirty="0" smtClean="0">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152400" y="152400"/>
            <a:ext cx="8839200" cy="6705600"/>
          </a:xfrm>
        </p:spPr>
        <p:txBody>
          <a:bodyPr/>
          <a:lstStyle/>
          <a:p>
            <a:pPr eaLnBrk="1" hangingPunct="1"/>
            <a:r>
              <a:rPr lang="en-US" b="1" smtClean="0">
                <a:effectLst/>
              </a:rPr>
              <a:t>Microsoft Reporting Services</a:t>
            </a:r>
          </a:p>
          <a:p>
            <a:pPr lvl="1" eaLnBrk="1" hangingPunct="1"/>
            <a:r>
              <a:rPr lang="en-US" smtClean="0">
                <a:effectLst/>
              </a:rPr>
              <a:t>Now you can begin to see why companies get so excited about Reporting Services. </a:t>
            </a:r>
          </a:p>
          <a:p>
            <a:pPr lvl="1" eaLnBrk="1" hangingPunct="1"/>
            <a:r>
              <a:rPr lang="en-US" smtClean="0">
                <a:effectLst/>
              </a:rPr>
              <a:t>It provides an elegant solution for all three of your demanding users - the production manager, the vice president of sales, and the chief executive officer. </a:t>
            </a:r>
          </a:p>
          <a:p>
            <a:pPr lvl="1" eaLnBrk="1" hangingPunct="1"/>
            <a:r>
              <a:rPr lang="en-US" smtClean="0">
                <a:effectLst/>
              </a:rPr>
              <a:t>Reporting Services does not have the drawbacks inherent in the possible solutions considered previously.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152400" y="0"/>
            <a:ext cx="8839200" cy="6858000"/>
          </a:xfrm>
        </p:spPr>
        <p:txBody>
          <a:bodyPr/>
          <a:lstStyle/>
          <a:p>
            <a:pPr eaLnBrk="1" hangingPunct="1"/>
            <a:r>
              <a:rPr lang="en-US" sz="3000" b="1" smtClean="0">
                <a:effectLst/>
              </a:rPr>
              <a:t>No Programming Required</a:t>
            </a:r>
          </a:p>
          <a:p>
            <a:pPr lvl="1" eaLnBrk="1" hangingPunct="1">
              <a:lnSpc>
                <a:spcPct val="90000"/>
              </a:lnSpc>
            </a:pPr>
            <a:r>
              <a:rPr lang="en-US" sz="2400" smtClean="0">
                <a:effectLst/>
              </a:rPr>
              <a:t>Reporting Services provides a simple, drag-and-drop approach to creating reports from database information. You can use three different tools to author reports. </a:t>
            </a:r>
          </a:p>
          <a:p>
            <a:pPr lvl="1" eaLnBrk="1" hangingPunct="1">
              <a:lnSpc>
                <a:spcPct val="90000"/>
              </a:lnSpc>
            </a:pPr>
            <a:r>
              <a:rPr lang="en-US" sz="2400" smtClean="0">
                <a:effectLst/>
              </a:rPr>
              <a:t>The Ad Hoc Report Builder enables you to create basic reports, even if you do not know much about databases and query languages. </a:t>
            </a:r>
          </a:p>
          <a:p>
            <a:pPr lvl="1" eaLnBrk="1" hangingPunct="1">
              <a:lnSpc>
                <a:spcPct val="90000"/>
              </a:lnSpc>
            </a:pPr>
            <a:r>
              <a:rPr lang="en-US" sz="2400" smtClean="0">
                <a:effectLst/>
              </a:rPr>
              <a:t>The Standalone Report Builder and the Report Designer let you truly unlock the power of Reporting Services to convey complex information.</a:t>
            </a:r>
          </a:p>
          <a:p>
            <a:pPr lvl="1" eaLnBrk="1" hangingPunct="1">
              <a:lnSpc>
                <a:spcPct val="90000"/>
              </a:lnSpc>
            </a:pPr>
            <a:r>
              <a:rPr lang="en-US" sz="2400" smtClean="0">
                <a:effectLst/>
              </a:rPr>
              <a:t>You do not need to be a programmer to create Reporting Services reports. However, if you are comfortable with programming constructs, modules 7 and 8 include some simple Visual Basic expressions that can be used to spice up your report’s presentation. </a:t>
            </a:r>
          </a:p>
          <a:p>
            <a:pPr lvl="1" eaLnBrk="1" hangingPunct="1">
              <a:lnSpc>
                <a:spcPct val="90000"/>
              </a:lnSpc>
            </a:pPr>
            <a:r>
              <a:rPr lang="en-US" sz="2400" smtClean="0">
                <a:effectLst/>
              </a:rPr>
              <a:t>Note, however, these expressions are not necessary to create useful reports. They are also simple enough that even those who are totally new to Visual Basic can master them with ease.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152400" y="0"/>
            <a:ext cx="8839200" cy="6858000"/>
          </a:xfrm>
        </p:spPr>
        <p:txBody>
          <a:bodyPr/>
          <a:lstStyle/>
          <a:p>
            <a:pPr eaLnBrk="1" hangingPunct="1"/>
            <a:r>
              <a:rPr lang="en-US" b="1" smtClean="0">
                <a:effectLst/>
              </a:rPr>
              <a:t>A Server with a View</a:t>
            </a:r>
          </a:p>
          <a:p>
            <a:pPr lvl="1" eaLnBrk="1" hangingPunct="1"/>
            <a:r>
              <a:rPr lang="en-US" smtClean="0">
                <a:effectLst/>
              </a:rPr>
              <a:t>With Reporting Services, you can view reports in your browser. </a:t>
            </a:r>
          </a:p>
          <a:p>
            <a:pPr lvl="1" eaLnBrk="1" hangingPunct="1"/>
            <a:r>
              <a:rPr lang="en-US" smtClean="0">
                <a:effectLst/>
              </a:rPr>
              <a:t>Reporting Services provides a high-quality presentation of each report using dynamic HTML. </a:t>
            </a:r>
          </a:p>
          <a:p>
            <a:pPr lvl="1" eaLnBrk="1" hangingPunct="1"/>
            <a:r>
              <a:rPr lang="en-US" smtClean="0">
                <a:effectLst/>
              </a:rPr>
              <a:t>Reports are presented in multiple pages with “VCR button” controls for navigating between pages.</a:t>
            </a:r>
          </a:p>
          <a:p>
            <a:pPr lvl="1" eaLnBrk="1" hangingPunct="1"/>
            <a:r>
              <a:rPr lang="en-US" smtClean="0">
                <a:effectLst/>
              </a:rPr>
              <a:t>Because Reporting Services uses dynamic HTML, it does not require any additional programs to be downloaded on your PC. </a:t>
            </a:r>
          </a:p>
          <a:p>
            <a:pPr lvl="1" eaLnBrk="1" hangingPunct="1"/>
            <a:r>
              <a:rPr lang="en-US" smtClean="0">
                <a:effectLst/>
              </a:rPr>
              <a:t>There is no ActiveX control to install, no Java applet to download. Any browser that supports HTML 4.0 can view reports.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xfrm>
            <a:off x="152400" y="152400"/>
            <a:ext cx="8839200" cy="6629400"/>
          </a:xfrm>
        </p:spPr>
        <p:txBody>
          <a:bodyPr/>
          <a:lstStyle/>
          <a:p>
            <a:pPr eaLnBrk="1" hangingPunct="1"/>
            <a:r>
              <a:rPr lang="en-US" b="1" smtClean="0">
                <a:effectLst/>
              </a:rPr>
              <a:t>Plays Well with Printers</a:t>
            </a:r>
          </a:p>
          <a:p>
            <a:pPr lvl="1" eaLnBrk="1" hangingPunct="1"/>
            <a:r>
              <a:rPr lang="en-US" sz="2500" smtClean="0">
                <a:effectLst/>
              </a:rPr>
              <a:t>In addition to presenting reports in your browser using dynamic HTML, Reporting Services can </a:t>
            </a:r>
            <a:r>
              <a:rPr lang="en-US" sz="2500" i="1" smtClean="0">
                <a:effectLst/>
              </a:rPr>
              <a:t>render </a:t>
            </a:r>
            <a:r>
              <a:rPr lang="en-US" sz="2500" smtClean="0">
                <a:effectLst/>
              </a:rPr>
              <a:t>a report in a number of additional formats. </a:t>
            </a:r>
          </a:p>
          <a:p>
            <a:pPr lvl="1" eaLnBrk="1" hangingPunct="1"/>
            <a:r>
              <a:rPr lang="en-US" sz="2500" smtClean="0">
                <a:effectLst/>
              </a:rPr>
              <a:t>These include an Adobe PDF document, a Tagged Image File Format (TIFF) image, an Excel spreadsheet, and even a Word document. </a:t>
            </a:r>
          </a:p>
          <a:p>
            <a:pPr lvl="1" eaLnBrk="1" hangingPunct="1"/>
            <a:r>
              <a:rPr lang="en-US" sz="2500" smtClean="0">
                <a:effectLst/>
              </a:rPr>
              <a:t>All these formats look great onscreen when they are viewed, or on paper when they are printed.</a:t>
            </a:r>
          </a:p>
          <a:p>
            <a:pPr lvl="1" eaLnBrk="1" hangingPunct="1"/>
            <a:r>
              <a:rPr lang="en-US" sz="2500" smtClean="0">
                <a:effectLst/>
              </a:rPr>
              <a:t>Even when being output in the PDF or TIFF format for printing, a report can be configured to requery the database every time it is accessed. </a:t>
            </a:r>
          </a:p>
          <a:p>
            <a:pPr lvl="1" eaLnBrk="1" hangingPunct="1"/>
            <a:r>
              <a:rPr lang="en-US" sz="2500" smtClean="0">
                <a:effectLst/>
              </a:rPr>
              <a:t>This ensures the report is always up-to-date.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152400" y="228600"/>
            <a:ext cx="8839200" cy="6553200"/>
          </a:xfrm>
        </p:spPr>
        <p:txBody>
          <a:bodyPr/>
          <a:lstStyle/>
          <a:p>
            <a:pPr eaLnBrk="1" hangingPunct="1">
              <a:lnSpc>
                <a:spcPct val="90000"/>
              </a:lnSpc>
            </a:pPr>
            <a:r>
              <a:rPr lang="en-US" sz="2800" b="1" smtClean="0">
                <a:effectLst/>
              </a:rPr>
              <a:t>Special Delivery</a:t>
            </a:r>
          </a:p>
          <a:p>
            <a:pPr lvl="1" eaLnBrk="1" hangingPunct="1">
              <a:lnSpc>
                <a:spcPct val="90000"/>
              </a:lnSpc>
            </a:pPr>
            <a:r>
              <a:rPr lang="en-US" sz="2400" smtClean="0">
                <a:effectLst/>
              </a:rPr>
              <a:t>Reporting Services provides several different ways to deliver reports to end users. </a:t>
            </a:r>
          </a:p>
          <a:p>
            <a:pPr lvl="1" eaLnBrk="1" hangingPunct="1">
              <a:lnSpc>
                <a:spcPct val="90000"/>
              </a:lnSpc>
            </a:pPr>
            <a:r>
              <a:rPr lang="en-US" sz="2400" smtClean="0">
                <a:effectLst/>
              </a:rPr>
              <a:t>The Report Manager website enables users to access reports via the Internet. </a:t>
            </a:r>
          </a:p>
          <a:p>
            <a:pPr lvl="1" eaLnBrk="1" hangingPunct="1">
              <a:lnSpc>
                <a:spcPct val="90000"/>
              </a:lnSpc>
            </a:pPr>
            <a:r>
              <a:rPr lang="en-US" sz="2400" smtClean="0">
                <a:effectLst/>
              </a:rPr>
              <a:t>It also includes security features, which ensure that users access only the reports they should.</a:t>
            </a:r>
          </a:p>
          <a:p>
            <a:pPr lvl="1" eaLnBrk="1" hangingPunct="1">
              <a:lnSpc>
                <a:spcPct val="90000"/>
              </a:lnSpc>
            </a:pPr>
            <a:r>
              <a:rPr lang="en-US" sz="2400" smtClean="0">
                <a:effectLst/>
              </a:rPr>
              <a:t>Users can also subscribe to reports they would like to receive on a regular basis.</a:t>
            </a:r>
          </a:p>
          <a:p>
            <a:pPr lvl="1" eaLnBrk="1" hangingPunct="1">
              <a:lnSpc>
                <a:spcPct val="90000"/>
              </a:lnSpc>
            </a:pPr>
            <a:r>
              <a:rPr lang="en-US" sz="2400" smtClean="0">
                <a:effectLst/>
              </a:rPr>
              <a:t>Reporting Services will send out a copy of the report as an e-mail attachment to each subscriber on a regularly scheduled basis. </a:t>
            </a:r>
          </a:p>
          <a:p>
            <a:pPr lvl="1" eaLnBrk="1" hangingPunct="1">
              <a:lnSpc>
                <a:spcPct val="90000"/>
              </a:lnSpc>
            </a:pPr>
            <a:r>
              <a:rPr lang="en-US" sz="2400" smtClean="0">
                <a:effectLst/>
              </a:rPr>
              <a:t>Alternatively, a Reporting Services administrator can send out a copy of the report as an e-mail attachment to a number of recipients on a mailing list. </a:t>
            </a:r>
          </a:p>
          <a:p>
            <a:pPr lvl="1" eaLnBrk="1" hangingPunct="1">
              <a:lnSpc>
                <a:spcPct val="90000"/>
              </a:lnSpc>
            </a:pPr>
            <a:r>
              <a:rPr lang="en-US" sz="2400" smtClean="0">
                <a:effectLst/>
              </a:rPr>
              <a:t>If that isn’t enough, reports can be embedded right in .NET applications.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152400" y="228600"/>
            <a:ext cx="8839200" cy="6553200"/>
          </a:xfrm>
        </p:spPr>
        <p:txBody>
          <a:bodyPr/>
          <a:lstStyle/>
          <a:p>
            <a:pPr eaLnBrk="1" hangingPunct="1"/>
            <a:r>
              <a:rPr lang="en-US" b="1" smtClean="0">
                <a:effectLst/>
              </a:rPr>
              <a:t>The Price Is Right</a:t>
            </a:r>
          </a:p>
          <a:p>
            <a:pPr lvl="1" eaLnBrk="1" hangingPunct="1"/>
            <a:r>
              <a:rPr lang="en-US" smtClean="0">
                <a:effectLst/>
              </a:rPr>
              <a:t>For anyone who has a licensed copy of SQL Server 2012, the price of Reporting Services is certainly right. </a:t>
            </a:r>
          </a:p>
          <a:p>
            <a:pPr lvl="1" eaLnBrk="1" hangingPunct="1"/>
            <a:r>
              <a:rPr lang="en-US" smtClean="0">
                <a:effectLst/>
              </a:rPr>
              <a:t>Free! As long as the report server is installed on the same computer as the SQL Server database engine, your SQL Server 2012 license covers everything. </a:t>
            </a:r>
          </a:p>
          <a:p>
            <a:pPr lvl="1" eaLnBrk="1" hangingPunct="1"/>
            <a:r>
              <a:rPr lang="en-US" smtClean="0">
                <a:effectLst/>
              </a:rPr>
              <a:t>With this single server architecture, it will not cost you one additional penny to share your reports with others using Reporting Services.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xfrm>
            <a:off x="152400" y="381000"/>
            <a:ext cx="8839200" cy="6400800"/>
          </a:xfrm>
        </p:spPr>
        <p:txBody>
          <a:bodyPr/>
          <a:lstStyle/>
          <a:p>
            <a:pPr eaLnBrk="1" hangingPunct="1"/>
            <a:r>
              <a:rPr lang="en-US" b="1" smtClean="0">
                <a:effectLst/>
              </a:rPr>
              <a:t>Reporting Services to the Rescue</a:t>
            </a:r>
          </a:p>
          <a:p>
            <a:pPr lvl="1" eaLnBrk="1" hangingPunct="1"/>
            <a:r>
              <a:rPr lang="en-US" sz="2500" smtClean="0">
                <a:effectLst/>
              </a:rPr>
              <a:t>The production manager wants a report showing the current inventory.</a:t>
            </a:r>
          </a:p>
          <a:p>
            <a:pPr lvl="1" eaLnBrk="1" hangingPunct="1"/>
            <a:r>
              <a:rPr lang="en-US" sz="2500" smtClean="0">
                <a:effectLst/>
              </a:rPr>
              <a:t>The production manager can subscribe to your inventory report and, as part of the subscription, ask that a new report be delivered at 8:15 a.m., 12:15 p.m., and 4:15 p.m.</a:t>
            </a:r>
          </a:p>
          <a:p>
            <a:pPr lvl="1" eaLnBrk="1" hangingPunct="1"/>
            <a:r>
              <a:rPr lang="en-US" sz="2500" smtClean="0">
                <a:effectLst/>
              </a:rPr>
              <a:t>Finally, the inventory system is in Cleveland, but the production manager is in Portland. </a:t>
            </a:r>
          </a:p>
          <a:p>
            <a:pPr lvl="1" eaLnBrk="1" hangingPunct="1"/>
            <a:r>
              <a:rPr lang="en-US" sz="2500" smtClean="0">
                <a:effectLst/>
              </a:rPr>
              <a:t>Because a subscription to a report can be delivered by e-mail, the Reporting Services server can be set up in Cleveland, produce the report from the local data source, and then e-mail the report to Portland.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xfrm>
            <a:off x="152400" y="152400"/>
            <a:ext cx="8839200" cy="6629400"/>
          </a:xfrm>
        </p:spPr>
        <p:txBody>
          <a:bodyPr/>
          <a:lstStyle/>
          <a:p>
            <a:pPr eaLnBrk="1" hangingPunct="1">
              <a:lnSpc>
                <a:spcPct val="90000"/>
              </a:lnSpc>
            </a:pPr>
            <a:r>
              <a:rPr lang="en-US" sz="2800" b="1" smtClean="0">
                <a:effectLst/>
              </a:rPr>
              <a:t>Reporting Services to the Rescue</a:t>
            </a:r>
          </a:p>
          <a:p>
            <a:pPr lvl="1" eaLnBrk="1" hangingPunct="1">
              <a:lnSpc>
                <a:spcPct val="90000"/>
              </a:lnSpc>
            </a:pPr>
            <a:r>
              <a:rPr lang="en-US" sz="2200" smtClean="0">
                <a:effectLst/>
              </a:rPr>
              <a:t>The solution for the vice president of sales is even more straightforward. He wants a report with credit information for each client. No problem there. </a:t>
            </a:r>
          </a:p>
          <a:p>
            <a:pPr lvl="1" eaLnBrk="1" hangingPunct="1">
              <a:lnSpc>
                <a:spcPct val="90000"/>
              </a:lnSpc>
            </a:pPr>
            <a:r>
              <a:rPr lang="en-US" sz="2200" smtClean="0">
                <a:effectLst/>
              </a:rPr>
              <a:t>Next, he wants the report available to his sales staff, accessible via the Internet. To achieve this, you can publish the report on the Report Manager website. </a:t>
            </a:r>
          </a:p>
          <a:p>
            <a:pPr lvl="1" eaLnBrk="1" hangingPunct="1">
              <a:lnSpc>
                <a:spcPct val="90000"/>
              </a:lnSpc>
            </a:pPr>
            <a:r>
              <a:rPr lang="en-US" sz="2200" smtClean="0">
                <a:effectLst/>
              </a:rPr>
              <a:t>You can even set up security so only sales representatives with the appropriate user name and password can access the report.</a:t>
            </a:r>
          </a:p>
          <a:p>
            <a:pPr lvl="1" eaLnBrk="1" hangingPunct="1">
              <a:lnSpc>
                <a:spcPct val="90000"/>
              </a:lnSpc>
            </a:pPr>
            <a:r>
              <a:rPr lang="en-US" sz="2200" smtClean="0">
                <a:effectLst/>
              </a:rPr>
              <a:t>In addition, the vice president of sales wants the report to look good when printed.</a:t>
            </a:r>
          </a:p>
          <a:p>
            <a:pPr lvl="1" eaLnBrk="1" hangingPunct="1">
              <a:lnSpc>
                <a:spcPct val="90000"/>
              </a:lnSpc>
            </a:pPr>
            <a:r>
              <a:rPr lang="en-US" sz="2200" smtClean="0">
                <a:effectLst/>
              </a:rPr>
              <a:t>This is achieved with no additional work on the development side. When the sales representatives retrieve the report from the website, it is displayed as HTML. </a:t>
            </a:r>
          </a:p>
          <a:p>
            <a:pPr lvl="1" eaLnBrk="1" hangingPunct="1">
              <a:lnSpc>
                <a:spcPct val="90000"/>
              </a:lnSpc>
            </a:pPr>
            <a:r>
              <a:rPr lang="en-US" sz="2200" smtClean="0">
                <a:effectLst/>
              </a:rPr>
              <a:t>This looks good in the browser, but it may not look good on paper. To have a report that looks good on paper every time, the sales representatives simply need to export the report to either the PDF or TIFF format and then display and print the exported file.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xfrm>
            <a:off x="152400" y="152400"/>
            <a:ext cx="8839200" cy="6629400"/>
          </a:xfrm>
        </p:spPr>
        <p:txBody>
          <a:bodyPr/>
          <a:lstStyle/>
          <a:p>
            <a:pPr eaLnBrk="1" hangingPunct="1">
              <a:lnSpc>
                <a:spcPct val="90000"/>
              </a:lnSpc>
            </a:pPr>
            <a:r>
              <a:rPr lang="en-US" sz="2800" b="1" smtClean="0">
                <a:effectLst/>
              </a:rPr>
              <a:t>Reporting Services to the Rescue</a:t>
            </a:r>
          </a:p>
          <a:p>
            <a:pPr lvl="1" eaLnBrk="1" hangingPunct="1">
              <a:lnSpc>
                <a:spcPct val="90000"/>
              </a:lnSpc>
            </a:pPr>
            <a:r>
              <a:rPr lang="en-US" sz="2400" smtClean="0">
                <a:effectLst/>
              </a:rPr>
              <a:t>For the CEO, you can build a report or, perhaps a series of reports, that reflects the state of her company. </a:t>
            </a:r>
          </a:p>
          <a:p>
            <a:pPr lvl="1" eaLnBrk="1" hangingPunct="1">
              <a:lnSpc>
                <a:spcPct val="90000"/>
              </a:lnSpc>
            </a:pPr>
            <a:r>
              <a:rPr lang="en-US" sz="2400" smtClean="0">
                <a:effectLst/>
              </a:rPr>
              <a:t>This will serve to keep her informed on all facets of her business.</a:t>
            </a:r>
          </a:p>
          <a:p>
            <a:pPr lvl="1" eaLnBrk="1" hangingPunct="1">
              <a:lnSpc>
                <a:spcPct val="90000"/>
              </a:lnSpc>
            </a:pPr>
            <a:r>
              <a:rPr lang="en-US" sz="2400" smtClean="0">
                <a:effectLst/>
              </a:rPr>
              <a:t>To have this available on her desktop at 7:00 a.m., you can set up a subscription that will run the reports and e-mail them to her each morning at 6:15 a.m.</a:t>
            </a:r>
          </a:p>
          <a:p>
            <a:pPr lvl="1" eaLnBrk="1" hangingPunct="1">
              <a:lnSpc>
                <a:spcPct val="90000"/>
              </a:lnSpc>
            </a:pPr>
            <a:r>
              <a:rPr lang="en-US" sz="2400" smtClean="0">
                <a:effectLst/>
              </a:rPr>
              <a:t>Finally, because she wants to print this report and share it with the corporate vice presidents, you can make sure the subscription service delivers the report in either PDF or TIFF format. </a:t>
            </a:r>
          </a:p>
          <a:p>
            <a:pPr lvl="1" eaLnBrk="1" hangingPunct="1">
              <a:lnSpc>
                <a:spcPct val="90000"/>
              </a:lnSpc>
            </a:pPr>
            <a:r>
              <a:rPr lang="en-US" sz="2400" smtClean="0">
                <a:effectLst/>
              </a:rPr>
              <a:t>The best part is that because you already have a SQL Server 2012 license, the Reporting Services solution costs the company nothing. </a:t>
            </a:r>
          </a:p>
          <a:p>
            <a:pPr lvl="1" eaLnBrk="1" hangingPunct="1">
              <a:lnSpc>
                <a:spcPct val="90000"/>
              </a:lnSpc>
            </a:pPr>
            <a:r>
              <a:rPr lang="en-US" sz="2400" smtClean="0">
                <a:effectLst/>
              </a:rPr>
              <a:t>You have earned a number of bonus points with the big boss, and she will make you the chief information officer before the end of the year!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152400" y="152400"/>
            <a:ext cx="8839200" cy="6629400"/>
          </a:xfrm>
        </p:spPr>
        <p:txBody>
          <a:bodyPr/>
          <a:lstStyle/>
          <a:p>
            <a:pPr eaLnBrk="1" hangingPunct="1">
              <a:lnSpc>
                <a:spcPct val="90000"/>
              </a:lnSpc>
            </a:pPr>
            <a:r>
              <a:rPr lang="en-US" sz="2800" b="1" smtClean="0">
                <a:effectLst/>
              </a:rPr>
              <a:t>Report Authoring Architecture</a:t>
            </a:r>
          </a:p>
          <a:p>
            <a:pPr lvl="1" eaLnBrk="1" hangingPunct="1">
              <a:lnSpc>
                <a:spcPct val="90000"/>
              </a:lnSpc>
            </a:pPr>
            <a:r>
              <a:rPr lang="en-US" sz="2400" smtClean="0">
                <a:effectLst/>
              </a:rPr>
              <a:t>Reporting Services reports are created using one of three tools:</a:t>
            </a:r>
          </a:p>
          <a:p>
            <a:pPr lvl="1" eaLnBrk="1" hangingPunct="1">
              <a:lnSpc>
                <a:spcPct val="90000"/>
              </a:lnSpc>
            </a:pPr>
            <a:endParaRPr lang="en-US" sz="1000" smtClean="0">
              <a:effectLst/>
            </a:endParaRPr>
          </a:p>
          <a:p>
            <a:pPr lvl="2" eaLnBrk="1" hangingPunct="1">
              <a:lnSpc>
                <a:spcPct val="90000"/>
              </a:lnSpc>
            </a:pPr>
            <a:r>
              <a:rPr lang="en-US" sz="2000" smtClean="0">
                <a:effectLst/>
              </a:rPr>
              <a:t>Report Builder</a:t>
            </a:r>
          </a:p>
          <a:p>
            <a:pPr lvl="2" eaLnBrk="1" hangingPunct="1">
              <a:lnSpc>
                <a:spcPct val="90000"/>
              </a:lnSpc>
            </a:pPr>
            <a:r>
              <a:rPr lang="en-US" sz="2000" smtClean="0">
                <a:effectLst/>
              </a:rPr>
              <a:t>Report Designer</a:t>
            </a:r>
          </a:p>
          <a:p>
            <a:pPr lvl="1" eaLnBrk="1" hangingPunct="1">
              <a:lnSpc>
                <a:spcPct val="90000"/>
              </a:lnSpc>
            </a:pPr>
            <a:endParaRPr lang="en-US" sz="1000" smtClean="0">
              <a:effectLst/>
            </a:endParaRPr>
          </a:p>
          <a:p>
            <a:pPr eaLnBrk="1" hangingPunct="1"/>
            <a:r>
              <a:rPr lang="en-CA" sz="2400" smtClean="0">
                <a:effectLst/>
              </a:rPr>
              <a:t>The Report Builder supports the construction of full-featured Reporting Services reports. It features a user interface similar to that of Microsoft Word 2010 or Microsoft Excel 2010, so it should be familiar for users comfortable with those products.</a:t>
            </a:r>
          </a:p>
          <a:p>
            <a:pPr eaLnBrk="1" hangingPunct="1"/>
            <a:endParaRPr lang="en-CA" sz="1000" smtClean="0">
              <a:effectLst/>
            </a:endParaRPr>
          </a:p>
          <a:p>
            <a:pPr eaLnBrk="1" hangingPunct="1"/>
            <a:r>
              <a:rPr lang="en-CA" sz="2400" smtClean="0">
                <a:effectLst/>
              </a:rPr>
              <a:t>The Report Designer, found in SQL Server Data Tools and Visual Studio, also supports all of the features of Reporting Services. In addition, it provides tools for project organization and source-code management for those reporting projects that have a lifecycle similar to that of a software development project (version control, check-in/check-out, etc.).</a:t>
            </a:r>
            <a:endParaRPr lang="en-US" sz="2400" smtClean="0">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304800" y="304800"/>
            <a:ext cx="8610600" cy="6324600"/>
          </a:xfrm>
        </p:spPr>
        <p:txBody>
          <a:bodyPr/>
          <a:lstStyle/>
          <a:p>
            <a:pPr eaLnBrk="1" hangingPunct="1"/>
            <a:r>
              <a:rPr lang="en-US" sz="2400" smtClean="0">
                <a:effectLst/>
              </a:rPr>
              <a:t>SQL Server 2000 Reporting Services was Microsoft’s entry into the web-based reporting arena.</a:t>
            </a:r>
          </a:p>
          <a:p>
            <a:pPr eaLnBrk="1" hangingPunct="1"/>
            <a:r>
              <a:rPr lang="en-US" sz="2400" smtClean="0">
                <a:effectLst/>
              </a:rPr>
              <a:t>SQL Server 2005 Reporting Services built on the success of the original. </a:t>
            </a:r>
          </a:p>
          <a:p>
            <a:pPr eaLnBrk="1" hangingPunct="1"/>
            <a:r>
              <a:rPr lang="en-US" sz="2400" smtClean="0">
                <a:effectLst/>
              </a:rPr>
              <a:t>Where almost every other aspect of the SQL Server 2005 release represented a completely new platform, Reporting Services simply added to the solid foundation provided by the earlier version to make a great product even better.</a:t>
            </a:r>
          </a:p>
          <a:p>
            <a:pPr eaLnBrk="1" hangingPunct="1"/>
            <a:r>
              <a:rPr lang="en-US" sz="2400" smtClean="0">
                <a:effectLst/>
              </a:rPr>
              <a:t>The 2005 release provided an additional report-authoring environment, improved report-development features, and enhanced capabilities for distributing reports.</a:t>
            </a:r>
          </a:p>
          <a:p>
            <a:pPr eaLnBrk="1" hangingPunct="1"/>
            <a:r>
              <a:rPr lang="en-US" sz="2400" smtClean="0">
                <a:effectLst/>
              </a:rPr>
              <a:t>The SQL Server 2008 release brings major changes to Reporting Services. </a:t>
            </a:r>
          </a:p>
          <a:p>
            <a:pPr eaLnBrk="1" hangingPunct="1"/>
            <a:r>
              <a:rPr lang="en-US" sz="2400" smtClean="0">
                <a:effectLst/>
              </a:rPr>
              <a:t>The report processing and rendering engine has been completely rewritten. This allows Reporting Services to be more robust, especially when rendering large reports.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152400" y="152400"/>
            <a:ext cx="8839200" cy="3962400"/>
          </a:xfrm>
        </p:spPr>
        <p:txBody>
          <a:bodyPr/>
          <a:lstStyle/>
          <a:p>
            <a:pPr eaLnBrk="1" hangingPunct="1">
              <a:lnSpc>
                <a:spcPct val="90000"/>
              </a:lnSpc>
            </a:pPr>
            <a:r>
              <a:rPr lang="en-US" sz="2400" b="1" smtClean="0">
                <a:effectLst/>
              </a:rPr>
              <a:t>Report Structure</a:t>
            </a:r>
          </a:p>
          <a:p>
            <a:pPr lvl="1" eaLnBrk="1" hangingPunct="1">
              <a:lnSpc>
                <a:spcPct val="90000"/>
              </a:lnSpc>
            </a:pPr>
            <a:r>
              <a:rPr lang="en-US" sz="2200" smtClean="0">
                <a:effectLst/>
              </a:rPr>
              <a:t>A report project can contain a number of reports. Each report contains two distinct sets of instructions that determine what the report will contain. </a:t>
            </a:r>
          </a:p>
          <a:p>
            <a:pPr lvl="1" eaLnBrk="1" hangingPunct="1">
              <a:lnSpc>
                <a:spcPct val="90000"/>
              </a:lnSpc>
            </a:pPr>
            <a:r>
              <a:rPr lang="en-US" sz="2200" smtClean="0">
                <a:effectLst/>
              </a:rPr>
              <a:t>The first is the data definition. The </a:t>
            </a:r>
            <a:r>
              <a:rPr lang="en-US" sz="2200" i="1" smtClean="0">
                <a:effectLst/>
              </a:rPr>
              <a:t>data definition </a:t>
            </a:r>
            <a:r>
              <a:rPr lang="en-US" sz="2200" smtClean="0">
                <a:effectLst/>
              </a:rPr>
              <a:t>controls where the data for the report will come from and what information will be selected from that data. The second set of instructions is the report layout. </a:t>
            </a:r>
          </a:p>
          <a:p>
            <a:pPr lvl="1" eaLnBrk="1" hangingPunct="1">
              <a:lnSpc>
                <a:spcPct val="90000"/>
              </a:lnSpc>
            </a:pPr>
            <a:r>
              <a:rPr lang="en-US" sz="2200" smtClean="0">
                <a:effectLst/>
              </a:rPr>
              <a:t>The </a:t>
            </a:r>
            <a:r>
              <a:rPr lang="en-US" sz="2200" i="1" smtClean="0">
                <a:effectLst/>
              </a:rPr>
              <a:t>report layout </a:t>
            </a:r>
            <a:r>
              <a:rPr lang="en-US" sz="2200" smtClean="0">
                <a:effectLst/>
              </a:rPr>
              <a:t>controls how the information will be presented on the screen or on paper. Both of these sets of instructions are stored using the Report Definition Language (see figure below).</a:t>
            </a:r>
          </a:p>
        </p:txBody>
      </p:sp>
      <p:pic>
        <p:nvPicPr>
          <p:cNvPr id="22531" name="Picture 4"/>
          <p:cNvPicPr>
            <a:picLocks noChangeAspect="1" noChangeArrowheads="1"/>
          </p:cNvPicPr>
          <p:nvPr/>
        </p:nvPicPr>
        <p:blipFill>
          <a:blip r:embed="rId2" cstate="print"/>
          <a:srcRect/>
          <a:stretch>
            <a:fillRect/>
          </a:stretch>
        </p:blipFill>
        <p:spPr bwMode="auto">
          <a:xfrm>
            <a:off x="1766888" y="3857625"/>
            <a:ext cx="5548312" cy="292735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152400" y="152400"/>
            <a:ext cx="8839200" cy="6400800"/>
          </a:xfrm>
        </p:spPr>
        <p:txBody>
          <a:bodyPr/>
          <a:lstStyle/>
          <a:p>
            <a:pPr eaLnBrk="1" hangingPunct="1"/>
            <a:r>
              <a:rPr lang="en-US" sz="2800" b="1" smtClean="0">
                <a:effectLst/>
              </a:rPr>
              <a:t>Data Definition</a:t>
            </a:r>
          </a:p>
          <a:p>
            <a:pPr lvl="1" eaLnBrk="1" hangingPunct="1"/>
            <a:r>
              <a:rPr lang="en-US" sz="2400" smtClean="0">
                <a:effectLst/>
              </a:rPr>
              <a:t>The data definition contains two parts: the data source and the dataset. </a:t>
            </a:r>
          </a:p>
          <a:p>
            <a:pPr lvl="1" eaLnBrk="1" hangingPunct="1"/>
            <a:r>
              <a:rPr lang="en-US" sz="2400" smtClean="0">
                <a:effectLst/>
              </a:rPr>
              <a:t>The </a:t>
            </a:r>
            <a:r>
              <a:rPr lang="en-US" sz="2400" i="1" smtClean="0">
                <a:effectLst/>
              </a:rPr>
              <a:t>data source </a:t>
            </a:r>
            <a:r>
              <a:rPr lang="en-US" sz="2400" smtClean="0">
                <a:effectLst/>
              </a:rPr>
              <a:t>is the database server or data file that provides the information for your report. </a:t>
            </a:r>
          </a:p>
          <a:p>
            <a:pPr lvl="1" eaLnBrk="1" hangingPunct="1"/>
            <a:r>
              <a:rPr lang="en-US" sz="2400" smtClean="0">
                <a:effectLst/>
              </a:rPr>
              <a:t>Of course, the data source itself is not included in the report. What is included is the set of instructions the report needs to gain access to that data source. </a:t>
            </a:r>
          </a:p>
          <a:p>
            <a:pPr lvl="1" eaLnBrk="1" hangingPunct="1"/>
            <a:r>
              <a:rPr lang="en-US" sz="2400" smtClean="0">
                <a:effectLst/>
              </a:rPr>
              <a:t>These instructions include the following:</a:t>
            </a:r>
          </a:p>
          <a:p>
            <a:pPr lvl="2" eaLnBrk="1" hangingPunct="1"/>
            <a:r>
              <a:rPr lang="en-US" sz="2000" smtClean="0">
                <a:effectLst/>
              </a:rPr>
              <a:t>The type of source you will be using for your data (for example, Microsoft SQL Server 2012, Oracle, DB2, Informix, or Microsoft Access). Reporting Services will use this information to determine how to communicate with the data source.</a:t>
            </a:r>
          </a:p>
          <a:p>
            <a:pPr lvl="2" eaLnBrk="1" hangingPunct="1"/>
            <a:r>
              <a:rPr lang="en-US" sz="2000" smtClean="0">
                <a:effectLst/>
              </a:rPr>
              <a:t>The name of the database server or the path to the data file.</a:t>
            </a:r>
          </a:p>
          <a:p>
            <a:pPr lvl="2" eaLnBrk="1" hangingPunct="1"/>
            <a:r>
              <a:rPr lang="en-US" sz="2000" smtClean="0">
                <a:effectLst/>
              </a:rPr>
              <a:t>The name of the database.</a:t>
            </a:r>
          </a:p>
          <a:p>
            <a:pPr lvl="2" eaLnBrk="1" hangingPunct="1"/>
            <a:r>
              <a:rPr lang="en-US" sz="2000" smtClean="0">
                <a:effectLst/>
              </a:rPr>
              <a:t>The login for connecting to this data source, if a login is required.</a:t>
            </a:r>
          </a:p>
          <a:p>
            <a:pPr lvl="1" eaLnBrk="1" hangingPunct="1">
              <a:buFont typeface="Wingdings" pitchFamily="2" charset="2"/>
              <a:buNone/>
            </a:pPr>
            <a:endParaRPr lang="en-US" sz="2200" smtClean="0">
              <a:effectLs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152400" y="152400"/>
            <a:ext cx="8839200" cy="6400800"/>
          </a:xfrm>
        </p:spPr>
        <p:txBody>
          <a:bodyPr/>
          <a:lstStyle/>
          <a:p>
            <a:pPr eaLnBrk="1" hangingPunct="1"/>
            <a:r>
              <a:rPr lang="en-US" sz="2800" b="1" smtClean="0">
                <a:effectLst/>
              </a:rPr>
              <a:t>Data Definition</a:t>
            </a:r>
          </a:p>
          <a:p>
            <a:pPr lvl="1" eaLnBrk="1" hangingPunct="1"/>
            <a:r>
              <a:rPr lang="en-US" sz="2400" smtClean="0">
                <a:effectLst/>
              </a:rPr>
              <a:t>When the report is executing, it uses the data source instructions contained in the report to gain access to the data source. </a:t>
            </a:r>
          </a:p>
          <a:p>
            <a:pPr lvl="1" eaLnBrk="1" hangingPunct="1"/>
            <a:r>
              <a:rPr lang="en-US" sz="2400" smtClean="0">
                <a:effectLst/>
              </a:rPr>
              <a:t>It then extracts information from the data source into a new format that can be used by the report. </a:t>
            </a:r>
          </a:p>
          <a:p>
            <a:pPr lvl="1" eaLnBrk="1" hangingPunct="1"/>
            <a:r>
              <a:rPr lang="en-US" sz="2400" smtClean="0">
                <a:effectLst/>
              </a:rPr>
              <a:t>This new format is called a </a:t>
            </a:r>
            <a:r>
              <a:rPr lang="en-US" sz="2400" i="1" smtClean="0">
                <a:effectLst/>
              </a:rPr>
              <a:t>dataset.</a:t>
            </a:r>
          </a:p>
          <a:p>
            <a:pPr lvl="1" eaLnBrk="1" hangingPunct="1"/>
            <a:r>
              <a:rPr lang="en-US" sz="2400" smtClean="0">
                <a:effectLst/>
              </a:rPr>
              <a:t>The content of the dataset is defined using a tool called the Query Designer.</a:t>
            </a:r>
          </a:p>
          <a:p>
            <a:pPr lvl="1" eaLnBrk="1" hangingPunct="1"/>
            <a:r>
              <a:rPr lang="en-US" sz="2400" smtClean="0">
                <a:effectLst/>
              </a:rPr>
              <a:t>The </a:t>
            </a:r>
            <a:r>
              <a:rPr lang="en-US" sz="2400" i="1" smtClean="0">
                <a:effectLst/>
              </a:rPr>
              <a:t>Query Designer </a:t>
            </a:r>
            <a:r>
              <a:rPr lang="en-US" sz="2400" smtClean="0">
                <a:effectLst/>
              </a:rPr>
              <a:t>helps you build a database query. </a:t>
            </a:r>
          </a:p>
          <a:p>
            <a:pPr lvl="1" eaLnBrk="1" hangingPunct="1"/>
            <a:r>
              <a:rPr lang="en-US" sz="2400" smtClean="0">
                <a:effectLst/>
              </a:rPr>
              <a:t>The database query may be in Transact-Structured Query Language (T-SQL) for querying relational data, Multidimensional Expression language (MDX) for querying multidimensional data, or Data Mining Expression language (DMX) for querying data-mining data.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152400" y="152400"/>
            <a:ext cx="8839200" cy="6400800"/>
          </a:xfrm>
        </p:spPr>
        <p:txBody>
          <a:bodyPr/>
          <a:lstStyle/>
          <a:p>
            <a:pPr eaLnBrk="1" hangingPunct="1"/>
            <a:r>
              <a:rPr lang="en-US" sz="2800" b="1" smtClean="0">
                <a:effectLst/>
              </a:rPr>
              <a:t>Report Layout</a:t>
            </a:r>
          </a:p>
          <a:p>
            <a:pPr lvl="1" eaLnBrk="1" hangingPunct="1"/>
            <a:r>
              <a:rPr lang="en-US" sz="2400" smtClean="0">
                <a:effectLst/>
              </a:rPr>
              <a:t>The data that the report has extracted into a dataset is not of much use to you unless you have some way of presenting it to the user. </a:t>
            </a:r>
          </a:p>
          <a:p>
            <a:pPr lvl="1" eaLnBrk="1" hangingPunct="1"/>
            <a:r>
              <a:rPr lang="en-US" sz="2400" smtClean="0">
                <a:effectLst/>
              </a:rPr>
              <a:t>You need to specify which fields go in which locations on the screen or on paper.</a:t>
            </a:r>
          </a:p>
          <a:p>
            <a:pPr lvl="1" eaLnBrk="1" hangingPunct="1"/>
            <a:r>
              <a:rPr lang="en-US" sz="2400" smtClean="0">
                <a:effectLst/>
              </a:rPr>
              <a:t>You also need to add things such as titles, headings, and page numbers. </a:t>
            </a:r>
          </a:p>
          <a:p>
            <a:pPr lvl="1" eaLnBrk="1" hangingPunct="1"/>
            <a:r>
              <a:rPr lang="en-US" sz="2400" smtClean="0">
                <a:effectLst/>
              </a:rPr>
              <a:t>All of this forms the report layout.</a:t>
            </a:r>
          </a:p>
          <a:p>
            <a:pPr lvl="1" eaLnBrk="1" hangingPunct="1"/>
            <a:r>
              <a:rPr lang="en-US" sz="2400" smtClean="0">
                <a:effectLst/>
              </a:rPr>
              <a:t>In most cases, your report layout will include a special area that interacts with the dataset. </a:t>
            </a:r>
          </a:p>
          <a:p>
            <a:pPr lvl="1" eaLnBrk="1" hangingPunct="1"/>
            <a:r>
              <a:rPr lang="en-US" sz="2400" smtClean="0">
                <a:effectLst/>
              </a:rPr>
              <a:t>This special area is known as a data region. A </a:t>
            </a:r>
            <a:r>
              <a:rPr lang="en-US" sz="2400" i="1" smtClean="0">
                <a:effectLst/>
              </a:rPr>
              <a:t>data region </a:t>
            </a:r>
            <a:r>
              <a:rPr lang="en-US" sz="2400" smtClean="0">
                <a:effectLst/>
              </a:rPr>
              <a:t>displays all the rows in the dataset by repeating a section of the report layout for each row.</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xfrm>
            <a:off x="152400" y="152400"/>
            <a:ext cx="8839200" cy="6400800"/>
          </a:xfrm>
        </p:spPr>
        <p:txBody>
          <a:bodyPr/>
          <a:lstStyle/>
          <a:p>
            <a:pPr eaLnBrk="1" hangingPunct="1"/>
            <a:r>
              <a:rPr lang="en-US" b="1" smtClean="0">
                <a:effectLst/>
              </a:rPr>
              <a:t>Report Definition Language</a:t>
            </a:r>
          </a:p>
          <a:p>
            <a:pPr lvl="1" eaLnBrk="1" hangingPunct="1"/>
            <a:r>
              <a:rPr lang="en-US" sz="2400" smtClean="0">
                <a:effectLst/>
              </a:rPr>
              <a:t>The information in the data definition and the report layout is stored using the Report Definition Language (RDL). </a:t>
            </a:r>
          </a:p>
          <a:p>
            <a:pPr lvl="1" eaLnBrk="1" hangingPunct="1"/>
            <a:r>
              <a:rPr lang="en-US" sz="2400" i="1" smtClean="0">
                <a:effectLst/>
              </a:rPr>
              <a:t>RDL </a:t>
            </a:r>
            <a:r>
              <a:rPr lang="en-US" sz="2400" smtClean="0">
                <a:effectLst/>
              </a:rPr>
              <a:t>is an Extensible Markup Language (XML) standard designed by Microsoft specifically for storing report definitions. </a:t>
            </a:r>
          </a:p>
          <a:p>
            <a:pPr lvl="1" eaLnBrk="1" hangingPunct="1"/>
            <a:r>
              <a:rPr lang="en-US" sz="2400" smtClean="0">
                <a:effectLst/>
              </a:rPr>
              <a:t>This includes the data source instructions, the query information that defines the dataset, and the report layout.</a:t>
            </a:r>
          </a:p>
          <a:p>
            <a:pPr lvl="1" eaLnBrk="1" hangingPunct="1"/>
            <a:r>
              <a:rPr lang="en-US" sz="2400" smtClean="0">
                <a:effectLst/>
              </a:rPr>
              <a:t>When you create a report in the Report Designer, it is saved in a file with an .rdl extension.</a:t>
            </a:r>
          </a:p>
          <a:p>
            <a:pPr lvl="1" eaLnBrk="1" hangingPunct="1"/>
            <a:r>
              <a:rPr lang="en-US" sz="2400" smtClean="0">
                <a:effectLst/>
              </a:rPr>
              <a:t>The Report Designer and Reporting Services will take care of all the RDL for you. </a:t>
            </a:r>
            <a:br>
              <a:rPr lang="en-US" sz="2400" smtClean="0">
                <a:effectLst/>
              </a:rPr>
            </a:br>
            <a:endParaRPr lang="en-US" sz="2400" smtClean="0">
              <a:effectLs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xfrm>
            <a:off x="152400" y="152400"/>
            <a:ext cx="8839200" cy="6400800"/>
          </a:xfrm>
        </p:spPr>
        <p:txBody>
          <a:bodyPr/>
          <a:lstStyle/>
          <a:p>
            <a:pPr eaLnBrk="1" hangingPunct="1"/>
            <a:r>
              <a:rPr lang="en-US" b="1" smtClean="0">
                <a:effectLst/>
              </a:rPr>
              <a:t>Report Designer</a:t>
            </a:r>
          </a:p>
          <a:p>
            <a:pPr lvl="1" eaLnBrk="1" hangingPunct="1"/>
            <a:r>
              <a:rPr lang="en-US" sz="2400" smtClean="0">
                <a:effectLst/>
              </a:rPr>
              <a:t>Figure below shows the Report Designer. This is the tool you will use for creating and editing reports throughout this course. We will look at some features of the Report Designer now and discuss them in more detail in Module 5 through Module 9.</a:t>
            </a:r>
          </a:p>
        </p:txBody>
      </p:sp>
      <p:pic>
        <p:nvPicPr>
          <p:cNvPr id="27651" name="Picture 4"/>
          <p:cNvPicPr>
            <a:picLocks noChangeAspect="1" noChangeArrowheads="1"/>
          </p:cNvPicPr>
          <p:nvPr/>
        </p:nvPicPr>
        <p:blipFill>
          <a:blip r:embed="rId2" cstate="print"/>
          <a:srcRect/>
          <a:stretch>
            <a:fillRect/>
          </a:stretch>
        </p:blipFill>
        <p:spPr bwMode="auto">
          <a:xfrm>
            <a:off x="1447800" y="2657475"/>
            <a:ext cx="6629400" cy="41275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xfrm>
            <a:off x="152400" y="152400"/>
            <a:ext cx="8839200" cy="6400800"/>
          </a:xfrm>
        </p:spPr>
        <p:txBody>
          <a:bodyPr/>
          <a:lstStyle/>
          <a:p>
            <a:pPr eaLnBrk="1" hangingPunct="1"/>
            <a:r>
              <a:rPr lang="en-US" b="1" smtClean="0">
                <a:effectLst/>
              </a:rPr>
              <a:t>Design Surface</a:t>
            </a:r>
          </a:p>
          <a:p>
            <a:pPr lvl="1" eaLnBrk="1" hangingPunct="1"/>
            <a:r>
              <a:rPr lang="en-US" smtClean="0">
                <a:effectLst/>
              </a:rPr>
              <a:t>The design surface, in the center of Report Designer, is where you create your report layout.</a:t>
            </a:r>
          </a:p>
          <a:p>
            <a:pPr lvl="1" eaLnBrk="1" hangingPunct="1"/>
            <a:r>
              <a:rPr lang="en-US" smtClean="0">
                <a:effectLst/>
              </a:rPr>
              <a:t>To do this, you use four of the other areas (visible in figure on previous slide)</a:t>
            </a:r>
          </a:p>
          <a:p>
            <a:pPr lvl="2" eaLnBrk="1" hangingPunct="1"/>
            <a:r>
              <a:rPr lang="en-US" smtClean="0">
                <a:effectLst/>
              </a:rPr>
              <a:t>Report Data Window</a:t>
            </a:r>
          </a:p>
          <a:p>
            <a:pPr lvl="2" eaLnBrk="1" hangingPunct="1"/>
            <a:r>
              <a:rPr lang="en-US" smtClean="0">
                <a:effectLst/>
              </a:rPr>
              <a:t>Toolbox</a:t>
            </a:r>
          </a:p>
          <a:p>
            <a:pPr lvl="2" eaLnBrk="1" hangingPunct="1"/>
            <a:r>
              <a:rPr lang="en-US" smtClean="0">
                <a:effectLst/>
              </a:rPr>
              <a:t>Properties window</a:t>
            </a:r>
          </a:p>
          <a:p>
            <a:pPr lvl="2" eaLnBrk="1" hangingPunct="1"/>
            <a:r>
              <a:rPr lang="en-US" smtClean="0">
                <a:effectLst/>
              </a:rPr>
              <a:t>Grouping pane. </a:t>
            </a:r>
          </a:p>
          <a:p>
            <a:pPr lvl="1" eaLnBrk="1" hangingPunct="1"/>
            <a:r>
              <a:rPr lang="en-US" smtClean="0">
                <a:effectLst/>
              </a:rPr>
              <a:t>You will learn how these work in the following sections. The design surface shares space with the Preview tab.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xfrm>
            <a:off x="152400" y="152400"/>
            <a:ext cx="8839200" cy="6400800"/>
          </a:xfrm>
        </p:spPr>
        <p:txBody>
          <a:bodyPr/>
          <a:lstStyle/>
          <a:p>
            <a:pPr eaLnBrk="1" hangingPunct="1"/>
            <a:r>
              <a:rPr lang="en-US" b="1" smtClean="0">
                <a:effectLst/>
              </a:rPr>
              <a:t>Report Data Window</a:t>
            </a:r>
          </a:p>
          <a:p>
            <a:pPr lvl="1" eaLnBrk="1" hangingPunct="1"/>
            <a:r>
              <a:rPr lang="en-US" smtClean="0">
                <a:effectLst/>
              </a:rPr>
              <a:t>The Report Data window, in the upper-left corner of Report Designer, provides a list of database and other types of fields you can use in your report. </a:t>
            </a:r>
          </a:p>
          <a:p>
            <a:pPr lvl="1" eaLnBrk="1" hangingPunct="1"/>
            <a:r>
              <a:rPr lang="en-US" smtClean="0">
                <a:effectLst/>
              </a:rPr>
              <a:t>The Report Data window makes it easy to add database information to your report layout. </a:t>
            </a:r>
          </a:p>
          <a:p>
            <a:pPr lvl="1" eaLnBrk="1" hangingPunct="1"/>
            <a:r>
              <a:rPr lang="en-US" smtClean="0">
                <a:effectLst/>
              </a:rPr>
              <a:t>Simply drag the desired field from the Report Data window and drop it in the appropriate location on your report layout. </a:t>
            </a:r>
          </a:p>
          <a:p>
            <a:pPr lvl="1" eaLnBrk="1" hangingPunct="1"/>
            <a:r>
              <a:rPr lang="en-US" smtClean="0">
                <a:effectLst/>
              </a:rPr>
              <a:t>The Report Designer takes care of the rest.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xfrm>
            <a:off x="152400" y="152400"/>
            <a:ext cx="8839200" cy="6400800"/>
          </a:xfrm>
        </p:spPr>
        <p:txBody>
          <a:bodyPr/>
          <a:lstStyle/>
          <a:p>
            <a:pPr eaLnBrk="1" hangingPunct="1"/>
            <a:r>
              <a:rPr lang="en-US" sz="2800" b="1" smtClean="0">
                <a:effectLst/>
              </a:rPr>
              <a:t>Toolbox</a:t>
            </a:r>
          </a:p>
          <a:p>
            <a:pPr lvl="1" eaLnBrk="1" hangingPunct="1"/>
            <a:r>
              <a:rPr lang="en-US" sz="2400" smtClean="0">
                <a:effectLst/>
              </a:rPr>
              <a:t>The </a:t>
            </a:r>
            <a:r>
              <a:rPr lang="en-US" sz="2400" i="1" smtClean="0">
                <a:effectLst/>
              </a:rPr>
              <a:t>Toolbox, </a:t>
            </a:r>
            <a:r>
              <a:rPr lang="en-US" sz="2400" smtClean="0">
                <a:effectLst/>
              </a:rPr>
              <a:t>in the lower-left corner of Report Designer, contains all the report items you use to build your reports. </a:t>
            </a:r>
          </a:p>
          <a:p>
            <a:pPr lvl="1" eaLnBrk="1" hangingPunct="1"/>
            <a:r>
              <a:rPr lang="en-US" sz="2400" smtClean="0">
                <a:effectLst/>
              </a:rPr>
              <a:t>These report items, sometimes called </a:t>
            </a:r>
            <a:r>
              <a:rPr lang="en-US" sz="2400" i="1" smtClean="0">
                <a:effectLst/>
              </a:rPr>
              <a:t>controls, </a:t>
            </a:r>
            <a:r>
              <a:rPr lang="en-US" sz="2400" smtClean="0">
                <a:effectLst/>
              </a:rPr>
              <a:t>are responsible for getting the text and graphics to show up in the right place on your reports. </a:t>
            </a:r>
          </a:p>
          <a:p>
            <a:pPr lvl="1" eaLnBrk="1" hangingPunct="1"/>
            <a:r>
              <a:rPr lang="en-US" sz="2400" smtClean="0">
                <a:effectLst/>
              </a:rPr>
              <a:t>As with the fields in the Report Data window, the report items in the Toolbox are placed on the report layout with a simple drag-and-drop. </a:t>
            </a:r>
          </a:p>
          <a:p>
            <a:pPr lvl="1" eaLnBrk="1" hangingPunct="1"/>
            <a:r>
              <a:rPr lang="en-US" sz="2400" smtClean="0">
                <a:effectLst/>
              </a:rPr>
              <a:t>However, whereas fields are pretty much ready to go when they are dropped onto the design surface, report items almost always need some formatting changes to get them just the way you want them. </a:t>
            </a:r>
          </a:p>
          <a:p>
            <a:pPr lvl="1" eaLnBrk="1" hangingPunct="1"/>
            <a:r>
              <a:rPr lang="en-US" sz="2400" smtClean="0">
                <a:effectLst/>
              </a:rPr>
              <a:t>This is done by changing the size, the color, the font, or one of many other characteristics of the report item.</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xfrm>
            <a:off x="152400" y="152400"/>
            <a:ext cx="8839200" cy="6400800"/>
          </a:xfrm>
        </p:spPr>
        <p:txBody>
          <a:bodyPr/>
          <a:lstStyle/>
          <a:p>
            <a:pPr eaLnBrk="1" hangingPunct="1">
              <a:lnSpc>
                <a:spcPct val="90000"/>
              </a:lnSpc>
            </a:pPr>
            <a:r>
              <a:rPr lang="en-US" sz="2800" b="1" smtClean="0">
                <a:effectLst/>
              </a:rPr>
              <a:t>Properties Window</a:t>
            </a:r>
          </a:p>
          <a:p>
            <a:pPr lvl="1" eaLnBrk="1" hangingPunct="1">
              <a:lnSpc>
                <a:spcPct val="90000"/>
              </a:lnSpc>
            </a:pPr>
            <a:r>
              <a:rPr lang="en-US" sz="2400" smtClean="0">
                <a:effectLst/>
              </a:rPr>
              <a:t>The Properties window, located in the lower-right corner of Report Designer, is the place where you control the characteristics of each report item. </a:t>
            </a:r>
          </a:p>
          <a:p>
            <a:pPr lvl="1" eaLnBrk="1" hangingPunct="1">
              <a:lnSpc>
                <a:spcPct val="90000"/>
              </a:lnSpc>
            </a:pPr>
            <a:r>
              <a:rPr lang="en-US" sz="2400" smtClean="0">
                <a:effectLst/>
              </a:rPr>
              <a:t>The Properties window always shows the characteristics, or </a:t>
            </a:r>
            <a:r>
              <a:rPr lang="en-US" sz="2400" i="1" smtClean="0">
                <a:effectLst/>
              </a:rPr>
              <a:t>properties, </a:t>
            </a:r>
            <a:r>
              <a:rPr lang="en-US" sz="2400" smtClean="0">
                <a:effectLst/>
              </a:rPr>
              <a:t>for the report item currently selected in the</a:t>
            </a:r>
          </a:p>
          <a:p>
            <a:pPr lvl="1" eaLnBrk="1" hangingPunct="1">
              <a:lnSpc>
                <a:spcPct val="90000"/>
              </a:lnSpc>
            </a:pPr>
            <a:r>
              <a:rPr lang="en-US" sz="2400" smtClean="0">
                <a:effectLst/>
              </a:rPr>
              <a:t>design surface. </a:t>
            </a:r>
          </a:p>
          <a:p>
            <a:pPr lvl="1" eaLnBrk="1" hangingPunct="1">
              <a:lnSpc>
                <a:spcPct val="90000"/>
              </a:lnSpc>
            </a:pPr>
            <a:r>
              <a:rPr lang="en-US" sz="2400" smtClean="0">
                <a:effectLst/>
              </a:rPr>
              <a:t>You will see an entry in the Properties window for every aspect of this</a:t>
            </a:r>
          </a:p>
          <a:p>
            <a:pPr lvl="1" eaLnBrk="1" hangingPunct="1">
              <a:lnSpc>
                <a:spcPct val="90000"/>
              </a:lnSpc>
            </a:pPr>
            <a:r>
              <a:rPr lang="en-US" sz="2400" smtClean="0">
                <a:effectLst/>
              </a:rPr>
              <a:t>report item that you can control.</a:t>
            </a:r>
          </a:p>
          <a:p>
            <a:pPr lvl="1" eaLnBrk="1" hangingPunct="1">
              <a:lnSpc>
                <a:spcPct val="90000"/>
              </a:lnSpc>
            </a:pPr>
            <a:r>
              <a:rPr lang="en-US" sz="2400" smtClean="0">
                <a:effectLst/>
              </a:rPr>
              <a:t>The top of the Properties window shows the name of the selected report item. </a:t>
            </a:r>
          </a:p>
          <a:p>
            <a:pPr lvl="1" eaLnBrk="1" hangingPunct="1">
              <a:lnSpc>
                <a:spcPct val="90000"/>
              </a:lnSpc>
            </a:pPr>
            <a:r>
              <a:rPr lang="en-US" sz="2400" smtClean="0">
                <a:effectLst/>
              </a:rPr>
              <a:t>The left column in the Properties window shows the name of each property that can be changed for that report item. The right column shows the current setting for each of those properties.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4" name="Rectangle 4"/>
          <p:cNvSpPr>
            <a:spLocks noGrp="1" noChangeArrowheads="1"/>
          </p:cNvSpPr>
          <p:nvPr>
            <p:ph type="body" idx="1"/>
          </p:nvPr>
        </p:nvSpPr>
        <p:spPr>
          <a:xfrm>
            <a:off x="152400" y="228600"/>
            <a:ext cx="8839200" cy="6400800"/>
          </a:xfrm>
        </p:spPr>
        <p:txBody>
          <a:bodyPr/>
          <a:lstStyle/>
          <a:p>
            <a:pPr eaLnBrk="1" hangingPunct="1">
              <a:defRPr/>
            </a:pPr>
            <a:r>
              <a:rPr lang="en-CA" sz="2300" dirty="0" smtClean="0">
                <a:effectLst/>
              </a:rPr>
              <a:t>The interim SQL Server release, SQL Server 2008 R2, which came out in 2010, added more data visualizations and report authoring enhancements. Data bars, </a:t>
            </a:r>
            <a:r>
              <a:rPr lang="en-CA" sz="2300" dirty="0" err="1" smtClean="0">
                <a:effectLst/>
              </a:rPr>
              <a:t>sparklines</a:t>
            </a:r>
            <a:r>
              <a:rPr lang="en-CA" sz="2300" dirty="0" smtClean="0">
                <a:effectLst/>
              </a:rPr>
              <a:t>, indicators, and maps were added to the array of tools available for presenting information on reports in a graphical format. Individual report items could be saved in a report part gallery </a:t>
            </a:r>
            <a:r>
              <a:rPr lang="en-CA" sz="2400" dirty="0" smtClean="0"/>
              <a:t>for reuse by other report authors.</a:t>
            </a:r>
          </a:p>
          <a:p>
            <a:pPr eaLnBrk="1" hangingPunct="1">
              <a:defRPr/>
            </a:pPr>
            <a:r>
              <a:rPr lang="en-CA" sz="2300" dirty="0" smtClean="0">
                <a:effectLst/>
              </a:rPr>
              <a:t>All that brings us to the latest release of Reporting Services, delivered as part of SQL Server 2012. A release that, once again, brings exciting new features to the product.</a:t>
            </a:r>
            <a:endParaRPr lang="en-US" sz="2300" dirty="0" smtClean="0">
              <a:effectLst/>
            </a:endParaRPr>
          </a:p>
          <a:p>
            <a:pPr eaLnBrk="1" hangingPunct="1">
              <a:lnSpc>
                <a:spcPct val="80000"/>
              </a:lnSpc>
              <a:defRPr/>
            </a:pPr>
            <a:r>
              <a:rPr lang="en-US" sz="2300" dirty="0" smtClean="0">
                <a:effectLst/>
              </a:rPr>
              <a:t>In versions prior to SQL Server 2008, the Reporting Services report server depended on Internet Information Services (IIS). </a:t>
            </a:r>
          </a:p>
          <a:p>
            <a:pPr eaLnBrk="1" hangingPunct="1">
              <a:lnSpc>
                <a:spcPct val="80000"/>
              </a:lnSpc>
              <a:defRPr/>
            </a:pPr>
            <a:r>
              <a:rPr lang="en-US" sz="2300" dirty="0" smtClean="0">
                <a:effectLst/>
              </a:rPr>
              <a:t>This dependence is gone in 2008. Instead, the report server now uses the Windows Hypertext Transfer Protocol (HTTP) library for hosting web services.</a:t>
            </a:r>
          </a:p>
          <a:p>
            <a:pPr eaLnBrk="1" hangingPunct="1">
              <a:lnSpc>
                <a:spcPct val="80000"/>
              </a:lnSpc>
              <a:defRPr/>
            </a:pPr>
            <a:r>
              <a:rPr lang="en-US" sz="2300" i="1" dirty="0" smtClean="0">
                <a:effectLst/>
              </a:rPr>
              <a:t>Reporting Services </a:t>
            </a:r>
            <a:r>
              <a:rPr lang="en-US" sz="2300" dirty="0" smtClean="0">
                <a:effectLst/>
              </a:rPr>
              <a:t>provides an environment for creating a number of different types of reports from a number of different data sources. The reports are previewed and refined using this authoring tool.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xfrm>
            <a:off x="152400" y="152400"/>
            <a:ext cx="8839200" cy="6400800"/>
          </a:xfrm>
        </p:spPr>
        <p:txBody>
          <a:bodyPr/>
          <a:lstStyle/>
          <a:p>
            <a:pPr eaLnBrk="1" hangingPunct="1"/>
            <a:r>
              <a:rPr lang="en-US" b="1" smtClean="0">
                <a:effectLst/>
              </a:rPr>
              <a:t>Grouping Pane</a:t>
            </a:r>
          </a:p>
          <a:p>
            <a:pPr lvl="1" eaLnBrk="1" hangingPunct="1"/>
            <a:r>
              <a:rPr lang="en-US" smtClean="0">
                <a:effectLst/>
              </a:rPr>
              <a:t>The Grouping pane is at the bottom of the design surface in Report Designer. </a:t>
            </a:r>
          </a:p>
          <a:p>
            <a:pPr lvl="1" eaLnBrk="1" hangingPunct="1"/>
            <a:r>
              <a:rPr lang="en-US" smtClean="0">
                <a:effectLst/>
              </a:rPr>
              <a:t>This pane, made  up of the row groups area and the column groups area, is where you control how grouping operates within the report. </a:t>
            </a:r>
          </a:p>
          <a:p>
            <a:pPr lvl="1" eaLnBrk="1" hangingPunct="1"/>
            <a:r>
              <a:rPr lang="en-US" smtClean="0">
                <a:effectLst/>
              </a:rPr>
              <a:t>The advanced row grouping and column grouping that are now possible in a report are what make the tablix a powerful tool for creating complex report layouts.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76200" y="76200"/>
            <a:ext cx="8915400" cy="3276600"/>
          </a:xfrm>
        </p:spPr>
        <p:txBody>
          <a:bodyPr/>
          <a:lstStyle/>
          <a:p>
            <a:pPr eaLnBrk="1" hangingPunct="1">
              <a:lnSpc>
                <a:spcPct val="90000"/>
              </a:lnSpc>
            </a:pPr>
            <a:r>
              <a:rPr lang="en-US" sz="2800" b="1" smtClean="0">
                <a:effectLst/>
              </a:rPr>
              <a:t>Report Builder</a:t>
            </a:r>
          </a:p>
          <a:p>
            <a:pPr lvl="1" eaLnBrk="1" hangingPunct="1">
              <a:lnSpc>
                <a:spcPct val="90000"/>
              </a:lnSpc>
            </a:pPr>
            <a:endParaRPr lang="en-US" sz="1000" smtClean="0">
              <a:effectLst/>
            </a:endParaRPr>
          </a:p>
          <a:p>
            <a:pPr lvl="1" eaLnBrk="1" hangingPunct="1">
              <a:lnSpc>
                <a:spcPct val="90000"/>
              </a:lnSpc>
            </a:pPr>
            <a:r>
              <a:rPr lang="en-US" sz="2200" smtClean="0">
                <a:effectLst/>
              </a:rPr>
              <a:t>The Report Builder functions very similar to the Report Designer. </a:t>
            </a:r>
          </a:p>
          <a:p>
            <a:pPr lvl="1" eaLnBrk="1" hangingPunct="1">
              <a:lnSpc>
                <a:spcPct val="90000"/>
              </a:lnSpc>
            </a:pPr>
            <a:r>
              <a:rPr lang="en-US" sz="2200" smtClean="0">
                <a:effectLst/>
              </a:rPr>
              <a:t>The Standalone Report Builder uses the ribbon-style of user interface found in Microsoft Office 2010. </a:t>
            </a:r>
          </a:p>
          <a:p>
            <a:pPr lvl="1" eaLnBrk="1" hangingPunct="1">
              <a:lnSpc>
                <a:spcPct val="90000"/>
              </a:lnSpc>
            </a:pPr>
            <a:r>
              <a:rPr lang="en-US" sz="2200" smtClean="0">
                <a:effectLst/>
              </a:rPr>
              <a:t>This is the main difference between the Report Designer and the Standalone Report Builder. </a:t>
            </a:r>
          </a:p>
          <a:p>
            <a:pPr lvl="1" eaLnBrk="1" hangingPunct="1">
              <a:lnSpc>
                <a:spcPct val="90000"/>
              </a:lnSpc>
            </a:pPr>
            <a:r>
              <a:rPr lang="en-US" sz="2200" smtClean="0">
                <a:effectLst/>
              </a:rPr>
              <a:t>The Report Builder does not have a Toolbox.</a:t>
            </a:r>
          </a:p>
        </p:txBody>
      </p:sp>
      <p:sp>
        <p:nvSpPr>
          <p:cNvPr id="6" name="Rectangle 5"/>
          <p:cNvSpPr/>
          <p:nvPr/>
        </p:nvSpPr>
        <p:spPr>
          <a:xfrm>
            <a:off x="76200" y="3200400"/>
            <a:ext cx="3733800" cy="3206750"/>
          </a:xfrm>
          <a:prstGeom prst="rect">
            <a:avLst/>
          </a:prstGeom>
        </p:spPr>
        <p:txBody>
          <a:bodyPr>
            <a:spAutoFit/>
          </a:bodyPr>
          <a:lstStyle/>
          <a:p>
            <a:pPr marL="742950" lvl="1" indent="-285750">
              <a:lnSpc>
                <a:spcPct val="90000"/>
              </a:lnSpc>
              <a:spcBef>
                <a:spcPct val="20000"/>
              </a:spcBef>
              <a:buClr>
                <a:schemeClr val="tx2"/>
              </a:buClr>
              <a:buSzPct val="75000"/>
              <a:buFont typeface="Wingdings" pitchFamily="2" charset="2"/>
              <a:buChar char="l"/>
              <a:defRPr/>
            </a:pPr>
            <a:r>
              <a:rPr lang="en-US" sz="2200" dirty="0">
                <a:latin typeface="+mn-lt"/>
              </a:rPr>
              <a:t>Instead, the report items are found on the Insert tab of the ribbon. </a:t>
            </a:r>
          </a:p>
          <a:p>
            <a:pPr marL="742950" lvl="1" indent="-285750">
              <a:lnSpc>
                <a:spcPct val="90000"/>
              </a:lnSpc>
              <a:spcBef>
                <a:spcPct val="20000"/>
              </a:spcBef>
              <a:buClr>
                <a:schemeClr val="tx2"/>
              </a:buClr>
              <a:buSzPct val="75000"/>
              <a:buFont typeface="Wingdings" pitchFamily="2" charset="2"/>
              <a:buChar char="l"/>
              <a:defRPr/>
            </a:pPr>
            <a:r>
              <a:rPr lang="en-US" sz="2200" dirty="0">
                <a:latin typeface="+mn-lt"/>
              </a:rPr>
              <a:t>The other tabs on the ribbon provide additional controls for formatting report items placed on the design surface.</a:t>
            </a:r>
            <a:endParaRPr lang="en-US" sz="2200" dirty="0">
              <a:latin typeface="+mn-lt"/>
            </a:endParaRPr>
          </a:p>
        </p:txBody>
      </p:sp>
      <p:pic>
        <p:nvPicPr>
          <p:cNvPr id="33796" name="Picture 5"/>
          <p:cNvPicPr>
            <a:picLocks noChangeAspect="1" noChangeArrowheads="1"/>
          </p:cNvPicPr>
          <p:nvPr/>
        </p:nvPicPr>
        <p:blipFill>
          <a:blip r:embed="rId2" cstate="print"/>
          <a:srcRect l="4044" t="20151" r="3236"/>
          <a:stretch>
            <a:fillRect/>
          </a:stretch>
        </p:blipFill>
        <p:spPr bwMode="auto">
          <a:xfrm>
            <a:off x="3733800" y="3200400"/>
            <a:ext cx="5364163" cy="31242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xfrm>
            <a:off x="152400" y="152400"/>
            <a:ext cx="8839200" cy="6400800"/>
          </a:xfrm>
        </p:spPr>
        <p:txBody>
          <a:bodyPr/>
          <a:lstStyle/>
          <a:p>
            <a:pPr eaLnBrk="1" hangingPunct="1"/>
            <a:r>
              <a:rPr lang="en-US" b="1" smtClean="0">
                <a:effectLst/>
              </a:rPr>
              <a:t>Report-Serving Architecture</a:t>
            </a:r>
          </a:p>
          <a:p>
            <a:pPr lvl="1" eaLnBrk="1" hangingPunct="1"/>
            <a:r>
              <a:rPr lang="en-US" smtClean="0">
                <a:effectLst/>
              </a:rPr>
              <a:t>Once you finish building your report and have it looking exactly the way you want, it is time to share that report with others. </a:t>
            </a:r>
          </a:p>
          <a:p>
            <a:pPr lvl="1" eaLnBrk="1" hangingPunct="1"/>
            <a:r>
              <a:rPr lang="en-US" smtClean="0">
                <a:effectLst/>
              </a:rPr>
              <a:t>This is the time when your report moves from safe, childhood life inside the Report Designer to its adult life on a Report Server.</a:t>
            </a:r>
          </a:p>
          <a:p>
            <a:pPr lvl="1" eaLnBrk="1" hangingPunct="1"/>
            <a:r>
              <a:rPr lang="en-US" smtClean="0">
                <a:effectLst/>
              </a:rPr>
              <a:t>This is known as </a:t>
            </a:r>
            <a:r>
              <a:rPr lang="en-US" i="1" smtClean="0">
                <a:effectLst/>
              </a:rPr>
              <a:t>deploying </a:t>
            </a:r>
            <a:r>
              <a:rPr lang="en-US" smtClean="0">
                <a:effectLst/>
              </a:rPr>
              <a:t>or </a:t>
            </a:r>
            <a:r>
              <a:rPr lang="en-US" i="1" smtClean="0">
                <a:effectLst/>
              </a:rPr>
              <a:t>publishing the report.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152400" y="152400"/>
            <a:ext cx="8839200" cy="6400800"/>
          </a:xfrm>
        </p:spPr>
        <p:txBody>
          <a:bodyPr/>
          <a:lstStyle/>
          <a:p>
            <a:pPr eaLnBrk="1" hangingPunct="1"/>
            <a:r>
              <a:rPr lang="en-US" b="1" smtClean="0">
                <a:effectLst/>
              </a:rPr>
              <a:t>Report Server</a:t>
            </a:r>
          </a:p>
          <a:p>
            <a:pPr lvl="1" eaLnBrk="1" hangingPunct="1"/>
            <a:r>
              <a:rPr lang="en-US" sz="2400" smtClean="0">
                <a:effectLst/>
              </a:rPr>
              <a:t>The </a:t>
            </a:r>
            <a:r>
              <a:rPr lang="en-US" sz="2400" i="1" smtClean="0">
                <a:effectLst/>
              </a:rPr>
              <a:t>Report Server </a:t>
            </a:r>
            <a:r>
              <a:rPr lang="en-US" sz="2400" smtClean="0">
                <a:effectLst/>
              </a:rPr>
              <a:t>is the piece of the puzzle that makes Reporting Services the product it is. </a:t>
            </a:r>
          </a:p>
          <a:p>
            <a:pPr lvl="1" eaLnBrk="1" hangingPunct="1"/>
            <a:r>
              <a:rPr lang="en-US" sz="2400" smtClean="0">
                <a:effectLst/>
              </a:rPr>
              <a:t>This is the software environment that enables you to share your report with the masses - at least, those masses who have rights to your server. Figure below shows the basic structure of the Report Server.</a:t>
            </a:r>
          </a:p>
        </p:txBody>
      </p:sp>
      <p:pic>
        <p:nvPicPr>
          <p:cNvPr id="35843" name="Picture 4"/>
          <p:cNvPicPr>
            <a:picLocks noChangeAspect="1" noChangeArrowheads="1"/>
          </p:cNvPicPr>
          <p:nvPr/>
        </p:nvPicPr>
        <p:blipFill>
          <a:blip r:embed="rId2" cstate="print"/>
          <a:srcRect/>
          <a:stretch>
            <a:fillRect/>
          </a:stretch>
        </p:blipFill>
        <p:spPr bwMode="auto">
          <a:xfrm>
            <a:off x="1905000" y="3127375"/>
            <a:ext cx="5410200" cy="3578225"/>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xfrm>
            <a:off x="152400" y="152400"/>
            <a:ext cx="8839200" cy="6400800"/>
          </a:xfrm>
        </p:spPr>
        <p:txBody>
          <a:bodyPr/>
          <a:lstStyle/>
          <a:p>
            <a:pPr eaLnBrk="1" hangingPunct="1">
              <a:lnSpc>
                <a:spcPct val="80000"/>
              </a:lnSpc>
            </a:pPr>
            <a:r>
              <a:rPr lang="en-US" sz="2800" b="1" smtClean="0">
                <a:effectLst/>
              </a:rPr>
              <a:t>Report Catalog</a:t>
            </a:r>
          </a:p>
          <a:p>
            <a:pPr lvl="1" eaLnBrk="1" hangingPunct="1">
              <a:lnSpc>
                <a:spcPct val="80000"/>
              </a:lnSpc>
            </a:pPr>
            <a:r>
              <a:rPr lang="en-US" sz="2400" smtClean="0">
                <a:effectLst/>
              </a:rPr>
              <a:t>When a report is deployed to a Report Server, a copy of the report’s RDL definition is put in that server’s Report Catalog. </a:t>
            </a:r>
          </a:p>
          <a:p>
            <a:pPr lvl="1" eaLnBrk="1" hangingPunct="1">
              <a:lnSpc>
                <a:spcPct val="80000"/>
              </a:lnSpc>
            </a:pPr>
            <a:r>
              <a:rPr lang="en-US" sz="2400" smtClean="0">
                <a:effectLst/>
              </a:rPr>
              <a:t>The </a:t>
            </a:r>
            <a:r>
              <a:rPr lang="en-US" sz="2400" i="1" smtClean="0">
                <a:effectLst/>
              </a:rPr>
              <a:t>ReportCatalog </a:t>
            </a:r>
            <a:r>
              <a:rPr lang="en-US" sz="2400" smtClean="0">
                <a:effectLst/>
              </a:rPr>
              <a:t>is a set of databases used to store the definitions for all of the reports available on a particular Report Server. </a:t>
            </a:r>
          </a:p>
          <a:p>
            <a:pPr lvl="1" eaLnBrk="1" hangingPunct="1">
              <a:lnSpc>
                <a:spcPct val="80000"/>
              </a:lnSpc>
            </a:pPr>
            <a:r>
              <a:rPr lang="en-US" sz="2400" smtClean="0">
                <a:effectLst/>
              </a:rPr>
              <a:t>It also stores the configuration, security, and caching information necessary for the operation of that Report Server.</a:t>
            </a:r>
          </a:p>
          <a:p>
            <a:pPr lvl="1" eaLnBrk="1" hangingPunct="1">
              <a:lnSpc>
                <a:spcPct val="80000"/>
              </a:lnSpc>
            </a:pPr>
            <a:r>
              <a:rPr lang="en-US" sz="2400" smtClean="0">
                <a:effectLst/>
              </a:rPr>
              <a:t>Even though you may use any ODBC- or OLE DB-compliant data source to supply data to your reports, the Report Catalog database can only exist in SQL Server 2005, SQL Server 2008 or SQL Server 2012. </a:t>
            </a:r>
          </a:p>
          <a:p>
            <a:pPr lvl="1" eaLnBrk="1" hangingPunct="1">
              <a:lnSpc>
                <a:spcPct val="80000"/>
              </a:lnSpc>
            </a:pPr>
            <a:r>
              <a:rPr lang="en-US" sz="2400" smtClean="0">
                <a:effectLst/>
              </a:rPr>
              <a:t>The Report Catalog database is created as part of the Reporting Services installation process.</a:t>
            </a:r>
          </a:p>
          <a:p>
            <a:pPr lvl="1" eaLnBrk="1" hangingPunct="1">
              <a:lnSpc>
                <a:spcPct val="80000"/>
              </a:lnSpc>
            </a:pPr>
            <a:r>
              <a:rPr lang="en-US" sz="2400" smtClean="0">
                <a:effectLst/>
              </a:rPr>
              <a:t>Except for creating regular backups of any Report Catalog databases, it is probably a good idea to leave the Report Catalog alone.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xfrm>
            <a:off x="152400" y="152400"/>
            <a:ext cx="8839200" cy="6400800"/>
          </a:xfrm>
        </p:spPr>
        <p:txBody>
          <a:bodyPr/>
          <a:lstStyle/>
          <a:p>
            <a:pPr eaLnBrk="1" hangingPunct="1"/>
            <a:r>
              <a:rPr lang="en-US" b="1" smtClean="0">
                <a:effectLst/>
              </a:rPr>
              <a:t>Report Processor</a:t>
            </a:r>
          </a:p>
          <a:p>
            <a:pPr lvl="1" eaLnBrk="1" hangingPunct="1"/>
            <a:r>
              <a:rPr lang="en-US" smtClean="0">
                <a:effectLst/>
              </a:rPr>
              <a:t>When a report needs to be executed, the report processor component of the Report Server directs the show. </a:t>
            </a:r>
          </a:p>
          <a:p>
            <a:pPr lvl="1" eaLnBrk="1" hangingPunct="1"/>
            <a:r>
              <a:rPr lang="en-US" smtClean="0">
                <a:effectLst/>
              </a:rPr>
              <a:t>The </a:t>
            </a:r>
            <a:r>
              <a:rPr lang="en-US" i="1" smtClean="0">
                <a:effectLst/>
              </a:rPr>
              <a:t>report processor </a:t>
            </a:r>
            <a:r>
              <a:rPr lang="en-US" smtClean="0">
                <a:effectLst/>
              </a:rPr>
              <a:t>retrieves the report from the Report Catalog and orchestrates the operation of the other components of the Report Server as the report is produced. </a:t>
            </a:r>
          </a:p>
          <a:p>
            <a:pPr lvl="1" eaLnBrk="1" hangingPunct="1"/>
            <a:r>
              <a:rPr lang="en-US" smtClean="0">
                <a:effectLst/>
              </a:rPr>
              <a:t>It takes the output from each of the other components and combines them to create the completed report.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xfrm>
            <a:off x="152400" y="152400"/>
            <a:ext cx="8839200" cy="6400800"/>
          </a:xfrm>
        </p:spPr>
        <p:txBody>
          <a:bodyPr/>
          <a:lstStyle/>
          <a:p>
            <a:pPr eaLnBrk="1" hangingPunct="1"/>
            <a:r>
              <a:rPr lang="en-US" sz="2800" b="1" smtClean="0">
                <a:effectLst/>
              </a:rPr>
              <a:t>Data Providers</a:t>
            </a:r>
          </a:p>
          <a:p>
            <a:pPr lvl="1" eaLnBrk="1" hangingPunct="1"/>
            <a:r>
              <a:rPr lang="en-US" sz="2400" smtClean="0">
                <a:effectLst/>
              </a:rPr>
              <a:t>As the report processor encounters dataset definitions in the report RDL, it retrieves the data to populate that dataset. </a:t>
            </a:r>
          </a:p>
          <a:p>
            <a:pPr lvl="1" eaLnBrk="1" hangingPunct="1"/>
            <a:r>
              <a:rPr lang="en-US" sz="2400" smtClean="0">
                <a:effectLst/>
              </a:rPr>
              <a:t>It does this by first following the instructions in the report’s data source for connecting to the database server or file that contains the data. </a:t>
            </a:r>
          </a:p>
          <a:p>
            <a:pPr lvl="1" eaLnBrk="1" hangingPunct="1"/>
            <a:r>
              <a:rPr lang="en-US" sz="2400" smtClean="0">
                <a:effectLst/>
              </a:rPr>
              <a:t>The report processor selects a </a:t>
            </a:r>
            <a:r>
              <a:rPr lang="en-US" sz="2400" i="1" smtClean="0">
                <a:effectLst/>
              </a:rPr>
              <a:t>data provider </a:t>
            </a:r>
            <a:r>
              <a:rPr lang="en-US" sz="2400" smtClean="0">
                <a:effectLst/>
              </a:rPr>
              <a:t>that knows how to retrieve information from this type of data source.</a:t>
            </a:r>
          </a:p>
          <a:p>
            <a:pPr lvl="1" eaLnBrk="1" hangingPunct="1"/>
            <a:r>
              <a:rPr lang="en-US" sz="2400" smtClean="0">
                <a:effectLst/>
              </a:rPr>
              <a:t>The data provider then connects to the source of the data and selects the information required for the report. </a:t>
            </a:r>
          </a:p>
          <a:p>
            <a:pPr lvl="1" eaLnBrk="1" hangingPunct="1"/>
            <a:r>
              <a:rPr lang="en-US" sz="2400" smtClean="0">
                <a:effectLst/>
              </a:rPr>
              <a:t>The data provider returns this information to the report processor, where it is turned into a dataset for use by the report.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xfrm>
            <a:off x="152400" y="152400"/>
            <a:ext cx="8839200" cy="6400800"/>
          </a:xfrm>
        </p:spPr>
        <p:txBody>
          <a:bodyPr/>
          <a:lstStyle/>
          <a:p>
            <a:pPr eaLnBrk="1" hangingPunct="1">
              <a:lnSpc>
                <a:spcPct val="90000"/>
              </a:lnSpc>
            </a:pPr>
            <a:r>
              <a:rPr lang="en-US" sz="2800" b="1" smtClean="0">
                <a:effectLst/>
              </a:rPr>
              <a:t>Renderers</a:t>
            </a:r>
          </a:p>
          <a:p>
            <a:pPr lvl="1" eaLnBrk="1" hangingPunct="1">
              <a:lnSpc>
                <a:spcPct val="90000"/>
              </a:lnSpc>
            </a:pPr>
            <a:r>
              <a:rPr lang="en-US" sz="2400" smtClean="0">
                <a:effectLst/>
              </a:rPr>
              <a:t>Once all the data for the report has been collected, the report processor is ready to begin processing the report’s layout. </a:t>
            </a:r>
          </a:p>
          <a:p>
            <a:pPr lvl="1" eaLnBrk="1" hangingPunct="1">
              <a:lnSpc>
                <a:spcPct val="90000"/>
              </a:lnSpc>
            </a:pPr>
            <a:r>
              <a:rPr lang="en-US" sz="2400" smtClean="0">
                <a:effectLst/>
              </a:rPr>
              <a:t>To do this, the report processor looks at the format requested. This might be HTML, PDF, TIFF, or one of several other possible formats.</a:t>
            </a:r>
          </a:p>
          <a:p>
            <a:pPr lvl="1" eaLnBrk="1" hangingPunct="1">
              <a:lnSpc>
                <a:spcPct val="90000"/>
              </a:lnSpc>
            </a:pPr>
            <a:r>
              <a:rPr lang="en-US" sz="2400" smtClean="0">
                <a:effectLst/>
              </a:rPr>
              <a:t>The report processor then uses the </a:t>
            </a:r>
            <a:r>
              <a:rPr lang="en-US" sz="2400" i="1" smtClean="0">
                <a:effectLst/>
              </a:rPr>
              <a:t>renderer </a:t>
            </a:r>
            <a:r>
              <a:rPr lang="en-US" sz="2400" smtClean="0">
                <a:effectLst/>
              </a:rPr>
              <a:t>that knows how to produce that format.</a:t>
            </a:r>
          </a:p>
          <a:p>
            <a:pPr lvl="1" eaLnBrk="1" hangingPunct="1">
              <a:lnSpc>
                <a:spcPct val="90000"/>
              </a:lnSpc>
            </a:pPr>
            <a:r>
              <a:rPr lang="en-US" sz="2400" smtClean="0">
                <a:effectLst/>
              </a:rPr>
              <a:t>The renderer works with the report processor to read through the report layout. </a:t>
            </a:r>
          </a:p>
          <a:p>
            <a:pPr lvl="1" eaLnBrk="1" hangingPunct="1">
              <a:lnSpc>
                <a:spcPct val="90000"/>
              </a:lnSpc>
            </a:pPr>
            <a:r>
              <a:rPr lang="en-US" sz="2400" smtClean="0">
                <a:effectLst/>
              </a:rPr>
              <a:t>The report layout is combined with the dataset, and any repeating sections of the report are duplicated for each row in the dataset. </a:t>
            </a:r>
          </a:p>
          <a:p>
            <a:pPr lvl="1" eaLnBrk="1" hangingPunct="1">
              <a:lnSpc>
                <a:spcPct val="90000"/>
              </a:lnSpc>
            </a:pPr>
            <a:r>
              <a:rPr lang="en-US" sz="2400" smtClean="0">
                <a:effectLst/>
              </a:rPr>
              <a:t>This expanded report layout is then translated into the requested output format. The result is a report ready to be sent to the user.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xfrm>
            <a:off x="152400" y="152400"/>
            <a:ext cx="8839200" cy="6400800"/>
          </a:xfrm>
        </p:spPr>
        <p:txBody>
          <a:bodyPr/>
          <a:lstStyle/>
          <a:p>
            <a:pPr eaLnBrk="1" hangingPunct="1"/>
            <a:r>
              <a:rPr lang="en-US" b="1" smtClean="0">
                <a:effectLst/>
              </a:rPr>
              <a:t>Request Handler</a:t>
            </a:r>
          </a:p>
          <a:p>
            <a:pPr lvl="1" eaLnBrk="1" hangingPunct="1"/>
            <a:r>
              <a:rPr lang="en-US" smtClean="0">
                <a:effectLst/>
              </a:rPr>
              <a:t>The </a:t>
            </a:r>
            <a:r>
              <a:rPr lang="en-US" i="1" smtClean="0">
                <a:effectLst/>
              </a:rPr>
              <a:t>request handler </a:t>
            </a:r>
            <a:r>
              <a:rPr lang="en-US" smtClean="0">
                <a:effectLst/>
              </a:rPr>
              <a:t>is responsible for receiving requests for reports and passing those requests on to the report processor. </a:t>
            </a:r>
          </a:p>
          <a:p>
            <a:pPr lvl="1" eaLnBrk="1" hangingPunct="1"/>
            <a:r>
              <a:rPr lang="en-US" smtClean="0">
                <a:effectLst/>
              </a:rPr>
              <a:t>Once the report processor has created the requested report, the request handler is also responsible for delivering the completed report. </a:t>
            </a:r>
          </a:p>
          <a:p>
            <a:pPr lvl="1" eaLnBrk="1" hangingPunct="1"/>
            <a:r>
              <a:rPr lang="en-US" smtClean="0">
                <a:effectLst/>
              </a:rPr>
              <a:t>In the next section, you will learn about the various methods the request handler uses for delivering reports.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xfrm>
            <a:off x="152400" y="152400"/>
            <a:ext cx="8839200" cy="6400800"/>
          </a:xfrm>
        </p:spPr>
        <p:txBody>
          <a:bodyPr/>
          <a:lstStyle/>
          <a:p>
            <a:pPr eaLnBrk="1" hangingPunct="1"/>
            <a:r>
              <a:rPr lang="en-US" b="1" smtClean="0">
                <a:effectLst/>
              </a:rPr>
              <a:t>Report Delivery</a:t>
            </a:r>
          </a:p>
          <a:p>
            <a:pPr lvl="1" eaLnBrk="1" hangingPunct="1"/>
            <a:r>
              <a:rPr lang="en-US" smtClean="0">
                <a:effectLst/>
              </a:rPr>
              <a:t>We have discussed how a report is created by the Report Server. </a:t>
            </a:r>
          </a:p>
          <a:p>
            <a:pPr lvl="1" eaLnBrk="1" hangingPunct="1"/>
            <a:r>
              <a:rPr lang="en-US" smtClean="0">
                <a:effectLst/>
              </a:rPr>
              <a:t> What we have not discussed is where that report is going after it is created. </a:t>
            </a:r>
          </a:p>
          <a:p>
            <a:pPr lvl="1" eaLnBrk="1" hangingPunct="1"/>
            <a:r>
              <a:rPr lang="en-US" smtClean="0">
                <a:effectLst/>
              </a:rPr>
              <a:t>The report may be sent to a user through the Report Manager website. </a:t>
            </a:r>
          </a:p>
          <a:p>
            <a:pPr lvl="1" eaLnBrk="1" hangingPunct="1"/>
            <a:r>
              <a:rPr lang="en-US" smtClean="0">
                <a:effectLst/>
              </a:rPr>
              <a:t>It may be sent in response to a web service request that came, not from a user, but from another program. </a:t>
            </a:r>
          </a:p>
          <a:p>
            <a:pPr lvl="1" eaLnBrk="1" hangingPunct="1"/>
            <a:r>
              <a:rPr lang="en-US" smtClean="0">
                <a:effectLst/>
              </a:rPr>
              <a:t>It may also be e-mailed to a user who has a subscription to that report.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xfrm>
            <a:off x="139700" y="127000"/>
            <a:ext cx="8915400" cy="6502400"/>
          </a:xfrm>
        </p:spPr>
        <p:txBody>
          <a:bodyPr/>
          <a:lstStyle/>
          <a:p>
            <a:pPr eaLnBrk="1" hangingPunct="1">
              <a:lnSpc>
                <a:spcPct val="80000"/>
              </a:lnSpc>
            </a:pPr>
            <a:r>
              <a:rPr lang="en-US" sz="3000" b="1" smtClean="0">
                <a:effectLst/>
              </a:rPr>
              <a:t>The Production Manager</a:t>
            </a:r>
          </a:p>
          <a:p>
            <a:pPr lvl="1" eaLnBrk="1" hangingPunct="1">
              <a:lnSpc>
                <a:spcPct val="80000"/>
              </a:lnSpc>
            </a:pPr>
            <a:r>
              <a:rPr lang="en-US" sz="2300" smtClean="0">
                <a:effectLst/>
              </a:rPr>
              <a:t>Your company’s order-entry system automatically updates the inventory database every four hours. In your company’s line of business, some orders can require a large quantity of a given product. </a:t>
            </a:r>
          </a:p>
          <a:p>
            <a:pPr lvl="1" eaLnBrk="1" hangingPunct="1">
              <a:lnSpc>
                <a:spcPct val="80000"/>
              </a:lnSpc>
            </a:pPr>
            <a:r>
              <a:rPr lang="en-US" sz="2300" smtClean="0">
                <a:effectLst/>
              </a:rPr>
              <a:t>Because of this, it is important that the production manager knows about these changes in the inventory level in a timely manner so he can adjust production accordingly.</a:t>
            </a:r>
          </a:p>
          <a:p>
            <a:pPr lvl="1" eaLnBrk="1" hangingPunct="1">
              <a:lnSpc>
                <a:spcPct val="80000"/>
              </a:lnSpc>
            </a:pPr>
            <a:r>
              <a:rPr lang="en-US" sz="2300" smtClean="0">
                <a:effectLst/>
              </a:rPr>
              <a:t>The production manager has asked you to provide him with an up-to-date inventory report that is created immediately following each update to the inventory database occurring during business hours. </a:t>
            </a:r>
          </a:p>
          <a:p>
            <a:pPr lvl="1" eaLnBrk="1" hangingPunct="1">
              <a:lnSpc>
                <a:spcPct val="80000"/>
              </a:lnSpc>
            </a:pPr>
            <a:r>
              <a:rPr lang="en-US" sz="2300" smtClean="0">
                <a:effectLst/>
              </a:rPr>
              <a:t>He would like this report to arrive on his PC as quickly as possible, so he can make changes to the production schedule within an hour of the updates. </a:t>
            </a:r>
          </a:p>
          <a:p>
            <a:pPr lvl="1" eaLnBrk="1" hangingPunct="1">
              <a:lnSpc>
                <a:spcPct val="80000"/>
              </a:lnSpc>
            </a:pPr>
            <a:r>
              <a:rPr lang="en-US" sz="2300" smtClean="0">
                <a:effectLst/>
              </a:rPr>
              <a:t>He would also like to be able to print this report so he can add his own notations to the report as he works out his new production schedule. </a:t>
            </a:r>
          </a:p>
          <a:p>
            <a:pPr lvl="1" eaLnBrk="1" hangingPunct="1">
              <a:lnSpc>
                <a:spcPct val="80000"/>
              </a:lnSpc>
            </a:pPr>
            <a:r>
              <a:rPr lang="en-US" sz="2300" smtClean="0">
                <a:effectLst/>
              </a:rPr>
              <a:t>One more fact to keep in mind: Your company’s inventory system is in Cleveland, but the production facility is in Portland!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xfrm>
            <a:off x="152400" y="152400"/>
            <a:ext cx="8839200" cy="6400800"/>
          </a:xfrm>
        </p:spPr>
        <p:txBody>
          <a:bodyPr/>
          <a:lstStyle/>
          <a:p>
            <a:pPr eaLnBrk="1" hangingPunct="1"/>
            <a:r>
              <a:rPr lang="en-US" b="1" smtClean="0">
                <a:effectLst/>
              </a:rPr>
              <a:t>Report Manager Website</a:t>
            </a:r>
          </a:p>
          <a:p>
            <a:pPr lvl="1" eaLnBrk="1" hangingPunct="1"/>
            <a:r>
              <a:rPr lang="en-US" sz="2200" smtClean="0">
                <a:effectLst/>
              </a:rPr>
              <a:t>One way for users to request a report from the Report Server is through the </a:t>
            </a:r>
            <a:r>
              <a:rPr lang="en-US" sz="2200" i="1" smtClean="0">
                <a:effectLst/>
              </a:rPr>
              <a:t>Report Manager </a:t>
            </a:r>
            <a:r>
              <a:rPr lang="en-US" sz="2200" smtClean="0">
                <a:effectLst/>
              </a:rPr>
              <a:t>website. This website is created for you when you install Reporting Services.</a:t>
            </a:r>
          </a:p>
          <a:p>
            <a:pPr lvl="1" eaLnBrk="1" hangingPunct="1"/>
            <a:r>
              <a:rPr lang="en-US" sz="2200" smtClean="0">
                <a:effectLst/>
              </a:rPr>
              <a:t>Figure below shows a screen from the Report Manager website. </a:t>
            </a:r>
          </a:p>
          <a:p>
            <a:pPr lvl="1" eaLnBrk="1" hangingPunct="1"/>
            <a:r>
              <a:rPr lang="en-US" sz="2200" smtClean="0">
                <a:effectLst/>
              </a:rPr>
              <a:t>The Report Manager website organizes reports into folders. Users can browse through these folders to find the report they need. </a:t>
            </a:r>
          </a:p>
          <a:p>
            <a:pPr lvl="1" eaLnBrk="1" hangingPunct="1"/>
            <a:r>
              <a:rPr lang="en-US" sz="2200" smtClean="0">
                <a:effectLst/>
              </a:rPr>
              <a:t>They can also search the report titles and descriptions to locate a report.</a:t>
            </a:r>
          </a:p>
        </p:txBody>
      </p:sp>
      <p:pic>
        <p:nvPicPr>
          <p:cNvPr id="43011" name="Picture 5"/>
          <p:cNvPicPr>
            <a:picLocks noChangeAspect="1" noChangeArrowheads="1"/>
          </p:cNvPicPr>
          <p:nvPr/>
        </p:nvPicPr>
        <p:blipFill>
          <a:blip r:embed="rId2" cstate="print"/>
          <a:srcRect/>
          <a:stretch>
            <a:fillRect/>
          </a:stretch>
        </p:blipFill>
        <p:spPr bwMode="auto">
          <a:xfrm>
            <a:off x="2133600" y="4108450"/>
            <a:ext cx="5438775" cy="274955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xfrm>
            <a:off x="152400" y="152400"/>
            <a:ext cx="8839200" cy="6400800"/>
          </a:xfrm>
        </p:spPr>
        <p:txBody>
          <a:bodyPr/>
          <a:lstStyle/>
          <a:p>
            <a:pPr eaLnBrk="1" hangingPunct="1">
              <a:lnSpc>
                <a:spcPct val="90000"/>
              </a:lnSpc>
            </a:pPr>
            <a:r>
              <a:rPr lang="en-US" sz="2800" b="1" smtClean="0">
                <a:effectLst/>
              </a:rPr>
              <a:t>SharePoint</a:t>
            </a:r>
          </a:p>
          <a:p>
            <a:pPr lvl="1" eaLnBrk="1" hangingPunct="1">
              <a:lnSpc>
                <a:spcPct val="90000"/>
              </a:lnSpc>
            </a:pPr>
            <a:r>
              <a:rPr lang="en-US" sz="2400" smtClean="0">
                <a:effectLst/>
              </a:rPr>
              <a:t>SharePoint may also be set up to serve as a means for users to request reports. </a:t>
            </a:r>
          </a:p>
          <a:p>
            <a:pPr lvl="1" eaLnBrk="1" hangingPunct="1">
              <a:lnSpc>
                <a:spcPct val="90000"/>
              </a:lnSpc>
            </a:pPr>
            <a:r>
              <a:rPr lang="en-US" sz="2400" smtClean="0">
                <a:effectLst/>
              </a:rPr>
              <a:t>This can be done in two ways. The first uses the Report Explorer and Report Viewer web parts.</a:t>
            </a:r>
          </a:p>
          <a:p>
            <a:pPr lvl="1" eaLnBrk="1" hangingPunct="1">
              <a:lnSpc>
                <a:spcPct val="90000"/>
              </a:lnSpc>
            </a:pPr>
            <a:r>
              <a:rPr lang="en-US" sz="2400" smtClean="0">
                <a:effectLst/>
              </a:rPr>
              <a:t>These web parts can be used in a SharePoint web application to allow users to navigate report folders and to view reports on a Reporting Services report server.</a:t>
            </a:r>
          </a:p>
          <a:p>
            <a:pPr lvl="1" eaLnBrk="1" hangingPunct="1">
              <a:lnSpc>
                <a:spcPct val="90000"/>
              </a:lnSpc>
            </a:pPr>
            <a:r>
              <a:rPr lang="en-US" sz="2400" smtClean="0">
                <a:effectLst/>
              </a:rPr>
              <a:t>The second means of utilizing Reporting Services through SharePoint involves a tight integration of the two products. </a:t>
            </a:r>
          </a:p>
          <a:p>
            <a:pPr lvl="1" eaLnBrk="1" hangingPunct="1">
              <a:lnSpc>
                <a:spcPct val="90000"/>
              </a:lnSpc>
            </a:pPr>
            <a:r>
              <a:rPr lang="en-CA" sz="2400" smtClean="0">
                <a:effectLst/>
              </a:rPr>
              <a:t>In this configuration, a SharePoint 2010 installation will actually become the host for the report server’s Report Catalog.</a:t>
            </a:r>
            <a:r>
              <a:rPr lang="en-US" sz="2400" smtClean="0">
                <a:effectLst/>
              </a:rPr>
              <a:t> </a:t>
            </a:r>
          </a:p>
          <a:p>
            <a:pPr lvl="1" eaLnBrk="1" hangingPunct="1">
              <a:lnSpc>
                <a:spcPct val="90000"/>
              </a:lnSpc>
            </a:pPr>
            <a:r>
              <a:rPr lang="en-US" sz="2400" smtClean="0">
                <a:effectLst/>
              </a:rPr>
              <a:t>In addition, the SharePoint user interface replaces the Report Manager website as the user interface for locating and viewing reports, as well as for managing the report server.</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152400" y="152400"/>
            <a:ext cx="8839200" cy="6400800"/>
          </a:xfrm>
        </p:spPr>
        <p:txBody>
          <a:bodyPr/>
          <a:lstStyle/>
          <a:p>
            <a:pPr eaLnBrk="1" hangingPunct="1">
              <a:lnSpc>
                <a:spcPct val="80000"/>
              </a:lnSpc>
            </a:pPr>
            <a:r>
              <a:rPr lang="en-US" sz="2800" b="1" smtClean="0">
                <a:effectLst/>
              </a:rPr>
              <a:t>Subscription Delivery</a:t>
            </a:r>
          </a:p>
          <a:p>
            <a:pPr lvl="1" eaLnBrk="1" hangingPunct="1">
              <a:lnSpc>
                <a:spcPct val="80000"/>
              </a:lnSpc>
            </a:pPr>
            <a:r>
              <a:rPr lang="en-US" sz="2400" smtClean="0">
                <a:effectLst/>
              </a:rPr>
              <a:t>If the users do not want to go to the report, the request handler can make the report go to them. In other words, users do not necessarily need to come to the Report Manager website to receive a report. </a:t>
            </a:r>
          </a:p>
          <a:p>
            <a:pPr lvl="1" eaLnBrk="1" hangingPunct="1">
              <a:lnSpc>
                <a:spcPct val="80000"/>
              </a:lnSpc>
            </a:pPr>
            <a:r>
              <a:rPr lang="en-US" sz="2400" smtClean="0">
                <a:effectLst/>
              </a:rPr>
              <a:t>They can have the report delivered to them through a subscription service. </a:t>
            </a:r>
          </a:p>
          <a:p>
            <a:pPr lvl="1" eaLnBrk="1" hangingPunct="1">
              <a:lnSpc>
                <a:spcPct val="80000"/>
              </a:lnSpc>
            </a:pPr>
            <a:r>
              <a:rPr lang="en-US" sz="2400" smtClean="0">
                <a:effectLst/>
              </a:rPr>
              <a:t>The Report Manager enables users to locate a report on the site and then subscribe to it so it will be delivered to them in the future.</a:t>
            </a:r>
          </a:p>
          <a:p>
            <a:pPr lvl="1" eaLnBrk="1" hangingPunct="1">
              <a:lnSpc>
                <a:spcPct val="80000"/>
              </a:lnSpc>
            </a:pPr>
            <a:r>
              <a:rPr lang="en-US" sz="2400" smtClean="0">
                <a:effectLst/>
              </a:rPr>
              <a:t>When users subscribe to a report, they provide an e-mail address to which the report will be delivered, either as the body of the e-mail or as an e-mail attachment, depending on the requested format. </a:t>
            </a:r>
          </a:p>
          <a:p>
            <a:pPr lvl="1" eaLnBrk="1" hangingPunct="1">
              <a:lnSpc>
                <a:spcPct val="80000"/>
              </a:lnSpc>
            </a:pPr>
            <a:r>
              <a:rPr lang="en-US" sz="2400" smtClean="0">
                <a:effectLst/>
              </a:rPr>
              <a:t>Users can specify the format for the report at the time they create their subscription. </a:t>
            </a:r>
          </a:p>
          <a:p>
            <a:pPr lvl="1" eaLnBrk="1" hangingPunct="1">
              <a:lnSpc>
                <a:spcPct val="80000"/>
              </a:lnSpc>
            </a:pPr>
            <a:r>
              <a:rPr lang="en-US" sz="2400" smtClean="0">
                <a:effectLst/>
              </a:rPr>
              <a:t>The site administrator can also set up report subscriptions. </a:t>
            </a:r>
          </a:p>
          <a:p>
            <a:pPr lvl="1" eaLnBrk="1" hangingPunct="1">
              <a:lnSpc>
                <a:spcPct val="80000"/>
              </a:lnSpc>
            </a:pPr>
            <a:r>
              <a:rPr lang="en-US" sz="2400" smtClean="0">
                <a:effectLst/>
              </a:rPr>
              <a:t>These function like a mass mailing, using a list of e-mail addresses.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152400" y="152400"/>
            <a:ext cx="8839200" cy="6705600"/>
          </a:xfrm>
        </p:spPr>
        <p:txBody>
          <a:bodyPr/>
          <a:lstStyle/>
          <a:p>
            <a:pPr eaLnBrk="1" hangingPunct="1">
              <a:lnSpc>
                <a:spcPct val="80000"/>
              </a:lnSpc>
            </a:pPr>
            <a:r>
              <a:rPr lang="en-US" sz="2800" b="1" smtClean="0">
                <a:effectLst/>
              </a:rPr>
              <a:t>Web Service Interface</a:t>
            </a:r>
          </a:p>
          <a:p>
            <a:pPr lvl="1" eaLnBrk="1" hangingPunct="1">
              <a:lnSpc>
                <a:spcPct val="80000"/>
              </a:lnSpc>
            </a:pPr>
            <a:r>
              <a:rPr lang="en-US" sz="2400" smtClean="0">
                <a:effectLst/>
              </a:rPr>
              <a:t>In addition to delivering reports to humans, either at their request or on a subscription basis, the request handler can deliver reports to other software applications. </a:t>
            </a:r>
          </a:p>
          <a:p>
            <a:pPr lvl="1" eaLnBrk="1" hangingPunct="1">
              <a:lnSpc>
                <a:spcPct val="80000"/>
              </a:lnSpc>
            </a:pPr>
            <a:r>
              <a:rPr lang="en-US" sz="2400" smtClean="0">
                <a:effectLst/>
              </a:rPr>
              <a:t>This is done through a series of web services. A </a:t>
            </a:r>
            <a:r>
              <a:rPr lang="en-US" sz="2400" i="1" smtClean="0">
                <a:effectLst/>
              </a:rPr>
              <a:t>web service </a:t>
            </a:r>
            <a:r>
              <a:rPr lang="en-US" sz="2400" smtClean="0">
                <a:effectLst/>
              </a:rPr>
              <a:t>is a mechanism that allows programs to communicate with each other over the Internet.</a:t>
            </a:r>
          </a:p>
          <a:p>
            <a:pPr lvl="1" eaLnBrk="1" hangingPunct="1">
              <a:lnSpc>
                <a:spcPct val="80000"/>
              </a:lnSpc>
            </a:pPr>
            <a:r>
              <a:rPr lang="en-US" sz="2400" smtClean="0">
                <a:effectLst/>
              </a:rPr>
              <a:t> A program calls a web service on the Report Server, requesting a particular report in a particular format. The request handler relays this request to the report processor, just like any other request for a report. </a:t>
            </a:r>
          </a:p>
          <a:p>
            <a:pPr lvl="1" eaLnBrk="1" hangingPunct="1">
              <a:lnSpc>
                <a:spcPct val="80000"/>
              </a:lnSpc>
            </a:pPr>
            <a:r>
              <a:rPr lang="en-US" sz="2400" smtClean="0">
                <a:effectLst/>
              </a:rPr>
              <a:t>The completed report is returned to the program that originated the request as the response to the web service request.</a:t>
            </a:r>
          </a:p>
          <a:p>
            <a:pPr lvl="1" eaLnBrk="1" hangingPunct="1">
              <a:lnSpc>
                <a:spcPct val="80000"/>
              </a:lnSpc>
            </a:pPr>
            <a:r>
              <a:rPr lang="en-US" sz="2400" smtClean="0">
                <a:effectLst/>
              </a:rPr>
              <a:t>Web services use a standard called Simple Object Access Protocol (SOAP). </a:t>
            </a:r>
          </a:p>
          <a:p>
            <a:pPr lvl="1" eaLnBrk="1" hangingPunct="1">
              <a:lnSpc>
                <a:spcPct val="80000"/>
              </a:lnSpc>
            </a:pPr>
            <a:r>
              <a:rPr lang="en-US" sz="2400" i="1" smtClean="0">
                <a:effectLst/>
              </a:rPr>
              <a:t>SOAP </a:t>
            </a:r>
            <a:r>
              <a:rPr lang="en-US" sz="2400" smtClean="0">
                <a:effectLst/>
              </a:rPr>
              <a:t>is supported by both Windows and non-Windows environments, so a program running on a non-Windows computer that supports SOAP can receive a report created by Reporting Services.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228600" y="152400"/>
            <a:ext cx="8686800" cy="6629400"/>
          </a:xfrm>
        </p:spPr>
        <p:txBody>
          <a:bodyPr/>
          <a:lstStyle/>
          <a:p>
            <a:pPr eaLnBrk="1" hangingPunct="1">
              <a:lnSpc>
                <a:spcPct val="80000"/>
              </a:lnSpc>
            </a:pPr>
            <a:r>
              <a:rPr lang="en-US" sz="3000" b="1" smtClean="0">
                <a:effectLst/>
              </a:rPr>
              <a:t>The Vice President of Sales</a:t>
            </a:r>
          </a:p>
          <a:p>
            <a:pPr lvl="1" eaLnBrk="1" hangingPunct="1">
              <a:lnSpc>
                <a:spcPct val="90000"/>
              </a:lnSpc>
            </a:pPr>
            <a:r>
              <a:rPr lang="en-US" sz="2300" smtClean="0">
                <a:effectLst/>
              </a:rPr>
              <a:t>You are responsible for maintaining information on the amount of credit your company will extend to each of its clients. This information is updated daily in the company database. </a:t>
            </a:r>
          </a:p>
          <a:p>
            <a:pPr lvl="1" eaLnBrk="1" hangingPunct="1">
              <a:lnSpc>
                <a:spcPct val="90000"/>
              </a:lnSpc>
            </a:pPr>
            <a:r>
              <a:rPr lang="en-US" sz="2300" smtClean="0">
                <a:effectLst/>
              </a:rPr>
              <a:t>A report containing the credit information for all clients is printed weekly at corporate headquarters and mailed to each sales representative.</a:t>
            </a:r>
          </a:p>
          <a:p>
            <a:pPr lvl="1" eaLnBrk="1" hangingPunct="1">
              <a:lnSpc>
                <a:spcPct val="90000"/>
              </a:lnSpc>
            </a:pPr>
            <a:r>
              <a:rPr lang="en-US" sz="2300" smtClean="0">
                <a:effectLst/>
              </a:rPr>
              <a:t>The vice president of sales has requested that the credit information be made available to the sales staff in a timelier manner. </a:t>
            </a:r>
          </a:p>
          <a:p>
            <a:pPr lvl="1" eaLnBrk="1" hangingPunct="1">
              <a:lnSpc>
                <a:spcPct val="90000"/>
              </a:lnSpc>
            </a:pPr>
            <a:r>
              <a:rPr lang="en-US" sz="2300" smtClean="0">
                <a:effectLst/>
              </a:rPr>
              <a:t>He has asked that this report be accessible over the Internet from anywhere across the country. </a:t>
            </a:r>
          </a:p>
          <a:p>
            <a:pPr lvl="1" eaLnBrk="1" hangingPunct="1">
              <a:lnSpc>
                <a:spcPct val="90000"/>
              </a:lnSpc>
            </a:pPr>
            <a:r>
              <a:rPr lang="en-US" sz="2300" smtClean="0">
                <a:effectLst/>
              </a:rPr>
              <a:t>The sales representatives will print the report when they have access to the Internet, and then carry it with them for those times when they cannot get online. </a:t>
            </a:r>
          </a:p>
          <a:p>
            <a:pPr lvl="1" eaLnBrk="1" hangingPunct="1">
              <a:lnSpc>
                <a:spcPct val="90000"/>
              </a:lnSpc>
            </a:pPr>
            <a:r>
              <a:rPr lang="en-US" sz="2300" smtClean="0">
                <a:effectLst/>
              </a:rPr>
              <a:t>He has also asked that this online version of the report be as up-to-date as possible.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152400" y="152400"/>
            <a:ext cx="8839200" cy="6553200"/>
          </a:xfrm>
        </p:spPr>
        <p:txBody>
          <a:bodyPr/>
          <a:lstStyle/>
          <a:p>
            <a:pPr eaLnBrk="1" hangingPunct="1">
              <a:lnSpc>
                <a:spcPct val="90000"/>
              </a:lnSpc>
            </a:pPr>
            <a:r>
              <a:rPr lang="en-US" sz="2800" b="1" smtClean="0">
                <a:effectLst/>
              </a:rPr>
              <a:t>The Chief Executive Officer</a:t>
            </a:r>
          </a:p>
          <a:p>
            <a:pPr lvl="1" eaLnBrk="1" hangingPunct="1">
              <a:lnSpc>
                <a:spcPct val="90000"/>
              </a:lnSpc>
            </a:pPr>
            <a:r>
              <a:rPr lang="en-US" sz="2400" smtClean="0">
                <a:effectLst/>
              </a:rPr>
              <a:t>The chief executive officer for your company has a hands-on management style. </a:t>
            </a:r>
          </a:p>
          <a:p>
            <a:pPr lvl="1" eaLnBrk="1" hangingPunct="1">
              <a:lnSpc>
                <a:spcPct val="90000"/>
              </a:lnSpc>
            </a:pPr>
            <a:r>
              <a:rPr lang="en-US" sz="2400" smtClean="0">
                <a:effectLst/>
              </a:rPr>
              <a:t>She likes to participate in all facets of the decision-making process and, therefore, needs to stay well informed on all aspects of the company. </a:t>
            </a:r>
          </a:p>
          <a:p>
            <a:pPr lvl="1" eaLnBrk="1" hangingPunct="1">
              <a:lnSpc>
                <a:spcPct val="90000"/>
              </a:lnSpc>
            </a:pPr>
            <a:r>
              <a:rPr lang="en-US" sz="2400" smtClean="0">
                <a:effectLst/>
              </a:rPr>
              <a:t>This includes the corporate balance sheet, inventory and production, and the company’s stock price.</a:t>
            </a:r>
          </a:p>
          <a:p>
            <a:pPr lvl="1" eaLnBrk="1" hangingPunct="1">
              <a:lnSpc>
                <a:spcPct val="90000"/>
              </a:lnSpc>
            </a:pPr>
            <a:r>
              <a:rPr lang="en-US" sz="2400" smtClean="0">
                <a:effectLst/>
              </a:rPr>
              <a:t>The CEO expects all this information to be available on her desktop when she arrives for work each morning at 7:00 a.m. </a:t>
            </a:r>
          </a:p>
          <a:p>
            <a:pPr lvl="1" eaLnBrk="1" hangingPunct="1">
              <a:lnSpc>
                <a:spcPct val="90000"/>
              </a:lnSpc>
            </a:pPr>
            <a:r>
              <a:rPr lang="en-US" sz="2400" smtClean="0">
                <a:effectLst/>
              </a:rPr>
              <a:t>The information must be in a format that’s appropriate to print and share with the corporate vice presidents at their meeting each morning at 9:00 a.m. </a:t>
            </a:r>
          </a:p>
          <a:p>
            <a:pPr lvl="1" eaLnBrk="1" hangingPunct="1">
              <a:lnSpc>
                <a:spcPct val="90000"/>
              </a:lnSpc>
            </a:pPr>
            <a:r>
              <a:rPr lang="en-US" sz="2400" smtClean="0">
                <a:effectLst/>
              </a:rPr>
              <a:t>As you search for solutions to this one, remember no budget is allocated for this project—and, of course, your job is on the line.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xfrm>
            <a:off x="88900" y="139700"/>
            <a:ext cx="8991600" cy="6718300"/>
          </a:xfrm>
        </p:spPr>
        <p:txBody>
          <a:bodyPr/>
          <a:lstStyle/>
          <a:p>
            <a:pPr eaLnBrk="1" hangingPunct="1">
              <a:lnSpc>
                <a:spcPct val="80000"/>
              </a:lnSpc>
            </a:pPr>
            <a:r>
              <a:rPr lang="en-US" sz="2000" b="1" smtClean="0">
                <a:effectLst/>
              </a:rPr>
              <a:t>An HTML Solution</a:t>
            </a:r>
          </a:p>
          <a:p>
            <a:pPr lvl="1" eaLnBrk="1" hangingPunct="1">
              <a:lnSpc>
                <a:spcPct val="80000"/>
              </a:lnSpc>
            </a:pPr>
            <a:r>
              <a:rPr lang="en-US" sz="2100" smtClean="0">
                <a:effectLst/>
              </a:rPr>
              <a:t>The first candidate to explore when you’re looking to move information across the Internet is, of course, Hypertext Markup Language (HTML). </a:t>
            </a:r>
          </a:p>
          <a:p>
            <a:pPr lvl="1" eaLnBrk="1" hangingPunct="1">
              <a:lnSpc>
                <a:spcPct val="80000"/>
              </a:lnSpc>
            </a:pPr>
            <a:r>
              <a:rPr lang="en-US" sz="2100" smtClean="0">
                <a:effectLst/>
              </a:rPr>
              <a:t>You could use one of a number of tools for creating data-driven HTML pages. </a:t>
            </a:r>
          </a:p>
          <a:p>
            <a:pPr lvl="1" eaLnBrk="1" hangingPunct="1">
              <a:lnSpc>
                <a:spcPct val="80000"/>
              </a:lnSpc>
            </a:pPr>
            <a:r>
              <a:rPr lang="en-US" sz="2100" smtClean="0">
                <a:effectLst/>
              </a:rPr>
              <a:t>This would include Microsoft’s Active Server Pages, Macromedia’s ColdFusion, any of a number of Java environments, PHP: Hypertext Preprocessor (PHP) - the list goes on and on.</a:t>
            </a:r>
          </a:p>
          <a:p>
            <a:pPr lvl="1" eaLnBrk="1" hangingPunct="1">
              <a:lnSpc>
                <a:spcPct val="80000"/>
              </a:lnSpc>
            </a:pPr>
            <a:r>
              <a:rPr lang="en-US" sz="2100" smtClean="0">
                <a:effectLst/>
              </a:rPr>
              <a:t>Even if you did create an application for each of these scenarios, one important requirement in each case is this: </a:t>
            </a:r>
          </a:p>
          <a:p>
            <a:pPr lvl="1" eaLnBrk="1" hangingPunct="1">
              <a:lnSpc>
                <a:spcPct val="80000"/>
              </a:lnSpc>
            </a:pPr>
            <a:r>
              <a:rPr lang="en-US" sz="2100" smtClean="0">
                <a:effectLst/>
              </a:rPr>
              <a:t>The information must be printable. HTML screens can look great in a browser window, but they can cause problems when printed. </a:t>
            </a:r>
          </a:p>
          <a:p>
            <a:pPr lvl="1" eaLnBrk="1" hangingPunct="1">
              <a:lnSpc>
                <a:spcPct val="80000"/>
              </a:lnSpc>
            </a:pPr>
            <a:r>
              <a:rPr lang="en-US" sz="2100" smtClean="0">
                <a:effectLst/>
              </a:rPr>
              <a:t>The content can be too wide to fit on the page, and there is no control of page breaks.</a:t>
            </a:r>
          </a:p>
          <a:p>
            <a:pPr lvl="1" eaLnBrk="1" hangingPunct="1">
              <a:lnSpc>
                <a:spcPct val="80000"/>
              </a:lnSpc>
            </a:pPr>
            <a:r>
              <a:rPr lang="en-US" sz="2100" smtClean="0">
                <a:effectLst/>
              </a:rPr>
              <a:t>In fact, the page can break right in the middle of a line of text, with the top half of the characters on one page and the bottom half of the characters on the next! </a:t>
            </a:r>
          </a:p>
          <a:p>
            <a:pPr lvl="1" eaLnBrk="1" hangingPunct="1">
              <a:lnSpc>
                <a:spcPct val="80000"/>
              </a:lnSpc>
            </a:pPr>
            <a:r>
              <a:rPr lang="en-US" sz="2100" smtClean="0">
                <a:effectLst/>
              </a:rPr>
              <a:t>These types of formatting issues could make the output difficult for the sales representatives and the production manager to read. </a:t>
            </a:r>
          </a:p>
          <a:p>
            <a:pPr lvl="1" eaLnBrk="1" hangingPunct="1">
              <a:lnSpc>
                <a:spcPct val="80000"/>
              </a:lnSpc>
            </a:pPr>
            <a:r>
              <a:rPr lang="en-US" sz="2100" smtClean="0">
                <a:effectLst/>
              </a:rPr>
              <a:t>Asking the CEO to take this type of a report to the executive meeting could get you fired.</a:t>
            </a:r>
          </a:p>
          <a:p>
            <a:pPr lvl="1" eaLnBrk="1" hangingPunct="1">
              <a:lnSpc>
                <a:spcPct val="80000"/>
              </a:lnSpc>
            </a:pPr>
            <a:r>
              <a:rPr lang="en-US" sz="2100" smtClean="0">
                <a:effectLst/>
              </a:rPr>
              <a:t>Let’s look for another option!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xfrm>
            <a:off x="152400" y="0"/>
            <a:ext cx="8991600" cy="6858000"/>
          </a:xfrm>
        </p:spPr>
        <p:txBody>
          <a:bodyPr/>
          <a:lstStyle/>
          <a:p>
            <a:pPr eaLnBrk="1" hangingPunct="1">
              <a:lnSpc>
                <a:spcPct val="90000"/>
              </a:lnSpc>
            </a:pPr>
            <a:r>
              <a:rPr lang="en-US" sz="3000" b="1" smtClean="0">
                <a:effectLst/>
              </a:rPr>
              <a:t>A PDF Solution</a:t>
            </a:r>
          </a:p>
          <a:p>
            <a:pPr lvl="1" eaLnBrk="1" hangingPunct="1">
              <a:lnSpc>
                <a:spcPct val="90000"/>
              </a:lnSpc>
            </a:pPr>
            <a:r>
              <a:rPr lang="en-US" sz="2200" smtClean="0">
                <a:effectLst/>
              </a:rPr>
              <a:t>Because the capability to control the printed output is important, Adobe PDF should be considered. </a:t>
            </a:r>
          </a:p>
          <a:p>
            <a:pPr lvl="1" eaLnBrk="1" hangingPunct="1">
              <a:lnSpc>
                <a:spcPct val="90000"/>
              </a:lnSpc>
            </a:pPr>
            <a:r>
              <a:rPr lang="en-US" sz="2200" smtClean="0">
                <a:effectLst/>
              </a:rPr>
              <a:t>PDF files look good, both on the screen and in print. You can control where the page breaks occur and make sure everything looks great. </a:t>
            </a:r>
          </a:p>
          <a:p>
            <a:pPr lvl="1" eaLnBrk="1" hangingPunct="1">
              <a:lnSpc>
                <a:spcPct val="90000"/>
              </a:lnSpc>
            </a:pPr>
            <a:r>
              <a:rPr lang="en-US" sz="2200" smtClean="0">
                <a:effectLst/>
              </a:rPr>
              <a:t>However, several issues need to be overcome with PDF files.</a:t>
            </a:r>
          </a:p>
          <a:p>
            <a:pPr lvl="1" eaLnBrk="1" hangingPunct="1">
              <a:lnSpc>
                <a:spcPct val="90000"/>
              </a:lnSpc>
            </a:pPr>
            <a:r>
              <a:rPr lang="en-US" sz="2200" smtClean="0">
                <a:effectLst/>
              </a:rPr>
              <a:t>First of all, you need some type of utility to produce output in a PDF format. This could be Adobe’s full version of Acrobat or some other utility. After this a document must be created that contains the desired database information.</a:t>
            </a:r>
          </a:p>
          <a:p>
            <a:pPr lvl="1" eaLnBrk="1" hangingPunct="1">
              <a:lnSpc>
                <a:spcPct val="90000"/>
              </a:lnSpc>
            </a:pPr>
            <a:r>
              <a:rPr lang="en-US" sz="2200" smtClean="0">
                <a:effectLst/>
              </a:rPr>
              <a:t>After this document is created, it is converted into a PDF document using an export function or a special printer driver.</a:t>
            </a:r>
          </a:p>
          <a:p>
            <a:pPr lvl="1" eaLnBrk="1" hangingPunct="1">
              <a:lnSpc>
                <a:spcPct val="90000"/>
              </a:lnSpc>
            </a:pPr>
            <a:r>
              <a:rPr lang="en-US" sz="2200" smtClean="0">
                <a:effectLst/>
              </a:rPr>
              <a:t>Once the PDF document has been created, it can be copied to a website for access through the Internet. However, as soon as the PDF document is created, it becomes a static entity. It does not requery the database each time it is requested from the website.</a:t>
            </a:r>
          </a:p>
          <a:p>
            <a:pPr lvl="1" eaLnBrk="1" hangingPunct="1">
              <a:lnSpc>
                <a:spcPct val="90000"/>
              </a:lnSpc>
            </a:pPr>
            <a:r>
              <a:rPr lang="en-US" sz="2200" smtClean="0">
                <a:effectLst/>
              </a:rPr>
              <a:t>To remain up-to-date, the PDF document must be re-created each time the source data is changed. </a:t>
            </a:r>
          </a:p>
          <a:p>
            <a:pPr lvl="1" eaLnBrk="1" hangingPunct="1">
              <a:lnSpc>
                <a:spcPct val="90000"/>
              </a:lnSpc>
            </a:pPr>
            <a:r>
              <a:rPr lang="en-US" sz="2200" smtClean="0">
                <a:effectLst/>
              </a:rPr>
              <a:t>Perhaps there is a better way.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xfrm>
            <a:off x="152400" y="152400"/>
            <a:ext cx="8839200" cy="6705600"/>
          </a:xfrm>
        </p:spPr>
        <p:txBody>
          <a:bodyPr/>
          <a:lstStyle/>
          <a:p>
            <a:pPr eaLnBrk="1" hangingPunct="1"/>
            <a:r>
              <a:rPr lang="en-US" b="1" smtClean="0">
                <a:effectLst/>
              </a:rPr>
              <a:t>A Third-Party Reporting Environment</a:t>
            </a:r>
          </a:p>
          <a:p>
            <a:pPr lvl="1" eaLnBrk="1" hangingPunct="1"/>
            <a:r>
              <a:rPr lang="en-US" sz="2500" smtClean="0">
                <a:effectLst/>
              </a:rPr>
              <a:t>Reporting environments from other companies certainly overcome the limitations of our first two options. </a:t>
            </a:r>
          </a:p>
          <a:p>
            <a:pPr lvl="1" eaLnBrk="1" hangingPunct="1"/>
            <a:r>
              <a:rPr lang="en-US" sz="2500" smtClean="0">
                <a:effectLst/>
              </a:rPr>
              <a:t>These third-party products allow reports to be built without requiring large amounts of programming. </a:t>
            </a:r>
          </a:p>
          <a:p>
            <a:pPr lvl="1" eaLnBrk="1" hangingPunct="1"/>
            <a:r>
              <a:rPr lang="en-US" sz="2500" smtClean="0">
                <a:effectLst/>
              </a:rPr>
              <a:t>They can also dynamically generate output in a format such as Adobe PDF that will perform well onscreen and in print.</a:t>
            </a:r>
          </a:p>
          <a:p>
            <a:pPr lvl="1" eaLnBrk="1" hangingPunct="1"/>
            <a:r>
              <a:rPr lang="en-US" sz="2500" smtClean="0">
                <a:effectLst/>
              </a:rPr>
              <a:t>The problem with third-party reporting environments is the cost. Some products can run into the thousands or tens of thousands of dollars. This can be enough to break the budget - if indeed there is a budget - for reporting projects such as the ones discussed previously.</a:t>
            </a:r>
          </a:p>
        </p:txBody>
      </p:sp>
    </p:spTree>
  </p:cSld>
  <p:clrMapOvr>
    <a:masterClrMapping/>
  </p:clrMapOvr>
</p:sld>
</file>

<file path=ppt/theme/theme1.xml><?xml version="1.0" encoding="utf-8"?>
<a:theme xmlns:a="http://schemas.openxmlformats.org/drawingml/2006/main" name="Orbit">
  <a:themeElements>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fontScheme name="Orbi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Orbit 2">
        <a:dk1>
          <a:srgbClr val="008000"/>
        </a:dk1>
        <a:lt1>
          <a:srgbClr val="FFFFFF"/>
        </a:lt1>
        <a:dk2>
          <a:srgbClr val="003300"/>
        </a:dk2>
        <a:lt2>
          <a:srgbClr val="C0C0C0"/>
        </a:lt2>
        <a:accent1>
          <a:srgbClr val="99CC00"/>
        </a:accent1>
        <a:accent2>
          <a:srgbClr val="527C3A"/>
        </a:accent2>
        <a:accent3>
          <a:srgbClr val="AAADAA"/>
        </a:accent3>
        <a:accent4>
          <a:srgbClr val="DADADA"/>
        </a:accent4>
        <a:accent5>
          <a:srgbClr val="CAE2AA"/>
        </a:accent5>
        <a:accent6>
          <a:srgbClr val="497034"/>
        </a:accent6>
        <a:hlink>
          <a:srgbClr val="33CC33"/>
        </a:hlink>
        <a:folHlink>
          <a:srgbClr val="C1FF83"/>
        </a:folHlink>
      </a:clrScheme>
      <a:clrMap bg1="dk2" tx1="lt1" bg2="dk1" tx2="lt2" accent1="accent1" accent2="accent2" accent3="accent3" accent4="accent4" accent5="accent5" accent6="accent6" hlink="hlink" folHlink="folHlink"/>
    </a:extraClrScheme>
    <a:extraClrScheme>
      <a:clrScheme name="Orbit 3">
        <a:dk1>
          <a:srgbClr val="000066"/>
        </a:dk1>
        <a:lt1>
          <a:srgbClr val="FFFFFF"/>
        </a:lt1>
        <a:dk2>
          <a:srgbClr val="000099"/>
        </a:dk2>
        <a:lt2>
          <a:srgbClr val="9FBFFF"/>
        </a:lt2>
        <a:accent1>
          <a:srgbClr val="0099CC"/>
        </a:accent1>
        <a:accent2>
          <a:srgbClr val="00CC66"/>
        </a:accent2>
        <a:accent3>
          <a:srgbClr val="AAAACA"/>
        </a:accent3>
        <a:accent4>
          <a:srgbClr val="DADADA"/>
        </a:accent4>
        <a:accent5>
          <a:srgbClr val="AACAE2"/>
        </a:accent5>
        <a:accent6>
          <a:srgbClr val="00B95C"/>
        </a:accent6>
        <a:hlink>
          <a:srgbClr val="00FFFF"/>
        </a:hlink>
        <a:folHlink>
          <a:srgbClr val="CDE6FF"/>
        </a:folHlink>
      </a:clrScheme>
      <a:clrMap bg1="dk2" tx1="lt1" bg2="dk1" tx2="lt2" accent1="accent1" accent2="accent2" accent3="accent3" accent4="accent4" accent5="accent5" accent6="accent6" hlink="hlink" folHlink="folHlink"/>
    </a:extraClrScheme>
    <a:extraClrScheme>
      <a:clrScheme name="Orbit 4">
        <a:dk1>
          <a:srgbClr val="00ACA8"/>
        </a:dk1>
        <a:lt1>
          <a:srgbClr val="FFFFFF"/>
        </a:lt1>
        <a:dk2>
          <a:srgbClr val="006666"/>
        </a:dk2>
        <a:lt2>
          <a:srgbClr val="FFFF99"/>
        </a:lt2>
        <a:accent1>
          <a:srgbClr val="0099CC"/>
        </a:accent1>
        <a:accent2>
          <a:srgbClr val="6D6FC7"/>
        </a:accent2>
        <a:accent3>
          <a:srgbClr val="AAB8B8"/>
        </a:accent3>
        <a:accent4>
          <a:srgbClr val="DADADA"/>
        </a:accent4>
        <a:accent5>
          <a:srgbClr val="AACAE2"/>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bit 5">
        <a:dk1>
          <a:srgbClr val="BA0023"/>
        </a:dk1>
        <a:lt1>
          <a:srgbClr val="FFFFFF"/>
        </a:lt1>
        <a:dk2>
          <a:srgbClr val="800000"/>
        </a:dk2>
        <a:lt2>
          <a:srgbClr val="FFFF99"/>
        </a:lt2>
        <a:accent1>
          <a:srgbClr val="FF6600"/>
        </a:accent1>
        <a:accent2>
          <a:srgbClr val="C5543D"/>
        </a:accent2>
        <a:accent3>
          <a:srgbClr val="C0AAAA"/>
        </a:accent3>
        <a:accent4>
          <a:srgbClr val="DADADA"/>
        </a:accent4>
        <a:accent5>
          <a:srgbClr val="FFB8AA"/>
        </a:accent5>
        <a:accent6>
          <a:srgbClr val="B24B36"/>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Orbit 6">
        <a:dk1>
          <a:srgbClr val="6D776E"/>
        </a:dk1>
        <a:lt1>
          <a:srgbClr val="FFFFFF"/>
        </a:lt1>
        <a:dk2>
          <a:srgbClr val="575863"/>
        </a:dk2>
        <a:lt2>
          <a:srgbClr val="DDDDDD"/>
        </a:lt2>
        <a:accent1>
          <a:srgbClr val="0099CC"/>
        </a:accent1>
        <a:accent2>
          <a:srgbClr val="939EA9"/>
        </a:accent2>
        <a:accent3>
          <a:srgbClr val="B4B4B7"/>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
      <a:clrScheme name="Orbit 7">
        <a:dk1>
          <a:srgbClr val="A28A84"/>
        </a:dk1>
        <a:lt1>
          <a:srgbClr val="FFFFFF"/>
        </a:lt1>
        <a:dk2>
          <a:srgbClr val="765E58"/>
        </a:dk2>
        <a:lt2>
          <a:srgbClr val="DDDDDD"/>
        </a:lt2>
        <a:accent1>
          <a:srgbClr val="CC6600"/>
        </a:accent1>
        <a:accent2>
          <a:srgbClr val="CC9900"/>
        </a:accent2>
        <a:accent3>
          <a:srgbClr val="BDB6B4"/>
        </a:accent3>
        <a:accent4>
          <a:srgbClr val="DADADA"/>
        </a:accent4>
        <a:accent5>
          <a:srgbClr val="E2B8AA"/>
        </a:accent5>
        <a:accent6>
          <a:srgbClr val="B98A00"/>
        </a:accent6>
        <a:hlink>
          <a:srgbClr val="FFCC00"/>
        </a:hlink>
        <a:folHlink>
          <a:srgbClr val="FFFFBD"/>
        </a:folHlink>
      </a:clrScheme>
      <a:clrMap bg1="dk2" tx1="lt1" bg2="dk1" tx2="lt2" accent1="accent1" accent2="accent2" accent3="accent3" accent4="accent4" accent5="accent5" accent6="accent6" hlink="hlink" folHlink="folHlink"/>
    </a:extraClrScheme>
    <a:extraClrScheme>
      <a:clrScheme name="Orbit 8">
        <a:dk1>
          <a:srgbClr val="000000"/>
        </a:dk1>
        <a:lt1>
          <a:srgbClr val="C5D9ED"/>
        </a:lt1>
        <a:dk2>
          <a:srgbClr val="000000"/>
        </a:dk2>
        <a:lt2>
          <a:srgbClr val="FFFFFF"/>
        </a:lt2>
        <a:accent1>
          <a:srgbClr val="F3F6FF"/>
        </a:accent1>
        <a:accent2>
          <a:srgbClr val="33CCCC"/>
        </a:accent2>
        <a:accent3>
          <a:srgbClr val="DFE9F4"/>
        </a:accent3>
        <a:accent4>
          <a:srgbClr val="000000"/>
        </a:accent4>
        <a:accent5>
          <a:srgbClr val="F8FAFF"/>
        </a:accent5>
        <a:accent6>
          <a:srgbClr val="2DB9B9"/>
        </a:accent6>
        <a:hlink>
          <a:srgbClr val="0000FF"/>
        </a:hlink>
        <a:folHlink>
          <a:srgbClr val="006699"/>
        </a:folHlink>
      </a:clrScheme>
      <a:clrMap bg1="lt1" tx1="dk1" bg2="lt2" tx2="dk2" accent1="accent1" accent2="accent2" accent3="accent3" accent4="accent4" accent5="accent5" accent6="accent6" hlink="hlink" folHlink="folHlink"/>
    </a:extraClrScheme>
    <a:extraClrScheme>
      <a:clrScheme name="Orbit 9">
        <a:dk1>
          <a:srgbClr val="FFFFFF"/>
        </a:dk1>
        <a:lt1>
          <a:srgbClr val="FFFFFF"/>
        </a:lt1>
        <a:dk2>
          <a:srgbClr val="AAAAC6"/>
        </a:dk2>
        <a:lt2>
          <a:srgbClr val="FFFFCC"/>
        </a:lt2>
        <a:accent1>
          <a:srgbClr val="66667E"/>
        </a:accent1>
        <a:accent2>
          <a:srgbClr val="629157"/>
        </a:accent2>
        <a:accent3>
          <a:srgbClr val="D2D2DF"/>
        </a:accent3>
        <a:accent4>
          <a:srgbClr val="DADADA"/>
        </a:accent4>
        <a:accent5>
          <a:srgbClr val="B8B8C0"/>
        </a:accent5>
        <a:accent6>
          <a:srgbClr val="58834E"/>
        </a:accent6>
        <a:hlink>
          <a:srgbClr val="6600CC"/>
        </a:hlink>
        <a:folHlink>
          <a:srgbClr val="3399FF"/>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Orbit</Template>
  <TotalTime>532</TotalTime>
  <Words>5025</Words>
  <Application>Microsoft Office PowerPoint</Application>
  <PresentationFormat>On-screen Show (4:3)</PresentationFormat>
  <Paragraphs>262</Paragraphs>
  <Slides>43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Wingdings</vt:lpstr>
      <vt:lpstr>Calibri</vt:lpstr>
      <vt:lpstr>Orbit</vt:lpstr>
      <vt:lpstr>Introducing Report Design</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vector>
  </TitlesOfParts>
  <Company>GBC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PHP</dc:title>
  <dc:creator>Alma Ramadani</dc:creator>
  <cp:lastModifiedBy>YR</cp:lastModifiedBy>
  <cp:revision>52</cp:revision>
  <cp:lastPrinted>1601-01-01T00:00:00Z</cp:lastPrinted>
  <dcterms:created xsi:type="dcterms:W3CDTF">2009-08-10T15:42:28Z</dcterms:created>
  <dcterms:modified xsi:type="dcterms:W3CDTF">2013-08-28T02:19:07Z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7</vt:i4>
  </property>
</Properties>
</file>