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07"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3209" autoAdjust="0"/>
  </p:normalViewPr>
  <p:slideViewPr>
    <p:cSldViewPr>
      <p:cViewPr varScale="1">
        <p:scale>
          <a:sx n="108" d="100"/>
          <a:sy n="108" d="100"/>
        </p:scale>
        <p:origin x="166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3902075"/>
            <a:ext cx="3400425" cy="2949575"/>
            <a:chOff x="0" y="2458"/>
            <a:chExt cx="2142" cy="1858"/>
          </a:xfrm>
        </p:grpSpPr>
        <p:sp>
          <p:nvSpPr>
            <p:cNvPr id="5"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6"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p>
          </p:txBody>
        </p:sp>
        <p:sp>
          <p:nvSpPr>
            <p:cNvPr id="7"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8"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US"/>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grpSp>
      <p:sp>
        <p:nvSpPr>
          <p:cNvPr id="338954"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338955"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12"/>
          <p:cNvSpPr>
            <a:spLocks noGrp="1" noChangeArrowheads="1"/>
          </p:cNvSpPr>
          <p:nvPr>
            <p:ph type="dt" sz="quarter" idx="10"/>
          </p:nvPr>
        </p:nvSpPr>
        <p:spPr/>
        <p:txBody>
          <a:bodyPr/>
          <a:lstStyle>
            <a:lvl1pPr>
              <a:defRPr/>
            </a:lvl1pPr>
          </a:lstStyle>
          <a:p>
            <a:pPr>
              <a:defRPr/>
            </a:pPr>
            <a:endParaRPr lang="en-US"/>
          </a:p>
        </p:txBody>
      </p:sp>
      <p:sp>
        <p:nvSpPr>
          <p:cNvPr id="13" name="Rectangle 13"/>
          <p:cNvSpPr>
            <a:spLocks noGrp="1" noChangeArrowheads="1"/>
          </p:cNvSpPr>
          <p:nvPr>
            <p:ph type="ftr" sz="quarter" idx="11"/>
          </p:nvPr>
        </p:nvSpPr>
        <p:spPr/>
        <p:txBody>
          <a:bodyPr/>
          <a:lstStyle>
            <a:lvl1pPr>
              <a:defRPr/>
            </a:lvl1pPr>
          </a:lstStyle>
          <a:p>
            <a:pPr>
              <a:defRPr/>
            </a:pPr>
            <a:endParaRPr lang="en-US"/>
          </a:p>
        </p:txBody>
      </p:sp>
      <p:sp>
        <p:nvSpPr>
          <p:cNvPr id="14" name="Rectangle 14"/>
          <p:cNvSpPr>
            <a:spLocks noGrp="1" noChangeArrowheads="1"/>
          </p:cNvSpPr>
          <p:nvPr>
            <p:ph type="sldNum" sz="quarter" idx="12"/>
          </p:nvPr>
        </p:nvSpPr>
        <p:spPr/>
        <p:txBody>
          <a:bodyPr/>
          <a:lstStyle>
            <a:lvl1pPr>
              <a:defRPr/>
            </a:lvl1pPr>
          </a:lstStyle>
          <a:p>
            <a:pPr>
              <a:defRPr/>
            </a:pPr>
            <a:fld id="{70B97590-3E3C-447A-9410-701F281EFD7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64050C1F-4F86-412F-B34A-59E57F005A0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53DD5F31-98B1-44B4-834D-75C17BB581E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96571CC2-4D4E-48EF-8CD9-6F3F50E8C47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B63D6433-1139-4B3A-90AD-8BECC29FA73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3DAB18FB-F383-4D7C-95F7-C972423A803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fld id="{9DAD2557-9002-4AA5-A70A-F0035E91BFF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8CB43FF7-387E-46CE-A426-C874BF1FD0B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fld id="{582E2155-5396-45A7-BF56-650D2B1C8D7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06C38936-87ED-45C8-B491-3C83CE9B1AD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0CC4E66E-9C42-40ED-B1CA-BC7EBCAB4B7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902075"/>
            <a:ext cx="3400425" cy="2949575"/>
            <a:chOff x="0" y="2458"/>
            <a:chExt cx="2142" cy="1858"/>
          </a:xfrm>
        </p:grpSpPr>
        <p:sp>
          <p:nvSpPr>
            <p:cNvPr id="3379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p>
          </p:txBody>
        </p:sp>
        <p:sp>
          <p:nvSpPr>
            <p:cNvPr id="3379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sp>
          <p:nvSpPr>
            <p:cNvPr id="3379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US"/>
            </a:p>
          </p:txBody>
        </p:sp>
        <p:sp>
          <p:nvSpPr>
            <p:cNvPr id="3379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grpSp>
      <p:sp>
        <p:nvSpPr>
          <p:cNvPr id="337930"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337931"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7932"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pPr>
              <a:defRPr/>
            </a:pPr>
            <a:endParaRPr lang="en-US"/>
          </a:p>
        </p:txBody>
      </p:sp>
      <p:sp>
        <p:nvSpPr>
          <p:cNvPr id="337933"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pPr>
              <a:defRPr/>
            </a:pPr>
            <a:endParaRPr lang="en-US"/>
          </a:p>
        </p:txBody>
      </p:sp>
      <p:sp>
        <p:nvSpPr>
          <p:cNvPr id="337934"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pPr>
              <a:defRPr/>
            </a:pPr>
            <a:fld id="{5F1BE54C-6E99-4EB0-B2FC-9FF537A2766F}"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42"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eaLnBrk="0" fontAlgn="base" hangingPunct="0">
        <a:spcBef>
          <a:spcPct val="20000"/>
        </a:spcBef>
        <a:spcAft>
          <a:spcPct val="0"/>
        </a:spcAft>
        <a:buClr>
          <a:srgbClr val="00FF00"/>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rgbClr val="FF0000"/>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eaLnBrk="0" fontAlgn="base" hangingPunct="0">
        <a:spcBef>
          <a:spcPct val="20000"/>
        </a:spcBef>
        <a:spcAft>
          <a:spcPct val="0"/>
        </a:spcAft>
        <a:buClr>
          <a:srgbClr val="FFFF00"/>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eaLnBrk="0" fontAlgn="base" hangingPunct="0">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676400"/>
            <a:ext cx="8077200" cy="2971800"/>
          </a:xfrm>
        </p:spPr>
        <p:txBody>
          <a:bodyPr/>
          <a:lstStyle/>
          <a:p>
            <a:pPr>
              <a:defRPr/>
            </a:pPr>
            <a:r>
              <a:rPr lang="en-CA" dirty="0" smtClean="0"/>
              <a:t>Building Basic Reports</a:t>
            </a:r>
            <a:endParaRPr lang="en-US" dirty="0" smtClean="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r>
              <a:rPr lang="en-US" sz="2800" b="1" dirty="0" smtClean="0">
                <a:effectLst/>
              </a:rPr>
              <a:t>Exercise 1</a:t>
            </a:r>
          </a:p>
          <a:p>
            <a:pPr marL="990600" lvl="1" indent="-533400"/>
            <a:r>
              <a:rPr lang="en-US" sz="2100" b="1" dirty="0" smtClean="0">
                <a:effectLst/>
              </a:rPr>
              <a:t>Transport List Report, Task 1: Create the Chapter05 Project, Create a Shared Data Source, and Create a New Report in the Chapter05 Project</a:t>
            </a:r>
          </a:p>
          <a:p>
            <a:pPr marL="990600" lvl="1" indent="-533400"/>
            <a:endParaRPr lang="en-US" sz="2100" b="1" dirty="0" smtClean="0">
              <a:effectLst/>
            </a:endParaRPr>
          </a:p>
          <a:p>
            <a:pPr marL="1371600" lvl="2" indent="-457200">
              <a:buFont typeface="Wingdings" pitchFamily="2" charset="2"/>
              <a:buAutoNum type="arabicPeriod" startAt="29"/>
            </a:pPr>
            <a:r>
              <a:rPr lang="en-US" sz="1900" dirty="0" smtClean="0">
                <a:effectLst/>
              </a:rPr>
              <a:t>Click the Query Designer button. The Query Designer window opens, displaying the Generic Query Designer. We use the Generic Query Designer in Chapter 6. For now, we switch to the Graphical Query Designer and all the helpful tools it provides.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r>
              <a:rPr lang="en-US" sz="2800" b="1" smtClean="0">
                <a:effectLst/>
              </a:rPr>
              <a:t>Exercise 1</a:t>
            </a:r>
          </a:p>
          <a:p>
            <a:pPr marL="990600" lvl="1" indent="-533400"/>
            <a:r>
              <a:rPr lang="en-US" sz="2200" b="1" smtClean="0">
                <a:effectLst/>
              </a:rPr>
              <a:t>Transport List Report, Task 2: Create a Dataset</a:t>
            </a:r>
          </a:p>
          <a:p>
            <a:pPr marL="1371600" lvl="2" indent="-457200">
              <a:buFont typeface="Wingdings" pitchFamily="2" charset="2"/>
              <a:buAutoNum type="arabicPeriod"/>
            </a:pPr>
            <a:r>
              <a:rPr lang="en-US" sz="2000" smtClean="0">
                <a:effectLst/>
              </a:rPr>
              <a:t>Right-click in the diagram pane (the upper area) of the Graphical Query Designer screen. Select Add Table from the context menu.</a:t>
            </a:r>
          </a:p>
          <a:p>
            <a:pPr marL="1371600" lvl="2" indent="-457200">
              <a:buFont typeface="Wingdings" pitchFamily="2" charset="2"/>
              <a:buAutoNum type="arabicPeriod"/>
            </a:pPr>
            <a:r>
              <a:rPr lang="en-US" sz="2000" smtClean="0">
                <a:effectLst/>
              </a:rPr>
              <a:t>Add the following tables to the query:</a:t>
            </a:r>
          </a:p>
          <a:p>
            <a:pPr marL="1752600" lvl="3" indent="-381000">
              <a:buFont typeface="Wingdings" pitchFamily="2" charset="2"/>
              <a:buNone/>
            </a:pPr>
            <a:r>
              <a:rPr lang="en-US" sz="1700" smtClean="0">
                <a:effectLst/>
              </a:rPr>
              <a:t>Transport</a:t>
            </a:r>
          </a:p>
          <a:p>
            <a:pPr marL="1752600" lvl="3" indent="-381000">
              <a:buFont typeface="Wingdings" pitchFamily="2" charset="2"/>
              <a:buNone/>
            </a:pPr>
            <a:r>
              <a:rPr lang="en-US" sz="1700" smtClean="0">
                <a:effectLst/>
              </a:rPr>
              <a:t>TransportType</a:t>
            </a:r>
          </a:p>
          <a:p>
            <a:pPr marL="1752600" lvl="3" indent="-381000">
              <a:buFont typeface="Wingdings" pitchFamily="2" charset="2"/>
              <a:buNone/>
            </a:pPr>
            <a:r>
              <a:rPr lang="en-US" sz="1700" smtClean="0">
                <a:effectLst/>
              </a:rPr>
              <a:t>Repair</a:t>
            </a:r>
          </a:p>
          <a:p>
            <a:pPr marL="1371600" lvl="2" indent="-457200">
              <a:buFont typeface="Wingdings" pitchFamily="2" charset="2"/>
              <a:buAutoNum type="arabicPeriod"/>
            </a:pPr>
            <a:r>
              <a:rPr lang="en-US" sz="2000" smtClean="0">
                <a:effectLst/>
              </a:rPr>
              <a:t>Click Close to exit the Add Table dialog box.</a:t>
            </a:r>
          </a:p>
          <a:p>
            <a:pPr marL="1371600" lvl="2" indent="-457200">
              <a:buFont typeface="Wingdings" pitchFamily="2" charset="2"/>
              <a:buAutoNum type="arabicPeriod"/>
            </a:pPr>
            <a:r>
              <a:rPr lang="en-US" sz="2000" smtClean="0">
                <a:effectLst/>
              </a:rPr>
              <a:t>Right-click the diamond on the connection between the Transport table and the Repair table. You may need to rearrange the TransportType table, the Transport table, and the Repair table to see this diamond. Select the Select All Rows from Transport item from the context menu.</a:t>
            </a:r>
          </a:p>
          <a:p>
            <a:pPr marL="1371600" lvl="2" indent="-457200">
              <a:buFont typeface="Wingdings" pitchFamily="2" charset="2"/>
              <a:buAutoNum type="arabicPeriod"/>
            </a:pPr>
            <a:r>
              <a:rPr lang="en-US" sz="2000" smtClean="0">
                <a:effectLst/>
              </a:rPr>
              <a:t>Check the following columns in the TransportType table:</a:t>
            </a:r>
          </a:p>
          <a:p>
            <a:pPr marL="1752600" lvl="3" indent="-381000">
              <a:buFont typeface="Wingdings" pitchFamily="2" charset="2"/>
              <a:buNone/>
            </a:pPr>
            <a:r>
              <a:rPr lang="en-US" sz="1800" smtClean="0">
                <a:effectLst/>
              </a:rPr>
              <a:t>Description</a:t>
            </a:r>
          </a:p>
          <a:p>
            <a:pPr marL="1752600" lvl="3" indent="-381000">
              <a:buFont typeface="Wingdings" pitchFamily="2" charset="2"/>
              <a:buNone/>
            </a:pPr>
            <a:r>
              <a:rPr lang="en-US" sz="1800" smtClean="0">
                <a:effectLst/>
              </a:rPr>
              <a:t>CargoCapacity</a:t>
            </a:r>
          </a:p>
          <a:p>
            <a:pPr marL="1752600" lvl="3" indent="-381000">
              <a:buFont typeface="Wingdings" pitchFamily="2" charset="2"/>
              <a:buNone/>
            </a:pPr>
            <a:r>
              <a:rPr lang="en-US" sz="1800" smtClean="0">
                <a:effectLst/>
              </a:rPr>
              <a:t>Range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90000"/>
              </a:lnSpc>
            </a:pPr>
            <a:r>
              <a:rPr lang="en-US" sz="2800" b="1" dirty="0" smtClean="0">
                <a:effectLst/>
              </a:rPr>
              <a:t>Exercise 1</a:t>
            </a:r>
          </a:p>
          <a:p>
            <a:pPr marL="990600" lvl="1" indent="-533400">
              <a:lnSpc>
                <a:spcPct val="90000"/>
              </a:lnSpc>
            </a:pPr>
            <a:r>
              <a:rPr lang="en-US" sz="2200" b="1" dirty="0" smtClean="0">
                <a:effectLst/>
              </a:rPr>
              <a:t>Transport List Report, Task 2: Create a Dataset</a:t>
            </a:r>
          </a:p>
          <a:p>
            <a:pPr marL="1371600" lvl="2" indent="-457200">
              <a:lnSpc>
                <a:spcPct val="90000"/>
              </a:lnSpc>
              <a:buFont typeface="Wingdings" pitchFamily="2" charset="2"/>
              <a:buAutoNum type="arabicPeriod" startAt="6"/>
            </a:pPr>
            <a:r>
              <a:rPr lang="en-US" sz="2000" dirty="0" smtClean="0">
                <a:effectLst/>
              </a:rPr>
              <a:t>Check the following columns in the Transport table:</a:t>
            </a:r>
          </a:p>
          <a:p>
            <a:pPr marL="1752600" lvl="3" indent="-381000">
              <a:lnSpc>
                <a:spcPct val="90000"/>
              </a:lnSpc>
              <a:buFont typeface="Wingdings" pitchFamily="2" charset="2"/>
              <a:buNone/>
            </a:pPr>
            <a:r>
              <a:rPr lang="en-US" sz="1800" dirty="0" err="1" smtClean="0">
                <a:effectLst/>
              </a:rPr>
              <a:t>SerialNumber</a:t>
            </a:r>
            <a:endParaRPr lang="en-US" sz="1800" dirty="0" smtClean="0">
              <a:effectLst/>
            </a:endParaRPr>
          </a:p>
          <a:p>
            <a:pPr marL="1752600" lvl="3" indent="-381000">
              <a:lnSpc>
                <a:spcPct val="90000"/>
              </a:lnSpc>
              <a:buFont typeface="Wingdings" pitchFamily="2" charset="2"/>
              <a:buNone/>
            </a:pPr>
            <a:r>
              <a:rPr lang="en-US" sz="1800" dirty="0" err="1" smtClean="0">
                <a:effectLst/>
              </a:rPr>
              <a:t>PurchaseDate</a:t>
            </a:r>
            <a:endParaRPr lang="en-US" sz="1800" dirty="0" smtClean="0">
              <a:effectLst/>
            </a:endParaRPr>
          </a:p>
          <a:p>
            <a:pPr marL="1752600" lvl="3" indent="-381000">
              <a:lnSpc>
                <a:spcPct val="90000"/>
              </a:lnSpc>
              <a:buFont typeface="Wingdings" pitchFamily="2" charset="2"/>
              <a:buNone/>
            </a:pPr>
            <a:r>
              <a:rPr lang="en-US" sz="1800" dirty="0" err="1" smtClean="0">
                <a:effectLst/>
              </a:rPr>
              <a:t>RetiredDate</a:t>
            </a:r>
            <a:endParaRPr lang="en-US" sz="1800" dirty="0" smtClean="0">
              <a:effectLst/>
            </a:endParaRPr>
          </a:p>
          <a:p>
            <a:pPr marL="1371600" lvl="2" indent="-457200">
              <a:lnSpc>
                <a:spcPct val="90000"/>
              </a:lnSpc>
              <a:buFont typeface="Wingdings" pitchFamily="2" charset="2"/>
              <a:buAutoNum type="arabicPeriod" startAt="6"/>
            </a:pPr>
            <a:r>
              <a:rPr lang="en-US" sz="2000" dirty="0" smtClean="0">
                <a:effectLst/>
              </a:rPr>
              <a:t>Check the following column in the Repair table:</a:t>
            </a:r>
          </a:p>
          <a:p>
            <a:pPr marL="1371600" lvl="2" indent="-457200">
              <a:lnSpc>
                <a:spcPct val="90000"/>
              </a:lnSpc>
              <a:buFont typeface="Wingdings" pitchFamily="2" charset="2"/>
              <a:buNone/>
            </a:pPr>
            <a:r>
              <a:rPr lang="en-US" sz="2000" dirty="0" smtClean="0">
                <a:effectLst/>
              </a:rPr>
              <a:t>	</a:t>
            </a:r>
            <a:r>
              <a:rPr lang="en-US" sz="2000" dirty="0" err="1" smtClean="0">
                <a:effectLst/>
              </a:rPr>
              <a:t>BeginWorkDate</a:t>
            </a:r>
            <a:endParaRPr lang="en-US" sz="2000" dirty="0" smtClean="0">
              <a:effectLst/>
            </a:endParaRPr>
          </a:p>
          <a:p>
            <a:pPr marL="1371600" lvl="2" indent="-457200">
              <a:lnSpc>
                <a:spcPct val="90000"/>
              </a:lnSpc>
              <a:buFont typeface="Wingdings" pitchFamily="2" charset="2"/>
              <a:buAutoNum type="arabicPeriod" startAt="8"/>
            </a:pPr>
            <a:r>
              <a:rPr lang="en-US" sz="2000" dirty="0" smtClean="0">
                <a:effectLst/>
              </a:rPr>
              <a:t>In the criteria pane (the second area from the top), type </a:t>
            </a:r>
            <a:r>
              <a:rPr lang="en-US" sz="2000" b="1" dirty="0" smtClean="0">
                <a:effectLst/>
              </a:rPr>
              <a:t>1 </a:t>
            </a:r>
            <a:r>
              <a:rPr lang="en-US" sz="2000" dirty="0" smtClean="0">
                <a:effectLst/>
              </a:rPr>
              <a:t>in the Sort Order column across from the Description field and type </a:t>
            </a:r>
            <a:r>
              <a:rPr lang="en-US" sz="2000" b="1" dirty="0" smtClean="0">
                <a:effectLst/>
              </a:rPr>
              <a:t>2 </a:t>
            </a:r>
            <a:r>
              <a:rPr lang="en-US" sz="2000" dirty="0" smtClean="0">
                <a:effectLst/>
              </a:rPr>
              <a:t>in the Sort Order column across from the </a:t>
            </a:r>
            <a:r>
              <a:rPr lang="en-US" sz="2000" dirty="0" err="1" smtClean="0">
                <a:effectLst/>
              </a:rPr>
              <a:t>SerialNumber</a:t>
            </a:r>
            <a:r>
              <a:rPr lang="en-US" sz="2000" dirty="0" smtClean="0">
                <a:effectLst/>
              </a:rPr>
              <a:t> field.</a:t>
            </a:r>
          </a:p>
          <a:p>
            <a:pPr marL="1371600" lvl="2" indent="-457200">
              <a:lnSpc>
                <a:spcPct val="90000"/>
              </a:lnSpc>
              <a:buFont typeface="Wingdings" pitchFamily="2" charset="2"/>
              <a:buAutoNum type="arabicPeriod" startAt="8"/>
            </a:pPr>
            <a:r>
              <a:rPr lang="en-US" sz="2000" dirty="0" smtClean="0">
                <a:effectLst/>
              </a:rPr>
              <a:t>The business need for this report states it is to include only active transports. That means we only want to include transports that do not have a retired date. Type </a:t>
            </a:r>
            <a:r>
              <a:rPr lang="en-US" sz="2000" b="1" dirty="0" smtClean="0">
                <a:effectLst/>
              </a:rPr>
              <a:t>IS NULL </a:t>
            </a:r>
            <a:r>
              <a:rPr lang="en-US" sz="2000" dirty="0" smtClean="0">
                <a:effectLst/>
              </a:rPr>
              <a:t>in the Filter column across from the </a:t>
            </a:r>
            <a:r>
              <a:rPr lang="en-US" sz="2000" dirty="0" err="1" smtClean="0">
                <a:effectLst/>
              </a:rPr>
              <a:t>RetiredDate</a:t>
            </a:r>
            <a:r>
              <a:rPr lang="en-US" sz="2000" dirty="0" smtClean="0">
                <a:effectLst/>
              </a:rPr>
              <a:t> field. Remove the check mark under the Output column across from the </a:t>
            </a:r>
            <a:r>
              <a:rPr lang="en-US" sz="2000" dirty="0" err="1" smtClean="0">
                <a:effectLst/>
              </a:rPr>
              <a:t>RetiredDate</a:t>
            </a:r>
            <a:r>
              <a:rPr lang="en-US" sz="2000" dirty="0" smtClean="0">
                <a:effectLst/>
              </a:rPr>
              <a:t> field.</a:t>
            </a:r>
          </a:p>
          <a:p>
            <a:pPr marL="1371600" lvl="2" indent="-457200">
              <a:lnSpc>
                <a:spcPct val="90000"/>
              </a:lnSpc>
              <a:buFont typeface="Wingdings" pitchFamily="2" charset="2"/>
              <a:buAutoNum type="arabicPeriod" startAt="8"/>
            </a:pPr>
            <a:r>
              <a:rPr lang="en-US" sz="2000" dirty="0" smtClean="0">
                <a:effectLst/>
              </a:rPr>
              <a:t>Right-click in the SQL pane (the third area from the top), and select Execute SQL from the context menu. In the results pane (the bottom area), notice that several records appear for serial number P-348-23-4532-22A. Your screen should look like the following illustration.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r>
              <a:rPr lang="en-US" sz="2800" b="1" smtClean="0">
                <a:effectLst/>
              </a:rPr>
              <a:t>Exercise 1</a:t>
            </a:r>
          </a:p>
          <a:p>
            <a:pPr marL="990600" lvl="1" indent="-533400"/>
            <a:r>
              <a:rPr lang="en-US" sz="2400" b="1" smtClean="0">
                <a:effectLst/>
              </a:rPr>
              <a:t>Transport List Report, Task 2: Create a Dataset</a:t>
            </a:r>
          </a:p>
          <a:p>
            <a:pPr marL="1371600" lvl="2" indent="-457200">
              <a:buFont typeface="Wingdings" pitchFamily="2" charset="2"/>
              <a:buAutoNum type="arabicPeriod" startAt="11"/>
            </a:pPr>
            <a:r>
              <a:rPr lang="en-US" sz="1900" smtClean="0">
                <a:effectLst/>
              </a:rPr>
              <a:t>Right-click in the diagram pane of the Graphical Query Designer screen. Select Add Group By from the context menu. A new column called Group By is added to the criteria pane.</a:t>
            </a:r>
          </a:p>
          <a:p>
            <a:pPr marL="1371600" lvl="2" indent="-457200">
              <a:buFont typeface="Wingdings" pitchFamily="2" charset="2"/>
              <a:buAutoNum type="arabicPeriod" startAt="11"/>
            </a:pPr>
            <a:r>
              <a:rPr lang="en-US" sz="1900" smtClean="0">
                <a:effectLst/>
              </a:rPr>
              <a:t>In the criteria pane, click in the Group By column across from BeginWorkDate.</a:t>
            </a:r>
          </a:p>
        </p:txBody>
      </p:sp>
      <p:pic>
        <p:nvPicPr>
          <p:cNvPr id="26627" name="Picture 3"/>
          <p:cNvPicPr>
            <a:picLocks noChangeAspect="1" noChangeArrowheads="1"/>
          </p:cNvPicPr>
          <p:nvPr/>
        </p:nvPicPr>
        <p:blipFill>
          <a:blip r:embed="rId2" cstate="print"/>
          <a:srcRect/>
          <a:stretch>
            <a:fillRect/>
          </a:stretch>
        </p:blipFill>
        <p:spPr bwMode="auto">
          <a:xfrm>
            <a:off x="2057400" y="2641600"/>
            <a:ext cx="5499100" cy="421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r>
              <a:rPr lang="en-US" sz="2800" b="1" dirty="0" smtClean="0">
                <a:effectLst/>
              </a:rPr>
              <a:t>Exercise 1</a:t>
            </a:r>
          </a:p>
          <a:p>
            <a:pPr marL="990600" lvl="1" indent="-533400"/>
            <a:r>
              <a:rPr lang="en-US" sz="2400" b="1" dirty="0" smtClean="0">
                <a:effectLst/>
              </a:rPr>
              <a:t>Transport List Report, Task 2: Create a Dataset</a:t>
            </a:r>
          </a:p>
          <a:p>
            <a:pPr marL="1371600" lvl="2" indent="-457200">
              <a:lnSpc>
                <a:spcPct val="85000"/>
              </a:lnSpc>
              <a:buFont typeface="Wingdings" pitchFamily="2" charset="2"/>
              <a:buAutoNum type="arabicPeriod" startAt="13"/>
            </a:pPr>
            <a:r>
              <a:rPr lang="en-US" sz="1900" dirty="0" smtClean="0">
                <a:effectLst/>
              </a:rPr>
              <a:t>Use the drop-down list in this cell to select Max, as shown here.</a:t>
            </a:r>
          </a:p>
          <a:p>
            <a:pPr marL="1371600" lvl="2" indent="-457200">
              <a:lnSpc>
                <a:spcPct val="85000"/>
              </a:lnSpc>
              <a:buFont typeface="Wingdings" pitchFamily="2" charset="2"/>
              <a:buAutoNum type="arabicPeriod" startAt="14"/>
            </a:pPr>
            <a:r>
              <a:rPr lang="en-US" sz="1900" dirty="0" smtClean="0">
                <a:effectLst/>
              </a:rPr>
              <a:t>When you move your cursor out of the Group By column, </a:t>
            </a:r>
            <a:r>
              <a:rPr lang="en-US" sz="1900" dirty="0" err="1" smtClean="0">
                <a:effectLst/>
              </a:rPr>
              <a:t>Expr</a:t>
            </a:r>
            <a:r>
              <a:rPr lang="en-US" sz="1900" dirty="0" smtClean="0">
                <a:effectLst/>
              </a:rPr>
              <a:t> 1 will be assigned as the alias for </a:t>
            </a:r>
            <a:r>
              <a:rPr lang="en-US" sz="1900" dirty="0" err="1" smtClean="0">
                <a:effectLst/>
              </a:rPr>
              <a:t>BeginWorkDate</a:t>
            </a:r>
            <a:r>
              <a:rPr lang="en-US" sz="1900" dirty="0" smtClean="0">
                <a:effectLst/>
              </a:rPr>
              <a:t>. Replace Expr1 with </a:t>
            </a:r>
            <a:r>
              <a:rPr lang="en-US" sz="1900" b="1" dirty="0" err="1" smtClean="0">
                <a:effectLst/>
              </a:rPr>
              <a:t>LatestRepairDate</a:t>
            </a:r>
            <a:r>
              <a:rPr lang="en-US" sz="1900" b="1" dirty="0" smtClean="0">
                <a:effectLst/>
              </a:rPr>
              <a:t> </a:t>
            </a:r>
            <a:r>
              <a:rPr lang="en-US" sz="1900" dirty="0" smtClean="0">
                <a:effectLst/>
              </a:rPr>
              <a:t>in the Alias column across from </a:t>
            </a:r>
            <a:r>
              <a:rPr lang="en-US" sz="1900" dirty="0" err="1" smtClean="0">
                <a:effectLst/>
              </a:rPr>
              <a:t>BeginWorkDate</a:t>
            </a:r>
            <a:r>
              <a:rPr lang="en-US" sz="1900" dirty="0" smtClean="0">
                <a:effectLst/>
              </a:rPr>
              <a:t>.</a:t>
            </a:r>
          </a:p>
          <a:p>
            <a:pPr marL="1371600" lvl="2" indent="-457200">
              <a:lnSpc>
                <a:spcPct val="85000"/>
              </a:lnSpc>
              <a:buFont typeface="Wingdings" pitchFamily="2" charset="2"/>
              <a:buAutoNum type="arabicPeriod" startAt="14"/>
            </a:pPr>
            <a:r>
              <a:rPr lang="en-US" sz="1900" dirty="0" smtClean="0">
                <a:effectLst/>
              </a:rPr>
              <a:t>Right-click in the SQL pane, and select Execute SQL from the context menu. Notice that now only one record appears for serial number P-348-23-4532-22A.</a:t>
            </a:r>
          </a:p>
        </p:txBody>
      </p:sp>
      <p:pic>
        <p:nvPicPr>
          <p:cNvPr id="27652" name="Picture 4"/>
          <p:cNvPicPr>
            <a:picLocks noChangeAspect="1" noChangeArrowheads="1"/>
          </p:cNvPicPr>
          <p:nvPr/>
        </p:nvPicPr>
        <p:blipFill>
          <a:blip r:embed="rId2" cstate="print"/>
          <a:srcRect/>
          <a:stretch>
            <a:fillRect/>
          </a:stretch>
        </p:blipFill>
        <p:spPr bwMode="auto">
          <a:xfrm>
            <a:off x="2171700" y="2930525"/>
            <a:ext cx="4867275" cy="3914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r>
              <a:rPr lang="en-US" sz="2800" b="1" smtClean="0">
                <a:effectLst/>
              </a:rPr>
              <a:t>Exercise 1</a:t>
            </a:r>
          </a:p>
          <a:p>
            <a:pPr marL="990600" lvl="1" indent="-533400"/>
            <a:r>
              <a:rPr lang="en-US" sz="2200" b="1" smtClean="0">
                <a:effectLst/>
              </a:rPr>
              <a:t>Transport List Report, Task 3: Place a Table Item on the Report and Populate It</a:t>
            </a:r>
          </a:p>
          <a:p>
            <a:pPr marL="1371600" lvl="2" indent="-457200">
              <a:buFont typeface="Wingdings" pitchFamily="2" charset="2"/>
              <a:buAutoNum type="arabicPeriod"/>
            </a:pPr>
            <a:r>
              <a:rPr lang="en-US" sz="2000" smtClean="0">
                <a:effectLst/>
              </a:rPr>
              <a:t>Click OK to exit the Query Designer window. Click OK to exit the Dataset Properties dialog box and begin working on the report layout.</a:t>
            </a:r>
          </a:p>
          <a:p>
            <a:pPr marL="1371600" lvl="2" indent="-457200">
              <a:buFont typeface="Wingdings" pitchFamily="2" charset="2"/>
              <a:buAutoNum type="arabicPeriod"/>
            </a:pPr>
            <a:r>
              <a:rPr lang="en-US" sz="2000" smtClean="0">
                <a:effectLst/>
              </a:rPr>
              <a:t>Click the Table report item in the Toolbox. The mouse pointer changes to a table icon and crosshairs when you move your mouse pointer over the report layout area, as shown in the next illustration.</a:t>
            </a:r>
          </a:p>
          <a:p>
            <a:pPr marL="1371600" lvl="2" indent="-457200"/>
            <a:endParaRPr lang="en-US" sz="2000" smtClean="0">
              <a:effectLst/>
            </a:endParaRPr>
          </a:p>
        </p:txBody>
      </p:sp>
      <p:pic>
        <p:nvPicPr>
          <p:cNvPr id="28676" name="Picture 4"/>
          <p:cNvPicPr>
            <a:picLocks noChangeAspect="1" noChangeArrowheads="1"/>
          </p:cNvPicPr>
          <p:nvPr/>
        </p:nvPicPr>
        <p:blipFill>
          <a:blip r:embed="rId2" cstate="print"/>
          <a:srcRect/>
          <a:stretch>
            <a:fillRect/>
          </a:stretch>
        </p:blipFill>
        <p:spPr bwMode="auto">
          <a:xfrm>
            <a:off x="965200" y="3702050"/>
            <a:ext cx="7340600" cy="3003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r>
              <a:rPr lang="en-US" sz="2800" b="1" smtClean="0">
                <a:effectLst/>
              </a:rPr>
              <a:t>Exercise 1</a:t>
            </a:r>
          </a:p>
          <a:p>
            <a:pPr marL="990600" lvl="1" indent="-533400"/>
            <a:r>
              <a:rPr lang="en-US" sz="2200" b="1" smtClean="0">
                <a:effectLst/>
              </a:rPr>
              <a:t>Transport List Report, Task 3: Place a Table Item on the Report and Populate It</a:t>
            </a:r>
          </a:p>
          <a:p>
            <a:pPr marL="1371600" lvl="2" indent="-457200">
              <a:buFont typeface="Wingdings" pitchFamily="2" charset="2"/>
              <a:buAutoNum type="arabicPeriod" startAt="3"/>
            </a:pPr>
            <a:r>
              <a:rPr lang="en-US" sz="2000" smtClean="0">
                <a:effectLst/>
              </a:rPr>
              <a:t>Drag the mouse over the lower three-quarters of the design surface, as shown in the following illustration.</a:t>
            </a:r>
          </a:p>
          <a:p>
            <a:pPr marL="1371600" lvl="2" indent="-457200">
              <a:buFont typeface="Wingdings" pitchFamily="2" charset="2"/>
              <a:buAutoNum type="arabicPeriod" startAt="3"/>
            </a:pPr>
            <a:r>
              <a:rPr lang="en-US" sz="2000" smtClean="0">
                <a:effectLst/>
              </a:rPr>
              <a:t>When you release the mouse button after dragging, a table is created to occupy the area you just defined. By default, every cell in the table is occupied by an empty text box. Click in each cell of the table, and note the name and type of report item shown at the top of the Properties window.</a:t>
            </a:r>
            <a:r>
              <a:rPr lang="en-US" smtClean="0">
                <a:effectLst/>
              </a:rPr>
              <a:t> 	</a:t>
            </a:r>
          </a:p>
        </p:txBody>
      </p:sp>
      <p:pic>
        <p:nvPicPr>
          <p:cNvPr id="29700" name="Picture 4"/>
          <p:cNvPicPr>
            <a:picLocks noChangeAspect="1" noChangeArrowheads="1"/>
          </p:cNvPicPr>
          <p:nvPr/>
        </p:nvPicPr>
        <p:blipFill>
          <a:blip r:embed="rId2" cstate="print"/>
          <a:srcRect/>
          <a:stretch>
            <a:fillRect/>
          </a:stretch>
        </p:blipFill>
        <p:spPr bwMode="auto">
          <a:xfrm>
            <a:off x="990600" y="3716338"/>
            <a:ext cx="7493000" cy="3065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r>
              <a:rPr lang="en-US" sz="2800" b="1" smtClean="0">
                <a:effectLst/>
              </a:rPr>
              <a:t>Exercise 1</a:t>
            </a:r>
          </a:p>
          <a:p>
            <a:pPr marL="990600" lvl="1" indent="-533400"/>
            <a:r>
              <a:rPr lang="en-US" sz="2200" b="1" smtClean="0">
                <a:effectLst/>
              </a:rPr>
              <a:t>Transport List Report, Task 3: Place a Table Item on the Report and Populate It</a:t>
            </a:r>
          </a:p>
          <a:p>
            <a:pPr marL="1371600" lvl="2" indent="-457200">
              <a:buFont typeface="Wingdings" pitchFamily="2" charset="2"/>
              <a:buAutoNum type="arabicPeriod" startAt="5"/>
            </a:pPr>
            <a:r>
              <a:rPr lang="en-US" sz="2000" smtClean="0">
                <a:effectLst/>
              </a:rPr>
              <a:t>Let’s take a few moments to go over the methods for selecting various parts of the table. You have already seen how to select individual cells. When you click the table, gray borders appear on top of and to the left of the table item. These borders provide handles for selecting other parts of the table. Click the table, and then click any of the gray rectangles in the border above the table item. This action selects the corresponding column, as shown in the following illustration.</a:t>
            </a:r>
          </a:p>
        </p:txBody>
      </p:sp>
      <p:pic>
        <p:nvPicPr>
          <p:cNvPr id="30724" name="Picture 4"/>
          <p:cNvPicPr>
            <a:picLocks noChangeAspect="1" noChangeArrowheads="1"/>
          </p:cNvPicPr>
          <p:nvPr/>
        </p:nvPicPr>
        <p:blipFill>
          <a:blip r:embed="rId2" cstate="print"/>
          <a:srcRect/>
          <a:stretch>
            <a:fillRect/>
          </a:stretch>
        </p:blipFill>
        <p:spPr bwMode="auto">
          <a:xfrm>
            <a:off x="1066800" y="3886200"/>
            <a:ext cx="7239000" cy="2947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90000"/>
              </a:lnSpc>
            </a:pPr>
            <a:r>
              <a:rPr lang="en-US" sz="2800" b="1" smtClean="0">
                <a:effectLst/>
              </a:rPr>
              <a:t>Exercise 1</a:t>
            </a:r>
          </a:p>
          <a:p>
            <a:pPr marL="990600" lvl="1" indent="-533400">
              <a:lnSpc>
                <a:spcPct val="90000"/>
              </a:lnSpc>
            </a:pPr>
            <a:r>
              <a:rPr lang="en-US" sz="2400" b="1" smtClean="0">
                <a:effectLst/>
              </a:rPr>
              <a:t>Transport List Report, Task 3: Place a Table Item on the Report and Populate It</a:t>
            </a:r>
          </a:p>
          <a:p>
            <a:pPr marL="1371600" lvl="2" indent="-457200">
              <a:lnSpc>
                <a:spcPct val="90000"/>
              </a:lnSpc>
              <a:buFont typeface="Wingdings" pitchFamily="2" charset="2"/>
              <a:buAutoNum type="arabicPeriod" startAt="6"/>
            </a:pPr>
            <a:r>
              <a:rPr lang="en-US" sz="2000" smtClean="0">
                <a:effectLst/>
              </a:rPr>
              <a:t>Click any of the gray rectangles in the border to the left of the table item. This action selects a row, as shown here.</a:t>
            </a:r>
          </a:p>
          <a:p>
            <a:pPr marL="1371600" lvl="2" indent="-457200">
              <a:lnSpc>
                <a:spcPct val="90000"/>
              </a:lnSpc>
            </a:pPr>
            <a:endParaRPr lang="en-US" sz="2000" smtClean="0">
              <a:effectLst/>
            </a:endParaRPr>
          </a:p>
          <a:p>
            <a:pPr marL="1371600" lvl="2" indent="-457200">
              <a:lnSpc>
                <a:spcPct val="90000"/>
              </a:lnSpc>
            </a:pPr>
            <a:endParaRPr lang="en-US" sz="2000" smtClean="0">
              <a:effectLst/>
            </a:endParaRPr>
          </a:p>
          <a:p>
            <a:pPr marL="1371600" lvl="2" indent="-457200">
              <a:lnSpc>
                <a:spcPct val="90000"/>
              </a:lnSpc>
            </a:pPr>
            <a:endParaRPr lang="en-US" sz="1800" smtClean="0">
              <a:effectLst/>
            </a:endParaRPr>
          </a:p>
          <a:p>
            <a:pPr marL="1371600" lvl="2" indent="-457200">
              <a:lnSpc>
                <a:spcPct val="90000"/>
              </a:lnSpc>
            </a:pPr>
            <a:endParaRPr lang="en-US" sz="1800" smtClean="0">
              <a:effectLst/>
            </a:endParaRPr>
          </a:p>
          <a:p>
            <a:pPr marL="1371600" lvl="2" indent="-457200">
              <a:lnSpc>
                <a:spcPct val="90000"/>
              </a:lnSpc>
            </a:pPr>
            <a:endParaRPr lang="en-US" sz="1800" smtClean="0">
              <a:effectLst/>
            </a:endParaRPr>
          </a:p>
          <a:p>
            <a:pPr marL="1371600" lvl="2" indent="-457200">
              <a:lnSpc>
                <a:spcPct val="90000"/>
              </a:lnSpc>
            </a:pPr>
            <a:endParaRPr lang="en-US" sz="1800" smtClean="0">
              <a:effectLst/>
            </a:endParaRPr>
          </a:p>
          <a:p>
            <a:pPr marL="1371600" lvl="2" indent="-457200">
              <a:lnSpc>
                <a:spcPct val="90000"/>
              </a:lnSpc>
            </a:pPr>
            <a:endParaRPr lang="en-US" sz="1800" smtClean="0">
              <a:effectLst/>
            </a:endParaRPr>
          </a:p>
          <a:p>
            <a:pPr marL="1371600" lvl="2" indent="-457200">
              <a:lnSpc>
                <a:spcPct val="90000"/>
              </a:lnSpc>
            </a:pPr>
            <a:endParaRPr lang="en-US" sz="1800" smtClean="0">
              <a:effectLst/>
            </a:endParaRPr>
          </a:p>
          <a:p>
            <a:pPr marL="1371600" lvl="2" indent="-457200">
              <a:lnSpc>
                <a:spcPct val="90000"/>
              </a:lnSpc>
            </a:pPr>
            <a:endParaRPr lang="en-US" sz="1800" smtClean="0">
              <a:effectLst/>
            </a:endParaRPr>
          </a:p>
          <a:p>
            <a:pPr marL="1371600" lvl="2" indent="-457200">
              <a:lnSpc>
                <a:spcPct val="90000"/>
              </a:lnSpc>
            </a:pPr>
            <a:endParaRPr lang="en-US" sz="1800" smtClean="0">
              <a:effectLst/>
            </a:endParaRPr>
          </a:p>
          <a:p>
            <a:pPr marL="1371600" lvl="2" indent="-457200">
              <a:lnSpc>
                <a:spcPct val="90000"/>
              </a:lnSpc>
              <a:buFont typeface="Wingdings" pitchFamily="2" charset="2"/>
              <a:buAutoNum type="arabicPeriod" startAt="7"/>
            </a:pPr>
            <a:r>
              <a:rPr lang="en-US" sz="2000" smtClean="0">
                <a:effectLst/>
              </a:rPr>
              <a:t>Click the gray square in the upper-left corner of the border. This action selects the entire table. When the entire table is selected, the gray border is replaced by the sizing handles (the small white squares) for the table. You must select the entire table before you can move and size the table item. Note in the Properties window the item is called a tablix rather than a table. </a:t>
            </a:r>
          </a:p>
        </p:txBody>
      </p:sp>
      <p:pic>
        <p:nvPicPr>
          <p:cNvPr id="31748" name="Picture 4"/>
          <p:cNvPicPr>
            <a:picLocks noChangeAspect="1" noChangeArrowheads="1"/>
          </p:cNvPicPr>
          <p:nvPr/>
        </p:nvPicPr>
        <p:blipFill>
          <a:blip r:embed="rId2" cstate="print"/>
          <a:srcRect/>
          <a:stretch>
            <a:fillRect/>
          </a:stretch>
        </p:blipFill>
        <p:spPr bwMode="auto">
          <a:xfrm>
            <a:off x="1524000" y="2117725"/>
            <a:ext cx="6553200" cy="268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r>
              <a:rPr lang="en-US" sz="2800" b="1" dirty="0" smtClean="0">
                <a:effectLst/>
              </a:rPr>
              <a:t>Exercise 1</a:t>
            </a:r>
          </a:p>
          <a:p>
            <a:pPr marL="990600" lvl="1" indent="-533400"/>
            <a:r>
              <a:rPr lang="en-US" sz="2200" b="1" dirty="0" smtClean="0">
                <a:effectLst/>
              </a:rPr>
              <a:t>Transport List Report, Task 3: Place a Table Item on the Report and Populate It</a:t>
            </a:r>
          </a:p>
          <a:p>
            <a:pPr marL="1371600" lvl="2" indent="-457200">
              <a:buFont typeface="Wingdings" pitchFamily="2" charset="2"/>
              <a:buAutoNum type="arabicPeriod" startAt="8"/>
            </a:pPr>
            <a:r>
              <a:rPr lang="en-US" sz="1800" dirty="0" smtClean="0">
                <a:effectLst/>
              </a:rPr>
              <a:t>Hover your cursor over the lower-left table cell. A small icon representing the Field Selector will appear, as shown here.</a:t>
            </a:r>
          </a:p>
          <a:p>
            <a:pPr marL="1371600" lvl="2" indent="-457200"/>
            <a:endParaRPr lang="en-US" dirty="0" smtClean="0">
              <a:effectLst/>
            </a:endParaRPr>
          </a:p>
          <a:p>
            <a:pPr marL="1371600" lvl="2" indent="-457200"/>
            <a:endParaRPr lang="en-US" sz="2000" dirty="0" smtClean="0">
              <a:effectLst/>
            </a:endParaRPr>
          </a:p>
          <a:p>
            <a:pPr marL="1371600" lvl="2" indent="-457200"/>
            <a:endParaRPr lang="en-US" sz="2000" dirty="0" smtClean="0">
              <a:effectLst/>
            </a:endParaRPr>
          </a:p>
          <a:p>
            <a:pPr marL="1371600" lvl="2" indent="-457200"/>
            <a:endParaRPr lang="en-US" sz="2000" dirty="0" smtClean="0">
              <a:effectLst/>
            </a:endParaRPr>
          </a:p>
          <a:p>
            <a:pPr marL="1371600" lvl="2" indent="-457200"/>
            <a:endParaRPr lang="en-US" sz="3000" dirty="0" smtClean="0">
              <a:effectLst/>
            </a:endParaRPr>
          </a:p>
          <a:p>
            <a:pPr marL="1371600" lvl="2" indent="-457200">
              <a:buFont typeface="Wingdings" pitchFamily="2" charset="2"/>
              <a:buAutoNum type="arabicPeriod" startAt="9"/>
            </a:pPr>
            <a:r>
              <a:rPr lang="en-US" sz="2000" dirty="0" smtClean="0">
                <a:effectLst/>
              </a:rPr>
              <a:t>Click the icon. The Field Selector, a list of the fields defined in your dataset, is displayed, as shown here.</a:t>
            </a:r>
          </a:p>
        </p:txBody>
      </p:sp>
      <p:pic>
        <p:nvPicPr>
          <p:cNvPr id="32774" name="Picture 6"/>
          <p:cNvPicPr>
            <a:picLocks noChangeAspect="1" noChangeArrowheads="1"/>
          </p:cNvPicPr>
          <p:nvPr/>
        </p:nvPicPr>
        <p:blipFill>
          <a:blip r:embed="rId2" cstate="print"/>
          <a:srcRect/>
          <a:stretch>
            <a:fillRect/>
          </a:stretch>
        </p:blipFill>
        <p:spPr bwMode="auto">
          <a:xfrm>
            <a:off x="2438400" y="2133600"/>
            <a:ext cx="4355507" cy="1676400"/>
          </a:xfrm>
          <a:prstGeom prst="rect">
            <a:avLst/>
          </a:prstGeom>
          <a:noFill/>
          <a:ln w="9525">
            <a:noFill/>
            <a:miter lim="800000"/>
            <a:headEnd/>
            <a:tailEnd/>
          </a:ln>
        </p:spPr>
      </p:pic>
      <p:pic>
        <p:nvPicPr>
          <p:cNvPr id="32775" name="Picture 7"/>
          <p:cNvPicPr>
            <a:picLocks noChangeAspect="1" noChangeArrowheads="1"/>
          </p:cNvPicPr>
          <p:nvPr/>
        </p:nvPicPr>
        <p:blipFill>
          <a:blip r:embed="rId3" cstate="print"/>
          <a:srcRect/>
          <a:stretch>
            <a:fillRect/>
          </a:stretch>
        </p:blipFill>
        <p:spPr bwMode="auto">
          <a:xfrm>
            <a:off x="2466536" y="4710332"/>
            <a:ext cx="4343400"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85725" y="76200"/>
            <a:ext cx="8991600" cy="6553200"/>
          </a:xfrm>
        </p:spPr>
        <p:txBody>
          <a:bodyPr/>
          <a:lstStyle/>
          <a:p>
            <a:pPr eaLnBrk="1" hangingPunct="1">
              <a:defRPr/>
            </a:pPr>
            <a:r>
              <a:rPr lang="en-US" b="1" dirty="0" smtClean="0"/>
              <a:t>Riding Down Familiar Roads</a:t>
            </a:r>
          </a:p>
          <a:p>
            <a:pPr>
              <a:defRPr/>
            </a:pPr>
            <a:r>
              <a:rPr lang="en-US" sz="2400" dirty="0" smtClean="0"/>
              <a:t>We cover some familiar territory as we begin building reports without the Report Wizard. </a:t>
            </a:r>
          </a:p>
          <a:p>
            <a:pPr>
              <a:defRPr/>
            </a:pPr>
            <a:r>
              <a:rPr lang="en-US" sz="2400" dirty="0" smtClean="0"/>
              <a:t>In Module 4, we used the Report Wizard to create table reports (the Customer List Report and the Customer-Invoice Report) and matrix reports (the Invoice-Batch Number Report). </a:t>
            </a:r>
          </a:p>
          <a:p>
            <a:pPr>
              <a:defRPr/>
            </a:pPr>
            <a:r>
              <a:rPr lang="en-US" sz="2400" dirty="0" smtClean="0"/>
              <a:t>We create these types of reports once more, but, this time, without the aid of the wizard.</a:t>
            </a:r>
          </a:p>
          <a:p>
            <a:pPr>
              <a:defRPr/>
            </a:pPr>
            <a:r>
              <a:rPr lang="en-US" sz="2400" dirty="0" smtClean="0"/>
              <a:t>Again, we look at the business needs of Galactic Delivery Services (GDS) and create reports to satisfy those business needs.</a:t>
            </a:r>
            <a:endParaRPr lang="en-US" sz="2400" dirty="0" smtClean="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r>
              <a:rPr lang="en-US" sz="2800" b="1" smtClean="0">
                <a:effectLst/>
              </a:rPr>
              <a:t>Exercise 1</a:t>
            </a:r>
          </a:p>
          <a:p>
            <a:pPr marL="990600" lvl="1" indent="-533400"/>
            <a:r>
              <a:rPr lang="en-US" sz="2200" b="1" smtClean="0">
                <a:effectLst/>
              </a:rPr>
              <a:t>Transport List Report, Task 3: Place a Table Item on the Report and Populate It</a:t>
            </a:r>
          </a:p>
          <a:p>
            <a:pPr marL="1371600" lvl="2" indent="-457200">
              <a:lnSpc>
                <a:spcPct val="90000"/>
              </a:lnSpc>
              <a:buFont typeface="Wingdings" pitchFamily="2" charset="2"/>
              <a:buAutoNum type="arabicPeriod" startAt="10"/>
            </a:pPr>
            <a:r>
              <a:rPr lang="en-US" sz="1800" smtClean="0">
                <a:effectLst/>
              </a:rPr>
              <a:t>Select the SerialNumber field from the Field Selector. An expression that returns the value of the SerialNumber field is placed in the text box that occupies the lower-left table cell. This is represented by the name of the field enclosed in square brackets. The name of the field is also used to create a column heading in the upper-left table cell.</a:t>
            </a:r>
          </a:p>
          <a:p>
            <a:pPr marL="1371600" lvl="2" indent="-457200">
              <a:lnSpc>
                <a:spcPct val="90000"/>
              </a:lnSpc>
              <a:buFont typeface="Wingdings" pitchFamily="2" charset="2"/>
              <a:buAutoNum type="arabicPeriod" startAt="10"/>
            </a:pPr>
            <a:r>
              <a:rPr lang="en-US" sz="1800" smtClean="0">
                <a:effectLst/>
              </a:rPr>
              <a:t>Repeat this process in the lower cell in the center column of the table to select the PurchaseDate field from the Field Selector.</a:t>
            </a:r>
          </a:p>
          <a:p>
            <a:pPr marL="1371600" lvl="2" indent="-457200">
              <a:lnSpc>
                <a:spcPct val="90000"/>
              </a:lnSpc>
              <a:buFont typeface="Wingdings" pitchFamily="2" charset="2"/>
              <a:buAutoNum type="arabicPeriod" startAt="10"/>
            </a:pPr>
            <a:r>
              <a:rPr lang="en-US" sz="1800" smtClean="0">
                <a:effectLst/>
              </a:rPr>
              <a:t>Repeat the process once more in the lower-right table cell to select the LatestRepairDate field from the Field Selector. The report layout should now appear as shown.</a:t>
            </a:r>
          </a:p>
        </p:txBody>
      </p:sp>
      <p:pic>
        <p:nvPicPr>
          <p:cNvPr id="33797" name="Picture 5"/>
          <p:cNvPicPr>
            <a:picLocks noChangeAspect="1" noChangeArrowheads="1"/>
          </p:cNvPicPr>
          <p:nvPr/>
        </p:nvPicPr>
        <p:blipFill>
          <a:blip r:embed="rId2" cstate="print"/>
          <a:srcRect/>
          <a:stretch>
            <a:fillRect/>
          </a:stretch>
        </p:blipFill>
        <p:spPr bwMode="auto">
          <a:xfrm>
            <a:off x="2476500" y="3975100"/>
            <a:ext cx="4368800" cy="279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r>
              <a:rPr lang="en-US" sz="2800" b="1" smtClean="0">
                <a:effectLst/>
              </a:rPr>
              <a:t>Exercise 1</a:t>
            </a:r>
          </a:p>
          <a:p>
            <a:pPr marL="990600" lvl="1" indent="-533400"/>
            <a:r>
              <a:rPr lang="en-US" sz="2400" b="1" smtClean="0">
                <a:effectLst/>
              </a:rPr>
              <a:t>Transport List Report, Task 3: Place a Table Item on the Report and Populate It</a:t>
            </a:r>
          </a:p>
          <a:p>
            <a:pPr marL="1371600" lvl="2" indent="-457200">
              <a:buFont typeface="Wingdings" pitchFamily="2" charset="2"/>
              <a:buAutoNum type="arabicPeriod" startAt="13"/>
            </a:pPr>
            <a:r>
              <a:rPr lang="en-US" sz="2200" smtClean="0">
                <a:effectLst/>
              </a:rPr>
              <a:t>Select the header row (the top row) by clicking the gray rectangle in the border to the left of the row.</a:t>
            </a:r>
          </a:p>
          <a:p>
            <a:pPr marL="1371600" lvl="2" indent="-457200">
              <a:buFont typeface="Wingdings" pitchFamily="2" charset="2"/>
              <a:buAutoNum type="arabicPeriod" startAt="13"/>
            </a:pPr>
            <a:r>
              <a:rPr lang="en-US" sz="2200" smtClean="0">
                <a:effectLst/>
              </a:rPr>
              <a:t>Make the following changes in the Properties window:</a:t>
            </a:r>
          </a:p>
          <a:p>
            <a:pPr marL="1371600" lvl="2" indent="-457200"/>
            <a:endParaRPr lang="en-US" b="1" smtClean="0">
              <a:effectLst/>
            </a:endParaRPr>
          </a:p>
          <a:p>
            <a:pPr marL="1371600" lvl="2" indent="-457200"/>
            <a:endParaRPr lang="en-US" b="1" smtClean="0">
              <a:effectLst/>
            </a:endParaRPr>
          </a:p>
          <a:p>
            <a:pPr marL="1371600" lvl="2" indent="-457200"/>
            <a:endParaRPr lang="en-US" b="1" smtClean="0">
              <a:effectLst/>
            </a:endParaRPr>
          </a:p>
          <a:p>
            <a:pPr marL="1371600" lvl="2" indent="-457200"/>
            <a:endParaRPr lang="en-US" b="1" smtClean="0">
              <a:effectLst/>
            </a:endParaRPr>
          </a:p>
          <a:p>
            <a:pPr marL="1371600" lvl="2" indent="-457200">
              <a:buFont typeface="Wingdings" pitchFamily="2" charset="2"/>
              <a:buAutoNum type="arabicPeriod" startAt="15"/>
            </a:pPr>
            <a:r>
              <a:rPr lang="en-US" sz="2200" smtClean="0">
                <a:effectLst/>
              </a:rPr>
              <a:t>In the gray border to the left of the table, click the line between the header row and the data row. Drag it to reduce the height of the header row.</a:t>
            </a:r>
          </a:p>
          <a:p>
            <a:pPr marL="1371600" lvl="2" indent="-457200">
              <a:buFont typeface="Wingdings" pitchFamily="2" charset="2"/>
              <a:buAutoNum type="arabicPeriod" startAt="15"/>
            </a:pPr>
            <a:r>
              <a:rPr lang="en-US" sz="2200" smtClean="0">
                <a:effectLst/>
              </a:rPr>
              <a:t>In the gray border to the left of the table, click the bottom of the data row rectangle. Drag it to reduce the height of the data row.</a:t>
            </a:r>
          </a:p>
        </p:txBody>
      </p:sp>
      <p:pic>
        <p:nvPicPr>
          <p:cNvPr id="34820" name="Picture 4"/>
          <p:cNvPicPr>
            <a:picLocks noChangeAspect="1" noChangeArrowheads="1"/>
          </p:cNvPicPr>
          <p:nvPr/>
        </p:nvPicPr>
        <p:blipFill>
          <a:blip r:embed="rId2" cstate="print"/>
          <a:srcRect/>
          <a:stretch>
            <a:fillRect/>
          </a:stretch>
        </p:blipFill>
        <p:spPr bwMode="auto">
          <a:xfrm>
            <a:off x="1524000" y="2819400"/>
            <a:ext cx="7162800" cy="9509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90000"/>
              </a:lnSpc>
            </a:pPr>
            <a:r>
              <a:rPr lang="en-US" sz="2800" b="1" smtClean="0">
                <a:effectLst/>
              </a:rPr>
              <a:t>Exercise 1</a:t>
            </a:r>
          </a:p>
          <a:p>
            <a:pPr marL="990600" lvl="1" indent="-533400">
              <a:lnSpc>
                <a:spcPct val="90000"/>
              </a:lnSpc>
            </a:pPr>
            <a:r>
              <a:rPr lang="en-US" sz="2400" b="1" smtClean="0">
                <a:effectLst/>
              </a:rPr>
              <a:t>Transport List Report, Task 3: Place a Table Item on the Report and Populate It</a:t>
            </a:r>
          </a:p>
          <a:p>
            <a:pPr marL="1371600" lvl="2" indent="-457200">
              <a:lnSpc>
                <a:spcPct val="90000"/>
              </a:lnSpc>
              <a:buFont typeface="Wingdings" pitchFamily="2" charset="2"/>
              <a:buAutoNum type="arabicPeriod" startAt="17"/>
            </a:pPr>
            <a:r>
              <a:rPr lang="en-US" sz="2000" smtClean="0">
                <a:effectLst/>
              </a:rPr>
              <a:t>Click the center cell in the data row. Hold down shift and click the right cell in the data row. Both of these cells are now selected. Make the following changes in the Properties window:</a:t>
            </a:r>
          </a:p>
          <a:p>
            <a:pPr marL="1371600" lvl="2" indent="-457200">
              <a:lnSpc>
                <a:spcPct val="90000"/>
              </a:lnSpc>
            </a:pPr>
            <a:endParaRPr lang="en-US" sz="2000" smtClean="0">
              <a:effectLst/>
            </a:endParaRPr>
          </a:p>
          <a:p>
            <a:pPr marL="1371600" lvl="2" indent="-457200">
              <a:lnSpc>
                <a:spcPct val="90000"/>
              </a:lnSpc>
            </a:pPr>
            <a:endParaRPr lang="en-US" sz="2200" smtClean="0">
              <a:effectLst/>
            </a:endParaRPr>
          </a:p>
          <a:p>
            <a:pPr marL="1371600" lvl="2" indent="-457200">
              <a:lnSpc>
                <a:spcPct val="90000"/>
              </a:lnSpc>
            </a:pPr>
            <a:endParaRPr lang="en-US" sz="2200" smtClean="0">
              <a:effectLst/>
            </a:endParaRPr>
          </a:p>
          <a:p>
            <a:pPr marL="1371600" lvl="2" indent="-457200">
              <a:lnSpc>
                <a:spcPct val="90000"/>
              </a:lnSpc>
              <a:buFont typeface="Wingdings" pitchFamily="2" charset="2"/>
              <a:buAutoNum type="arabicPeriod" startAt="18"/>
            </a:pPr>
            <a:r>
              <a:rPr lang="en-US" sz="2000" smtClean="0">
                <a:effectLst/>
              </a:rPr>
              <a:t>Click the Preview tab to preview the report. The report should appear as shown here.</a:t>
            </a:r>
          </a:p>
        </p:txBody>
      </p:sp>
      <p:pic>
        <p:nvPicPr>
          <p:cNvPr id="35844" name="Picture 4"/>
          <p:cNvPicPr>
            <a:picLocks noChangeAspect="1" noChangeArrowheads="1"/>
          </p:cNvPicPr>
          <p:nvPr/>
        </p:nvPicPr>
        <p:blipFill>
          <a:blip r:embed="rId2" cstate="print"/>
          <a:srcRect/>
          <a:stretch>
            <a:fillRect/>
          </a:stretch>
        </p:blipFill>
        <p:spPr bwMode="auto">
          <a:xfrm>
            <a:off x="1524000" y="2362200"/>
            <a:ext cx="7086600" cy="762000"/>
          </a:xfrm>
          <a:prstGeom prst="rect">
            <a:avLst/>
          </a:prstGeom>
          <a:noFill/>
          <a:ln w="9525">
            <a:noFill/>
            <a:miter lim="800000"/>
            <a:headEnd/>
            <a:tailEnd/>
          </a:ln>
          <a:effectLst/>
        </p:spPr>
      </p:pic>
      <p:pic>
        <p:nvPicPr>
          <p:cNvPr id="35845" name="Picture 5"/>
          <p:cNvPicPr>
            <a:picLocks noChangeAspect="1" noChangeArrowheads="1"/>
          </p:cNvPicPr>
          <p:nvPr/>
        </p:nvPicPr>
        <p:blipFill>
          <a:blip r:embed="rId3" cstate="print"/>
          <a:srcRect/>
          <a:stretch>
            <a:fillRect/>
          </a:stretch>
        </p:blipFill>
        <p:spPr bwMode="auto">
          <a:xfrm>
            <a:off x="2438400" y="3886200"/>
            <a:ext cx="4267200" cy="2925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90000"/>
              </a:lnSpc>
            </a:pPr>
            <a:r>
              <a:rPr lang="en-US" sz="2400" b="1" dirty="0" smtClean="0">
                <a:effectLst/>
              </a:rPr>
              <a:t>Exercise 1</a:t>
            </a:r>
          </a:p>
          <a:p>
            <a:pPr marL="990600" lvl="1" indent="-533400">
              <a:lnSpc>
                <a:spcPct val="90000"/>
              </a:lnSpc>
            </a:pPr>
            <a:r>
              <a:rPr lang="en-US" sz="2000" b="1" dirty="0" smtClean="0">
                <a:effectLst/>
              </a:rPr>
              <a:t>Transport List Report, Task 4: Add Table Grouping and Other Report Formatting</a:t>
            </a:r>
          </a:p>
          <a:p>
            <a:pPr marL="1371600" lvl="2" indent="-457200">
              <a:lnSpc>
                <a:spcPct val="90000"/>
              </a:lnSpc>
              <a:buFont typeface="Wingdings" pitchFamily="2" charset="2"/>
              <a:buAutoNum type="arabicPeriod"/>
            </a:pPr>
            <a:r>
              <a:rPr lang="en-US" sz="2000" dirty="0" smtClean="0">
                <a:effectLst/>
              </a:rPr>
              <a:t>Click the Design tab. Notice there is one entry in the Row Groups section of the Grouping pane at the bottom of the Design tab. We will add a second row group to display the transport type.</a:t>
            </a:r>
          </a:p>
          <a:p>
            <a:pPr marL="1371600" lvl="2" indent="-457200">
              <a:lnSpc>
                <a:spcPct val="90000"/>
              </a:lnSpc>
              <a:buFont typeface="Wingdings" pitchFamily="2" charset="2"/>
              <a:buAutoNum type="arabicPeriod"/>
            </a:pPr>
            <a:r>
              <a:rPr lang="en-US" sz="2000" dirty="0" smtClean="0">
                <a:effectLst/>
              </a:rPr>
              <a:t>Click the drop-down arrow in the Row Groups pane, as shown here.</a:t>
            </a:r>
          </a:p>
          <a:p>
            <a:pPr marL="1371600" lvl="2" indent="-457200">
              <a:lnSpc>
                <a:spcPct val="90000"/>
              </a:lnSpc>
            </a:pPr>
            <a:endParaRPr lang="en-US" sz="2000" dirty="0" smtClean="0">
              <a:effectLst/>
            </a:endParaRPr>
          </a:p>
          <a:p>
            <a:pPr marL="1371600" lvl="2" indent="-457200">
              <a:lnSpc>
                <a:spcPct val="90000"/>
              </a:lnSpc>
            </a:pPr>
            <a:endParaRPr lang="en-US" sz="2000" dirty="0" smtClean="0">
              <a:effectLst/>
            </a:endParaRPr>
          </a:p>
          <a:p>
            <a:pPr marL="1371600" lvl="2" indent="-457200">
              <a:lnSpc>
                <a:spcPct val="90000"/>
              </a:lnSpc>
            </a:pPr>
            <a:endParaRPr lang="en-US" sz="2000" dirty="0" smtClean="0">
              <a:effectLst/>
            </a:endParaRPr>
          </a:p>
          <a:p>
            <a:pPr marL="1371600" lvl="2" indent="-457200">
              <a:lnSpc>
                <a:spcPct val="90000"/>
              </a:lnSpc>
            </a:pPr>
            <a:endParaRPr lang="en-US" sz="2000" dirty="0" smtClean="0">
              <a:effectLst/>
            </a:endParaRPr>
          </a:p>
          <a:p>
            <a:pPr marL="1371600" lvl="2" indent="-457200">
              <a:lnSpc>
                <a:spcPct val="90000"/>
              </a:lnSpc>
              <a:buFont typeface="Wingdings" pitchFamily="2" charset="2"/>
              <a:buAutoNum type="arabicPeriod" startAt="3"/>
            </a:pPr>
            <a:r>
              <a:rPr lang="en-US" sz="2000" dirty="0" smtClean="0">
                <a:effectLst/>
              </a:rPr>
              <a:t>From the menu that appears, select Add Group | Parent Group. The </a:t>
            </a:r>
            <a:r>
              <a:rPr lang="en-US" sz="2000" dirty="0" err="1" smtClean="0">
                <a:effectLst/>
              </a:rPr>
              <a:t>Tablix</a:t>
            </a:r>
            <a:r>
              <a:rPr lang="en-US" sz="2000" dirty="0" smtClean="0">
                <a:effectLst/>
              </a:rPr>
              <a:t> Group dialog box appears.</a:t>
            </a:r>
          </a:p>
          <a:p>
            <a:pPr marL="1371600" lvl="2" indent="-457200">
              <a:lnSpc>
                <a:spcPct val="90000"/>
              </a:lnSpc>
              <a:buFont typeface="Wingdings" pitchFamily="2" charset="2"/>
              <a:buAutoNum type="arabicPeriod" startAt="3"/>
            </a:pPr>
            <a:r>
              <a:rPr lang="en-US" sz="2000" dirty="0" smtClean="0">
                <a:effectLst/>
              </a:rPr>
              <a:t>Select [Description] from the Group by drop-down list.</a:t>
            </a:r>
          </a:p>
          <a:p>
            <a:pPr marL="1371600" lvl="2" indent="-457200">
              <a:lnSpc>
                <a:spcPct val="90000"/>
              </a:lnSpc>
              <a:buFont typeface="Wingdings" pitchFamily="2" charset="2"/>
              <a:buAutoNum type="arabicPeriod" startAt="3"/>
            </a:pPr>
            <a:r>
              <a:rPr lang="en-US" sz="2000" dirty="0" smtClean="0">
                <a:effectLst/>
              </a:rPr>
              <a:t>Check the Add group header check box.</a:t>
            </a:r>
          </a:p>
          <a:p>
            <a:pPr marL="1371600" lvl="2" indent="-457200">
              <a:lnSpc>
                <a:spcPct val="90000"/>
              </a:lnSpc>
              <a:buFont typeface="Wingdings" pitchFamily="2" charset="2"/>
              <a:buAutoNum type="arabicPeriod" startAt="3"/>
            </a:pPr>
            <a:r>
              <a:rPr lang="en-CA" sz="2000" dirty="0" smtClean="0">
                <a:effectLst/>
              </a:rPr>
              <a:t>Click OK. A new column and a new row are added to the table. Note that by default the group is named after the grouping column, so this group is named Description. There is now a Description entry in the Row Groups pane. The field we selected as the group expression provides the value in this new column.</a:t>
            </a:r>
            <a:endParaRPr lang="en-US" sz="2000" dirty="0" smtClean="0">
              <a:effectLst/>
            </a:endParaRPr>
          </a:p>
        </p:txBody>
      </p:sp>
      <p:pic>
        <p:nvPicPr>
          <p:cNvPr id="36869" name="Picture 5"/>
          <p:cNvPicPr>
            <a:picLocks noChangeAspect="1" noChangeArrowheads="1"/>
          </p:cNvPicPr>
          <p:nvPr/>
        </p:nvPicPr>
        <p:blipFill>
          <a:blip r:embed="rId2" cstate="print"/>
          <a:srcRect/>
          <a:stretch>
            <a:fillRect/>
          </a:stretch>
        </p:blipFill>
        <p:spPr bwMode="auto">
          <a:xfrm>
            <a:off x="2590800" y="2743200"/>
            <a:ext cx="4800600" cy="955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90000"/>
              </a:lnSpc>
            </a:pPr>
            <a:r>
              <a:rPr lang="en-US" sz="2800" b="1" dirty="0" smtClean="0">
                <a:effectLst/>
              </a:rPr>
              <a:t>Exercise 1</a:t>
            </a:r>
          </a:p>
          <a:p>
            <a:pPr marL="990600" lvl="1" indent="-533400"/>
            <a:r>
              <a:rPr lang="en-US" sz="2400" b="1" dirty="0" smtClean="0">
                <a:effectLst/>
              </a:rPr>
              <a:t>Transport List Report, Task 4: Add Table Grouping and Other Report Formatting</a:t>
            </a:r>
          </a:p>
          <a:p>
            <a:pPr marL="1371600" lvl="2" indent="-457200">
              <a:buFont typeface="Wingdings" pitchFamily="2" charset="2"/>
              <a:buAutoNum type="arabicPeriod" startAt="7"/>
            </a:pPr>
            <a:r>
              <a:rPr lang="en-CA" sz="2200" dirty="0" smtClean="0">
                <a:effectLst/>
              </a:rPr>
              <a:t>Select the cell in the upper-left corner of the table. This is the cell containing the word “Description” bold and underlined. Click the cell a second time so the blinking text-edit cursor appears in that cell.</a:t>
            </a:r>
            <a:endParaRPr lang="en-US" sz="2200" dirty="0" smtClean="0">
              <a:effectLst/>
            </a:endParaRPr>
          </a:p>
          <a:p>
            <a:pPr marL="1371600" lvl="2" indent="-457200">
              <a:buFont typeface="Wingdings" pitchFamily="2" charset="2"/>
              <a:buAutoNum type="arabicPeriod" startAt="7"/>
            </a:pPr>
            <a:r>
              <a:rPr lang="en-US" sz="2200" dirty="0" smtClean="0">
                <a:effectLst/>
              </a:rPr>
              <a:t>Delete Description and type the following:</a:t>
            </a:r>
          </a:p>
          <a:p>
            <a:pPr marL="1371600" lvl="2" indent="-457200">
              <a:buFont typeface="Wingdings" pitchFamily="2" charset="2"/>
              <a:buNone/>
            </a:pPr>
            <a:r>
              <a:rPr lang="en-US" sz="2200" dirty="0" smtClean="0">
                <a:effectLst/>
              </a:rPr>
              <a:t>		</a:t>
            </a:r>
            <a:r>
              <a:rPr lang="en-US" sz="2200" b="1" dirty="0" smtClean="0">
                <a:effectLst/>
                <a:latin typeface="Courier New" pitchFamily="49" charset="0"/>
              </a:rPr>
              <a:t>Transport Type</a:t>
            </a:r>
          </a:p>
          <a:p>
            <a:pPr marL="1371600" lvl="2" indent="-457200">
              <a:buFont typeface="Wingdings" pitchFamily="2" charset="2"/>
              <a:buAutoNum type="arabicPeriod" startAt="9"/>
            </a:pPr>
            <a:r>
              <a:rPr lang="en-US" sz="2200" dirty="0" smtClean="0">
                <a:effectLst/>
              </a:rPr>
              <a:t>Select the table cell containing the Description field.</a:t>
            </a:r>
          </a:p>
          <a:p>
            <a:pPr marL="1371600" lvl="2" indent="-457200">
              <a:buFont typeface="Wingdings" pitchFamily="2" charset="2"/>
              <a:buAutoNum type="arabicPeriod" startAt="9"/>
            </a:pPr>
            <a:r>
              <a:rPr lang="en-US" sz="2200" dirty="0" smtClean="0">
                <a:effectLst/>
              </a:rPr>
              <a:t>Make the following changes in the Properties window:</a:t>
            </a:r>
          </a:p>
        </p:txBody>
      </p:sp>
      <p:pic>
        <p:nvPicPr>
          <p:cNvPr id="37892" name="Picture 4"/>
          <p:cNvPicPr>
            <a:picLocks noChangeAspect="1" noChangeArrowheads="1"/>
          </p:cNvPicPr>
          <p:nvPr/>
        </p:nvPicPr>
        <p:blipFill>
          <a:blip r:embed="rId2" cstate="print"/>
          <a:srcRect/>
          <a:stretch>
            <a:fillRect/>
          </a:stretch>
        </p:blipFill>
        <p:spPr bwMode="auto">
          <a:xfrm>
            <a:off x="1066800" y="4572000"/>
            <a:ext cx="7639050" cy="723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90000"/>
              </a:lnSpc>
            </a:pPr>
            <a:r>
              <a:rPr lang="en-US" sz="2800" b="1" smtClean="0">
                <a:effectLst/>
              </a:rPr>
              <a:t>Exercise 1</a:t>
            </a:r>
          </a:p>
          <a:p>
            <a:pPr marL="990600" lvl="1" indent="-533400"/>
            <a:r>
              <a:rPr lang="en-US" sz="2400" b="1" smtClean="0">
                <a:effectLst/>
              </a:rPr>
              <a:t>Transport List Report, Task 4: Add Table Grouping and Other Report Formatting</a:t>
            </a:r>
          </a:p>
          <a:p>
            <a:pPr marL="1371600" lvl="2" indent="-457200">
              <a:buFont typeface="Wingdings" pitchFamily="2" charset="2"/>
              <a:buAutoNum type="arabicPeriod" startAt="11"/>
            </a:pPr>
            <a:r>
              <a:rPr lang="en-US" sz="2100" smtClean="0">
                <a:effectLst/>
              </a:rPr>
              <a:t>Click the empty table cell immediately below the Serial Number heading. Hold down shift, and then click the center and the rightmost cells in the same row. Right-click in any of the selected cells, and select Merge Cells from the Tablix section of the context menu, as shown here.</a:t>
            </a:r>
          </a:p>
        </p:txBody>
      </p:sp>
      <p:pic>
        <p:nvPicPr>
          <p:cNvPr id="38917" name="Picture 5"/>
          <p:cNvPicPr>
            <a:picLocks noChangeAspect="1" noChangeArrowheads="1"/>
          </p:cNvPicPr>
          <p:nvPr/>
        </p:nvPicPr>
        <p:blipFill>
          <a:blip r:embed="rId2" cstate="print"/>
          <a:srcRect/>
          <a:stretch>
            <a:fillRect/>
          </a:stretch>
        </p:blipFill>
        <p:spPr bwMode="auto">
          <a:xfrm>
            <a:off x="1543928" y="3048000"/>
            <a:ext cx="6178060" cy="36247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4294967295"/>
          </p:nvPr>
        </p:nvSpPr>
        <p:spPr>
          <a:xfrm>
            <a:off x="56272" y="42204"/>
            <a:ext cx="8991600" cy="6705600"/>
          </a:xfrm>
          <a:noFill/>
          <a:ln/>
        </p:spPr>
        <p:txBody>
          <a:bodyPr/>
          <a:lstStyle/>
          <a:p>
            <a:pPr marL="609600" indent="-609600" eaLnBrk="1" hangingPunct="1">
              <a:lnSpc>
                <a:spcPct val="90000"/>
              </a:lnSpc>
            </a:pPr>
            <a:r>
              <a:rPr lang="en-US" sz="2800" b="1" dirty="0" smtClean="0">
                <a:effectLst/>
              </a:rPr>
              <a:t>Exercise 1</a:t>
            </a:r>
          </a:p>
          <a:p>
            <a:pPr marL="990600" lvl="1" indent="-533400"/>
            <a:r>
              <a:rPr lang="en-US" sz="2400" b="1" dirty="0" smtClean="0">
                <a:effectLst/>
              </a:rPr>
              <a:t>Transport List Report, Task 4: Add Table Grouping and Other Report Formatting</a:t>
            </a:r>
          </a:p>
          <a:p>
            <a:pPr marL="1371600" lvl="2" indent="-457200">
              <a:buFont typeface="Wingdings" pitchFamily="2" charset="2"/>
              <a:buAutoNum type="arabicPeriod" startAt="12"/>
            </a:pPr>
            <a:r>
              <a:rPr lang="en-US" dirty="0" smtClean="0">
                <a:effectLst/>
              </a:rPr>
              <a:t>Right-click in the newly merged cells, and select Expression from the Textbox section of the context menu. The Expression dialog box appears.</a:t>
            </a:r>
          </a:p>
          <a:p>
            <a:pPr marL="1371600" lvl="2" indent="-457200">
              <a:buFont typeface="Wingdings" pitchFamily="2" charset="2"/>
              <a:buAutoNum type="arabicPeriod" startAt="12"/>
            </a:pPr>
            <a:r>
              <a:rPr lang="en-US" dirty="0" smtClean="0">
                <a:effectLst/>
              </a:rPr>
              <a:t>Type the following after the equal sign (=), including the quotation marks, in the Set expression for: Value area:</a:t>
            </a:r>
          </a:p>
          <a:p>
            <a:pPr marL="1371600" lvl="2" indent="-457200">
              <a:buFont typeface="Wingdings" pitchFamily="2" charset="2"/>
              <a:buNone/>
            </a:pPr>
            <a:r>
              <a:rPr lang="en-US" dirty="0" smtClean="0">
                <a:effectLst/>
              </a:rPr>
              <a:t>	</a:t>
            </a:r>
            <a:r>
              <a:rPr lang="en-US" b="1" dirty="0" smtClean="0">
                <a:effectLst/>
                <a:latin typeface="Courier New" pitchFamily="49" charset="0"/>
              </a:rPr>
              <a:t>"Cargo Capacity: " &amp; </a:t>
            </a:r>
            <a:r>
              <a:rPr lang="en-US" b="1" dirty="0" err="1" smtClean="0">
                <a:effectLst/>
                <a:latin typeface="Courier New" pitchFamily="49" charset="0"/>
              </a:rPr>
              <a:t>CStr</a:t>
            </a:r>
            <a:r>
              <a:rPr lang="en-US" b="1" dirty="0" smtClean="0">
                <a:effectLst/>
                <a:latin typeface="Courier New" pitchFamily="49" charset="0"/>
              </a:rPr>
              <a:t>(</a:t>
            </a:r>
          </a:p>
          <a:p>
            <a:pPr marL="1371600" lvl="2" indent="-457200">
              <a:buFont typeface="+mj-lt"/>
              <a:buAutoNum type="arabicPeriod" startAt="14"/>
            </a:pPr>
            <a:r>
              <a:rPr lang="en-CA" dirty="0" smtClean="0">
                <a:effectLst/>
              </a:rPr>
              <a:t>Select the Fields (</a:t>
            </a:r>
            <a:r>
              <a:rPr lang="en-CA" dirty="0" err="1" smtClean="0">
                <a:effectLst/>
              </a:rPr>
              <a:t>TransportList</a:t>
            </a:r>
            <a:r>
              <a:rPr lang="en-CA" dirty="0" smtClean="0">
                <a:effectLst/>
              </a:rPr>
              <a:t>) entry in the tree view in the Category area of the dialog box. Note the fields in the selected dataset appear in the Values area of the dialog box.</a:t>
            </a:r>
            <a:endParaRPr lang="en-US" dirty="0" smtClean="0">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90000"/>
              </a:lnSpc>
            </a:pPr>
            <a:r>
              <a:rPr lang="en-US" sz="2800" b="1" smtClean="0">
                <a:effectLst/>
              </a:rPr>
              <a:t>Exercise 1</a:t>
            </a:r>
          </a:p>
          <a:p>
            <a:pPr marL="990600" lvl="1" indent="-533400"/>
            <a:r>
              <a:rPr lang="en-US" sz="2400" b="1" smtClean="0">
                <a:effectLst/>
              </a:rPr>
              <a:t>Transport List Report, Task 4: Add Table Grouping and Other Report Formatting</a:t>
            </a:r>
          </a:p>
          <a:p>
            <a:pPr marL="1371600" lvl="2" indent="-457200">
              <a:buFont typeface="Wingdings" pitchFamily="2" charset="2"/>
              <a:buAutoNum type="arabicPeriod" startAt="15"/>
            </a:pPr>
            <a:r>
              <a:rPr lang="en-US" sz="2200" smtClean="0">
                <a:effectLst/>
              </a:rPr>
              <a:t>Double-click the CargoCapacity field to append it to the expression. Note an expression is created, which returns the value of the CargoCapacity field.</a:t>
            </a:r>
          </a:p>
        </p:txBody>
      </p:sp>
      <p:pic>
        <p:nvPicPr>
          <p:cNvPr id="40963" name="Picture 3"/>
          <p:cNvPicPr>
            <a:picLocks noChangeAspect="1" noChangeArrowheads="1"/>
          </p:cNvPicPr>
          <p:nvPr/>
        </p:nvPicPr>
        <p:blipFill>
          <a:blip r:embed="rId2" cstate="print"/>
          <a:srcRect/>
          <a:stretch>
            <a:fillRect/>
          </a:stretch>
        </p:blipFill>
        <p:spPr bwMode="auto">
          <a:xfrm>
            <a:off x="2057400" y="2667000"/>
            <a:ext cx="5113338" cy="4041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90000"/>
              </a:lnSpc>
            </a:pPr>
            <a:r>
              <a:rPr lang="en-US" sz="2800" b="1" dirty="0" smtClean="0">
                <a:effectLst/>
              </a:rPr>
              <a:t>Exercise 1</a:t>
            </a:r>
          </a:p>
          <a:p>
            <a:pPr marL="990600" lvl="1" indent="-533400"/>
            <a:r>
              <a:rPr lang="en-US" sz="2400" b="1" dirty="0" smtClean="0">
                <a:effectLst/>
              </a:rPr>
              <a:t>Transport List Report, Task 4: Add Table Grouping and Other Report Formatting</a:t>
            </a:r>
          </a:p>
          <a:p>
            <a:pPr marL="1371600" lvl="2" indent="-457200">
              <a:buFont typeface="Wingdings" pitchFamily="2" charset="2"/>
              <a:buAutoNum type="arabicPeriod" startAt="16"/>
            </a:pPr>
            <a:r>
              <a:rPr lang="en-US" sz="2100" dirty="0" smtClean="0">
                <a:effectLst/>
              </a:rPr>
              <a:t>Type </a:t>
            </a:r>
            <a:r>
              <a:rPr lang="en-US" sz="2100" b="1" dirty="0" smtClean="0">
                <a:effectLst/>
                <a:latin typeface="Courier New" pitchFamily="49" charset="0"/>
              </a:rPr>
              <a:t>)</a:t>
            </a:r>
            <a:r>
              <a:rPr lang="en-US" sz="2100" dirty="0" smtClean="0">
                <a:effectLst/>
              </a:rPr>
              <a:t> at the end of the expression in the Set expression for: Value area and press enter. Type the following:</a:t>
            </a:r>
          </a:p>
          <a:p>
            <a:pPr marL="1371600" lvl="2" indent="-457200">
              <a:buFont typeface="Wingdings" pitchFamily="2" charset="2"/>
              <a:buNone/>
            </a:pPr>
            <a:r>
              <a:rPr lang="en-US" sz="2100" dirty="0" smtClean="0">
                <a:effectLst/>
              </a:rPr>
              <a:t>	</a:t>
            </a:r>
            <a:r>
              <a:rPr lang="en-US" sz="2100" b="1" dirty="0" smtClean="0">
                <a:effectLst/>
                <a:latin typeface="Courier New" pitchFamily="49" charset="0"/>
              </a:rPr>
              <a:t>&amp; </a:t>
            </a:r>
            <a:r>
              <a:rPr lang="en-US" sz="2100" b="1" dirty="0" err="1" smtClean="0">
                <a:effectLst/>
                <a:latin typeface="Courier New" pitchFamily="49" charset="0"/>
              </a:rPr>
              <a:t>vbCrLf</a:t>
            </a:r>
            <a:r>
              <a:rPr lang="en-US" sz="2100" b="1" dirty="0" smtClean="0">
                <a:effectLst/>
                <a:latin typeface="Courier New" pitchFamily="49" charset="0"/>
              </a:rPr>
              <a:t> &amp; "Range: " &amp; </a:t>
            </a:r>
            <a:r>
              <a:rPr lang="en-US" sz="2100" b="1" dirty="0" err="1" smtClean="0">
                <a:effectLst/>
                <a:latin typeface="Courier New" pitchFamily="49" charset="0"/>
              </a:rPr>
              <a:t>CStr</a:t>
            </a:r>
            <a:r>
              <a:rPr lang="en-US" sz="2100" b="1" dirty="0" smtClean="0">
                <a:effectLst/>
                <a:latin typeface="Courier New" pitchFamily="49" charset="0"/>
              </a:rPr>
              <a:t>(</a:t>
            </a:r>
          </a:p>
          <a:p>
            <a:pPr marL="1371600" lvl="2" indent="-457200">
              <a:buFont typeface="Wingdings" pitchFamily="2" charset="2"/>
              <a:buAutoNum type="arabicPeriod" startAt="17"/>
            </a:pPr>
            <a:r>
              <a:rPr lang="en-US" sz="2100" dirty="0" smtClean="0">
                <a:effectLst/>
              </a:rPr>
              <a:t>Double-click the Range field to append it to the expression in the Set expression for: Value area. </a:t>
            </a:r>
          </a:p>
          <a:p>
            <a:pPr marL="1371600" lvl="2" indent="-457200">
              <a:buFont typeface="Wingdings" pitchFamily="2" charset="2"/>
              <a:buAutoNum type="arabicPeriod" startAt="17"/>
            </a:pPr>
            <a:r>
              <a:rPr lang="en-US" sz="2100" dirty="0" smtClean="0">
                <a:effectLst/>
              </a:rPr>
              <a:t>Type a ) at the end of the expression. The Expression dialog box should appear as shown.</a:t>
            </a:r>
          </a:p>
        </p:txBody>
      </p:sp>
      <p:pic>
        <p:nvPicPr>
          <p:cNvPr id="41988" name="Picture 4"/>
          <p:cNvPicPr>
            <a:picLocks noChangeAspect="1" noChangeArrowheads="1"/>
          </p:cNvPicPr>
          <p:nvPr/>
        </p:nvPicPr>
        <p:blipFill>
          <a:blip r:embed="rId2" cstate="print"/>
          <a:srcRect/>
          <a:stretch>
            <a:fillRect/>
          </a:stretch>
        </p:blipFill>
        <p:spPr bwMode="auto">
          <a:xfrm>
            <a:off x="2743200" y="3886200"/>
            <a:ext cx="3509638"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90000"/>
              </a:lnSpc>
            </a:pPr>
            <a:r>
              <a:rPr lang="en-US" sz="2800" b="1" dirty="0" smtClean="0">
                <a:effectLst/>
              </a:rPr>
              <a:t>Exercise 1</a:t>
            </a:r>
          </a:p>
          <a:p>
            <a:pPr marL="990600" lvl="1" indent="-533400"/>
            <a:r>
              <a:rPr lang="en-US" sz="2400" b="1" dirty="0" smtClean="0">
                <a:effectLst/>
              </a:rPr>
              <a:t>Transport List Report, Task 4: Add Table Grouping and Other Report Formatting</a:t>
            </a:r>
          </a:p>
          <a:p>
            <a:pPr marL="1371600" lvl="2" indent="-457200">
              <a:buFont typeface="+mj-lt"/>
              <a:buAutoNum type="arabicPeriod" startAt="19"/>
            </a:pPr>
            <a:r>
              <a:rPr lang="en-US" sz="2200" dirty="0" smtClean="0">
                <a:effectLst/>
              </a:rPr>
              <a:t>Click OK. Note the “&lt;&lt;</a:t>
            </a:r>
            <a:r>
              <a:rPr lang="en-US" sz="2200" dirty="0" err="1" smtClean="0">
                <a:effectLst/>
              </a:rPr>
              <a:t>Expr</a:t>
            </a:r>
            <a:r>
              <a:rPr lang="en-US" sz="2200" dirty="0" smtClean="0">
                <a:effectLst/>
              </a:rPr>
              <a:t>&gt;&gt;” in the merged cells indicates the value being displayed in this area of the report does not come from a single field, but from an expression.</a:t>
            </a:r>
          </a:p>
          <a:p>
            <a:pPr marL="1371600" lvl="2" indent="-457200">
              <a:buFont typeface="Wingdings" pitchFamily="2" charset="2"/>
              <a:buAutoNum type="arabicPeriod" startAt="19"/>
            </a:pPr>
            <a:r>
              <a:rPr lang="en-US" sz="2200" dirty="0" smtClean="0">
                <a:effectLst/>
              </a:rPr>
              <a:t>With the merged cells still selected, make the following changes in the Properties window:</a:t>
            </a:r>
          </a:p>
          <a:p>
            <a:pPr marL="1371600" lvl="2" indent="-457200">
              <a:buFont typeface="Wingdings" pitchFamily="2" charset="2"/>
              <a:buAutoNum type="arabicPeriod" startAt="19"/>
            </a:pPr>
            <a:endParaRPr lang="en-US" sz="2200" dirty="0" smtClean="0">
              <a:effectLst/>
            </a:endParaRPr>
          </a:p>
          <a:p>
            <a:pPr marL="1371600" lvl="2" indent="-457200">
              <a:buFont typeface="Wingdings" pitchFamily="2" charset="2"/>
              <a:buAutoNum type="arabicPeriod" startAt="19"/>
            </a:pPr>
            <a:endParaRPr lang="en-US" sz="2000" dirty="0" smtClean="0">
              <a:effectLst/>
            </a:endParaRPr>
          </a:p>
          <a:p>
            <a:pPr marL="1371600" lvl="2" indent="-457200">
              <a:buFont typeface="Wingdings" pitchFamily="2" charset="2"/>
              <a:buAutoNum type="arabicPeriod" startAt="19"/>
            </a:pPr>
            <a:endParaRPr lang="en-US" sz="2000" dirty="0" smtClean="0">
              <a:effectLst/>
            </a:endParaRPr>
          </a:p>
          <a:p>
            <a:pPr marL="1371600" lvl="2" indent="-457200">
              <a:buFont typeface="Wingdings" pitchFamily="2" charset="2"/>
              <a:buAutoNum type="arabicPeriod" startAt="19"/>
            </a:pPr>
            <a:endParaRPr lang="en-US" sz="2000" dirty="0" smtClean="0">
              <a:effectLst/>
            </a:endParaRPr>
          </a:p>
          <a:p>
            <a:pPr marL="1371600" lvl="2" indent="-457200">
              <a:buFont typeface="Wingdings" pitchFamily="2" charset="2"/>
              <a:buAutoNum type="arabicPeriod" startAt="19"/>
            </a:pPr>
            <a:endParaRPr lang="en-US" sz="2000" dirty="0" smtClean="0">
              <a:effectLst/>
            </a:endParaRPr>
          </a:p>
          <a:p>
            <a:pPr marL="1371600" lvl="2" indent="-457200">
              <a:buFont typeface="Wingdings" pitchFamily="2" charset="2"/>
              <a:buAutoNum type="arabicPeriod" startAt="19"/>
            </a:pPr>
            <a:r>
              <a:rPr lang="en-US" sz="2200" dirty="0" smtClean="0">
                <a:effectLst/>
              </a:rPr>
              <a:t>Click the Textbox report item in the Toolbox. The mouse pointer changes to a text box icon and crosshairs when you move your mouse pointer over the design surface.</a:t>
            </a:r>
          </a:p>
        </p:txBody>
      </p:sp>
      <p:pic>
        <p:nvPicPr>
          <p:cNvPr id="43013" name="Picture 5"/>
          <p:cNvPicPr>
            <a:picLocks noChangeAspect="1" noChangeArrowheads="1"/>
          </p:cNvPicPr>
          <p:nvPr/>
        </p:nvPicPr>
        <p:blipFill>
          <a:blip r:embed="rId2" cstate="print"/>
          <a:srcRect/>
          <a:stretch>
            <a:fillRect/>
          </a:stretch>
        </p:blipFill>
        <p:spPr bwMode="auto">
          <a:xfrm>
            <a:off x="1447800" y="3429000"/>
            <a:ext cx="6657975"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85725" y="76200"/>
            <a:ext cx="8991600" cy="6553200"/>
          </a:xfrm>
        </p:spPr>
        <p:txBody>
          <a:bodyPr/>
          <a:lstStyle/>
          <a:p>
            <a:pPr marL="609600" indent="-609600" eaLnBrk="1" hangingPunct="1">
              <a:lnSpc>
                <a:spcPct val="90000"/>
              </a:lnSpc>
            </a:pPr>
            <a:r>
              <a:rPr lang="en-US" sz="3000" b="1" dirty="0" smtClean="0">
                <a:effectLst/>
              </a:rPr>
              <a:t>The Customer List Report</a:t>
            </a:r>
          </a:p>
          <a:p>
            <a:pPr marL="990600" lvl="1" indent="-533400" eaLnBrk="1" hangingPunct="1">
              <a:lnSpc>
                <a:spcPct val="90000"/>
              </a:lnSpc>
            </a:pPr>
            <a:r>
              <a:rPr lang="en-US" sz="2300" b="1" dirty="0" smtClean="0">
                <a:effectLst/>
              </a:rPr>
              <a:t>Features Highlighted</a:t>
            </a:r>
          </a:p>
          <a:p>
            <a:pPr marL="1371600" lvl="2" indent="-457200">
              <a:lnSpc>
                <a:spcPct val="90000"/>
              </a:lnSpc>
            </a:pPr>
            <a:r>
              <a:rPr lang="en-US" sz="2000" dirty="0" smtClean="0">
                <a:effectLst/>
              </a:rPr>
              <a:t>Building a GROUP BY clause using the Graphical Query Designer</a:t>
            </a:r>
          </a:p>
          <a:p>
            <a:pPr marL="1371600" lvl="2" indent="-457200">
              <a:lnSpc>
                <a:spcPct val="90000"/>
              </a:lnSpc>
            </a:pPr>
            <a:r>
              <a:rPr lang="en-US" sz="2000" dirty="0" smtClean="0">
                <a:effectLst/>
              </a:rPr>
              <a:t>Creating a table report from scratch</a:t>
            </a:r>
          </a:p>
          <a:p>
            <a:pPr marL="1371600" lvl="2" indent="-457200">
              <a:lnSpc>
                <a:spcPct val="90000"/>
              </a:lnSpc>
            </a:pPr>
            <a:r>
              <a:rPr lang="en-US" sz="2000" dirty="0" smtClean="0">
                <a:effectLst/>
              </a:rPr>
              <a:t>Using the Expression dialog box</a:t>
            </a:r>
          </a:p>
          <a:p>
            <a:pPr marL="990600" lvl="1" indent="-533400">
              <a:lnSpc>
                <a:spcPct val="90000"/>
              </a:lnSpc>
            </a:pPr>
            <a:r>
              <a:rPr lang="en-US" sz="2300" b="1" dirty="0" smtClean="0">
                <a:effectLst/>
              </a:rPr>
              <a:t>Business Need</a:t>
            </a:r>
            <a:r>
              <a:rPr lang="en-US" sz="2100" b="1" dirty="0" smtClean="0">
                <a:effectLst/>
              </a:rPr>
              <a:t> - </a:t>
            </a:r>
            <a:r>
              <a:rPr lang="en-US" sz="2100" dirty="0" smtClean="0">
                <a:effectLst/>
              </a:rPr>
              <a:t>The transport maintenance department at Galactic Delivery Services needs a list of all the transports currently in service. They want this list to be grouped by transport type. The list includes the serial number, the purchase date, and the date the transport was last in for repairs. The list also includes the cargo capacity and range of each transport type.</a:t>
            </a:r>
          </a:p>
          <a:p>
            <a:pPr marL="990600" lvl="1" indent="-533400" eaLnBrk="1" hangingPunct="1">
              <a:lnSpc>
                <a:spcPct val="90000"/>
              </a:lnSpc>
            </a:pPr>
            <a:r>
              <a:rPr lang="en-US" sz="2300" b="1" dirty="0" smtClean="0">
                <a:effectLst/>
              </a:rPr>
              <a:t>Task Overview</a:t>
            </a:r>
          </a:p>
          <a:p>
            <a:pPr marL="1371600" lvl="2" indent="-457200">
              <a:lnSpc>
                <a:spcPct val="90000"/>
              </a:lnSpc>
              <a:buFont typeface="Wingdings" pitchFamily="2" charset="2"/>
              <a:buAutoNum type="arabicPeriod"/>
            </a:pPr>
            <a:r>
              <a:rPr lang="en-CA" sz="2000" dirty="0" smtClean="0">
                <a:effectLst/>
              </a:rPr>
              <a:t>Preparation and Creation of a New Report</a:t>
            </a:r>
            <a:endParaRPr lang="en-US" sz="2000" dirty="0" smtClean="0">
              <a:effectLst/>
            </a:endParaRPr>
          </a:p>
          <a:p>
            <a:pPr marL="1371600" lvl="2" indent="-457200">
              <a:lnSpc>
                <a:spcPct val="90000"/>
              </a:lnSpc>
              <a:buFont typeface="Wingdings" pitchFamily="2" charset="2"/>
              <a:buAutoNum type="arabicPeriod"/>
            </a:pPr>
            <a:r>
              <a:rPr lang="en-US" sz="2000" dirty="0" smtClean="0">
                <a:effectLst/>
              </a:rPr>
              <a:t>Create a Dataset</a:t>
            </a:r>
          </a:p>
          <a:p>
            <a:pPr marL="1371600" lvl="2" indent="-457200">
              <a:lnSpc>
                <a:spcPct val="90000"/>
              </a:lnSpc>
              <a:buFont typeface="Wingdings" pitchFamily="2" charset="2"/>
              <a:buAutoNum type="arabicPeriod"/>
            </a:pPr>
            <a:r>
              <a:rPr lang="en-US" sz="2000" dirty="0" smtClean="0">
                <a:effectLst/>
              </a:rPr>
              <a:t>Place a Table Item on the Report and Populate It</a:t>
            </a:r>
          </a:p>
          <a:p>
            <a:pPr marL="1371600" lvl="2" indent="-457200">
              <a:lnSpc>
                <a:spcPct val="90000"/>
              </a:lnSpc>
              <a:buFont typeface="Wingdings" pitchFamily="2" charset="2"/>
              <a:buAutoNum type="arabicPeriod"/>
            </a:pPr>
            <a:r>
              <a:rPr lang="en-US" sz="2000" dirty="0" smtClean="0">
                <a:effectLst/>
              </a:rPr>
              <a:t>Add Table Grouping and Other Report Formatting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95000"/>
              </a:lnSpc>
            </a:pPr>
            <a:r>
              <a:rPr lang="en-US" b="1" dirty="0" smtClean="0">
                <a:effectLst/>
              </a:rPr>
              <a:t>Exercise 1</a:t>
            </a:r>
          </a:p>
          <a:p>
            <a:pPr marL="990600" lvl="1" indent="-533400">
              <a:lnSpc>
                <a:spcPct val="95000"/>
              </a:lnSpc>
            </a:pPr>
            <a:r>
              <a:rPr lang="en-US" b="1" dirty="0" smtClean="0">
                <a:effectLst/>
              </a:rPr>
              <a:t>Transport List Report, Task 4: Add Table Grouping and Other Report Formatting</a:t>
            </a:r>
          </a:p>
          <a:p>
            <a:pPr marL="1371600" lvl="2" indent="-457200">
              <a:lnSpc>
                <a:spcPct val="95000"/>
              </a:lnSpc>
              <a:buFont typeface="+mj-lt"/>
              <a:buAutoNum type="arabicPeriod" startAt="22"/>
            </a:pPr>
            <a:r>
              <a:rPr lang="en-US" sz="2000" dirty="0" smtClean="0">
                <a:effectLst/>
              </a:rPr>
              <a:t>Drag the mouse cursor over the entire area above the table on the design surface.</a:t>
            </a:r>
          </a:p>
          <a:p>
            <a:pPr marL="1371600" lvl="2" indent="-457200">
              <a:lnSpc>
                <a:spcPct val="95000"/>
              </a:lnSpc>
              <a:buFont typeface="Wingdings" pitchFamily="2" charset="2"/>
              <a:buAutoNum type="arabicPeriod" startAt="22"/>
            </a:pPr>
            <a:r>
              <a:rPr lang="en-US" sz="2000" dirty="0" smtClean="0">
                <a:effectLst/>
              </a:rPr>
              <a:t>Right-click the selected expression and  select Text Box Properties from the context menu. The Text Box Properties dialog box appears.</a:t>
            </a:r>
          </a:p>
          <a:p>
            <a:pPr marL="1371600" lvl="2" indent="-457200">
              <a:lnSpc>
                <a:spcPct val="95000"/>
              </a:lnSpc>
              <a:buFont typeface="Wingdings" pitchFamily="2" charset="2"/>
              <a:buAutoNum type="arabicPeriod" startAt="22"/>
            </a:pPr>
            <a:r>
              <a:rPr lang="en-US" sz="2000" dirty="0" smtClean="0">
                <a:effectLst/>
              </a:rPr>
              <a:t>On the General page of the dialog box, Type the following for Value:</a:t>
            </a:r>
          </a:p>
          <a:p>
            <a:pPr marL="1371600" lvl="2" indent="-457200">
              <a:lnSpc>
                <a:spcPct val="95000"/>
              </a:lnSpc>
              <a:buFont typeface="Wingdings" pitchFamily="2" charset="2"/>
              <a:buNone/>
            </a:pPr>
            <a:r>
              <a:rPr lang="en-US" sz="2000" dirty="0" smtClean="0">
                <a:effectLst/>
              </a:rPr>
              <a:t>	</a:t>
            </a:r>
            <a:r>
              <a:rPr lang="en-US" sz="2000" b="1" dirty="0" smtClean="0">
                <a:effectLst/>
                <a:latin typeface="Courier New" pitchFamily="49" charset="0"/>
              </a:rPr>
              <a:t>Transport List</a:t>
            </a:r>
          </a:p>
          <a:p>
            <a:pPr marL="1371600" lvl="2" indent="-457200">
              <a:lnSpc>
                <a:spcPct val="95000"/>
              </a:lnSpc>
              <a:buFont typeface="+mj-lt"/>
              <a:buAutoNum type="arabicPeriod" startAt="25"/>
            </a:pPr>
            <a:r>
              <a:rPr lang="en-US" sz="2000" dirty="0" smtClean="0">
                <a:effectLst/>
              </a:rPr>
              <a:t>On the Alignment page of the dialog box, select Center from the Horizontal drop-down list.</a:t>
            </a:r>
          </a:p>
          <a:p>
            <a:pPr marL="1371600" lvl="2" indent="-457200">
              <a:lnSpc>
                <a:spcPct val="95000"/>
              </a:lnSpc>
              <a:buFont typeface="Wingdings" pitchFamily="2" charset="2"/>
              <a:buAutoNum type="arabicPeriod" startAt="25"/>
            </a:pPr>
            <a:r>
              <a:rPr lang="en-US" sz="2000" dirty="0" smtClean="0">
                <a:effectLst/>
              </a:rPr>
              <a:t>On the Font page of the dialog box, make the following changes:</a:t>
            </a:r>
          </a:p>
        </p:txBody>
      </p:sp>
      <p:pic>
        <p:nvPicPr>
          <p:cNvPr id="44036" name="Picture 4"/>
          <p:cNvPicPr>
            <a:picLocks noChangeAspect="1" noChangeArrowheads="1"/>
          </p:cNvPicPr>
          <p:nvPr/>
        </p:nvPicPr>
        <p:blipFill>
          <a:blip r:embed="rId2" cstate="print"/>
          <a:srcRect/>
          <a:stretch>
            <a:fillRect/>
          </a:stretch>
        </p:blipFill>
        <p:spPr bwMode="auto">
          <a:xfrm>
            <a:off x="1524000" y="5486400"/>
            <a:ext cx="703262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95000"/>
              </a:lnSpc>
            </a:pPr>
            <a:r>
              <a:rPr lang="en-US" sz="2800" b="1" dirty="0" smtClean="0">
                <a:effectLst/>
              </a:rPr>
              <a:t>Exercise 1</a:t>
            </a:r>
          </a:p>
          <a:p>
            <a:pPr marL="990600" lvl="1" indent="-533400">
              <a:lnSpc>
                <a:spcPct val="95000"/>
              </a:lnSpc>
            </a:pPr>
            <a:r>
              <a:rPr lang="en-US" sz="2400" b="1" dirty="0" smtClean="0">
                <a:effectLst/>
              </a:rPr>
              <a:t>Transport List Report, Task 4: Add Table Grouping and Other Report Formatting</a:t>
            </a:r>
          </a:p>
          <a:p>
            <a:pPr marL="1371600" lvl="2" indent="-457200">
              <a:buFont typeface="+mj-lt"/>
              <a:buAutoNum type="arabicPeriod" startAt="27"/>
            </a:pPr>
            <a:r>
              <a:rPr lang="en-US" sz="2200" dirty="0" smtClean="0">
                <a:effectLst/>
              </a:rPr>
              <a:t>Click OK to exit the Text Box Properties dialog box.</a:t>
            </a:r>
          </a:p>
          <a:p>
            <a:pPr marL="1371600" lvl="2" indent="-457200">
              <a:buFont typeface="Wingdings" pitchFamily="2" charset="2"/>
              <a:buAutoNum type="arabicPeriod" startAt="27"/>
            </a:pPr>
            <a:r>
              <a:rPr lang="en-US" sz="2200" dirty="0" smtClean="0">
                <a:effectLst/>
              </a:rPr>
              <a:t>Click the Preview tab. The report should appear as shown below.</a:t>
            </a:r>
          </a:p>
          <a:p>
            <a:pPr marL="1371600" lvl="2" indent="-457200">
              <a:buFont typeface="Wingdings" pitchFamily="2" charset="2"/>
              <a:buAutoNum type="arabicPeriod" startAt="27"/>
            </a:pPr>
            <a:r>
              <a:rPr lang="en-US" sz="2200" dirty="0" smtClean="0">
                <a:effectLst/>
              </a:rPr>
              <a:t>Click Save All in the toolbar.</a:t>
            </a:r>
          </a:p>
        </p:txBody>
      </p:sp>
      <p:pic>
        <p:nvPicPr>
          <p:cNvPr id="45060" name="Picture 4"/>
          <p:cNvPicPr>
            <a:picLocks noChangeAspect="1" noChangeArrowheads="1"/>
          </p:cNvPicPr>
          <p:nvPr/>
        </p:nvPicPr>
        <p:blipFill>
          <a:blip r:embed="rId2" cstate="print"/>
          <a:srcRect/>
          <a:stretch>
            <a:fillRect/>
          </a:stretch>
        </p:blipFill>
        <p:spPr bwMode="auto">
          <a:xfrm>
            <a:off x="1828800" y="2971800"/>
            <a:ext cx="5845175" cy="3775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553200"/>
          </a:xfrm>
        </p:spPr>
        <p:txBody>
          <a:bodyPr/>
          <a:lstStyle/>
          <a:p>
            <a:pPr eaLnBrk="1" hangingPunct="1"/>
            <a:r>
              <a:rPr lang="en-US" b="1" smtClean="0">
                <a:effectLst/>
              </a:rPr>
              <a:t>The Tablix and Data Regions</a:t>
            </a:r>
          </a:p>
          <a:p>
            <a:pPr lvl="1"/>
            <a:r>
              <a:rPr lang="en-US" sz="2300" smtClean="0">
                <a:effectLst/>
              </a:rPr>
              <a:t>In the report we just completed, when we dragged a table from the Toolbox onto the design surface, we actually ended up with a report item called a tablix. </a:t>
            </a:r>
          </a:p>
          <a:p>
            <a:pPr lvl="1"/>
            <a:r>
              <a:rPr lang="en-US" sz="2300" smtClean="0">
                <a:effectLst/>
              </a:rPr>
              <a:t>A tablix provides the capabilities of a table and a matrix combined into one.</a:t>
            </a:r>
          </a:p>
          <a:p>
            <a:pPr lvl="1"/>
            <a:r>
              <a:rPr lang="en-US" sz="2300" smtClean="0">
                <a:effectLst/>
              </a:rPr>
              <a:t>When we selected a table from the toolbox, what we really did was select a template that creates a tablix that functions like a table. </a:t>
            </a:r>
          </a:p>
          <a:p>
            <a:pPr lvl="1"/>
            <a:r>
              <a:rPr lang="en-US" sz="2300" smtClean="0">
                <a:effectLst/>
              </a:rPr>
              <a:t>When we select a matrix from the toolbox, as we will do in our next report, we really select a template that creates a tablix that functions like a matrix. </a:t>
            </a:r>
          </a:p>
          <a:p>
            <a:pPr lvl="1"/>
            <a:r>
              <a:rPr lang="en-US" sz="2300" smtClean="0">
                <a:effectLst/>
              </a:rPr>
              <a:t>In the same manner, the list is a template that creates a tablix that functions like a freeform list.</a:t>
            </a:r>
          </a:p>
          <a:p>
            <a:pPr lvl="1"/>
            <a:r>
              <a:rPr lang="en-US" sz="2300" smtClean="0">
                <a:effectLst/>
              </a:rPr>
              <a:t>The tablix, when functioning like a freeform list, is not limited to rows and columns. It creates a whole section, perhaps a whole page, of layout for each record in the dataset.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553200"/>
          </a:xfrm>
        </p:spPr>
        <p:txBody>
          <a:bodyPr/>
          <a:lstStyle/>
          <a:p>
            <a:pPr eaLnBrk="1" hangingPunct="1"/>
            <a:r>
              <a:rPr lang="en-US" b="1" smtClean="0">
                <a:effectLst/>
              </a:rPr>
              <a:t>The Tablix and Data Regions</a:t>
            </a:r>
          </a:p>
          <a:p>
            <a:pPr lvl="1">
              <a:lnSpc>
                <a:spcPct val="90000"/>
              </a:lnSpc>
            </a:pPr>
            <a:r>
              <a:rPr lang="en-US" sz="2300" smtClean="0">
                <a:effectLst/>
              </a:rPr>
              <a:t>These templates help us start work on a particular type of report layout, table, matrix, or list. </a:t>
            </a:r>
          </a:p>
          <a:p>
            <a:pPr lvl="1">
              <a:lnSpc>
                <a:spcPct val="90000"/>
              </a:lnSpc>
            </a:pPr>
            <a:r>
              <a:rPr lang="en-US" sz="2300" smtClean="0">
                <a:effectLst/>
              </a:rPr>
              <a:t>The templates do not, however, change the functionality of the tablix that appears as part of our report. </a:t>
            </a:r>
          </a:p>
          <a:p>
            <a:pPr lvl="1">
              <a:lnSpc>
                <a:spcPct val="90000"/>
              </a:lnSpc>
            </a:pPr>
            <a:r>
              <a:rPr lang="en-US" sz="2300" smtClean="0">
                <a:effectLst/>
              </a:rPr>
              <a:t>They just help configure some of the initial settings for the tablix so it looks a certain way.</a:t>
            </a:r>
          </a:p>
          <a:p>
            <a:pPr lvl="1">
              <a:lnSpc>
                <a:spcPct val="90000"/>
              </a:lnSpc>
            </a:pPr>
            <a:r>
              <a:rPr lang="en-US" sz="2300" smtClean="0">
                <a:effectLst/>
              </a:rPr>
              <a:t>We could start with the table template and end up with a tablix that functions more like a matrix. Or we could start with a matrix template and end up with a tablix that functions more like a table. Underneath it all, a tablix is a tablix is a tablix.</a:t>
            </a:r>
          </a:p>
          <a:p>
            <a:pPr lvl="1">
              <a:lnSpc>
                <a:spcPct val="90000"/>
              </a:lnSpc>
            </a:pPr>
            <a:r>
              <a:rPr lang="en-US" sz="2300" smtClean="0">
                <a:effectLst/>
              </a:rPr>
              <a:t>The tablix is one of three special report items designed specifically for working with datasets. </a:t>
            </a:r>
          </a:p>
          <a:p>
            <a:pPr lvl="1">
              <a:lnSpc>
                <a:spcPct val="90000"/>
              </a:lnSpc>
            </a:pPr>
            <a:r>
              <a:rPr lang="en-US" sz="2300" smtClean="0">
                <a:effectLst/>
              </a:rPr>
              <a:t>These special report items are called </a:t>
            </a:r>
            <a:r>
              <a:rPr lang="en-US" sz="2300" i="1" smtClean="0">
                <a:effectLst/>
              </a:rPr>
              <a:t>data regions.  </a:t>
            </a:r>
            <a:r>
              <a:rPr lang="en-US" sz="2300" smtClean="0">
                <a:effectLst/>
              </a:rPr>
              <a:t>The other data regions are the chart and the gauge.</a:t>
            </a:r>
          </a:p>
          <a:p>
            <a:pPr lvl="1">
              <a:lnSpc>
                <a:spcPct val="90000"/>
              </a:lnSpc>
            </a:pPr>
            <a:r>
              <a:rPr lang="en-US" sz="2300" smtClean="0">
                <a:effectLst/>
              </a:rPr>
              <a:t>The tablix creates mainly textual layout for each record in the dataset. </a:t>
            </a:r>
          </a:p>
          <a:p>
            <a:pPr lvl="1">
              <a:lnSpc>
                <a:spcPct val="90000"/>
              </a:lnSpc>
            </a:pPr>
            <a:r>
              <a:rPr lang="en-US" sz="2300" smtClean="0">
                <a:effectLst/>
              </a:rPr>
              <a:t>The chart and gauge data regions create mainly graphical layout for the records in the dataset.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152400"/>
            <a:ext cx="8991600" cy="6553200"/>
          </a:xfrm>
        </p:spPr>
        <p:txBody>
          <a:bodyPr/>
          <a:lstStyle/>
          <a:p>
            <a:pPr eaLnBrk="1" hangingPunct="1"/>
            <a:r>
              <a:rPr lang="en-US" b="1" smtClean="0">
                <a:effectLst/>
              </a:rPr>
              <a:t>The Tablix and Data Regions</a:t>
            </a:r>
          </a:p>
          <a:p>
            <a:pPr lvl="1"/>
            <a:r>
              <a:rPr lang="en-US" sz="2300" smtClean="0">
                <a:effectLst/>
              </a:rPr>
              <a:t>Each data region item has a property called DataSetName. </a:t>
            </a:r>
          </a:p>
          <a:p>
            <a:pPr lvl="1"/>
            <a:r>
              <a:rPr lang="en-US" sz="2300" smtClean="0">
                <a:effectLst/>
              </a:rPr>
              <a:t>This property contains the name of the dataset used by the data region. </a:t>
            </a:r>
          </a:p>
          <a:p>
            <a:pPr lvl="1"/>
            <a:r>
              <a:rPr lang="en-US" sz="2300" smtClean="0">
                <a:effectLst/>
              </a:rPr>
              <a:t>In the Transport List report you just created, the DataSetName property of the tablix has the value TransportList. </a:t>
            </a:r>
          </a:p>
          <a:p>
            <a:pPr lvl="1"/>
            <a:r>
              <a:rPr lang="en-US" sz="2300" smtClean="0">
                <a:effectLst/>
              </a:rPr>
              <a:t>Each data region always works with one and only one dataset.</a:t>
            </a:r>
          </a:p>
          <a:p>
            <a:pPr lvl="1"/>
            <a:r>
              <a:rPr lang="en-US" sz="2300" smtClean="0">
                <a:effectLst/>
              </a:rPr>
              <a:t>However, a given dataset can be used by multiple data regions within the same report. </a:t>
            </a:r>
          </a:p>
          <a:p>
            <a:pPr lvl="1"/>
            <a:r>
              <a:rPr lang="en-US" sz="2300" smtClean="0">
                <a:effectLst/>
              </a:rPr>
              <a:t>For example, you could create a report containing both a tablix data region and a chart data region to present the data from a single dataset in both a textual and a graphical layout.</a:t>
            </a:r>
          </a:p>
          <a:p>
            <a:pPr lvl="1"/>
            <a:r>
              <a:rPr lang="en-US" sz="2300" smtClean="0">
                <a:effectLst/>
              </a:rPr>
              <a:t>Next we will create a matrix report without the wizard.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4294967295"/>
          </p:nvPr>
        </p:nvSpPr>
        <p:spPr>
          <a:xfrm>
            <a:off x="85725" y="152400"/>
            <a:ext cx="8991600" cy="6553200"/>
          </a:xfrm>
          <a:noFill/>
          <a:ln/>
        </p:spPr>
        <p:txBody>
          <a:bodyPr/>
          <a:lstStyle/>
          <a:p>
            <a:pPr marL="609600" indent="-609600" eaLnBrk="1" hangingPunct="1">
              <a:lnSpc>
                <a:spcPct val="90000"/>
              </a:lnSpc>
            </a:pPr>
            <a:r>
              <a:rPr lang="en-US" sz="2800" b="1" dirty="0" smtClean="0">
                <a:effectLst/>
              </a:rPr>
              <a:t>The Repair Count By Type Report</a:t>
            </a:r>
          </a:p>
          <a:p>
            <a:pPr marL="990600" lvl="1" indent="-533400" eaLnBrk="1" hangingPunct="1">
              <a:lnSpc>
                <a:spcPct val="90000"/>
              </a:lnSpc>
            </a:pPr>
            <a:r>
              <a:rPr lang="en-US" sz="2400" b="1" dirty="0" smtClean="0">
                <a:effectLst/>
              </a:rPr>
              <a:t>Features Highlighted</a:t>
            </a:r>
          </a:p>
          <a:p>
            <a:pPr marL="1371600" lvl="2" indent="-457200">
              <a:lnSpc>
                <a:spcPct val="90000"/>
              </a:lnSpc>
            </a:pPr>
            <a:r>
              <a:rPr lang="en-US" sz="2000" dirty="0" smtClean="0">
                <a:effectLst/>
              </a:rPr>
              <a:t>Creating a matrix report from scratch</a:t>
            </a:r>
          </a:p>
          <a:p>
            <a:pPr marL="1371600" lvl="2" indent="-457200">
              <a:lnSpc>
                <a:spcPct val="90000"/>
              </a:lnSpc>
            </a:pPr>
            <a:r>
              <a:rPr lang="en-US" sz="2000" dirty="0" smtClean="0">
                <a:effectLst/>
              </a:rPr>
              <a:t>Using the Property Pages button</a:t>
            </a:r>
          </a:p>
          <a:p>
            <a:pPr marL="990600" lvl="1" indent="-533400">
              <a:lnSpc>
                <a:spcPct val="90000"/>
              </a:lnSpc>
            </a:pPr>
            <a:r>
              <a:rPr lang="en-US" sz="2400" b="1" dirty="0" smtClean="0">
                <a:effectLst/>
              </a:rPr>
              <a:t>Business Need</a:t>
            </a:r>
            <a:r>
              <a:rPr lang="en-US" sz="2100" b="1" dirty="0" smtClean="0">
                <a:effectLst/>
              </a:rPr>
              <a:t> - </a:t>
            </a:r>
            <a:r>
              <a:rPr lang="en-US" sz="2000" dirty="0" smtClean="0">
                <a:effectLst/>
              </a:rPr>
              <a:t>GDS needs to purchase several new transports to update their delivery fleet. The company must decide which type of transport to purchase. One factor in the decision is the amount of time the new transports will spend in the maintenance hangar for repairs and preventative maintenance. Upper management has asked the GDS maintenance department to provide a report showing the number of each type of repair required by each type of transport. The report should include statistics from all transports, both active and retired. Also, the report should group the repairs by their cause.</a:t>
            </a:r>
          </a:p>
          <a:p>
            <a:pPr marL="990600" lvl="1" indent="-533400">
              <a:lnSpc>
                <a:spcPct val="90000"/>
              </a:lnSpc>
            </a:pPr>
            <a:r>
              <a:rPr lang="en-US" sz="2400" b="1" dirty="0" smtClean="0">
                <a:effectLst/>
              </a:rPr>
              <a:t>Task Overview</a:t>
            </a:r>
          </a:p>
          <a:p>
            <a:pPr marL="1371600" lvl="2" indent="-457200">
              <a:lnSpc>
                <a:spcPct val="90000"/>
              </a:lnSpc>
              <a:buFont typeface="Wingdings" pitchFamily="2" charset="2"/>
              <a:buAutoNum type="arabicPeriod"/>
            </a:pPr>
            <a:r>
              <a:rPr lang="en-CA" sz="2100" dirty="0" smtClean="0">
                <a:effectLst/>
              </a:rPr>
              <a:t>Create a New Report, Select the Shared Data Source, and Create a Dataset</a:t>
            </a:r>
          </a:p>
          <a:p>
            <a:pPr marL="1371600" lvl="2" indent="-457200">
              <a:lnSpc>
                <a:spcPct val="90000"/>
              </a:lnSpc>
              <a:buFont typeface="Wingdings" pitchFamily="2" charset="2"/>
              <a:buAutoNum type="arabicPeriod"/>
            </a:pPr>
            <a:r>
              <a:rPr lang="en-US" sz="2100" dirty="0" smtClean="0">
                <a:effectLst/>
              </a:rPr>
              <a:t>Place a Matrix Item on the Report and Populate It</a:t>
            </a:r>
          </a:p>
          <a:p>
            <a:pPr marL="1371600" lvl="2" indent="-457200">
              <a:lnSpc>
                <a:spcPct val="90000"/>
              </a:lnSpc>
              <a:buFont typeface="Wingdings" pitchFamily="2" charset="2"/>
              <a:buAutoNum type="arabicPeriod"/>
            </a:pPr>
            <a:r>
              <a:rPr lang="en-US" sz="2100" dirty="0" smtClean="0">
                <a:effectLst/>
              </a:rPr>
              <a:t>Add Column Grouping and Other Report Formatting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0000"/>
              </a:lnSpc>
            </a:pPr>
            <a:r>
              <a:rPr lang="en-US" sz="2800" b="1" dirty="0" smtClean="0">
                <a:effectLst/>
              </a:rPr>
              <a:t>Exercise 2</a:t>
            </a:r>
          </a:p>
          <a:p>
            <a:pPr lvl="1"/>
            <a:r>
              <a:rPr lang="en-US" sz="2100" b="1" dirty="0" smtClean="0">
                <a:effectLst/>
              </a:rPr>
              <a:t>Repair Count By Type Report, Task 1: </a:t>
            </a:r>
            <a:r>
              <a:rPr lang="en-CA" sz="2100" b="1" dirty="0" smtClean="0">
                <a:effectLst/>
              </a:rPr>
              <a:t>Create a New Report, Select the Shared Data Source, and Create a Dataset</a:t>
            </a:r>
            <a:endParaRPr lang="en-US" sz="2100" b="1" dirty="0" smtClean="0">
              <a:effectLst/>
            </a:endParaRPr>
          </a:p>
          <a:p>
            <a:pPr marL="1371600" lvl="2" indent="-457200">
              <a:lnSpc>
                <a:spcPct val="85000"/>
              </a:lnSpc>
              <a:buFont typeface="Wingdings" pitchFamily="2" charset="2"/>
              <a:buAutoNum type="arabicPeriod"/>
            </a:pPr>
            <a:r>
              <a:rPr lang="en-US" sz="2000" dirty="0" smtClean="0">
                <a:effectLst/>
              </a:rPr>
              <a:t>If you closed the Chapter05 project, reopen it.</a:t>
            </a:r>
          </a:p>
          <a:p>
            <a:pPr marL="1371600" lvl="2" indent="-457200">
              <a:lnSpc>
                <a:spcPct val="85000"/>
              </a:lnSpc>
              <a:buFont typeface="Wingdings" pitchFamily="2" charset="2"/>
              <a:buAutoNum type="arabicPeriod"/>
            </a:pPr>
            <a:r>
              <a:rPr lang="en-US" sz="2000" dirty="0" smtClean="0">
                <a:effectLst/>
              </a:rPr>
              <a:t>In the Solution Explorer on the right side of the screen, right-click the Reports folder.</a:t>
            </a:r>
          </a:p>
          <a:p>
            <a:pPr marL="1371600" lvl="2" indent="-457200">
              <a:lnSpc>
                <a:spcPct val="85000"/>
              </a:lnSpc>
              <a:buFont typeface="Wingdings" pitchFamily="2" charset="2"/>
              <a:buAutoNum type="arabicPeriod"/>
            </a:pPr>
            <a:r>
              <a:rPr lang="en-US" sz="2000" dirty="0" smtClean="0">
                <a:effectLst/>
              </a:rPr>
              <a:t>Put your mouse pointer over Add in the context menu, and wait for the submenu to appear. Select New Item from the context menu. This displays the Add New Item - Chapter05 dialog box.</a:t>
            </a:r>
          </a:p>
          <a:p>
            <a:pPr marL="1371600" lvl="2" indent="-457200">
              <a:lnSpc>
                <a:spcPct val="85000"/>
              </a:lnSpc>
              <a:buFont typeface="Wingdings" pitchFamily="2" charset="2"/>
              <a:buAutoNum type="arabicPeriod"/>
            </a:pPr>
            <a:r>
              <a:rPr lang="en-US" sz="2000" dirty="0" smtClean="0">
                <a:effectLst/>
              </a:rPr>
              <a:t>Make sure the Report icon is selected in the Templates area. Enter </a:t>
            </a:r>
            <a:r>
              <a:rPr lang="en-US" sz="2000" dirty="0" err="1" smtClean="0">
                <a:effectLst/>
              </a:rPr>
              <a:t>RepairCountByType</a:t>
            </a:r>
            <a:r>
              <a:rPr lang="en-US" sz="2000" dirty="0" smtClean="0">
                <a:effectLst/>
              </a:rPr>
              <a:t> for the name.</a:t>
            </a:r>
          </a:p>
          <a:p>
            <a:pPr marL="1371600" lvl="2" indent="-457200">
              <a:lnSpc>
                <a:spcPct val="85000"/>
              </a:lnSpc>
              <a:buFont typeface="Wingdings" pitchFamily="2" charset="2"/>
              <a:buAutoNum type="arabicPeriod"/>
            </a:pPr>
            <a:r>
              <a:rPr lang="en-US" sz="2000" dirty="0" smtClean="0">
                <a:effectLst/>
              </a:rPr>
              <a:t>Click Add. A new report called RepairCountByType.rdl is created in the Chapter05 project.</a:t>
            </a:r>
          </a:p>
          <a:p>
            <a:pPr marL="1371600" lvl="2" indent="-457200">
              <a:lnSpc>
                <a:spcPct val="85000"/>
              </a:lnSpc>
              <a:buFont typeface="Wingdings" pitchFamily="2" charset="2"/>
              <a:buAutoNum type="arabicPeriod"/>
            </a:pPr>
            <a:r>
              <a:rPr lang="en-US" sz="2000" dirty="0" smtClean="0">
                <a:effectLst/>
              </a:rPr>
              <a:t>In the Report Data window, click the New drop-down menu. Select Data Source from the menu that appears. The Data Source Properties dialog box appears.</a:t>
            </a:r>
          </a:p>
          <a:p>
            <a:pPr marL="1371600" lvl="2" indent="-457200">
              <a:lnSpc>
                <a:spcPct val="85000"/>
              </a:lnSpc>
              <a:buFont typeface="Wingdings" pitchFamily="2" charset="2"/>
              <a:buAutoNum type="arabicPeriod"/>
            </a:pPr>
            <a:r>
              <a:rPr lang="en-US" sz="2000" dirty="0" smtClean="0">
                <a:effectLst/>
              </a:rPr>
              <a:t>Enter </a:t>
            </a:r>
            <a:r>
              <a:rPr lang="en-US" sz="2000" b="1" dirty="0" smtClean="0">
                <a:effectLst/>
              </a:rPr>
              <a:t>Galactic </a:t>
            </a:r>
            <a:r>
              <a:rPr lang="en-US" sz="2000" dirty="0" smtClean="0">
                <a:effectLst/>
              </a:rPr>
              <a:t>for the name.</a:t>
            </a:r>
          </a:p>
          <a:p>
            <a:pPr marL="1371600" lvl="2" indent="-457200">
              <a:lnSpc>
                <a:spcPct val="85000"/>
              </a:lnSpc>
              <a:buFont typeface="Wingdings" pitchFamily="2" charset="2"/>
              <a:buAutoNum type="arabicPeriod"/>
            </a:pPr>
            <a:r>
              <a:rPr lang="en-US" sz="2000" dirty="0" smtClean="0">
                <a:effectLst/>
              </a:rPr>
              <a:t>Select the Use shared data source reference radio button. and select Galactic from the drop-down list below it. Click OK. An entry for the Galactic data source appears in the Report Data window.</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0000"/>
              </a:lnSpc>
            </a:pPr>
            <a:r>
              <a:rPr lang="en-US" sz="2800" b="1" dirty="0" smtClean="0">
                <a:effectLst/>
              </a:rPr>
              <a:t>Exercise 2</a:t>
            </a:r>
          </a:p>
          <a:p>
            <a:pPr lvl="1"/>
            <a:r>
              <a:rPr lang="en-US" sz="2100" b="1" dirty="0" smtClean="0">
                <a:effectLst/>
              </a:rPr>
              <a:t>Repair Count By Type Report, Task 1: </a:t>
            </a:r>
            <a:r>
              <a:rPr lang="en-CA" sz="2100" b="1" dirty="0" smtClean="0">
                <a:effectLst/>
              </a:rPr>
              <a:t>Create a New Report, Select the Shared Data Source, and Create a Dataset</a:t>
            </a:r>
            <a:endParaRPr lang="en-US" sz="2100" b="1" dirty="0" smtClean="0">
              <a:effectLst/>
            </a:endParaRPr>
          </a:p>
          <a:p>
            <a:pPr marL="1371600" lvl="2" indent="-457200">
              <a:lnSpc>
                <a:spcPct val="90000"/>
              </a:lnSpc>
              <a:buFont typeface="Wingdings" pitchFamily="2" charset="2"/>
              <a:buAutoNum type="arabicPeriod" startAt="9"/>
            </a:pPr>
            <a:r>
              <a:rPr lang="en-US" sz="2000" dirty="0" smtClean="0">
                <a:effectLst/>
              </a:rPr>
              <a:t>In the Report Data window, right-click the entry for the Galactic data source, and select Add Dataset from the context menu. The Dataset Properties dialog box appears.</a:t>
            </a:r>
          </a:p>
          <a:p>
            <a:pPr marL="1371600" lvl="2" indent="-457200">
              <a:lnSpc>
                <a:spcPct val="90000"/>
              </a:lnSpc>
              <a:buFont typeface="Wingdings" pitchFamily="2" charset="2"/>
              <a:buAutoNum type="arabicPeriod" startAt="9"/>
            </a:pPr>
            <a:r>
              <a:rPr lang="en-US" sz="2000" dirty="0" smtClean="0">
                <a:effectLst/>
              </a:rPr>
              <a:t>Enter </a:t>
            </a:r>
            <a:r>
              <a:rPr lang="en-US" sz="2000" b="1" dirty="0" err="1" smtClean="0">
                <a:effectLst/>
              </a:rPr>
              <a:t>RepairsByType</a:t>
            </a:r>
            <a:r>
              <a:rPr lang="en-US" sz="2000" b="1" dirty="0" smtClean="0">
                <a:effectLst/>
              </a:rPr>
              <a:t> </a:t>
            </a:r>
            <a:r>
              <a:rPr lang="en-US" sz="2000" dirty="0" smtClean="0">
                <a:effectLst/>
              </a:rPr>
              <a:t>for the name.</a:t>
            </a:r>
          </a:p>
          <a:p>
            <a:pPr marL="1371600" lvl="2" indent="-457200">
              <a:lnSpc>
                <a:spcPct val="90000"/>
              </a:lnSpc>
              <a:buFont typeface="Wingdings" pitchFamily="2" charset="2"/>
              <a:buAutoNum type="arabicPeriod" startAt="9"/>
            </a:pPr>
            <a:r>
              <a:rPr lang="en-US" sz="2000" dirty="0" smtClean="0">
                <a:effectLst/>
              </a:rPr>
              <a:t>Click the Query Designer button. The Query Designer window opens, displaying the Generic Query Designer.</a:t>
            </a:r>
          </a:p>
          <a:p>
            <a:pPr marL="1371600" lvl="2" indent="-457200">
              <a:lnSpc>
                <a:spcPct val="90000"/>
              </a:lnSpc>
              <a:buFont typeface="Wingdings" pitchFamily="2" charset="2"/>
              <a:buAutoNum type="arabicPeriod" startAt="9"/>
            </a:pPr>
            <a:r>
              <a:rPr lang="en-US" sz="2000" dirty="0" smtClean="0">
                <a:effectLst/>
              </a:rPr>
              <a:t>Right-click in the diagram pane of the Graphical Query Designer screen. Select Add Table from the context menu.</a:t>
            </a:r>
          </a:p>
          <a:p>
            <a:pPr marL="1371600" lvl="2" indent="-457200">
              <a:lnSpc>
                <a:spcPct val="90000"/>
              </a:lnSpc>
              <a:buFont typeface="Wingdings" pitchFamily="2" charset="2"/>
              <a:buAutoNum type="arabicPeriod" startAt="9"/>
            </a:pPr>
            <a:r>
              <a:rPr lang="en-US" sz="2000" dirty="0" smtClean="0">
                <a:effectLst/>
              </a:rPr>
              <a:t>Add the following tables to the query:</a:t>
            </a:r>
          </a:p>
          <a:p>
            <a:pPr marL="1752600" lvl="3" indent="-381000">
              <a:lnSpc>
                <a:spcPct val="90000"/>
              </a:lnSpc>
              <a:buFont typeface="Wingdings" pitchFamily="2" charset="2"/>
              <a:buNone/>
            </a:pPr>
            <a:r>
              <a:rPr lang="en-US" sz="1800" b="1" dirty="0" smtClean="0">
                <a:effectLst/>
              </a:rPr>
              <a:t>Repair</a:t>
            </a:r>
          </a:p>
          <a:p>
            <a:pPr marL="1752600" lvl="3" indent="-381000">
              <a:lnSpc>
                <a:spcPct val="90000"/>
              </a:lnSpc>
              <a:buFont typeface="Wingdings" pitchFamily="2" charset="2"/>
              <a:buNone/>
            </a:pPr>
            <a:r>
              <a:rPr lang="en-US" sz="1800" b="1" dirty="0" smtClean="0">
                <a:effectLst/>
              </a:rPr>
              <a:t>Transport</a:t>
            </a:r>
          </a:p>
          <a:p>
            <a:pPr marL="1752600" lvl="3" indent="-381000">
              <a:lnSpc>
                <a:spcPct val="90000"/>
              </a:lnSpc>
              <a:buFont typeface="Wingdings" pitchFamily="2" charset="2"/>
              <a:buNone/>
            </a:pPr>
            <a:r>
              <a:rPr lang="en-US" sz="1800" b="1" dirty="0" err="1" smtClean="0">
                <a:effectLst/>
              </a:rPr>
              <a:t>TransportType</a:t>
            </a:r>
            <a:endParaRPr lang="en-US" sz="1800" b="1" dirty="0" smtClean="0">
              <a:effectLst/>
            </a:endParaRPr>
          </a:p>
          <a:p>
            <a:pPr marL="1752600" lvl="3" indent="-381000">
              <a:lnSpc>
                <a:spcPct val="90000"/>
              </a:lnSpc>
              <a:buFont typeface="Wingdings" pitchFamily="2" charset="2"/>
              <a:buNone/>
            </a:pPr>
            <a:r>
              <a:rPr lang="en-US" sz="1800" b="1" dirty="0" err="1" smtClean="0">
                <a:effectLst/>
              </a:rPr>
              <a:t>RepairWorkDoneLink</a:t>
            </a:r>
            <a:endParaRPr lang="en-US" sz="1800" b="1" dirty="0" smtClean="0">
              <a:effectLst/>
            </a:endParaRPr>
          </a:p>
          <a:p>
            <a:pPr marL="1752600" lvl="3" indent="-381000">
              <a:lnSpc>
                <a:spcPct val="90000"/>
              </a:lnSpc>
              <a:buFont typeface="Wingdings" pitchFamily="2" charset="2"/>
              <a:buNone/>
            </a:pPr>
            <a:r>
              <a:rPr lang="en-US" sz="1800" b="1" dirty="0" err="1" smtClean="0">
                <a:effectLst/>
              </a:rPr>
              <a:t>WorkDone</a:t>
            </a:r>
            <a:endParaRPr lang="en-US" sz="1800" b="1" dirty="0" smtClean="0">
              <a:effectLst/>
            </a:endParaRPr>
          </a:p>
          <a:p>
            <a:pPr marL="1752600" lvl="3" indent="-381000">
              <a:lnSpc>
                <a:spcPct val="90000"/>
              </a:lnSpc>
              <a:buFont typeface="Wingdings" pitchFamily="2" charset="2"/>
              <a:buNone/>
            </a:pPr>
            <a:r>
              <a:rPr lang="en-US" sz="1800" b="1" dirty="0" err="1" smtClean="0">
                <a:effectLst/>
              </a:rPr>
              <a:t>RepairCause</a:t>
            </a:r>
            <a:endParaRPr lang="en-US" sz="1800" b="1" dirty="0" smtClean="0">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4294967295"/>
          </p:nvPr>
        </p:nvSpPr>
        <p:spPr>
          <a:xfrm>
            <a:off x="85724" y="152400"/>
            <a:ext cx="9058275" cy="7772400"/>
          </a:xfrm>
          <a:noFill/>
          <a:ln/>
        </p:spPr>
        <p:txBody>
          <a:bodyPr/>
          <a:lstStyle/>
          <a:p>
            <a:pPr marL="609600" indent="-609600" eaLnBrk="1" hangingPunct="1">
              <a:lnSpc>
                <a:spcPct val="90000"/>
              </a:lnSpc>
            </a:pPr>
            <a:r>
              <a:rPr lang="en-US" sz="2800" b="1" dirty="0" smtClean="0">
                <a:effectLst/>
              </a:rPr>
              <a:t>Exercise 2</a:t>
            </a:r>
          </a:p>
          <a:p>
            <a:pPr lvl="1"/>
            <a:r>
              <a:rPr lang="en-US" sz="2100" b="1" dirty="0" smtClean="0">
                <a:effectLst/>
              </a:rPr>
              <a:t>Repair Count By Type Report, Task 1: </a:t>
            </a:r>
            <a:r>
              <a:rPr lang="en-CA" sz="2100" b="1" dirty="0" smtClean="0">
                <a:effectLst/>
              </a:rPr>
              <a:t>Create a New Report, Select the Shared Data Source, and Create a Dataset</a:t>
            </a:r>
          </a:p>
          <a:p>
            <a:pPr lvl="1"/>
            <a:endParaRPr lang="en-US" sz="900" b="1" dirty="0" smtClean="0">
              <a:effectLst/>
            </a:endParaRPr>
          </a:p>
          <a:p>
            <a:pPr marL="1371600" lvl="2" indent="-457200">
              <a:lnSpc>
                <a:spcPct val="90000"/>
              </a:lnSpc>
              <a:buFont typeface="+mj-lt"/>
              <a:buAutoNum type="arabicPeriod" startAt="14"/>
            </a:pPr>
            <a:r>
              <a:rPr lang="en-US" sz="1850" dirty="0" smtClean="0">
                <a:effectLst/>
              </a:rPr>
              <a:t>Click Close to exit the Add Table dialog box.</a:t>
            </a:r>
          </a:p>
          <a:p>
            <a:pPr marL="1371600" lvl="2" indent="-457200">
              <a:lnSpc>
                <a:spcPct val="90000"/>
              </a:lnSpc>
              <a:buFont typeface="Wingdings" pitchFamily="2" charset="2"/>
              <a:buAutoNum type="arabicPeriod" startAt="14"/>
            </a:pPr>
            <a:r>
              <a:rPr lang="en-US" sz="1850" dirty="0" smtClean="0">
                <a:effectLst/>
              </a:rPr>
              <a:t>Check the following column in the Repair table: </a:t>
            </a:r>
          </a:p>
          <a:p>
            <a:pPr marL="1371600" lvl="2" indent="-457200">
              <a:lnSpc>
                <a:spcPct val="90000"/>
              </a:lnSpc>
              <a:buFont typeface="Wingdings" pitchFamily="2" charset="2"/>
              <a:buNone/>
            </a:pPr>
            <a:r>
              <a:rPr lang="en-US" sz="1850" dirty="0" smtClean="0">
                <a:effectLst/>
              </a:rPr>
              <a:t>	</a:t>
            </a:r>
            <a:r>
              <a:rPr lang="en-US" sz="1850" dirty="0" err="1" smtClean="0">
                <a:effectLst/>
              </a:rPr>
              <a:t>RepairID</a:t>
            </a:r>
            <a:endParaRPr lang="en-US" sz="1850" dirty="0" smtClean="0">
              <a:effectLst/>
            </a:endParaRPr>
          </a:p>
          <a:p>
            <a:pPr marL="1371600" lvl="2" indent="-457200">
              <a:lnSpc>
                <a:spcPct val="90000"/>
              </a:lnSpc>
              <a:buFont typeface="+mj-lt"/>
              <a:buAutoNum type="arabicPeriod" startAt="16"/>
            </a:pPr>
            <a:r>
              <a:rPr lang="en-US" sz="1850" dirty="0" smtClean="0">
                <a:effectLst/>
              </a:rPr>
              <a:t>Check the following column in the </a:t>
            </a:r>
            <a:r>
              <a:rPr lang="en-US" sz="1850" dirty="0" err="1" smtClean="0">
                <a:effectLst/>
              </a:rPr>
              <a:t>TransportType</a:t>
            </a:r>
            <a:r>
              <a:rPr lang="en-US" sz="1850" dirty="0" smtClean="0">
                <a:effectLst/>
              </a:rPr>
              <a:t> table: Description</a:t>
            </a:r>
          </a:p>
          <a:p>
            <a:pPr marL="1371600" lvl="2" indent="-457200">
              <a:lnSpc>
                <a:spcPct val="90000"/>
              </a:lnSpc>
              <a:buFont typeface="Wingdings" pitchFamily="2" charset="2"/>
              <a:buAutoNum type="arabicPeriod" startAt="16"/>
            </a:pPr>
            <a:r>
              <a:rPr lang="en-US" sz="1850" dirty="0" smtClean="0">
                <a:effectLst/>
              </a:rPr>
              <a:t>In the criteria pane, type </a:t>
            </a:r>
            <a:r>
              <a:rPr lang="en-US" sz="1850" b="1" dirty="0" err="1" smtClean="0">
                <a:effectLst/>
              </a:rPr>
              <a:t>TypeOfTransport</a:t>
            </a:r>
            <a:r>
              <a:rPr lang="en-US" sz="1850" b="1" dirty="0" smtClean="0">
                <a:effectLst/>
              </a:rPr>
              <a:t> </a:t>
            </a:r>
            <a:r>
              <a:rPr lang="en-US" sz="1850" dirty="0" smtClean="0">
                <a:effectLst/>
              </a:rPr>
              <a:t>in the Alias column in the Description row.</a:t>
            </a:r>
          </a:p>
          <a:p>
            <a:pPr marL="1371600" lvl="2" indent="-457200">
              <a:lnSpc>
                <a:spcPct val="90000"/>
              </a:lnSpc>
              <a:buFont typeface="Wingdings" pitchFamily="2" charset="2"/>
              <a:buAutoNum type="arabicPeriod" startAt="16"/>
            </a:pPr>
            <a:r>
              <a:rPr lang="en-US" sz="1850" dirty="0" smtClean="0">
                <a:effectLst/>
              </a:rPr>
              <a:t>Check the following column in the </a:t>
            </a:r>
            <a:r>
              <a:rPr lang="en-US" sz="1850" dirty="0" err="1" smtClean="0">
                <a:effectLst/>
              </a:rPr>
              <a:t>WorkDone</a:t>
            </a:r>
            <a:r>
              <a:rPr lang="en-US" sz="1850" dirty="0" smtClean="0">
                <a:effectLst/>
              </a:rPr>
              <a:t> table:</a:t>
            </a:r>
          </a:p>
          <a:p>
            <a:pPr marL="1371600" lvl="2" indent="-457200">
              <a:lnSpc>
                <a:spcPct val="90000"/>
              </a:lnSpc>
              <a:buFont typeface="Wingdings" pitchFamily="2" charset="2"/>
              <a:buNone/>
            </a:pPr>
            <a:r>
              <a:rPr lang="en-US" sz="1850" dirty="0" smtClean="0">
                <a:effectLst/>
              </a:rPr>
              <a:t>	Description</a:t>
            </a:r>
          </a:p>
          <a:p>
            <a:pPr marL="1371600" lvl="2" indent="-457200">
              <a:lnSpc>
                <a:spcPct val="90000"/>
              </a:lnSpc>
              <a:buFont typeface="+mj-lt"/>
              <a:buAutoNum type="arabicPeriod" startAt="19"/>
            </a:pPr>
            <a:r>
              <a:rPr lang="en-US" sz="1850" dirty="0" smtClean="0">
                <a:effectLst/>
              </a:rPr>
              <a:t>In the criteria pane, type </a:t>
            </a:r>
            <a:r>
              <a:rPr lang="en-US" sz="1850" b="1" dirty="0" err="1" smtClean="0">
                <a:effectLst/>
              </a:rPr>
              <a:t>TypeOfWork</a:t>
            </a:r>
            <a:r>
              <a:rPr lang="en-US" sz="1850" b="1" dirty="0" smtClean="0">
                <a:effectLst/>
              </a:rPr>
              <a:t> </a:t>
            </a:r>
            <a:r>
              <a:rPr lang="en-US" sz="1850" dirty="0" smtClean="0">
                <a:effectLst/>
              </a:rPr>
              <a:t>in the Alias column in the Description row for the </a:t>
            </a:r>
            <a:r>
              <a:rPr lang="en-US" sz="1850" dirty="0" err="1" smtClean="0">
                <a:effectLst/>
              </a:rPr>
              <a:t>WorkDone</a:t>
            </a:r>
            <a:r>
              <a:rPr lang="en-US" sz="1850" dirty="0" smtClean="0">
                <a:effectLst/>
              </a:rPr>
              <a:t> table.</a:t>
            </a:r>
          </a:p>
          <a:p>
            <a:pPr marL="1371600" lvl="2" indent="-457200">
              <a:lnSpc>
                <a:spcPct val="90000"/>
              </a:lnSpc>
              <a:buFont typeface="Wingdings" pitchFamily="2" charset="2"/>
              <a:buAutoNum type="arabicPeriod" startAt="19"/>
            </a:pPr>
            <a:r>
              <a:rPr lang="en-US" sz="1850" dirty="0" smtClean="0">
                <a:effectLst/>
              </a:rPr>
              <a:t>Check the following column in the </a:t>
            </a:r>
            <a:r>
              <a:rPr lang="en-US" sz="1850" dirty="0" err="1" smtClean="0">
                <a:effectLst/>
              </a:rPr>
              <a:t>RepairCause</a:t>
            </a:r>
            <a:r>
              <a:rPr lang="en-US" sz="1850" dirty="0" smtClean="0">
                <a:effectLst/>
              </a:rPr>
              <a:t> table:</a:t>
            </a:r>
          </a:p>
          <a:p>
            <a:pPr marL="1371600" lvl="2" indent="-457200">
              <a:lnSpc>
                <a:spcPct val="90000"/>
              </a:lnSpc>
              <a:buFont typeface="Wingdings" pitchFamily="2" charset="2"/>
              <a:buNone/>
            </a:pPr>
            <a:r>
              <a:rPr lang="en-US" sz="1850" dirty="0" smtClean="0">
                <a:effectLst/>
              </a:rPr>
              <a:t>	Description</a:t>
            </a:r>
          </a:p>
          <a:p>
            <a:pPr marL="1371600" lvl="2" indent="-457200">
              <a:lnSpc>
                <a:spcPct val="90000"/>
              </a:lnSpc>
              <a:buFont typeface="+mj-lt"/>
              <a:buAutoNum type="arabicPeriod" startAt="21"/>
            </a:pPr>
            <a:r>
              <a:rPr lang="en-US" sz="1850" dirty="0" smtClean="0">
                <a:effectLst/>
              </a:rPr>
              <a:t>In the criteria pane, type </a:t>
            </a:r>
            <a:r>
              <a:rPr lang="en-US" sz="1850" b="1" dirty="0" err="1" smtClean="0">
                <a:effectLst/>
              </a:rPr>
              <a:t>RepairCause</a:t>
            </a:r>
            <a:r>
              <a:rPr lang="en-US" sz="1850" b="1" dirty="0" smtClean="0">
                <a:effectLst/>
              </a:rPr>
              <a:t> </a:t>
            </a:r>
            <a:r>
              <a:rPr lang="en-US" sz="1850" dirty="0" smtClean="0">
                <a:effectLst/>
              </a:rPr>
              <a:t>in the Alias column in the Description row for the </a:t>
            </a:r>
            <a:r>
              <a:rPr lang="en-US" sz="1850" dirty="0" err="1" smtClean="0">
                <a:effectLst/>
              </a:rPr>
              <a:t>RepairCause</a:t>
            </a:r>
            <a:r>
              <a:rPr lang="en-US" sz="1850" dirty="0" smtClean="0">
                <a:effectLst/>
              </a:rPr>
              <a:t> table.</a:t>
            </a:r>
          </a:p>
          <a:p>
            <a:pPr marL="1371600" lvl="2" indent="-457200">
              <a:lnSpc>
                <a:spcPct val="90000"/>
              </a:lnSpc>
              <a:buFont typeface="+mj-lt"/>
              <a:buAutoNum type="arabicPeriod" startAt="21"/>
            </a:pPr>
            <a:r>
              <a:rPr lang="en-CA" sz="1850" dirty="0" smtClean="0">
                <a:effectLst/>
              </a:rPr>
              <a:t>Type 1 in the Sort Order column for </a:t>
            </a:r>
            <a:r>
              <a:rPr lang="en-CA" sz="1850" dirty="0" err="1" smtClean="0">
                <a:effectLst/>
              </a:rPr>
              <a:t>RepairCause</a:t>
            </a:r>
            <a:r>
              <a:rPr lang="en-CA" sz="1850" dirty="0" smtClean="0">
                <a:effectLst/>
              </a:rPr>
              <a:t>. Type 2 in the Sort Order column for </a:t>
            </a:r>
            <a:r>
              <a:rPr lang="en-CA" sz="1850" dirty="0" err="1" smtClean="0">
                <a:effectLst/>
              </a:rPr>
              <a:t>TypeOfWork</a:t>
            </a:r>
            <a:r>
              <a:rPr lang="en-CA" sz="1850" dirty="0" smtClean="0">
                <a:effectLst/>
              </a:rPr>
              <a:t>.</a:t>
            </a:r>
          </a:p>
          <a:p>
            <a:pPr marL="1371600" lvl="2" indent="-457200">
              <a:lnSpc>
                <a:spcPct val="90000"/>
              </a:lnSpc>
              <a:buFont typeface="+mj-lt"/>
              <a:buAutoNum type="arabicPeriod" startAt="21"/>
            </a:pPr>
            <a:r>
              <a:rPr lang="en-CA" sz="1850" dirty="0" smtClean="0">
                <a:effectLst/>
              </a:rPr>
              <a:t>Right-click in the SQL pane, and select Execute SQL from the context menu.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4294967295"/>
          </p:nvPr>
        </p:nvSpPr>
        <p:spPr>
          <a:xfrm>
            <a:off x="85725" y="88900"/>
            <a:ext cx="8991600" cy="6629400"/>
          </a:xfrm>
          <a:noFill/>
          <a:ln/>
        </p:spPr>
        <p:txBody>
          <a:bodyPr/>
          <a:lstStyle/>
          <a:p>
            <a:pPr marL="609600" indent="-609600" eaLnBrk="1" hangingPunct="1">
              <a:lnSpc>
                <a:spcPct val="90000"/>
              </a:lnSpc>
            </a:pPr>
            <a:r>
              <a:rPr lang="en-US" sz="2800" b="1" smtClean="0">
                <a:effectLst/>
              </a:rPr>
              <a:t>Exercise 2</a:t>
            </a:r>
          </a:p>
          <a:p>
            <a:pPr marL="990600" lvl="1" indent="-533400"/>
            <a:r>
              <a:rPr lang="en-US" sz="2200" b="1" smtClean="0">
                <a:effectLst/>
              </a:rPr>
              <a:t>Repair Count By Type Report, Task 2: Place a Matrix Item on the Report and Populate It</a:t>
            </a:r>
          </a:p>
          <a:p>
            <a:pPr marL="1371600" lvl="2" indent="-457200">
              <a:lnSpc>
                <a:spcPct val="85000"/>
              </a:lnSpc>
              <a:buFont typeface="Wingdings" pitchFamily="2" charset="2"/>
              <a:buAutoNum type="arabicPeriod"/>
            </a:pPr>
            <a:r>
              <a:rPr lang="en-US" sz="2000" smtClean="0">
                <a:effectLst/>
              </a:rPr>
              <a:t>Click OK to exit the Query Designer window. Click OK to exit the Dataset Properties dialog box.</a:t>
            </a:r>
          </a:p>
          <a:p>
            <a:pPr marL="1371600" lvl="2" indent="-457200">
              <a:lnSpc>
                <a:spcPct val="85000"/>
              </a:lnSpc>
              <a:buFont typeface="Wingdings" pitchFamily="2" charset="2"/>
              <a:buAutoNum type="arabicPeriod"/>
            </a:pPr>
            <a:r>
              <a:rPr lang="en-US" sz="2000" smtClean="0">
                <a:effectLst/>
              </a:rPr>
              <a:t>Click the Matrix report item in the Toolbox. The mouse pointer changes to a matrix icon and crosshairs when you move the mouse pointer over the design surface.</a:t>
            </a:r>
          </a:p>
          <a:p>
            <a:pPr marL="1371600" lvl="2" indent="-457200">
              <a:lnSpc>
                <a:spcPct val="85000"/>
              </a:lnSpc>
              <a:buFont typeface="Wingdings" pitchFamily="2" charset="2"/>
              <a:buAutoNum type="arabicPeriod"/>
            </a:pPr>
            <a:r>
              <a:rPr lang="en-US" sz="2000" smtClean="0">
                <a:effectLst/>
              </a:rPr>
              <a:t>Drag the mouse cursor over the lower three-quarters of the design surface.</a:t>
            </a:r>
          </a:p>
          <a:p>
            <a:pPr marL="1371600" lvl="2" indent="-457200">
              <a:lnSpc>
                <a:spcPct val="85000"/>
              </a:lnSpc>
              <a:buFont typeface="Wingdings" pitchFamily="2" charset="2"/>
              <a:buAutoNum type="arabicPeriod"/>
            </a:pPr>
            <a:r>
              <a:rPr lang="en-US" sz="2000" smtClean="0">
                <a:effectLst/>
              </a:rPr>
              <a:t>When you release the mouse button after dragging, a matrix is created to occupy the area you just defined. By default, every cell in the matrix is occupied by an empty text box.</a:t>
            </a:r>
          </a:p>
          <a:p>
            <a:pPr marL="1371600" lvl="2" indent="-457200">
              <a:lnSpc>
                <a:spcPct val="85000"/>
              </a:lnSpc>
              <a:buFont typeface="Wingdings" pitchFamily="2" charset="2"/>
              <a:buAutoNum type="arabicPeriod"/>
            </a:pPr>
            <a:r>
              <a:rPr lang="en-US" sz="2000" smtClean="0">
                <a:effectLst/>
              </a:rPr>
              <a:t>Hover over the cell containing the word “Columns” until the Field Selector icon appears. Click the icon and select the TypeOfTransport field. The values in the TypeOfTransport column of the dataset determine the columns in the matrix report.</a:t>
            </a:r>
          </a:p>
          <a:p>
            <a:pPr marL="1371600" lvl="2" indent="-457200">
              <a:lnSpc>
                <a:spcPct val="85000"/>
              </a:lnSpc>
              <a:buFont typeface="Wingdings" pitchFamily="2" charset="2"/>
              <a:buAutoNum type="arabicPeriod"/>
            </a:pPr>
            <a:r>
              <a:rPr lang="en-US" sz="2000" smtClean="0">
                <a:effectLst/>
              </a:rPr>
              <a:t>Use the same process in the cell containing the word “Rows” to select the TypeOfWork field. The values in the TypeOfWork column of the dataset determine the rows in the matrix report.</a:t>
            </a:r>
          </a:p>
          <a:p>
            <a:pPr marL="1371600" lvl="2" indent="-457200">
              <a:lnSpc>
                <a:spcPct val="85000"/>
              </a:lnSpc>
              <a:buFont typeface="Wingdings" pitchFamily="2" charset="2"/>
              <a:buAutoNum type="arabicPeriod"/>
            </a:pPr>
            <a:r>
              <a:rPr lang="en-US" sz="2000" smtClean="0">
                <a:effectLst/>
              </a:rPr>
              <a:t>Use the same process once more in the cell containing the word “Data” to select the RepairID field.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85725" y="76200"/>
            <a:ext cx="8991600" cy="6705600"/>
          </a:xfrm>
        </p:spPr>
        <p:txBody>
          <a:bodyPr/>
          <a:lstStyle/>
          <a:p>
            <a:pPr marL="609600" indent="-609600" eaLnBrk="1" hangingPunct="1">
              <a:lnSpc>
                <a:spcPct val="80000"/>
              </a:lnSpc>
            </a:pPr>
            <a:r>
              <a:rPr lang="en-US" sz="2400" b="1" smtClean="0">
                <a:effectLst/>
              </a:rPr>
              <a:t>Exercise 1</a:t>
            </a:r>
          </a:p>
          <a:p>
            <a:pPr marL="990600" lvl="1" indent="-533400">
              <a:lnSpc>
                <a:spcPct val="80000"/>
              </a:lnSpc>
            </a:pPr>
            <a:r>
              <a:rPr lang="en-US" sz="2200" b="1" smtClean="0">
                <a:effectLst/>
              </a:rPr>
              <a:t>Transport List Report, Task 1: Create the Chapter05 Project, Create a Shared Data Source, and Create a New Report in the Chapter05 Project</a:t>
            </a:r>
          </a:p>
          <a:p>
            <a:pPr marL="1371600" lvl="2" indent="-457200">
              <a:lnSpc>
                <a:spcPct val="80000"/>
              </a:lnSpc>
              <a:buFont typeface="Wingdings" pitchFamily="2" charset="2"/>
              <a:buAutoNum type="arabicPeriod"/>
            </a:pPr>
            <a:r>
              <a:rPr lang="en-US" sz="2000" smtClean="0">
                <a:effectLst/>
              </a:rPr>
              <a:t>Run the Business Intelligence Development Studio or Visual Studio 2008. The Start page is displayed (or select File | Close Project from the menu if a solution is already open).</a:t>
            </a:r>
          </a:p>
          <a:p>
            <a:pPr marL="1371600" lvl="2" indent="-457200">
              <a:lnSpc>
                <a:spcPct val="80000"/>
              </a:lnSpc>
              <a:buFont typeface="Wingdings" pitchFamily="2" charset="2"/>
              <a:buAutoNum type="arabicPeriod"/>
            </a:pPr>
            <a:r>
              <a:rPr lang="en-US" sz="2000" smtClean="0">
                <a:effectLst/>
              </a:rPr>
              <a:t>Click New Project to create a new project. This displays the New Project dialog box. (Remember, you can create a new project in three different ways: Select File | New | Project from the main menu, click the New Project toolbar button, or click the Create Project link on the Start page. All these actions achieve the same result.)</a:t>
            </a:r>
          </a:p>
          <a:p>
            <a:pPr marL="1371600" lvl="2" indent="-457200">
              <a:lnSpc>
                <a:spcPct val="80000"/>
              </a:lnSpc>
              <a:buFont typeface="Wingdings" pitchFamily="2" charset="2"/>
              <a:buAutoNum type="arabicPeriod"/>
            </a:pPr>
            <a:r>
              <a:rPr lang="en-US" sz="2000" smtClean="0">
                <a:effectLst/>
              </a:rPr>
              <a:t>Click the Report Server Project icon in the Templates area of the New Project dialog box. (Be sure to click the Report Server Project icon and </a:t>
            </a:r>
            <a:r>
              <a:rPr lang="en-US" sz="2000" i="1" smtClean="0">
                <a:effectLst/>
              </a:rPr>
              <a:t>not </a:t>
            </a:r>
            <a:r>
              <a:rPr lang="en-US" sz="2000" smtClean="0">
                <a:effectLst/>
              </a:rPr>
              <a:t>the Report Server Project Wizard icon.)</a:t>
            </a:r>
          </a:p>
          <a:p>
            <a:pPr marL="1371600" lvl="2" indent="-457200">
              <a:lnSpc>
                <a:spcPct val="80000"/>
              </a:lnSpc>
              <a:buFont typeface="Wingdings" pitchFamily="2" charset="2"/>
              <a:buAutoNum type="arabicPeriod"/>
            </a:pPr>
            <a:r>
              <a:rPr lang="en-US" sz="2000" smtClean="0">
                <a:effectLst/>
              </a:rPr>
              <a:t>Type </a:t>
            </a:r>
            <a:r>
              <a:rPr lang="en-US" sz="2000" b="1" smtClean="0">
                <a:effectLst/>
              </a:rPr>
              <a:t>Chapter05 </a:t>
            </a:r>
            <a:r>
              <a:rPr lang="en-US" sz="2000" smtClean="0">
                <a:effectLst/>
              </a:rPr>
              <a:t>for the project name. This project will contain all the reports you create in this chapter.</a:t>
            </a:r>
          </a:p>
          <a:p>
            <a:pPr marL="1371600" lvl="2" indent="-457200">
              <a:lnSpc>
                <a:spcPct val="80000"/>
              </a:lnSpc>
              <a:buFont typeface="Wingdings" pitchFamily="2" charset="2"/>
              <a:buAutoNum type="arabicPeriod"/>
            </a:pPr>
            <a:r>
              <a:rPr lang="en-US" sz="2000" smtClean="0">
                <a:effectLst/>
              </a:rPr>
              <a:t>Click Browse to open the Project Location dialog box.</a:t>
            </a:r>
          </a:p>
          <a:p>
            <a:pPr marL="1371600" lvl="2" indent="-457200">
              <a:lnSpc>
                <a:spcPct val="80000"/>
              </a:lnSpc>
              <a:buFont typeface="Wingdings" pitchFamily="2" charset="2"/>
              <a:buAutoNum type="arabicPeriod"/>
            </a:pPr>
            <a:r>
              <a:rPr lang="en-US" sz="2000" smtClean="0">
                <a:effectLst/>
              </a:rPr>
              <a:t>Under My Documents, navigate to the Visual Studio 2008\Projects\MSSQLRS folder.</a:t>
            </a:r>
          </a:p>
          <a:p>
            <a:pPr marL="1371600" lvl="2" indent="-457200">
              <a:lnSpc>
                <a:spcPct val="80000"/>
              </a:lnSpc>
              <a:buFont typeface="Wingdings" pitchFamily="2" charset="2"/>
              <a:buAutoNum type="arabicPeriod"/>
            </a:pPr>
            <a:r>
              <a:rPr lang="en-US" sz="2000" smtClean="0">
                <a:effectLst/>
              </a:rPr>
              <a:t>Select the MSSQLRS folder and click OK.</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4294967295"/>
          </p:nvPr>
        </p:nvSpPr>
        <p:spPr>
          <a:xfrm>
            <a:off x="85725" y="88900"/>
            <a:ext cx="8991600" cy="6629400"/>
          </a:xfrm>
          <a:noFill/>
          <a:ln/>
        </p:spPr>
        <p:txBody>
          <a:bodyPr/>
          <a:lstStyle/>
          <a:p>
            <a:pPr marL="609600" indent="-609600" eaLnBrk="1" hangingPunct="1">
              <a:lnSpc>
                <a:spcPct val="90000"/>
              </a:lnSpc>
            </a:pPr>
            <a:r>
              <a:rPr lang="en-US" b="1" smtClean="0">
                <a:effectLst/>
              </a:rPr>
              <a:t>Exercise 2</a:t>
            </a:r>
          </a:p>
          <a:p>
            <a:pPr marL="990600" lvl="1" indent="-533400"/>
            <a:r>
              <a:rPr lang="en-US" sz="2600" b="1" smtClean="0">
                <a:effectLst/>
              </a:rPr>
              <a:t>Repair Count By Type Report, Task 2: Place a Matrix Item on the Report and Populate It</a:t>
            </a:r>
          </a:p>
          <a:p>
            <a:pPr marL="1371600" lvl="2" indent="-457200">
              <a:buFont typeface="Wingdings" pitchFamily="2" charset="2"/>
              <a:buAutoNum type="arabicPeriod" startAt="8"/>
            </a:pPr>
            <a:r>
              <a:rPr lang="en-US" sz="2100" smtClean="0">
                <a:effectLst/>
              </a:rPr>
              <a:t>Right-click the cell you worked on in Step 7, and select Expression from the Textbox section of the context menu. The Expression dialog box appears.</a:t>
            </a:r>
          </a:p>
          <a:p>
            <a:pPr marL="1371600" lvl="2" indent="-457200">
              <a:buFont typeface="Wingdings" pitchFamily="2" charset="2"/>
              <a:buAutoNum type="arabicPeriod" startAt="8"/>
            </a:pPr>
            <a:r>
              <a:rPr lang="en-US" sz="2100" smtClean="0">
                <a:effectLst/>
              </a:rPr>
              <a:t>Change the word “Sum” to “Count” so the contents of the expression appear as follows:</a:t>
            </a:r>
          </a:p>
          <a:p>
            <a:pPr marL="1371600" lvl="2" indent="-457200">
              <a:buFont typeface="Wingdings" pitchFamily="2" charset="2"/>
              <a:buNone/>
            </a:pPr>
            <a:r>
              <a:rPr lang="en-US" sz="2100" smtClean="0">
                <a:effectLst/>
              </a:rPr>
              <a:t>	=Count(Fields!RepairID.Value)</a:t>
            </a:r>
          </a:p>
          <a:p>
            <a:pPr marL="1371600" lvl="2" indent="-457200">
              <a:buFont typeface="Wingdings" pitchFamily="2" charset="2"/>
              <a:buAutoNum type="arabicPeriod" startAt="10"/>
            </a:pPr>
            <a:r>
              <a:rPr lang="en-US" sz="2100" smtClean="0">
                <a:effectLst/>
              </a:rPr>
              <a:t>Click OK to exit the Expression dialog box.</a:t>
            </a:r>
          </a:p>
          <a:p>
            <a:pPr marL="1371600" lvl="2" indent="-457200">
              <a:buFont typeface="Wingdings" pitchFamily="2" charset="2"/>
              <a:buAutoNum type="arabicPeriod" startAt="10"/>
            </a:pPr>
            <a:r>
              <a:rPr lang="en-US" sz="2100" smtClean="0">
                <a:effectLst/>
              </a:rPr>
              <a:t>With this cell still selected, change the following property in the Properties window:</a:t>
            </a:r>
          </a:p>
          <a:p>
            <a:pPr marL="1371600" lvl="2" indent="-457200">
              <a:buFont typeface="Wingdings" pitchFamily="2" charset="2"/>
              <a:buAutoNum type="arabicPeriod" startAt="10"/>
            </a:pPr>
            <a:endParaRPr lang="en-US" sz="2800" smtClean="0">
              <a:effectLst/>
            </a:endParaRPr>
          </a:p>
          <a:p>
            <a:pPr marL="1371600" lvl="2" indent="-457200">
              <a:buFont typeface="Wingdings" pitchFamily="2" charset="2"/>
              <a:buNone/>
            </a:pPr>
            <a:endParaRPr lang="en-US" sz="2800" smtClean="0">
              <a:effectLst/>
            </a:endParaRPr>
          </a:p>
        </p:txBody>
      </p:sp>
      <p:pic>
        <p:nvPicPr>
          <p:cNvPr id="54275" name="Picture 3"/>
          <p:cNvPicPr>
            <a:picLocks noChangeAspect="1" noChangeArrowheads="1"/>
          </p:cNvPicPr>
          <p:nvPr/>
        </p:nvPicPr>
        <p:blipFill>
          <a:blip r:embed="rId2" cstate="print"/>
          <a:srcRect/>
          <a:stretch>
            <a:fillRect/>
          </a:stretch>
        </p:blipFill>
        <p:spPr bwMode="auto">
          <a:xfrm>
            <a:off x="1219200" y="5105400"/>
            <a:ext cx="7410450" cy="665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4294967295"/>
          </p:nvPr>
        </p:nvSpPr>
        <p:spPr>
          <a:xfrm>
            <a:off x="85725" y="88900"/>
            <a:ext cx="8991600" cy="6629400"/>
          </a:xfrm>
          <a:noFill/>
          <a:ln/>
        </p:spPr>
        <p:txBody>
          <a:bodyPr/>
          <a:lstStyle/>
          <a:p>
            <a:pPr marL="609600" indent="-609600" eaLnBrk="1" hangingPunct="1">
              <a:lnSpc>
                <a:spcPct val="90000"/>
              </a:lnSpc>
            </a:pPr>
            <a:r>
              <a:rPr lang="en-US" b="1" dirty="0" smtClean="0">
                <a:effectLst/>
              </a:rPr>
              <a:t>Exercise 2</a:t>
            </a:r>
          </a:p>
          <a:p>
            <a:pPr marL="990600" lvl="1" indent="-533400"/>
            <a:r>
              <a:rPr lang="en-US" sz="2400" b="1" dirty="0" smtClean="0">
                <a:effectLst/>
              </a:rPr>
              <a:t>Repair Count By Type Report, Task 2: Place a Matrix Item on the Report and Populate It</a:t>
            </a:r>
          </a:p>
          <a:p>
            <a:pPr marL="1371600" lvl="2" indent="-457200">
              <a:buFont typeface="Wingdings" pitchFamily="2" charset="2"/>
              <a:buAutoNum type="arabicPeriod" startAt="12"/>
            </a:pPr>
            <a:r>
              <a:rPr lang="en-US" sz="2200" dirty="0" smtClean="0">
                <a:effectLst/>
              </a:rPr>
              <a:t>Reduce the width and height of the columns in the matrix. When you finish, your report design should look similar to this:</a:t>
            </a:r>
          </a:p>
          <a:p>
            <a:pPr marL="1371600" lvl="2" indent="-457200"/>
            <a:endParaRPr lang="en-US" sz="2200" dirty="0" smtClean="0">
              <a:effectLst/>
            </a:endParaRPr>
          </a:p>
          <a:p>
            <a:pPr marL="1371600" lvl="2" indent="-457200"/>
            <a:endParaRPr lang="en-US" dirty="0" smtClean="0">
              <a:effectLst/>
            </a:endParaRPr>
          </a:p>
          <a:p>
            <a:pPr marL="1371600" lvl="2" indent="-457200"/>
            <a:endParaRPr lang="en-US" dirty="0" smtClean="0">
              <a:effectLst/>
            </a:endParaRPr>
          </a:p>
          <a:p>
            <a:pPr marL="1371600" lvl="2" indent="-457200"/>
            <a:endParaRPr lang="en-US" dirty="0" smtClean="0">
              <a:effectLst/>
            </a:endParaRPr>
          </a:p>
          <a:p>
            <a:pPr marL="1371600" lvl="2" indent="-457200"/>
            <a:endParaRPr lang="en-US" dirty="0" smtClean="0">
              <a:effectLst/>
            </a:endParaRPr>
          </a:p>
          <a:p>
            <a:pPr marL="1371600" lvl="2" indent="-457200"/>
            <a:endParaRPr lang="en-US" dirty="0" smtClean="0">
              <a:effectLst/>
            </a:endParaRPr>
          </a:p>
          <a:p>
            <a:pPr marL="1371600" lvl="2" indent="-457200"/>
            <a:endParaRPr lang="en-US" dirty="0" smtClean="0">
              <a:effectLst/>
            </a:endParaRPr>
          </a:p>
          <a:p>
            <a:pPr marL="1371600" lvl="2" indent="-457200">
              <a:buFont typeface="Wingdings" pitchFamily="2" charset="2"/>
              <a:buAutoNum type="arabicPeriod" startAt="13"/>
            </a:pPr>
            <a:r>
              <a:rPr lang="en-US" sz="2200" dirty="0" smtClean="0">
                <a:effectLst/>
              </a:rPr>
              <a:t>Click the Preview tab. </a:t>
            </a:r>
          </a:p>
        </p:txBody>
      </p:sp>
      <p:pic>
        <p:nvPicPr>
          <p:cNvPr id="55301" name="Picture 5"/>
          <p:cNvPicPr>
            <a:picLocks noChangeAspect="1" noChangeArrowheads="1"/>
          </p:cNvPicPr>
          <p:nvPr/>
        </p:nvPicPr>
        <p:blipFill>
          <a:blip r:embed="rId2" cstate="print"/>
          <a:srcRect/>
          <a:stretch>
            <a:fillRect/>
          </a:stretch>
        </p:blipFill>
        <p:spPr bwMode="auto">
          <a:xfrm>
            <a:off x="2362200" y="2895600"/>
            <a:ext cx="4514850" cy="200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4294967295"/>
          </p:nvPr>
        </p:nvSpPr>
        <p:spPr>
          <a:xfrm>
            <a:off x="85725" y="88900"/>
            <a:ext cx="8991600" cy="6629400"/>
          </a:xfrm>
          <a:noFill/>
          <a:ln/>
        </p:spPr>
        <p:txBody>
          <a:bodyPr/>
          <a:lstStyle/>
          <a:p>
            <a:pPr marL="609600" indent="-609600" eaLnBrk="1" hangingPunct="1">
              <a:lnSpc>
                <a:spcPct val="90000"/>
              </a:lnSpc>
            </a:pPr>
            <a:r>
              <a:rPr lang="en-US" sz="2800" b="1" dirty="0" smtClean="0">
                <a:effectLst/>
              </a:rPr>
              <a:t>Exercise 2</a:t>
            </a:r>
          </a:p>
          <a:p>
            <a:pPr marL="990600" lvl="1" indent="-533400"/>
            <a:r>
              <a:rPr lang="en-US" sz="2200" b="1" dirty="0" smtClean="0">
                <a:effectLst/>
              </a:rPr>
              <a:t>Repair Count By Type Report, Task 3: Add Column Grouping and Other Report Formatting</a:t>
            </a:r>
          </a:p>
          <a:p>
            <a:pPr marL="1371600" lvl="2" indent="-457200">
              <a:buFont typeface="Wingdings" pitchFamily="2" charset="2"/>
              <a:buAutoNum type="arabicPeriod"/>
            </a:pPr>
            <a:r>
              <a:rPr lang="en-US" sz="2100" dirty="0" smtClean="0">
                <a:effectLst/>
              </a:rPr>
              <a:t>Click the Design tab to return to the report layout.</a:t>
            </a:r>
          </a:p>
          <a:p>
            <a:pPr marL="1371600" lvl="2" indent="-457200">
              <a:buFont typeface="Wingdings" pitchFamily="2" charset="2"/>
              <a:buAutoNum type="arabicPeriod"/>
            </a:pPr>
            <a:r>
              <a:rPr lang="en-US" sz="2100" dirty="0" smtClean="0">
                <a:effectLst/>
              </a:rPr>
              <a:t>In the Rows Groups area of the Grouping pane, click the drop-down arrow and select Add Group | Parent Group from the menu. The </a:t>
            </a:r>
            <a:r>
              <a:rPr lang="en-US" sz="2100" dirty="0" err="1" smtClean="0">
                <a:effectLst/>
              </a:rPr>
              <a:t>Tablix</a:t>
            </a:r>
            <a:r>
              <a:rPr lang="en-US" sz="2100" dirty="0" smtClean="0">
                <a:effectLst/>
              </a:rPr>
              <a:t> group dialog box appears.</a:t>
            </a:r>
          </a:p>
          <a:p>
            <a:pPr marL="1371600" lvl="2" indent="-457200">
              <a:buFont typeface="Wingdings" pitchFamily="2" charset="2"/>
              <a:buAutoNum type="arabicPeriod"/>
            </a:pPr>
            <a:r>
              <a:rPr lang="en-US" sz="2100" dirty="0" smtClean="0">
                <a:effectLst/>
              </a:rPr>
              <a:t>Select [</a:t>
            </a:r>
            <a:r>
              <a:rPr lang="en-US" sz="2100" dirty="0" err="1" smtClean="0">
                <a:effectLst/>
              </a:rPr>
              <a:t>RepairCause</a:t>
            </a:r>
            <a:r>
              <a:rPr lang="en-US" sz="2100" dirty="0" smtClean="0">
                <a:effectLst/>
              </a:rPr>
              <a:t>] from the Group by drop-down list. Click OK.</a:t>
            </a:r>
          </a:p>
          <a:p>
            <a:pPr marL="1371600" lvl="2" indent="-457200">
              <a:buFont typeface="+mj-lt"/>
              <a:buAutoNum type="arabicPeriod" startAt="4"/>
            </a:pPr>
            <a:r>
              <a:rPr lang="en-US" sz="2100" dirty="0" smtClean="0">
                <a:effectLst/>
              </a:rPr>
              <a:t>Make the Repair Cause group column approximately twice as wide as its default width.</a:t>
            </a:r>
          </a:p>
          <a:p>
            <a:pPr marL="1371600" lvl="2" indent="-457200">
              <a:buFont typeface="+mj-lt"/>
              <a:buAutoNum type="arabicPeriod" startAt="4"/>
            </a:pPr>
            <a:r>
              <a:rPr lang="en-US" sz="2100" dirty="0" smtClean="0">
                <a:effectLst/>
              </a:rPr>
              <a:t>Select the text box containing the </a:t>
            </a:r>
            <a:r>
              <a:rPr lang="en-US" sz="2100" dirty="0" err="1" smtClean="0">
                <a:effectLst/>
              </a:rPr>
              <a:t>RepairCause</a:t>
            </a:r>
            <a:r>
              <a:rPr lang="en-US" sz="2100" dirty="0" smtClean="0">
                <a:effectLst/>
              </a:rPr>
              <a:t> field (</a:t>
            </a:r>
            <a:r>
              <a:rPr lang="en-US" sz="2100" i="1" dirty="0" smtClean="0">
                <a:effectLst/>
              </a:rPr>
              <a:t>not </a:t>
            </a:r>
            <a:r>
              <a:rPr lang="en-US" sz="2100" dirty="0" smtClean="0">
                <a:effectLst/>
              </a:rPr>
              <a:t>the text box where you just typed “Repair Cause” as a heading).</a:t>
            </a:r>
          </a:p>
          <a:p>
            <a:pPr marL="1371600" lvl="2" indent="-457200">
              <a:buFont typeface="+mj-lt"/>
              <a:buAutoNum type="arabicPeriod" startAt="4"/>
            </a:pPr>
            <a:r>
              <a:rPr lang="en-US" sz="2100" dirty="0" smtClean="0">
                <a:effectLst/>
              </a:rPr>
              <a:t>In the Properties window, click the Property Pages button shown in the following illustration. The Text Box Properties dialog box appears.</a:t>
            </a:r>
          </a:p>
          <a:p>
            <a:pPr marL="1371600" lvl="2" indent="-457200">
              <a:buFont typeface="+mj-lt"/>
              <a:buAutoNum type="arabicPeriod" startAt="4"/>
            </a:pPr>
            <a:endParaRPr lang="en-US" sz="2100" dirty="0" smtClean="0">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4294967295"/>
          </p:nvPr>
        </p:nvSpPr>
        <p:spPr>
          <a:xfrm>
            <a:off x="85725" y="88900"/>
            <a:ext cx="9058275" cy="1358900"/>
          </a:xfrm>
          <a:noFill/>
          <a:ln/>
        </p:spPr>
        <p:txBody>
          <a:bodyPr/>
          <a:lstStyle/>
          <a:p>
            <a:pPr marL="609600" indent="-609600" eaLnBrk="1" hangingPunct="1">
              <a:lnSpc>
                <a:spcPct val="90000"/>
              </a:lnSpc>
            </a:pPr>
            <a:r>
              <a:rPr lang="en-US" sz="2800" b="1" smtClean="0">
                <a:effectLst/>
              </a:rPr>
              <a:t>Exercise 2</a:t>
            </a:r>
          </a:p>
          <a:p>
            <a:pPr marL="990600" lvl="1" indent="-533400"/>
            <a:r>
              <a:rPr lang="en-US" sz="2200" b="1" smtClean="0">
                <a:effectLst/>
              </a:rPr>
              <a:t>Repair Count By Type Report, Task 3: Add Column Grouping and Other Report Formatting</a:t>
            </a:r>
          </a:p>
        </p:txBody>
      </p:sp>
      <p:sp>
        <p:nvSpPr>
          <p:cNvPr id="57349" name="Rectangle 2"/>
          <p:cNvSpPr>
            <a:spLocks noChangeArrowheads="1"/>
          </p:cNvSpPr>
          <p:nvPr/>
        </p:nvSpPr>
        <p:spPr bwMode="auto">
          <a:xfrm>
            <a:off x="228600" y="3073400"/>
            <a:ext cx="8686800" cy="3784600"/>
          </a:xfrm>
          <a:prstGeom prst="rect">
            <a:avLst/>
          </a:prstGeom>
          <a:noFill/>
          <a:ln w="9525">
            <a:noFill/>
            <a:miter lim="800000"/>
            <a:headEnd/>
            <a:tailEnd/>
          </a:ln>
        </p:spPr>
        <p:txBody>
          <a:bodyPr/>
          <a:lstStyle/>
          <a:p>
            <a:pPr marL="1371600" lvl="2" indent="-457200">
              <a:spcBef>
                <a:spcPct val="20000"/>
              </a:spcBef>
              <a:buClr>
                <a:srgbClr val="FFFF00"/>
              </a:buClr>
              <a:buSzPct val="75000"/>
              <a:buFont typeface="Wingdings" pitchFamily="2" charset="2"/>
              <a:buAutoNum type="arabicPeriod" startAt="8"/>
            </a:pPr>
            <a:r>
              <a:rPr lang="en-US" sz="2000" dirty="0" smtClean="0"/>
              <a:t>Replace </a:t>
            </a:r>
            <a:r>
              <a:rPr lang="en-US" sz="2000" dirty="0"/>
              <a:t>the current content of Name with </a:t>
            </a:r>
            <a:r>
              <a:rPr lang="en-US" sz="2000" b="1" dirty="0" err="1"/>
              <a:t>txtRepairCause</a:t>
            </a:r>
            <a:r>
              <a:rPr lang="en-US" sz="2000" dirty="0"/>
              <a:t>. Click OK. We give this text box an explicit name because we reference it in just a moment</a:t>
            </a:r>
            <a:r>
              <a:rPr lang="en-US" sz="2000" dirty="0" smtClean="0"/>
              <a:t>.</a:t>
            </a:r>
          </a:p>
          <a:p>
            <a:pPr marL="1371600" lvl="2" indent="-457200">
              <a:spcBef>
                <a:spcPct val="20000"/>
              </a:spcBef>
              <a:buClr>
                <a:srgbClr val="FFFF00"/>
              </a:buClr>
              <a:buSzPct val="75000"/>
              <a:buFont typeface="+mj-lt"/>
              <a:buAutoNum type="arabicPeriod" startAt="9"/>
            </a:pPr>
            <a:r>
              <a:rPr lang="en-US" sz="2000" dirty="0" smtClean="0"/>
              <a:t>In the Row Groups area, right-click the </a:t>
            </a:r>
            <a:r>
              <a:rPr lang="en-US" sz="2000" dirty="0" err="1" smtClean="0"/>
              <a:t>TypeOfWork</a:t>
            </a:r>
            <a:r>
              <a:rPr lang="en-US" sz="2000" dirty="0" smtClean="0"/>
              <a:t> entry and select Group Properties from the context menu. The Group Properties dialog box appears.</a:t>
            </a:r>
          </a:p>
          <a:p>
            <a:pPr marL="1371600" lvl="2" indent="-457200">
              <a:spcBef>
                <a:spcPct val="20000"/>
              </a:spcBef>
              <a:buClr>
                <a:srgbClr val="FFFF00"/>
              </a:buClr>
              <a:buSzPct val="75000"/>
              <a:buFont typeface="+mj-lt"/>
              <a:buAutoNum type="arabicPeriod" startAt="9"/>
            </a:pPr>
            <a:r>
              <a:rPr lang="en-US" sz="2000" dirty="0"/>
              <a:t>Select the Visibility page. Set the When the report is initially run radio buttons group to Hide. Check the Display can be toggled by this report item check box, and select </a:t>
            </a:r>
            <a:r>
              <a:rPr lang="en-US" sz="2000" dirty="0" err="1"/>
              <a:t>txtRepairCause</a:t>
            </a:r>
            <a:r>
              <a:rPr lang="en-US" sz="2000" dirty="0"/>
              <a:t> from the associated drop-down list. </a:t>
            </a:r>
            <a:r>
              <a:rPr lang="en-CA" sz="2000" dirty="0"/>
              <a:t>The Group Properties dialog box should appear as </a:t>
            </a:r>
            <a:r>
              <a:rPr lang="en-CA" sz="2000" dirty="0" smtClean="0"/>
              <a:t>shown in next slide.</a:t>
            </a:r>
            <a:endParaRPr lang="en-US" sz="2000" dirty="0"/>
          </a:p>
          <a:p>
            <a:pPr marL="1371600" lvl="2" indent="-457200">
              <a:spcBef>
                <a:spcPct val="20000"/>
              </a:spcBef>
              <a:buClr>
                <a:srgbClr val="FFFF00"/>
              </a:buClr>
              <a:buSzPct val="75000"/>
              <a:buFont typeface="Wingdings" pitchFamily="2" charset="2"/>
              <a:buAutoNum type="arabicPeriod" startAt="8"/>
            </a:pPr>
            <a:endParaRPr lang="en-US" sz="2000" dirty="0"/>
          </a:p>
        </p:txBody>
      </p:sp>
      <p:sp>
        <p:nvSpPr>
          <p:cNvPr id="57350" name="Rectangle 2"/>
          <p:cNvSpPr>
            <a:spLocks noChangeArrowheads="1"/>
          </p:cNvSpPr>
          <p:nvPr/>
        </p:nvSpPr>
        <p:spPr bwMode="auto">
          <a:xfrm>
            <a:off x="215900" y="4419600"/>
            <a:ext cx="8699500" cy="2209800"/>
          </a:xfrm>
          <a:prstGeom prst="rect">
            <a:avLst/>
          </a:prstGeom>
          <a:noFill/>
          <a:ln w="9525">
            <a:noFill/>
            <a:miter lim="800000"/>
            <a:headEnd/>
            <a:tailEnd/>
          </a:ln>
        </p:spPr>
        <p:txBody>
          <a:bodyPr/>
          <a:lstStyle/>
          <a:p>
            <a:pPr marL="1371600" lvl="2" indent="-457200">
              <a:spcBef>
                <a:spcPct val="20000"/>
              </a:spcBef>
              <a:buClr>
                <a:srgbClr val="FFFF00"/>
              </a:buClr>
              <a:buSzPct val="75000"/>
              <a:buFont typeface="Wingdings" pitchFamily="2" charset="2"/>
              <a:buAutoNum type="arabicPeriod" startAt="10"/>
            </a:pPr>
            <a:endParaRPr lang="en-US" sz="2100" dirty="0"/>
          </a:p>
        </p:txBody>
      </p:sp>
      <p:pic>
        <p:nvPicPr>
          <p:cNvPr id="57351" name="Picture 7"/>
          <p:cNvPicPr>
            <a:picLocks noChangeAspect="1" noChangeArrowheads="1"/>
          </p:cNvPicPr>
          <p:nvPr/>
        </p:nvPicPr>
        <p:blipFill>
          <a:blip r:embed="rId2" cstate="print"/>
          <a:srcRect/>
          <a:stretch>
            <a:fillRect/>
          </a:stretch>
        </p:blipFill>
        <p:spPr bwMode="auto">
          <a:xfrm>
            <a:off x="2881532" y="1447800"/>
            <a:ext cx="3641035"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4294967295"/>
          </p:nvPr>
        </p:nvSpPr>
        <p:spPr>
          <a:xfrm>
            <a:off x="85725" y="88900"/>
            <a:ext cx="8991600" cy="6629400"/>
          </a:xfrm>
          <a:noFill/>
          <a:ln/>
        </p:spPr>
        <p:txBody>
          <a:bodyPr/>
          <a:lstStyle/>
          <a:p>
            <a:pPr marL="609600" indent="-609600" eaLnBrk="1" hangingPunct="1">
              <a:lnSpc>
                <a:spcPct val="90000"/>
              </a:lnSpc>
            </a:pPr>
            <a:r>
              <a:rPr lang="en-US" sz="2800" b="1" dirty="0" smtClean="0">
                <a:effectLst/>
              </a:rPr>
              <a:t>Exercise 2</a:t>
            </a:r>
          </a:p>
          <a:p>
            <a:pPr marL="990600" lvl="1" indent="-533400"/>
            <a:r>
              <a:rPr lang="en-US" sz="2200" b="1" dirty="0" smtClean="0">
                <a:effectLst/>
              </a:rPr>
              <a:t>Repair Count By Type Report, Task 3: Add Column Grouping and Other Report Formatting</a:t>
            </a:r>
          </a:p>
          <a:p>
            <a:pPr marL="1371600" lvl="2" indent="-457200">
              <a:buFont typeface="Wingdings" pitchFamily="2" charset="2"/>
              <a:buAutoNum type="arabicPeriod"/>
            </a:pPr>
            <a:endParaRPr lang="en-US" sz="2100" dirty="0" smtClean="0">
              <a:effectLst/>
            </a:endParaRPr>
          </a:p>
          <a:p>
            <a:pPr marL="1371600" lvl="2" indent="-457200">
              <a:buFont typeface="Wingdings" pitchFamily="2" charset="2"/>
              <a:buAutoNum type="arabicPeriod" startAt="6"/>
            </a:pPr>
            <a:endParaRPr lang="en-US" sz="2100" dirty="0" smtClean="0">
              <a:effectLst/>
            </a:endParaRPr>
          </a:p>
          <a:p>
            <a:pPr marL="1371600" lvl="2" indent="-457200">
              <a:buFont typeface="Wingdings" pitchFamily="2" charset="2"/>
              <a:buAutoNum type="arabicPeriod" startAt="6"/>
            </a:pPr>
            <a:endParaRPr lang="en-US" sz="2100" dirty="0" smtClean="0">
              <a:effectLst/>
            </a:endParaRPr>
          </a:p>
          <a:p>
            <a:pPr marL="1371600" lvl="2" indent="-457200">
              <a:buFont typeface="Wingdings" pitchFamily="2" charset="2"/>
              <a:buAutoNum type="arabicPeriod" startAt="6"/>
            </a:pPr>
            <a:endParaRPr lang="en-US" sz="2100" dirty="0" smtClean="0">
              <a:effectLst/>
            </a:endParaRPr>
          </a:p>
          <a:p>
            <a:pPr marL="1371600" lvl="2" indent="-457200">
              <a:buFont typeface="Wingdings" pitchFamily="2" charset="2"/>
              <a:buAutoNum type="arabicPeriod" startAt="6"/>
            </a:pPr>
            <a:endParaRPr lang="en-US" sz="2100" dirty="0" smtClean="0">
              <a:effectLst/>
            </a:endParaRPr>
          </a:p>
          <a:p>
            <a:pPr marL="1371600" lvl="2" indent="-457200">
              <a:buFont typeface="Wingdings" pitchFamily="2" charset="2"/>
              <a:buAutoNum type="arabicPeriod" startAt="6"/>
            </a:pPr>
            <a:endParaRPr lang="en-US" sz="2100" dirty="0" smtClean="0">
              <a:effectLst/>
            </a:endParaRPr>
          </a:p>
          <a:p>
            <a:pPr marL="1371600" lvl="2" indent="-457200">
              <a:buFont typeface="Wingdings" pitchFamily="2" charset="2"/>
              <a:buAutoNum type="arabicPeriod" startAt="6"/>
            </a:pPr>
            <a:endParaRPr lang="en-US" sz="2100" dirty="0" smtClean="0">
              <a:effectLst/>
            </a:endParaRPr>
          </a:p>
          <a:p>
            <a:pPr marL="1371600" lvl="2" indent="-457200">
              <a:buFont typeface="Wingdings" pitchFamily="2" charset="2"/>
              <a:buAutoNum type="arabicPeriod" startAt="6"/>
            </a:pPr>
            <a:endParaRPr lang="en-US" sz="2100" dirty="0" smtClean="0">
              <a:effectLst/>
            </a:endParaRPr>
          </a:p>
          <a:p>
            <a:pPr marL="1371600" lvl="2" indent="-457200">
              <a:buFont typeface="+mj-lt"/>
              <a:buAutoNum type="arabicPeriod" startAt="11"/>
            </a:pPr>
            <a:r>
              <a:rPr lang="en-US" sz="2000" dirty="0" smtClean="0">
                <a:effectLst/>
              </a:rPr>
              <a:t>Click OK in the Group Properties dialog box.</a:t>
            </a:r>
          </a:p>
          <a:p>
            <a:pPr marL="1371600" lvl="2" indent="-457200">
              <a:buFont typeface="Wingdings" pitchFamily="2" charset="2"/>
              <a:buAutoNum type="arabicPeriod" startAt="11"/>
            </a:pPr>
            <a:r>
              <a:rPr lang="en-US" sz="2000" dirty="0" smtClean="0">
                <a:effectLst/>
              </a:rPr>
              <a:t>Click the gray rectangle to the left of the upper row in the </a:t>
            </a:r>
            <a:r>
              <a:rPr lang="en-US" sz="2000" dirty="0" err="1" smtClean="0">
                <a:effectLst/>
              </a:rPr>
              <a:t>tablix</a:t>
            </a:r>
            <a:r>
              <a:rPr lang="en-US" sz="2000" dirty="0" smtClean="0">
                <a:effectLst/>
              </a:rPr>
              <a:t> to select this entire row. Change the following properties in the Properties window:</a:t>
            </a:r>
          </a:p>
        </p:txBody>
      </p:sp>
      <p:pic>
        <p:nvPicPr>
          <p:cNvPr id="59397" name="Picture 5"/>
          <p:cNvPicPr>
            <a:picLocks noChangeAspect="1" noChangeArrowheads="1"/>
          </p:cNvPicPr>
          <p:nvPr/>
        </p:nvPicPr>
        <p:blipFill>
          <a:blip r:embed="rId2" cstate="print"/>
          <a:srcRect t="473" b="37988"/>
          <a:stretch>
            <a:fillRect/>
          </a:stretch>
        </p:blipFill>
        <p:spPr bwMode="auto">
          <a:xfrm>
            <a:off x="1704536" y="1323536"/>
            <a:ext cx="5918195" cy="2971800"/>
          </a:xfrm>
          <a:prstGeom prst="rect">
            <a:avLst/>
          </a:prstGeom>
          <a:noFill/>
          <a:ln w="9525">
            <a:noFill/>
            <a:miter lim="800000"/>
            <a:headEnd/>
            <a:tailEnd/>
          </a:ln>
        </p:spPr>
      </p:pic>
      <p:pic>
        <p:nvPicPr>
          <p:cNvPr id="59398" name="Picture 6"/>
          <p:cNvPicPr>
            <a:picLocks noChangeAspect="1" noChangeArrowheads="1"/>
          </p:cNvPicPr>
          <p:nvPr/>
        </p:nvPicPr>
        <p:blipFill>
          <a:blip r:embed="rId3" cstate="print"/>
          <a:srcRect/>
          <a:stretch>
            <a:fillRect/>
          </a:stretch>
        </p:blipFill>
        <p:spPr bwMode="auto">
          <a:xfrm>
            <a:off x="2895600" y="5791200"/>
            <a:ext cx="3743325" cy="86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4294967295"/>
          </p:nvPr>
        </p:nvSpPr>
        <p:spPr>
          <a:xfrm>
            <a:off x="85725" y="88900"/>
            <a:ext cx="8991600" cy="6629400"/>
          </a:xfrm>
          <a:noFill/>
          <a:ln/>
        </p:spPr>
        <p:txBody>
          <a:bodyPr/>
          <a:lstStyle/>
          <a:p>
            <a:pPr marL="609600" indent="-609600" eaLnBrk="1" hangingPunct="1">
              <a:lnSpc>
                <a:spcPct val="90000"/>
              </a:lnSpc>
            </a:pPr>
            <a:r>
              <a:rPr lang="en-US" sz="2800" b="1" dirty="0" smtClean="0">
                <a:effectLst/>
              </a:rPr>
              <a:t>Exercise 2</a:t>
            </a:r>
          </a:p>
          <a:p>
            <a:pPr marL="990600" lvl="1" indent="-533400"/>
            <a:r>
              <a:rPr lang="en-US" sz="2200" b="1" dirty="0" smtClean="0">
                <a:effectLst/>
              </a:rPr>
              <a:t>Repair Count By Type Report, Task 3: Add Column Grouping and Other Report Formatting</a:t>
            </a:r>
          </a:p>
          <a:p>
            <a:pPr marL="1371600" lvl="2" indent="-457200">
              <a:buFont typeface="+mj-lt"/>
              <a:buAutoNum type="arabicPeriod" startAt="13"/>
            </a:pPr>
            <a:r>
              <a:rPr lang="en-US" sz="2000" dirty="0" smtClean="0">
                <a:effectLst/>
              </a:rPr>
              <a:t>Click the Textbox report item in the Toolbox. Drag the mouse cursor over the area above the matrix on the design surface. When you release the mouse button after dragging, a text box is created to occupy the area you just defined. </a:t>
            </a:r>
            <a:r>
              <a:rPr lang="en-US" sz="2000" dirty="0" err="1" smtClean="0">
                <a:effectLst/>
              </a:rPr>
              <a:t>Doubleclick</a:t>
            </a:r>
            <a:r>
              <a:rPr lang="en-US" sz="2000" dirty="0" smtClean="0">
                <a:effectLst/>
              </a:rPr>
              <a:t> the text box and type the following:</a:t>
            </a:r>
          </a:p>
          <a:p>
            <a:pPr marL="1371600" lvl="2" indent="-457200">
              <a:buFont typeface="+mj-lt"/>
              <a:buAutoNum type="arabicPeriod" startAt="13"/>
            </a:pPr>
            <a:endParaRPr lang="en-US" sz="2000" dirty="0" smtClean="0">
              <a:effectLst/>
            </a:endParaRPr>
          </a:p>
          <a:p>
            <a:pPr marL="1371600" lvl="2" indent="-457200">
              <a:buFont typeface="Wingdings" pitchFamily="2" charset="2"/>
              <a:buNone/>
            </a:pPr>
            <a:r>
              <a:rPr lang="en-US" sz="2000" dirty="0" smtClean="0">
                <a:effectLst/>
              </a:rPr>
              <a:t>	</a:t>
            </a:r>
            <a:r>
              <a:rPr lang="en-US" sz="2000" dirty="0" smtClean="0">
                <a:effectLst/>
                <a:latin typeface="Courier New" pitchFamily="49" charset="0"/>
                <a:cs typeface="Courier New" pitchFamily="49" charset="0"/>
              </a:rPr>
              <a:t>Repair Count By Type Report</a:t>
            </a:r>
          </a:p>
          <a:p>
            <a:pPr marL="1371600" lvl="2" indent="-457200">
              <a:buFont typeface="+mj-lt"/>
              <a:buAutoNum type="arabicPeriod" startAt="14"/>
            </a:pPr>
            <a:endParaRPr lang="en-US" sz="2000" dirty="0" smtClean="0">
              <a:effectLst/>
            </a:endParaRPr>
          </a:p>
          <a:p>
            <a:pPr marL="1371600" lvl="2" indent="-457200">
              <a:buFont typeface="+mj-lt"/>
              <a:buAutoNum type="arabicPeriod" startAt="14"/>
            </a:pPr>
            <a:r>
              <a:rPr lang="en-US" sz="2000" dirty="0" smtClean="0">
                <a:effectLst/>
              </a:rPr>
              <a:t>Press ESC to leave text-edit mode and select the text box. Make the following changes in the Properties window:</a:t>
            </a:r>
          </a:p>
        </p:txBody>
      </p:sp>
      <p:pic>
        <p:nvPicPr>
          <p:cNvPr id="60420" name="Picture 4"/>
          <p:cNvPicPr>
            <a:picLocks noChangeAspect="1" noChangeArrowheads="1"/>
          </p:cNvPicPr>
          <p:nvPr/>
        </p:nvPicPr>
        <p:blipFill>
          <a:blip r:embed="rId2" cstate="print"/>
          <a:srcRect/>
          <a:stretch>
            <a:fillRect/>
          </a:stretch>
        </p:blipFill>
        <p:spPr bwMode="auto">
          <a:xfrm>
            <a:off x="2286000" y="4800600"/>
            <a:ext cx="47244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4294967295"/>
          </p:nvPr>
        </p:nvSpPr>
        <p:spPr>
          <a:xfrm>
            <a:off x="85725" y="88900"/>
            <a:ext cx="8991600" cy="6629400"/>
          </a:xfrm>
          <a:noFill/>
          <a:ln/>
        </p:spPr>
        <p:txBody>
          <a:bodyPr/>
          <a:lstStyle/>
          <a:p>
            <a:pPr marL="609600" indent="-609600" eaLnBrk="1" hangingPunct="1">
              <a:lnSpc>
                <a:spcPct val="90000"/>
              </a:lnSpc>
            </a:pPr>
            <a:r>
              <a:rPr lang="en-US" sz="2800" b="1" dirty="0" smtClean="0">
                <a:effectLst/>
              </a:rPr>
              <a:t>Exercise 2</a:t>
            </a:r>
          </a:p>
          <a:p>
            <a:pPr marL="990600" lvl="1" indent="-533400"/>
            <a:r>
              <a:rPr lang="en-US" sz="2200" b="1" dirty="0" smtClean="0">
                <a:effectLst/>
              </a:rPr>
              <a:t>Repair Count By Type Report, Task 3: Add Column Grouping and Other Report Formatting</a:t>
            </a:r>
          </a:p>
          <a:p>
            <a:pPr marL="1371600" lvl="2" indent="-457200">
              <a:buFont typeface="+mj-lt"/>
              <a:buAutoNum type="arabicPeriod" startAt="15"/>
            </a:pPr>
            <a:r>
              <a:rPr lang="en-US" sz="2100" dirty="0" smtClean="0">
                <a:effectLst/>
              </a:rPr>
              <a:t>Your report layout should appear similar to the illustration.</a:t>
            </a:r>
          </a:p>
        </p:txBody>
      </p:sp>
      <p:pic>
        <p:nvPicPr>
          <p:cNvPr id="61445" name="Picture 5"/>
          <p:cNvPicPr>
            <a:picLocks noChangeAspect="1" noChangeArrowheads="1"/>
          </p:cNvPicPr>
          <p:nvPr/>
        </p:nvPicPr>
        <p:blipFill>
          <a:blip r:embed="rId2" cstate="print"/>
          <a:srcRect/>
          <a:stretch>
            <a:fillRect/>
          </a:stretch>
        </p:blipFill>
        <p:spPr bwMode="auto">
          <a:xfrm>
            <a:off x="914400" y="2057400"/>
            <a:ext cx="7731183" cy="4029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4294967295"/>
          </p:nvPr>
        </p:nvSpPr>
        <p:spPr>
          <a:xfrm>
            <a:off x="85725" y="88900"/>
            <a:ext cx="8991600" cy="6629400"/>
          </a:xfrm>
          <a:noFill/>
          <a:ln/>
        </p:spPr>
        <p:txBody>
          <a:bodyPr/>
          <a:lstStyle/>
          <a:p>
            <a:pPr marL="609600" indent="-609600" eaLnBrk="1" hangingPunct="1">
              <a:lnSpc>
                <a:spcPct val="90000"/>
              </a:lnSpc>
            </a:pPr>
            <a:r>
              <a:rPr lang="en-US" sz="2800" b="1" dirty="0" smtClean="0">
                <a:effectLst/>
              </a:rPr>
              <a:t>Exercise 2</a:t>
            </a:r>
          </a:p>
          <a:p>
            <a:pPr marL="990600" lvl="1" indent="-533400"/>
            <a:r>
              <a:rPr lang="en-US" sz="2200" b="1" dirty="0" smtClean="0">
                <a:effectLst/>
              </a:rPr>
              <a:t>Repair Count By Type Report, Task 3: Add Column Grouping and Other Report Formatting</a:t>
            </a:r>
          </a:p>
          <a:p>
            <a:pPr marL="1371600" lvl="2" indent="-457200">
              <a:buFont typeface="+mj-lt"/>
              <a:buAutoNum type="arabicPeriod" startAt="16"/>
            </a:pPr>
            <a:r>
              <a:rPr lang="en-US" sz="2000" dirty="0" smtClean="0">
                <a:effectLst/>
              </a:rPr>
              <a:t>Click the Preview tab. Try expanding some of the drilldown sections. The report should appear as follows.</a:t>
            </a:r>
          </a:p>
          <a:p>
            <a:pPr marL="1371600" lvl="2" indent="-457200">
              <a:buFont typeface="Wingdings" pitchFamily="2" charset="2"/>
              <a:buAutoNum type="arabicPeriod" startAt="16"/>
            </a:pPr>
            <a:r>
              <a:rPr lang="en-US" sz="2000" dirty="0" smtClean="0">
                <a:effectLst/>
              </a:rPr>
              <a:t>Click Save All in the toolbar.</a:t>
            </a:r>
          </a:p>
        </p:txBody>
      </p:sp>
      <p:pic>
        <p:nvPicPr>
          <p:cNvPr id="62469" name="Picture 5"/>
          <p:cNvPicPr>
            <a:picLocks noChangeAspect="1" noChangeArrowheads="1"/>
          </p:cNvPicPr>
          <p:nvPr/>
        </p:nvPicPr>
        <p:blipFill>
          <a:blip r:embed="rId2" cstate="print"/>
          <a:srcRect/>
          <a:stretch>
            <a:fillRect/>
          </a:stretch>
        </p:blipFill>
        <p:spPr bwMode="auto">
          <a:xfrm>
            <a:off x="1143000" y="2438400"/>
            <a:ext cx="7180385"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553200"/>
          </a:xfrm>
        </p:spPr>
        <p:txBody>
          <a:bodyPr/>
          <a:lstStyle/>
          <a:p>
            <a:pPr eaLnBrk="1" hangingPunct="1"/>
            <a:r>
              <a:rPr lang="en-US" b="1" smtClean="0">
                <a:effectLst/>
              </a:rPr>
              <a:t>New Territory</a:t>
            </a:r>
          </a:p>
          <a:p>
            <a:pPr lvl="1"/>
            <a:r>
              <a:rPr lang="en-US" sz="2200" smtClean="0">
                <a:effectLst/>
              </a:rPr>
              <a:t>Now that you have created the table and matrix reports without the aid of the Report Wizard, it is time to venture into new territory. </a:t>
            </a:r>
          </a:p>
          <a:p>
            <a:pPr lvl="1"/>
            <a:r>
              <a:rPr lang="en-US" sz="2200" smtClean="0">
                <a:effectLst/>
              </a:rPr>
              <a:t>We will move on to create a </a:t>
            </a:r>
            <a:r>
              <a:rPr lang="en-US" sz="2200" i="1" smtClean="0">
                <a:effectLst/>
              </a:rPr>
              <a:t>list report</a:t>
            </a:r>
            <a:r>
              <a:rPr lang="en-US" sz="2200" smtClean="0">
                <a:effectLst/>
              </a:rPr>
              <a:t>. </a:t>
            </a:r>
          </a:p>
          <a:p>
            <a:pPr lvl="1"/>
            <a:r>
              <a:rPr lang="en-US" sz="2200" smtClean="0">
                <a:effectLst/>
              </a:rPr>
              <a:t>List reports are used when you need to repeat a large area of content—perhaps even an entire page—for each record in the dataset. </a:t>
            </a:r>
          </a:p>
          <a:p>
            <a:pPr lvl="1"/>
            <a:r>
              <a:rPr lang="en-US" sz="2200" smtClean="0">
                <a:effectLst/>
              </a:rPr>
              <a:t>They are often used to create forms.</a:t>
            </a:r>
          </a:p>
          <a:p>
            <a:pPr lvl="1"/>
            <a:r>
              <a:rPr lang="en-US" sz="2200" smtClean="0">
                <a:effectLst/>
              </a:rPr>
              <a:t>List reports function similarly to a mail merge in a word-processing program, such as Microsoft Word.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4294967295"/>
          </p:nvPr>
        </p:nvSpPr>
        <p:spPr>
          <a:xfrm>
            <a:off x="85725" y="152400"/>
            <a:ext cx="8991600" cy="6553200"/>
          </a:xfrm>
          <a:noFill/>
          <a:ln/>
        </p:spPr>
        <p:txBody>
          <a:bodyPr/>
          <a:lstStyle/>
          <a:p>
            <a:pPr marL="609600" indent="-609600" eaLnBrk="1" hangingPunct="1"/>
            <a:r>
              <a:rPr lang="en-US" b="1" dirty="0" smtClean="0">
                <a:effectLst/>
              </a:rPr>
              <a:t>The Transport Information Sheet</a:t>
            </a:r>
          </a:p>
          <a:p>
            <a:pPr marL="990600" lvl="1" indent="-533400" eaLnBrk="1" hangingPunct="1"/>
            <a:r>
              <a:rPr lang="en-US" sz="2400" b="1" dirty="0" smtClean="0">
                <a:effectLst/>
              </a:rPr>
              <a:t>Features Highlighted</a:t>
            </a:r>
          </a:p>
          <a:p>
            <a:pPr marL="1371600" lvl="2" indent="-457200"/>
            <a:r>
              <a:rPr lang="en-US" sz="2000" dirty="0" smtClean="0">
                <a:effectLst/>
              </a:rPr>
              <a:t>Creating a list report</a:t>
            </a:r>
          </a:p>
          <a:p>
            <a:pPr marL="990600" lvl="1" indent="-533400"/>
            <a:r>
              <a:rPr lang="en-US" sz="2400" b="1" dirty="0" smtClean="0">
                <a:effectLst/>
              </a:rPr>
              <a:t>Business Need</a:t>
            </a:r>
            <a:r>
              <a:rPr lang="en-US" sz="2500" b="1" dirty="0" smtClean="0">
                <a:effectLst/>
              </a:rPr>
              <a:t> - </a:t>
            </a:r>
            <a:r>
              <a:rPr lang="en-US" sz="2400" dirty="0" smtClean="0">
                <a:effectLst/>
              </a:rPr>
              <a:t>The GDS maintenance department needs an efficient way to look up general information about a particular transport that comes in for repair. The user should be able to select the serial number from a drop-down list and see all the basic information about the transport. This transport information sheet should also include the date of the next scheduled maintenance appointment for this transport.</a:t>
            </a:r>
          </a:p>
          <a:p>
            <a:pPr marL="990600" lvl="1" indent="-533400"/>
            <a:r>
              <a:rPr lang="en-US" sz="2400" b="1" dirty="0" smtClean="0">
                <a:effectLst/>
              </a:rPr>
              <a:t>Task Overview</a:t>
            </a:r>
          </a:p>
          <a:p>
            <a:pPr marL="1371600" lvl="2" indent="-457200">
              <a:buFont typeface="Wingdings" pitchFamily="2" charset="2"/>
              <a:buAutoNum type="arabicPeriod"/>
            </a:pPr>
            <a:r>
              <a:rPr lang="en-CA" sz="2000" dirty="0" smtClean="0">
                <a:effectLst/>
              </a:rPr>
              <a:t>Create a New Report, Select the Shared Data Source, and Create the </a:t>
            </a:r>
            <a:r>
              <a:rPr lang="en-CA" sz="2000" dirty="0" err="1" smtClean="0">
                <a:effectLst/>
              </a:rPr>
              <a:t>TransportSNs</a:t>
            </a:r>
            <a:r>
              <a:rPr lang="en-CA" sz="2000" dirty="0" smtClean="0">
                <a:effectLst/>
              </a:rPr>
              <a:t> Dataset</a:t>
            </a:r>
          </a:p>
          <a:p>
            <a:pPr marL="1371600" lvl="2" indent="-457200">
              <a:buFont typeface="Wingdings" pitchFamily="2" charset="2"/>
              <a:buAutoNum type="arabicPeriod"/>
            </a:pPr>
            <a:r>
              <a:rPr lang="en-US" sz="2000" dirty="0" smtClean="0">
                <a:effectLst/>
              </a:rPr>
              <a:t>Create the </a:t>
            </a:r>
            <a:r>
              <a:rPr lang="en-US" sz="2000" dirty="0" err="1" smtClean="0">
                <a:effectLst/>
              </a:rPr>
              <a:t>TransportDetail</a:t>
            </a:r>
            <a:r>
              <a:rPr lang="en-US" sz="2000" dirty="0" smtClean="0">
                <a:effectLst/>
              </a:rPr>
              <a:t> Dataset.</a:t>
            </a:r>
          </a:p>
          <a:p>
            <a:pPr marL="1371600" lvl="2" indent="-457200">
              <a:buFont typeface="Wingdings" pitchFamily="2" charset="2"/>
              <a:buAutoNum type="arabicPeriod"/>
            </a:pPr>
            <a:r>
              <a:rPr lang="en-US" sz="2000" dirty="0" smtClean="0">
                <a:effectLst/>
              </a:rPr>
              <a:t>Place a List Item on the Report and Populate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r>
              <a:rPr lang="en-US" sz="2800" b="1" smtClean="0">
                <a:effectLst/>
              </a:rPr>
              <a:t>Exercise 1</a:t>
            </a:r>
          </a:p>
          <a:p>
            <a:pPr marL="990600" lvl="1" indent="-533400"/>
            <a:r>
              <a:rPr lang="en-US" sz="2200" b="1" smtClean="0">
                <a:effectLst/>
              </a:rPr>
              <a:t>Transport List Report, Task 1: Create the Chapter05 Project, Create a Shared Data Source, and Create a New Report in the Chapter05 Project</a:t>
            </a:r>
          </a:p>
          <a:p>
            <a:pPr marL="1371600" lvl="2" indent="-457200">
              <a:buFont typeface="Wingdings" pitchFamily="2" charset="2"/>
              <a:buAutoNum type="arabicPeriod" startAt="8"/>
            </a:pPr>
            <a:r>
              <a:rPr lang="en-US" sz="2000" smtClean="0">
                <a:effectLst/>
              </a:rPr>
              <a:t>Make sure the Create directory for solution check box is unchecked. The New Project dialog box should now look like this:</a:t>
            </a:r>
          </a:p>
        </p:txBody>
      </p:sp>
      <p:pic>
        <p:nvPicPr>
          <p:cNvPr id="18436" name="Picture 4"/>
          <p:cNvPicPr>
            <a:picLocks noChangeAspect="1" noChangeArrowheads="1"/>
          </p:cNvPicPr>
          <p:nvPr/>
        </p:nvPicPr>
        <p:blipFill>
          <a:blip r:embed="rId2" cstate="print"/>
          <a:srcRect/>
          <a:stretch>
            <a:fillRect/>
          </a:stretch>
        </p:blipFill>
        <p:spPr bwMode="auto">
          <a:xfrm>
            <a:off x="1295400" y="2438400"/>
            <a:ext cx="69723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r>
              <a:rPr lang="en-US" sz="2800" b="1" dirty="0" smtClean="0">
                <a:effectLst/>
              </a:rPr>
              <a:t>Exercise 3</a:t>
            </a:r>
          </a:p>
          <a:p>
            <a:pPr marL="990600" lvl="1" indent="-533400"/>
            <a:r>
              <a:rPr lang="en-CA" sz="2000" b="1" dirty="0" smtClean="0">
                <a:effectLst/>
              </a:rPr>
              <a:t>Transport Information Sheet, Task 1: Create a New Report, Select the Shared Data Source, and Create the </a:t>
            </a:r>
            <a:r>
              <a:rPr lang="en-CA" sz="2000" b="1" dirty="0" err="1" smtClean="0">
                <a:effectLst/>
              </a:rPr>
              <a:t>TransportSNs</a:t>
            </a:r>
            <a:r>
              <a:rPr lang="en-CA" sz="2000" b="1" dirty="0" smtClean="0">
                <a:effectLst/>
              </a:rPr>
              <a:t> Dataset</a:t>
            </a:r>
          </a:p>
          <a:p>
            <a:pPr marL="1371600" lvl="2" indent="-457200">
              <a:buFont typeface="Wingdings" pitchFamily="2" charset="2"/>
              <a:buAutoNum type="arabicPeriod"/>
            </a:pPr>
            <a:r>
              <a:rPr lang="en-US" sz="2000" dirty="0" smtClean="0">
                <a:effectLst/>
              </a:rPr>
              <a:t>If you closed the Chapter05 project, reopen it.</a:t>
            </a:r>
          </a:p>
          <a:p>
            <a:pPr marL="1371600" lvl="2" indent="-457200">
              <a:buFont typeface="Wingdings" pitchFamily="2" charset="2"/>
              <a:buAutoNum type="arabicPeriod"/>
            </a:pPr>
            <a:r>
              <a:rPr lang="en-US" sz="2000" dirty="0" smtClean="0">
                <a:effectLst/>
              </a:rPr>
              <a:t>In the Solution Explorer on the right side of the screen, right-click the Reports folder. Select Add | New Item. This displays the Add New Item-Chapter05 dialog box.</a:t>
            </a:r>
          </a:p>
          <a:p>
            <a:pPr marL="1371600" lvl="2" indent="-457200">
              <a:buFont typeface="Wingdings" pitchFamily="2" charset="2"/>
              <a:buAutoNum type="arabicPeriod"/>
            </a:pPr>
            <a:r>
              <a:rPr lang="en-US" sz="2000" dirty="0" smtClean="0">
                <a:effectLst/>
              </a:rPr>
              <a:t>Make sure the Report icon is selected in the Templates area. Enter </a:t>
            </a:r>
            <a:r>
              <a:rPr lang="en-US" sz="2000" b="1" dirty="0" err="1" smtClean="0">
                <a:effectLst/>
              </a:rPr>
              <a:t>TransportInfoSheet</a:t>
            </a:r>
            <a:r>
              <a:rPr lang="en-US" sz="2000" b="1" dirty="0" smtClean="0">
                <a:effectLst/>
              </a:rPr>
              <a:t> </a:t>
            </a:r>
            <a:r>
              <a:rPr lang="en-US" sz="2000" dirty="0" smtClean="0">
                <a:effectLst/>
              </a:rPr>
              <a:t>for the name. Click Add.</a:t>
            </a:r>
          </a:p>
          <a:p>
            <a:pPr marL="1371600" lvl="2" indent="-457200">
              <a:buFont typeface="Wingdings" pitchFamily="2" charset="2"/>
              <a:buAutoNum type="arabicPeriod"/>
            </a:pPr>
            <a:r>
              <a:rPr lang="en-US" sz="2000" dirty="0" smtClean="0">
                <a:effectLst/>
              </a:rPr>
              <a:t>In the Report Data window, click the New drop-down menu. Select Data Source from the menu that appears. The Data Source Properties dialog box appears.</a:t>
            </a:r>
          </a:p>
          <a:p>
            <a:pPr marL="1371600" lvl="2" indent="-457200">
              <a:buFont typeface="Wingdings" pitchFamily="2" charset="2"/>
              <a:buAutoNum type="arabicPeriod"/>
            </a:pPr>
            <a:r>
              <a:rPr lang="en-US" sz="2000" dirty="0" smtClean="0">
                <a:effectLst/>
              </a:rPr>
              <a:t>Enter </a:t>
            </a:r>
            <a:r>
              <a:rPr lang="en-US" sz="2000" b="1" dirty="0" smtClean="0">
                <a:effectLst/>
              </a:rPr>
              <a:t>Galactic </a:t>
            </a:r>
            <a:r>
              <a:rPr lang="en-US" sz="2000" dirty="0" smtClean="0">
                <a:effectLst/>
              </a:rPr>
              <a:t>for the name.</a:t>
            </a:r>
          </a:p>
          <a:p>
            <a:pPr marL="1371600" lvl="2" indent="-457200">
              <a:buFont typeface="Wingdings" pitchFamily="2" charset="2"/>
              <a:buAutoNum type="arabicPeriod"/>
            </a:pPr>
            <a:r>
              <a:rPr lang="en-US" sz="2000" dirty="0" smtClean="0">
                <a:effectLst/>
              </a:rPr>
              <a:t>Select the Use shared data source reference radio button, and select Galactic from the drop-down list below it. Click OK. An entry for the Galactic data source appears in the Report Data window.</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r>
              <a:rPr lang="en-US" sz="2800" b="1" dirty="0" smtClean="0">
                <a:effectLst/>
              </a:rPr>
              <a:t>Exercise 3</a:t>
            </a:r>
          </a:p>
          <a:p>
            <a:pPr marL="990600" lvl="1" indent="-533400"/>
            <a:r>
              <a:rPr lang="en-US" sz="2000" b="1" dirty="0" smtClean="0">
                <a:effectLst/>
              </a:rPr>
              <a:t>Transport Information Sheet, Task 1: Reopen the Chapter05 Project, Create a New Report in the Chapter05 Project, Select the Shared Data Source, and Create the </a:t>
            </a:r>
            <a:r>
              <a:rPr lang="en-US" sz="2000" b="1" dirty="0" err="1" smtClean="0">
                <a:effectLst/>
              </a:rPr>
              <a:t>TransportSNs</a:t>
            </a:r>
            <a:r>
              <a:rPr lang="en-US" sz="2000" b="1" dirty="0" smtClean="0">
                <a:effectLst/>
              </a:rPr>
              <a:t> Dataset</a:t>
            </a:r>
          </a:p>
          <a:p>
            <a:pPr marL="1371600" lvl="2" indent="-457200">
              <a:buFont typeface="Wingdings" pitchFamily="2" charset="2"/>
              <a:buAutoNum type="arabicPeriod" startAt="7"/>
            </a:pPr>
            <a:r>
              <a:rPr lang="en-US" sz="2000" dirty="0" smtClean="0">
                <a:effectLst/>
              </a:rPr>
              <a:t>In the Report Data window, right-click the entry for the Galactic data source, and select Add Dataset from the context menu. The Dataset Properties dialog box appears.</a:t>
            </a:r>
          </a:p>
          <a:p>
            <a:pPr marL="1371600" lvl="2" indent="-457200">
              <a:buFont typeface="Wingdings" pitchFamily="2" charset="2"/>
              <a:buAutoNum type="arabicPeriod" startAt="7"/>
            </a:pPr>
            <a:r>
              <a:rPr lang="en-US" sz="2000" dirty="0" smtClean="0">
                <a:effectLst/>
              </a:rPr>
              <a:t>Enter </a:t>
            </a:r>
            <a:r>
              <a:rPr lang="en-US" sz="2000" b="1" dirty="0" err="1" smtClean="0">
                <a:effectLst/>
              </a:rPr>
              <a:t>TransportSNs</a:t>
            </a:r>
            <a:r>
              <a:rPr lang="en-US" sz="2000" b="1" dirty="0" smtClean="0">
                <a:effectLst/>
              </a:rPr>
              <a:t> </a:t>
            </a:r>
            <a:r>
              <a:rPr lang="en-US" sz="2000" dirty="0" smtClean="0">
                <a:effectLst/>
              </a:rPr>
              <a:t>for the name.</a:t>
            </a:r>
          </a:p>
          <a:p>
            <a:pPr marL="1371600" lvl="2" indent="-457200">
              <a:buFont typeface="Wingdings" pitchFamily="2" charset="2"/>
              <a:buAutoNum type="arabicPeriod" startAt="7"/>
            </a:pPr>
            <a:r>
              <a:rPr lang="en-US" sz="2000" dirty="0" smtClean="0">
                <a:effectLst/>
              </a:rPr>
              <a:t>Click the Query Designer button. The Query Designer window opens, displaying the Generic Query Designer.</a:t>
            </a:r>
          </a:p>
          <a:p>
            <a:pPr marL="1371600" lvl="2" indent="-457200">
              <a:buFont typeface="Wingdings" pitchFamily="2" charset="2"/>
              <a:buAutoNum type="arabicPeriod" startAt="7"/>
            </a:pPr>
            <a:r>
              <a:rPr lang="en-US" sz="2000" dirty="0" smtClean="0">
                <a:effectLst/>
              </a:rPr>
              <a:t>Enter the following in the upper portion of the Generic Query Designer window:</a:t>
            </a:r>
          </a:p>
          <a:p>
            <a:pPr marL="1371600" lvl="2" indent="-457200">
              <a:buFont typeface="Wingdings" pitchFamily="2" charset="2"/>
              <a:buNone/>
            </a:pPr>
            <a:r>
              <a:rPr lang="en-US" sz="2000" dirty="0" smtClean="0">
                <a:effectLst/>
              </a:rPr>
              <a:t>	SELECT </a:t>
            </a:r>
            <a:r>
              <a:rPr lang="en-US" sz="2000" dirty="0" err="1" smtClean="0">
                <a:effectLst/>
              </a:rPr>
              <a:t>SerialNumber</a:t>
            </a:r>
            <a:r>
              <a:rPr lang="en-US" sz="2000" dirty="0" smtClean="0">
                <a:effectLst/>
              </a:rPr>
              <a:t> FROM Transport WHERE </a:t>
            </a:r>
            <a:r>
              <a:rPr lang="en-US" sz="2000" dirty="0" err="1" smtClean="0">
                <a:effectLst/>
              </a:rPr>
              <a:t>RetiredDate</a:t>
            </a:r>
            <a:r>
              <a:rPr lang="en-US" sz="2000" dirty="0" smtClean="0">
                <a:effectLst/>
              </a:rPr>
              <a:t> IS NULL ORDER BY </a:t>
            </a:r>
            <a:r>
              <a:rPr lang="en-US" sz="2000" dirty="0" err="1" smtClean="0">
                <a:effectLst/>
              </a:rPr>
              <a:t>SerialNumber</a:t>
            </a:r>
            <a:endParaRPr lang="en-US" sz="2000" dirty="0" smtClean="0">
              <a:effectLst/>
            </a:endParaRPr>
          </a:p>
          <a:p>
            <a:pPr marL="1371600" lvl="2" indent="-457200">
              <a:buFont typeface="Wingdings" pitchFamily="2" charset="2"/>
              <a:buAutoNum type="arabicPeriod" startAt="11"/>
            </a:pPr>
            <a:r>
              <a:rPr lang="en-US" sz="2000" dirty="0" smtClean="0">
                <a:effectLst/>
              </a:rPr>
              <a:t>Click the Run toolbar button (the red exclamation mark). </a:t>
            </a:r>
          </a:p>
          <a:p>
            <a:pPr marL="1371600" lvl="2" indent="-457200">
              <a:buFont typeface="Wingdings" pitchFamily="2" charset="2"/>
              <a:buAutoNum type="arabicPeriod" startAt="11"/>
            </a:pPr>
            <a:r>
              <a:rPr lang="en-US" sz="2000" dirty="0" smtClean="0">
                <a:effectLst/>
              </a:rPr>
              <a:t>Click OK to exit the Query Designer window. Click OK to exit the Dataset Properties dialog box.</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r>
              <a:rPr lang="en-US" sz="2400" b="1" dirty="0" smtClean="0">
                <a:effectLst/>
              </a:rPr>
              <a:t>Exercise 3</a:t>
            </a:r>
          </a:p>
          <a:p>
            <a:pPr marL="990600" lvl="1" indent="-533400"/>
            <a:r>
              <a:rPr lang="en-US" sz="2000" b="1" dirty="0" smtClean="0">
                <a:effectLst/>
              </a:rPr>
              <a:t>Transport Information Sheet, Task 2: Create the </a:t>
            </a:r>
            <a:r>
              <a:rPr lang="en-US" sz="2000" b="1" dirty="0" err="1" smtClean="0">
                <a:effectLst/>
              </a:rPr>
              <a:t>TransportInfo</a:t>
            </a:r>
            <a:r>
              <a:rPr lang="en-US" sz="2000" b="1" dirty="0" smtClean="0">
                <a:effectLst/>
              </a:rPr>
              <a:t> Dataset</a:t>
            </a:r>
          </a:p>
          <a:p>
            <a:pPr marL="1371600" lvl="2" indent="-457200">
              <a:buFont typeface="Wingdings" pitchFamily="2" charset="2"/>
              <a:buAutoNum type="arabicPeriod"/>
            </a:pPr>
            <a:r>
              <a:rPr lang="en-US" sz="1900" dirty="0" smtClean="0">
                <a:effectLst/>
              </a:rPr>
              <a:t>Right-click the Galactic data source entry in the Report Data window, and select Add Dataset from the context menu The Dataset Properties dialog box appears.</a:t>
            </a:r>
          </a:p>
          <a:p>
            <a:pPr marL="1371600" lvl="2" indent="-457200">
              <a:buFont typeface="Wingdings" pitchFamily="2" charset="2"/>
              <a:buAutoNum type="arabicPeriod"/>
            </a:pPr>
            <a:r>
              <a:rPr lang="en-US" sz="1900" dirty="0" smtClean="0">
                <a:effectLst/>
              </a:rPr>
              <a:t>Enter </a:t>
            </a:r>
            <a:r>
              <a:rPr lang="en-US" sz="1900" b="1" dirty="0" err="1" smtClean="0">
                <a:effectLst/>
              </a:rPr>
              <a:t>TransportDetail</a:t>
            </a:r>
            <a:r>
              <a:rPr lang="en-US" sz="1900" b="1" dirty="0" smtClean="0">
                <a:effectLst/>
              </a:rPr>
              <a:t> </a:t>
            </a:r>
            <a:r>
              <a:rPr lang="en-US" sz="1900" dirty="0" smtClean="0">
                <a:effectLst/>
              </a:rPr>
              <a:t>for the name.</a:t>
            </a:r>
          </a:p>
          <a:p>
            <a:pPr marL="1371600" lvl="2" indent="-457200">
              <a:buFont typeface="Wingdings" pitchFamily="2" charset="2"/>
              <a:buAutoNum type="arabicPeriod"/>
            </a:pPr>
            <a:r>
              <a:rPr lang="en-US" sz="1900" dirty="0" smtClean="0">
                <a:effectLst/>
              </a:rPr>
              <a:t>Click the Query Designer button to display the Query Designer window.</a:t>
            </a:r>
          </a:p>
          <a:p>
            <a:pPr marL="1371600" lvl="2" indent="-457200">
              <a:buFont typeface="Wingdings" pitchFamily="2" charset="2"/>
              <a:buAutoNum type="arabicPeriod"/>
            </a:pPr>
            <a:r>
              <a:rPr lang="en-US" sz="2000" dirty="0" smtClean="0">
                <a:effectLst/>
              </a:rPr>
              <a:t>Right-click in the diagram pane of the Graphical Query Designer screen. Select Add Table from the context menu. Add the following tables to the query:</a:t>
            </a:r>
          </a:p>
          <a:p>
            <a:pPr marL="1752600" lvl="3" indent="-381000">
              <a:buFont typeface="Wingdings" pitchFamily="2" charset="2"/>
              <a:buNone/>
            </a:pPr>
            <a:r>
              <a:rPr lang="en-US" sz="1800" b="1" dirty="0" smtClean="0">
                <a:effectLst/>
                <a:latin typeface="Courier New" pitchFamily="49" charset="0"/>
              </a:rPr>
              <a:t>Transport</a:t>
            </a:r>
          </a:p>
          <a:p>
            <a:pPr marL="1752600" lvl="3" indent="-381000">
              <a:buFont typeface="Wingdings" pitchFamily="2" charset="2"/>
              <a:buNone/>
            </a:pPr>
            <a:r>
              <a:rPr lang="en-US" sz="1800" b="1" dirty="0" err="1" smtClean="0">
                <a:effectLst/>
                <a:latin typeface="Courier New" pitchFamily="49" charset="0"/>
              </a:rPr>
              <a:t>TransportType</a:t>
            </a:r>
            <a:endParaRPr lang="en-US" sz="1800" b="1" dirty="0" smtClean="0">
              <a:effectLst/>
              <a:latin typeface="Courier New" pitchFamily="49" charset="0"/>
            </a:endParaRPr>
          </a:p>
          <a:p>
            <a:pPr marL="1752600" lvl="3" indent="-381000">
              <a:buFont typeface="Wingdings" pitchFamily="2" charset="2"/>
              <a:buNone/>
            </a:pPr>
            <a:r>
              <a:rPr lang="en-US" sz="1800" b="1" dirty="0" err="1" smtClean="0">
                <a:effectLst/>
                <a:latin typeface="Courier New" pitchFamily="49" charset="0"/>
              </a:rPr>
              <a:t>ScheduledMaint</a:t>
            </a:r>
            <a:endParaRPr lang="en-US" sz="1800" b="1" dirty="0" smtClean="0">
              <a:effectLst/>
              <a:latin typeface="Courier New" pitchFamily="49" charset="0"/>
            </a:endParaRPr>
          </a:p>
          <a:p>
            <a:pPr marL="1752600" lvl="3" indent="-381000">
              <a:buFont typeface="Wingdings" pitchFamily="2" charset="2"/>
              <a:buNone/>
            </a:pPr>
            <a:r>
              <a:rPr lang="en-US" sz="1800" b="1" dirty="0" smtClean="0">
                <a:effectLst/>
                <a:latin typeface="Courier New" pitchFamily="49" charset="0"/>
              </a:rPr>
              <a:t>Repair</a:t>
            </a:r>
          </a:p>
          <a:p>
            <a:pPr marL="1371600" lvl="2" indent="-457200">
              <a:buFont typeface="Wingdings" pitchFamily="2" charset="2"/>
              <a:buAutoNum type="arabicPeriod"/>
            </a:pPr>
            <a:r>
              <a:rPr lang="en-US" sz="2000" dirty="0" smtClean="0">
                <a:effectLst/>
              </a:rPr>
              <a:t>Click Close to exit the Add Table dialog box.</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5000"/>
              </a:lnSpc>
            </a:pPr>
            <a:r>
              <a:rPr lang="en-US" sz="2800" b="1" dirty="0" smtClean="0">
                <a:effectLst/>
              </a:rPr>
              <a:t>Exercise 3</a:t>
            </a:r>
          </a:p>
          <a:p>
            <a:pPr marL="990600" lvl="1" indent="-533400">
              <a:lnSpc>
                <a:spcPct val="95000"/>
              </a:lnSpc>
            </a:pPr>
            <a:r>
              <a:rPr lang="en-US" sz="2300" b="1" dirty="0" smtClean="0">
                <a:effectLst/>
              </a:rPr>
              <a:t>Transport Information Sheet, Task 2: Create the </a:t>
            </a:r>
            <a:r>
              <a:rPr lang="en-US" sz="2300" b="1" dirty="0" err="1" smtClean="0">
                <a:effectLst/>
              </a:rPr>
              <a:t>TransportInfo</a:t>
            </a:r>
            <a:r>
              <a:rPr lang="en-US" sz="2300" b="1" dirty="0" smtClean="0">
                <a:effectLst/>
              </a:rPr>
              <a:t> Dataset</a:t>
            </a:r>
          </a:p>
          <a:p>
            <a:pPr marL="1371600" lvl="2" indent="-457200">
              <a:lnSpc>
                <a:spcPct val="95000"/>
              </a:lnSpc>
              <a:buFont typeface="+mj-lt"/>
              <a:buAutoNum type="arabicPeriod" startAt="6"/>
            </a:pPr>
            <a:r>
              <a:rPr lang="en-US" sz="2000" dirty="0" smtClean="0">
                <a:effectLst/>
              </a:rPr>
              <a:t>Right-click the link between the Transport and the Repair tables, and then select Remove from the context menu. </a:t>
            </a:r>
          </a:p>
          <a:p>
            <a:pPr marL="1371600" lvl="2" indent="-457200">
              <a:lnSpc>
                <a:spcPct val="95000"/>
              </a:lnSpc>
              <a:buFont typeface="Wingdings" pitchFamily="2" charset="2"/>
              <a:buAutoNum type="arabicPeriod" startAt="6"/>
            </a:pPr>
            <a:r>
              <a:rPr lang="en-US" sz="2000" dirty="0" smtClean="0">
                <a:effectLst/>
              </a:rPr>
              <a:t>Right-click the diamond in the middle of the link between the Repair table and the </a:t>
            </a:r>
            <a:r>
              <a:rPr lang="en-US" sz="2000" dirty="0" err="1" smtClean="0">
                <a:effectLst/>
              </a:rPr>
              <a:t>ScheduledMaint</a:t>
            </a:r>
            <a:r>
              <a:rPr lang="en-US" sz="2000" dirty="0" smtClean="0">
                <a:effectLst/>
              </a:rPr>
              <a:t> table. Choose Select All Rows from </a:t>
            </a:r>
            <a:r>
              <a:rPr lang="en-US" sz="2000" dirty="0" err="1" smtClean="0">
                <a:effectLst/>
              </a:rPr>
              <a:t>ScheduledMaint</a:t>
            </a:r>
            <a:r>
              <a:rPr lang="en-US" sz="2000" dirty="0" smtClean="0">
                <a:effectLst/>
              </a:rPr>
              <a:t> in the context menu.</a:t>
            </a:r>
          </a:p>
          <a:p>
            <a:pPr marL="1371600" lvl="2" indent="-457200">
              <a:lnSpc>
                <a:spcPct val="95000"/>
              </a:lnSpc>
              <a:buFont typeface="Wingdings" pitchFamily="2" charset="2"/>
              <a:buAutoNum type="arabicPeriod" startAt="6"/>
            </a:pPr>
            <a:r>
              <a:rPr lang="en-US" sz="2000" dirty="0" smtClean="0">
                <a:effectLst/>
              </a:rPr>
              <a:t>Find the diamond in the middle of the link between the Transport and </a:t>
            </a:r>
            <a:r>
              <a:rPr lang="en-US" sz="2000" dirty="0" err="1" smtClean="0">
                <a:effectLst/>
              </a:rPr>
              <a:t>ScheduledMaint</a:t>
            </a:r>
            <a:r>
              <a:rPr lang="en-US" sz="2000" dirty="0" smtClean="0">
                <a:effectLst/>
              </a:rPr>
              <a:t> tables. Right-click this diamond and choose Select All Rows from Transport from the context menu. The diagram pane should look similar to the illustration.</a:t>
            </a:r>
          </a:p>
        </p:txBody>
      </p:sp>
      <p:pic>
        <p:nvPicPr>
          <p:cNvPr id="69635" name="Picture 3"/>
          <p:cNvPicPr>
            <a:picLocks noChangeAspect="1" noChangeArrowheads="1"/>
          </p:cNvPicPr>
          <p:nvPr/>
        </p:nvPicPr>
        <p:blipFill>
          <a:blip r:embed="rId2" cstate="print"/>
          <a:srcRect/>
          <a:stretch>
            <a:fillRect/>
          </a:stretch>
        </p:blipFill>
        <p:spPr bwMode="auto">
          <a:xfrm>
            <a:off x="1295400" y="4343400"/>
            <a:ext cx="7010400" cy="23098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5000"/>
              </a:lnSpc>
            </a:pPr>
            <a:r>
              <a:rPr lang="en-US" sz="2800" b="1" dirty="0" smtClean="0">
                <a:effectLst/>
              </a:rPr>
              <a:t>Exercise 3</a:t>
            </a:r>
          </a:p>
          <a:p>
            <a:pPr marL="990600" lvl="1" indent="-533400">
              <a:lnSpc>
                <a:spcPct val="95000"/>
              </a:lnSpc>
            </a:pPr>
            <a:r>
              <a:rPr lang="en-US" sz="2300" b="1" dirty="0" smtClean="0">
                <a:effectLst/>
              </a:rPr>
              <a:t>Transport Information Sheet, Task 2: Create the </a:t>
            </a:r>
            <a:r>
              <a:rPr lang="en-US" sz="2300" b="1" dirty="0" err="1" smtClean="0">
                <a:effectLst/>
              </a:rPr>
              <a:t>TransportInfo</a:t>
            </a:r>
            <a:r>
              <a:rPr lang="en-US" sz="2300" b="1" dirty="0" smtClean="0">
                <a:effectLst/>
              </a:rPr>
              <a:t> Dataset</a:t>
            </a:r>
          </a:p>
          <a:p>
            <a:pPr marL="1371600" lvl="2" indent="-457200">
              <a:lnSpc>
                <a:spcPct val="80000"/>
              </a:lnSpc>
              <a:buFont typeface="+mj-lt"/>
              <a:buAutoNum type="arabicPeriod" startAt="9"/>
            </a:pPr>
            <a:r>
              <a:rPr lang="en-US" sz="2000" dirty="0" smtClean="0">
                <a:effectLst/>
              </a:rPr>
              <a:t>Check the following columns in the Transport table:</a:t>
            </a:r>
          </a:p>
          <a:p>
            <a:pPr marL="1752600" lvl="3" indent="-381000">
              <a:lnSpc>
                <a:spcPct val="80000"/>
              </a:lnSpc>
              <a:buFont typeface="Wingdings" pitchFamily="2" charset="2"/>
              <a:buNone/>
            </a:pPr>
            <a:r>
              <a:rPr lang="en-US" sz="1800" b="1" dirty="0" err="1" smtClean="0">
                <a:effectLst/>
                <a:latin typeface="Courier New" pitchFamily="49" charset="0"/>
              </a:rPr>
              <a:t>SerialNumber</a:t>
            </a:r>
            <a:endParaRPr lang="en-US" sz="1800" b="1" dirty="0" smtClean="0">
              <a:effectLst/>
              <a:latin typeface="Courier New" pitchFamily="49" charset="0"/>
            </a:endParaRPr>
          </a:p>
          <a:p>
            <a:pPr marL="1752600" lvl="3" indent="-381000">
              <a:lnSpc>
                <a:spcPct val="80000"/>
              </a:lnSpc>
              <a:buFont typeface="Wingdings" pitchFamily="2" charset="2"/>
              <a:buNone/>
            </a:pPr>
            <a:r>
              <a:rPr lang="en-US" sz="1800" b="1" dirty="0" err="1" smtClean="0">
                <a:effectLst/>
                <a:latin typeface="Courier New" pitchFamily="49" charset="0"/>
              </a:rPr>
              <a:t>PurchaseDate</a:t>
            </a:r>
            <a:endParaRPr lang="en-US" sz="1800" b="1" dirty="0" smtClean="0">
              <a:effectLst/>
              <a:latin typeface="Courier New" pitchFamily="49" charset="0"/>
            </a:endParaRPr>
          </a:p>
          <a:p>
            <a:pPr marL="1371600" lvl="2" indent="-457200">
              <a:lnSpc>
                <a:spcPct val="80000"/>
              </a:lnSpc>
              <a:buFont typeface="+mj-lt"/>
              <a:buAutoNum type="arabicPeriod" startAt="10"/>
            </a:pPr>
            <a:r>
              <a:rPr lang="en-US" sz="2000" dirty="0" smtClean="0">
                <a:effectLst/>
              </a:rPr>
              <a:t>Check the following columns in the </a:t>
            </a:r>
            <a:r>
              <a:rPr lang="en-US" sz="2000" dirty="0" err="1" smtClean="0">
                <a:effectLst/>
              </a:rPr>
              <a:t>TransportType</a:t>
            </a:r>
            <a:r>
              <a:rPr lang="en-US" sz="2000" dirty="0" smtClean="0">
                <a:effectLst/>
              </a:rPr>
              <a:t> table:</a:t>
            </a:r>
          </a:p>
          <a:p>
            <a:pPr marL="1752600" lvl="3" indent="-381000">
              <a:lnSpc>
                <a:spcPct val="80000"/>
              </a:lnSpc>
              <a:buFont typeface="Wingdings" pitchFamily="2" charset="2"/>
              <a:buNone/>
            </a:pPr>
            <a:r>
              <a:rPr lang="en-US" sz="1800" b="1" dirty="0" smtClean="0">
                <a:effectLst/>
                <a:latin typeface="Courier New" pitchFamily="49" charset="0"/>
              </a:rPr>
              <a:t>Description</a:t>
            </a:r>
          </a:p>
          <a:p>
            <a:pPr marL="1752600" lvl="3" indent="-381000">
              <a:lnSpc>
                <a:spcPct val="80000"/>
              </a:lnSpc>
              <a:buFont typeface="Wingdings" pitchFamily="2" charset="2"/>
              <a:buNone/>
            </a:pPr>
            <a:r>
              <a:rPr lang="en-US" sz="1800" b="1" dirty="0" err="1" smtClean="0">
                <a:effectLst/>
                <a:latin typeface="Courier New" pitchFamily="49" charset="0"/>
              </a:rPr>
              <a:t>CargoCapacity</a:t>
            </a:r>
            <a:endParaRPr lang="en-US" sz="1800" b="1" dirty="0" smtClean="0">
              <a:effectLst/>
              <a:latin typeface="Courier New" pitchFamily="49" charset="0"/>
            </a:endParaRPr>
          </a:p>
          <a:p>
            <a:pPr marL="1752600" lvl="3" indent="-381000">
              <a:lnSpc>
                <a:spcPct val="80000"/>
              </a:lnSpc>
              <a:buFont typeface="Wingdings" pitchFamily="2" charset="2"/>
              <a:buNone/>
            </a:pPr>
            <a:r>
              <a:rPr lang="en-US" sz="1800" b="1" dirty="0" smtClean="0">
                <a:effectLst/>
                <a:latin typeface="Courier New" pitchFamily="49" charset="0"/>
              </a:rPr>
              <a:t>Range</a:t>
            </a:r>
          </a:p>
          <a:p>
            <a:pPr marL="1752600" lvl="3" indent="-381000">
              <a:lnSpc>
                <a:spcPct val="80000"/>
              </a:lnSpc>
              <a:buFont typeface="Wingdings" pitchFamily="2" charset="2"/>
              <a:buNone/>
            </a:pPr>
            <a:r>
              <a:rPr lang="en-US" sz="1800" b="1" dirty="0" smtClean="0">
                <a:effectLst/>
                <a:latin typeface="Courier New" pitchFamily="49" charset="0"/>
              </a:rPr>
              <a:t>Cost</a:t>
            </a:r>
          </a:p>
          <a:p>
            <a:pPr marL="1752600" lvl="3" indent="-381000">
              <a:lnSpc>
                <a:spcPct val="80000"/>
              </a:lnSpc>
              <a:buFont typeface="Wingdings" pitchFamily="2" charset="2"/>
              <a:buNone/>
            </a:pPr>
            <a:r>
              <a:rPr lang="en-US" sz="1800" b="1" dirty="0" smtClean="0">
                <a:effectLst/>
                <a:latin typeface="Courier New" pitchFamily="49" charset="0"/>
              </a:rPr>
              <a:t>Crew</a:t>
            </a:r>
          </a:p>
          <a:p>
            <a:pPr marL="1752600" lvl="3" indent="-381000">
              <a:lnSpc>
                <a:spcPct val="80000"/>
              </a:lnSpc>
              <a:buFont typeface="Wingdings" pitchFamily="2" charset="2"/>
              <a:buNone/>
            </a:pPr>
            <a:r>
              <a:rPr lang="en-US" sz="1800" b="1" dirty="0" smtClean="0">
                <a:effectLst/>
                <a:latin typeface="Courier New" pitchFamily="49" charset="0"/>
              </a:rPr>
              <a:t>Manufacturer</a:t>
            </a:r>
          </a:p>
          <a:p>
            <a:pPr marL="1752600" lvl="3" indent="-381000">
              <a:lnSpc>
                <a:spcPct val="80000"/>
              </a:lnSpc>
              <a:buFont typeface="Wingdings" pitchFamily="2" charset="2"/>
              <a:buNone/>
            </a:pPr>
            <a:r>
              <a:rPr lang="en-US" sz="1800" b="1" dirty="0" smtClean="0">
                <a:effectLst/>
                <a:latin typeface="Courier New" pitchFamily="49" charset="0"/>
              </a:rPr>
              <a:t>ManAddr1</a:t>
            </a:r>
          </a:p>
          <a:p>
            <a:pPr marL="1752600" lvl="3" indent="-381000">
              <a:lnSpc>
                <a:spcPct val="80000"/>
              </a:lnSpc>
              <a:buFont typeface="Wingdings" pitchFamily="2" charset="2"/>
              <a:buNone/>
            </a:pPr>
            <a:r>
              <a:rPr lang="en-US" sz="1800" b="1" dirty="0" smtClean="0">
                <a:effectLst/>
                <a:latin typeface="Courier New" pitchFamily="49" charset="0"/>
              </a:rPr>
              <a:t>ManAddr2</a:t>
            </a:r>
          </a:p>
          <a:p>
            <a:pPr marL="1752600" lvl="3" indent="-381000">
              <a:lnSpc>
                <a:spcPct val="80000"/>
              </a:lnSpc>
              <a:buFont typeface="Wingdings" pitchFamily="2" charset="2"/>
              <a:buNone/>
            </a:pPr>
            <a:r>
              <a:rPr lang="en-US" sz="1800" b="1" dirty="0" err="1" smtClean="0">
                <a:effectLst/>
                <a:latin typeface="Courier New" pitchFamily="49" charset="0"/>
              </a:rPr>
              <a:t>ManCity</a:t>
            </a:r>
            <a:endParaRPr lang="en-US" sz="1800" b="1" dirty="0" smtClean="0">
              <a:effectLst/>
              <a:latin typeface="Courier New" pitchFamily="49" charset="0"/>
            </a:endParaRPr>
          </a:p>
          <a:p>
            <a:pPr marL="1752600" lvl="3" indent="-381000">
              <a:lnSpc>
                <a:spcPct val="80000"/>
              </a:lnSpc>
              <a:buFont typeface="Wingdings" pitchFamily="2" charset="2"/>
              <a:buNone/>
            </a:pPr>
            <a:r>
              <a:rPr lang="en-US" sz="1800" b="1" dirty="0" err="1" smtClean="0">
                <a:effectLst/>
                <a:latin typeface="Courier New" pitchFamily="49" charset="0"/>
              </a:rPr>
              <a:t>ManState</a:t>
            </a:r>
            <a:endParaRPr lang="en-US" sz="1800" b="1" dirty="0" smtClean="0">
              <a:effectLst/>
              <a:latin typeface="Courier New" pitchFamily="49" charset="0"/>
            </a:endParaRPr>
          </a:p>
          <a:p>
            <a:pPr marL="1752600" lvl="3" indent="-381000">
              <a:lnSpc>
                <a:spcPct val="80000"/>
              </a:lnSpc>
              <a:buFont typeface="Wingdings" pitchFamily="2" charset="2"/>
              <a:buNone/>
            </a:pPr>
            <a:r>
              <a:rPr lang="en-US" sz="1800" b="1" dirty="0" err="1" smtClean="0">
                <a:effectLst/>
                <a:latin typeface="Courier New" pitchFamily="49" charset="0"/>
              </a:rPr>
              <a:t>ManZipCode</a:t>
            </a:r>
            <a:endParaRPr lang="en-US" sz="1800" b="1" dirty="0" smtClean="0">
              <a:effectLst/>
              <a:latin typeface="Courier New" pitchFamily="49" charset="0"/>
            </a:endParaRPr>
          </a:p>
          <a:p>
            <a:pPr marL="1752600" lvl="3" indent="-381000">
              <a:lnSpc>
                <a:spcPct val="80000"/>
              </a:lnSpc>
              <a:buFont typeface="Wingdings" pitchFamily="2" charset="2"/>
              <a:buNone/>
            </a:pPr>
            <a:r>
              <a:rPr lang="en-US" sz="1800" b="1" dirty="0" err="1" smtClean="0">
                <a:effectLst/>
                <a:latin typeface="Courier New" pitchFamily="49" charset="0"/>
              </a:rPr>
              <a:t>ManPlanetAbbrv</a:t>
            </a:r>
            <a:endParaRPr lang="en-US" sz="1800" b="1" dirty="0" smtClean="0">
              <a:effectLst/>
              <a:latin typeface="Courier New" pitchFamily="49" charset="0"/>
            </a:endParaRPr>
          </a:p>
          <a:p>
            <a:pPr marL="1752600" lvl="3" indent="-381000">
              <a:lnSpc>
                <a:spcPct val="80000"/>
              </a:lnSpc>
              <a:buFont typeface="Wingdings" pitchFamily="2" charset="2"/>
              <a:buNone/>
            </a:pPr>
            <a:r>
              <a:rPr lang="en-US" sz="1800" b="1" dirty="0" err="1" smtClean="0">
                <a:effectLst/>
                <a:latin typeface="Courier New" pitchFamily="49" charset="0"/>
              </a:rPr>
              <a:t>ManEmail</a:t>
            </a:r>
            <a:endParaRPr lang="en-US" sz="1800" b="1" dirty="0" smtClean="0">
              <a:effectLst/>
              <a:latin typeface="Courier New" pitchFamily="49" charset="0"/>
            </a:endParaRPr>
          </a:p>
          <a:p>
            <a:pPr marL="1371600" lvl="2" indent="-457200">
              <a:lnSpc>
                <a:spcPct val="80000"/>
              </a:lnSpc>
              <a:buFont typeface="+mj-lt"/>
              <a:buAutoNum type="arabicPeriod" startAt="11"/>
            </a:pPr>
            <a:r>
              <a:rPr lang="en-US" sz="2000" dirty="0" smtClean="0">
                <a:effectLst/>
              </a:rPr>
              <a:t>Check the following column in the </a:t>
            </a:r>
            <a:r>
              <a:rPr lang="en-US" sz="2000" dirty="0" err="1" smtClean="0">
                <a:effectLst/>
              </a:rPr>
              <a:t>ScheduledMaint</a:t>
            </a:r>
            <a:r>
              <a:rPr lang="en-US" sz="2000" dirty="0" smtClean="0">
                <a:effectLst/>
              </a:rPr>
              <a:t> table: </a:t>
            </a:r>
          </a:p>
          <a:p>
            <a:pPr marL="1371600" lvl="2" indent="-457200">
              <a:lnSpc>
                <a:spcPct val="80000"/>
              </a:lnSpc>
              <a:buFont typeface="Wingdings" pitchFamily="2" charset="2"/>
              <a:buNone/>
            </a:pPr>
            <a:r>
              <a:rPr lang="en-US" sz="2000" b="1" dirty="0" smtClean="0">
                <a:effectLst/>
                <a:latin typeface="Courier New" pitchFamily="49" charset="0"/>
              </a:rPr>
              <a:t>	</a:t>
            </a:r>
            <a:r>
              <a:rPr lang="en-US" sz="2000" b="1" dirty="0" err="1" smtClean="0">
                <a:effectLst/>
                <a:latin typeface="Courier New" pitchFamily="49" charset="0"/>
              </a:rPr>
              <a:t>ScheduledDate</a:t>
            </a:r>
            <a:endParaRPr lang="en-US" sz="2000" b="1" dirty="0" smtClean="0">
              <a:effectLst/>
              <a:latin typeface="Courier New"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5000"/>
              </a:lnSpc>
            </a:pPr>
            <a:r>
              <a:rPr lang="en-US" b="1" dirty="0" smtClean="0">
                <a:effectLst/>
              </a:rPr>
              <a:t>Exercise 3</a:t>
            </a:r>
          </a:p>
          <a:p>
            <a:pPr marL="990600" lvl="1" indent="-533400">
              <a:lnSpc>
                <a:spcPct val="95000"/>
              </a:lnSpc>
            </a:pPr>
            <a:r>
              <a:rPr lang="en-US" sz="2400" b="1" dirty="0" smtClean="0">
                <a:effectLst/>
              </a:rPr>
              <a:t>Transport Information Sheet, Task 2: Create the </a:t>
            </a:r>
            <a:r>
              <a:rPr lang="en-US" sz="2400" b="1" dirty="0" err="1" smtClean="0">
                <a:effectLst/>
              </a:rPr>
              <a:t>TransportInfo</a:t>
            </a:r>
            <a:r>
              <a:rPr lang="en-US" sz="2400" b="1" dirty="0" smtClean="0">
                <a:effectLst/>
              </a:rPr>
              <a:t> Dataset</a:t>
            </a:r>
          </a:p>
          <a:p>
            <a:pPr marL="1371600" lvl="2" indent="-457200">
              <a:buFont typeface="+mj-lt"/>
              <a:buAutoNum type="arabicPeriod" startAt="12"/>
            </a:pPr>
            <a:r>
              <a:rPr lang="en-US" sz="2100" dirty="0" smtClean="0">
                <a:effectLst/>
              </a:rPr>
              <a:t>Check the following column in the Repair table:</a:t>
            </a:r>
          </a:p>
          <a:p>
            <a:pPr marL="1752600" lvl="3" indent="-381000">
              <a:buFont typeface="Wingdings" pitchFamily="2" charset="2"/>
              <a:buNone/>
            </a:pPr>
            <a:r>
              <a:rPr lang="en-US" b="1" dirty="0" err="1" smtClean="0">
                <a:effectLst/>
                <a:latin typeface="Courier New" pitchFamily="49" charset="0"/>
              </a:rPr>
              <a:t>RepairID</a:t>
            </a:r>
            <a:endParaRPr lang="en-US" b="1" dirty="0" smtClean="0">
              <a:effectLst/>
              <a:latin typeface="Courier New" pitchFamily="49" charset="0"/>
            </a:endParaRPr>
          </a:p>
          <a:p>
            <a:pPr marL="1371600" lvl="2" indent="-457200">
              <a:buFont typeface="Wingdings" pitchFamily="2" charset="2"/>
              <a:buAutoNum type="arabicPeriod" startAt="12"/>
            </a:pPr>
            <a:r>
              <a:rPr lang="en-US" sz="2100" dirty="0" smtClean="0">
                <a:effectLst/>
              </a:rPr>
              <a:t>In the criteria pane, type the following in the Filter column for </a:t>
            </a:r>
            <a:r>
              <a:rPr lang="en-US" sz="2100" dirty="0" err="1" smtClean="0">
                <a:effectLst/>
              </a:rPr>
              <a:t>SerialNumber</a:t>
            </a:r>
            <a:r>
              <a:rPr lang="en-US" sz="2100" dirty="0" smtClean="0">
                <a:effectLst/>
              </a:rPr>
              <a:t>:</a:t>
            </a:r>
          </a:p>
          <a:p>
            <a:pPr marL="1752600" lvl="3" indent="-381000">
              <a:buFont typeface="Wingdings" pitchFamily="2" charset="2"/>
              <a:buNone/>
            </a:pPr>
            <a:r>
              <a:rPr lang="en-US" b="1" dirty="0" smtClean="0">
                <a:effectLst/>
                <a:latin typeface="Courier New" pitchFamily="49" charset="0"/>
              </a:rPr>
              <a:t>= @</a:t>
            </a:r>
            <a:r>
              <a:rPr lang="en-US" b="1" dirty="0" err="1" smtClean="0">
                <a:effectLst/>
                <a:latin typeface="Courier New" pitchFamily="49" charset="0"/>
              </a:rPr>
              <a:t>SerialNumber</a:t>
            </a:r>
            <a:endParaRPr lang="en-US" b="1" dirty="0" smtClean="0">
              <a:effectLst/>
              <a:latin typeface="Courier New" pitchFamily="49" charset="0"/>
            </a:endParaRPr>
          </a:p>
          <a:p>
            <a:pPr marL="1371600" lvl="2" indent="-457200">
              <a:buFont typeface="Wingdings" pitchFamily="2" charset="2"/>
              <a:buAutoNum type="arabicPeriod" startAt="12"/>
            </a:pPr>
            <a:r>
              <a:rPr lang="en-US" sz="2100" dirty="0" smtClean="0">
                <a:effectLst/>
              </a:rPr>
              <a:t>In the Filter column for </a:t>
            </a:r>
            <a:r>
              <a:rPr lang="en-US" sz="2100" dirty="0" err="1" smtClean="0">
                <a:effectLst/>
              </a:rPr>
              <a:t>RepairID</a:t>
            </a:r>
            <a:r>
              <a:rPr lang="en-US" sz="2100" dirty="0" smtClean="0">
                <a:effectLst/>
              </a:rPr>
              <a:t>, type this:</a:t>
            </a:r>
          </a:p>
          <a:p>
            <a:pPr marL="1752600" lvl="3" indent="-381000">
              <a:buFont typeface="Wingdings" pitchFamily="2" charset="2"/>
              <a:buNone/>
            </a:pPr>
            <a:r>
              <a:rPr lang="en-US" b="1" dirty="0" smtClean="0">
                <a:effectLst/>
                <a:latin typeface="Courier New" pitchFamily="49" charset="0"/>
              </a:rPr>
              <a:t>IS NULL</a:t>
            </a:r>
          </a:p>
          <a:p>
            <a:pPr marL="1371600" lvl="2" indent="-457200">
              <a:buFont typeface="Wingdings" pitchFamily="2" charset="2"/>
              <a:buAutoNum type="arabicPeriod" startAt="12"/>
            </a:pPr>
            <a:r>
              <a:rPr lang="en-US" sz="2100" dirty="0" smtClean="0">
                <a:effectLst/>
              </a:rPr>
              <a:t>Right-click in the diagram pane, and select Add Group By from the context menu.</a:t>
            </a:r>
          </a:p>
          <a:p>
            <a:pPr marL="1371600" lvl="2" indent="-457200">
              <a:buFont typeface="Wingdings" pitchFamily="2" charset="2"/>
              <a:buAutoNum type="arabicPeriod" startAt="12"/>
            </a:pPr>
            <a:r>
              <a:rPr lang="en-US" sz="2100" dirty="0" smtClean="0">
                <a:effectLst/>
              </a:rPr>
              <a:t>In the criteria pane, in the Group By column for </a:t>
            </a:r>
            <a:r>
              <a:rPr lang="en-US" sz="2100" dirty="0" err="1" smtClean="0">
                <a:effectLst/>
              </a:rPr>
              <a:t>ScheduledDate</a:t>
            </a:r>
            <a:r>
              <a:rPr lang="en-US" sz="2100" dirty="0" smtClean="0">
                <a:effectLst/>
              </a:rPr>
              <a:t>, select Min from the drop-down list.</a:t>
            </a:r>
          </a:p>
          <a:p>
            <a:pPr marL="1371600" lvl="2" indent="-457200">
              <a:buFont typeface="Wingdings" pitchFamily="2" charset="2"/>
              <a:buAutoNum type="arabicPeriod" startAt="12"/>
            </a:pPr>
            <a:r>
              <a:rPr lang="en-US" sz="2100" dirty="0" smtClean="0">
                <a:effectLst/>
              </a:rPr>
              <a:t>In the Alias column for </a:t>
            </a:r>
            <a:r>
              <a:rPr lang="en-US" sz="2100" dirty="0" err="1" smtClean="0">
                <a:effectLst/>
              </a:rPr>
              <a:t>ScheduledDate</a:t>
            </a:r>
            <a:r>
              <a:rPr lang="en-US" sz="2100" dirty="0" smtClean="0">
                <a:effectLst/>
              </a:rPr>
              <a:t>, change Expr1 to </a:t>
            </a:r>
            <a:r>
              <a:rPr lang="en-US" sz="2100" dirty="0" err="1" smtClean="0">
                <a:effectLst/>
              </a:rPr>
              <a:t>NextMaintDate</a:t>
            </a:r>
            <a:r>
              <a:rPr lang="en-US" sz="2100" dirty="0" smtClean="0">
                <a:effectLst/>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0000"/>
              </a:lnSpc>
            </a:pPr>
            <a:r>
              <a:rPr lang="en-US" sz="2800" b="1" smtClean="0">
                <a:effectLst/>
              </a:rPr>
              <a:t>Exercise 3</a:t>
            </a:r>
          </a:p>
          <a:p>
            <a:pPr marL="990600" lvl="1" indent="-533400">
              <a:lnSpc>
                <a:spcPct val="90000"/>
              </a:lnSpc>
            </a:pPr>
            <a:r>
              <a:rPr lang="en-US" sz="2400" b="1" smtClean="0">
                <a:effectLst/>
              </a:rPr>
              <a:t>Transport Information Sheet, Task 2: Create the TransportInfo Dataset</a:t>
            </a:r>
          </a:p>
          <a:p>
            <a:pPr marL="1371600" lvl="2" indent="-457200">
              <a:lnSpc>
                <a:spcPct val="90000"/>
              </a:lnSpc>
              <a:buFont typeface="Wingdings" pitchFamily="2" charset="2"/>
              <a:buAutoNum type="arabicPeriod" startAt="19"/>
            </a:pPr>
            <a:r>
              <a:rPr lang="en-US" sz="2000" smtClean="0">
                <a:effectLst/>
              </a:rPr>
              <a:t>Right-click in the SQL pane, and select Execute SQL from the context menu. Enter </a:t>
            </a:r>
            <a:r>
              <a:rPr lang="en-US" sz="2000" b="1" smtClean="0">
                <a:effectLst/>
              </a:rPr>
              <a:t>3809393848 </a:t>
            </a:r>
            <a:r>
              <a:rPr lang="en-US" sz="2000" smtClean="0">
                <a:effectLst/>
              </a:rPr>
              <a:t>for the @SerialNumber parameter, and click OK. The Graphical Query Designer should appear similar to the next illustration.</a:t>
            </a:r>
          </a:p>
        </p:txBody>
      </p:sp>
      <p:pic>
        <p:nvPicPr>
          <p:cNvPr id="73731" name="Picture 3"/>
          <p:cNvPicPr>
            <a:picLocks noChangeAspect="1" noChangeArrowheads="1"/>
          </p:cNvPicPr>
          <p:nvPr/>
        </p:nvPicPr>
        <p:blipFill>
          <a:blip r:embed="rId2" cstate="print"/>
          <a:srcRect/>
          <a:stretch>
            <a:fillRect/>
          </a:stretch>
        </p:blipFill>
        <p:spPr bwMode="auto">
          <a:xfrm>
            <a:off x="2209800" y="2498725"/>
            <a:ext cx="4660900" cy="4332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0000"/>
              </a:lnSpc>
            </a:pPr>
            <a:r>
              <a:rPr lang="en-US" sz="2800" b="1" dirty="0" smtClean="0">
                <a:effectLst/>
              </a:rPr>
              <a:t>Exercise 3</a:t>
            </a:r>
          </a:p>
          <a:p>
            <a:pPr marL="990600" lvl="1" indent="-533400">
              <a:lnSpc>
                <a:spcPct val="90000"/>
              </a:lnSpc>
            </a:pPr>
            <a:r>
              <a:rPr lang="en-US" sz="2300" b="1" dirty="0" smtClean="0">
                <a:effectLst/>
              </a:rPr>
              <a:t>Transport Information Sheet, Task 3: Place a List Item on the Report and Populate It</a:t>
            </a:r>
          </a:p>
          <a:p>
            <a:pPr marL="1371600" lvl="2" indent="-457200">
              <a:lnSpc>
                <a:spcPct val="90000"/>
              </a:lnSpc>
              <a:buFont typeface="Wingdings" pitchFamily="2" charset="2"/>
              <a:buAutoNum type="arabicPeriod"/>
            </a:pPr>
            <a:r>
              <a:rPr lang="en-US" sz="2100" dirty="0" smtClean="0">
                <a:effectLst/>
              </a:rPr>
              <a:t>Click OK to exit the Query Designer window. Click OK to exit the Dataset Properties dialog box.</a:t>
            </a:r>
          </a:p>
          <a:p>
            <a:pPr marL="1371600" lvl="2" indent="-457200">
              <a:lnSpc>
                <a:spcPct val="90000"/>
              </a:lnSpc>
              <a:buFont typeface="Wingdings" pitchFamily="2" charset="2"/>
              <a:buAutoNum type="arabicPeriod"/>
            </a:pPr>
            <a:r>
              <a:rPr lang="en-US" sz="2100" dirty="0" smtClean="0">
                <a:effectLst/>
              </a:rPr>
              <a:t>In the Report Data window, expand the Parameters folder.</a:t>
            </a:r>
          </a:p>
          <a:p>
            <a:pPr marL="1371600" lvl="2" indent="-457200">
              <a:lnSpc>
                <a:spcPct val="90000"/>
              </a:lnSpc>
              <a:buFont typeface="Wingdings" pitchFamily="2" charset="2"/>
              <a:buAutoNum type="arabicPeriod"/>
            </a:pPr>
            <a:r>
              <a:rPr lang="en-US" sz="2100" dirty="0" smtClean="0">
                <a:effectLst/>
              </a:rPr>
              <a:t>Right-click the entry for </a:t>
            </a:r>
            <a:r>
              <a:rPr lang="en-US" sz="2100" dirty="0" err="1" smtClean="0">
                <a:effectLst/>
              </a:rPr>
              <a:t>SerialNumber</a:t>
            </a:r>
            <a:r>
              <a:rPr lang="en-US" sz="2100" dirty="0" smtClean="0">
                <a:effectLst/>
              </a:rPr>
              <a:t>, and select Parameter Properties from the context menu. The Report Parameter Properties dialog box appears.</a:t>
            </a:r>
          </a:p>
          <a:p>
            <a:pPr marL="1371600" lvl="2" indent="-457200">
              <a:lnSpc>
                <a:spcPct val="90000"/>
              </a:lnSpc>
              <a:buFont typeface="Wingdings" pitchFamily="2" charset="2"/>
              <a:buAutoNum type="arabicPeriod"/>
            </a:pPr>
            <a:r>
              <a:rPr lang="en-US" sz="2100" dirty="0" smtClean="0">
                <a:effectLst/>
              </a:rPr>
              <a:t>Select the Available Values page.</a:t>
            </a:r>
          </a:p>
          <a:p>
            <a:pPr marL="1371600" lvl="2" indent="-457200">
              <a:lnSpc>
                <a:spcPct val="90000"/>
              </a:lnSpc>
              <a:buFont typeface="Wingdings" pitchFamily="2" charset="2"/>
              <a:buAutoNum type="arabicPeriod"/>
            </a:pPr>
            <a:r>
              <a:rPr lang="en-US" sz="2100" dirty="0" smtClean="0">
                <a:effectLst/>
              </a:rPr>
              <a:t>Select the Get values from a query radio button.</a:t>
            </a:r>
          </a:p>
          <a:p>
            <a:pPr marL="1371600" lvl="2" indent="-457200">
              <a:lnSpc>
                <a:spcPct val="90000"/>
              </a:lnSpc>
              <a:buFont typeface="Wingdings" pitchFamily="2" charset="2"/>
              <a:buAutoNum type="arabicPeriod"/>
            </a:pPr>
            <a:r>
              <a:rPr lang="en-US" sz="2100" dirty="0" smtClean="0">
                <a:effectLst/>
              </a:rPr>
              <a:t>Select </a:t>
            </a:r>
            <a:r>
              <a:rPr lang="en-US" sz="2100" dirty="0" err="1" smtClean="0">
                <a:effectLst/>
              </a:rPr>
              <a:t>TransportSNs</a:t>
            </a:r>
            <a:r>
              <a:rPr lang="en-US" sz="2100" dirty="0" smtClean="0">
                <a:effectLst/>
              </a:rPr>
              <a:t> from the Dataset drop-down list.</a:t>
            </a:r>
          </a:p>
          <a:p>
            <a:pPr marL="1371600" lvl="2" indent="-457200">
              <a:lnSpc>
                <a:spcPct val="90000"/>
              </a:lnSpc>
              <a:buFont typeface="Wingdings" pitchFamily="2" charset="2"/>
              <a:buAutoNum type="arabicPeriod"/>
            </a:pPr>
            <a:r>
              <a:rPr lang="en-US" sz="2100" dirty="0" smtClean="0">
                <a:effectLst/>
              </a:rPr>
              <a:t>Select </a:t>
            </a:r>
            <a:r>
              <a:rPr lang="en-US" sz="2100" dirty="0" err="1" smtClean="0">
                <a:effectLst/>
              </a:rPr>
              <a:t>SerialNumber</a:t>
            </a:r>
            <a:r>
              <a:rPr lang="en-US" sz="2100" dirty="0" smtClean="0">
                <a:effectLst/>
              </a:rPr>
              <a:t> from the Value field drop-down list. Select </a:t>
            </a:r>
            <a:r>
              <a:rPr lang="en-US" sz="2100" dirty="0" err="1" smtClean="0">
                <a:effectLst/>
              </a:rPr>
              <a:t>SerialNumber</a:t>
            </a:r>
            <a:r>
              <a:rPr lang="en-US" sz="2100" dirty="0" smtClean="0">
                <a:effectLst/>
              </a:rPr>
              <a:t> from the Label field drop-down list as well. </a:t>
            </a:r>
          </a:p>
          <a:p>
            <a:pPr marL="1371600" lvl="2" indent="-457200">
              <a:lnSpc>
                <a:spcPct val="90000"/>
              </a:lnSpc>
              <a:buFont typeface="Wingdings" pitchFamily="2" charset="2"/>
              <a:buAutoNum type="arabicPeriod"/>
            </a:pPr>
            <a:r>
              <a:rPr lang="en-US" sz="2100" dirty="0" smtClean="0">
                <a:effectLst/>
              </a:rPr>
              <a:t>Click OK to exit the Report Parameter Properties dialog box.</a:t>
            </a:r>
          </a:p>
          <a:p>
            <a:pPr marL="1371600" lvl="2" indent="-457200">
              <a:lnSpc>
                <a:spcPct val="90000"/>
              </a:lnSpc>
              <a:buFont typeface="Wingdings" pitchFamily="2" charset="2"/>
              <a:buAutoNum type="arabicPeriod"/>
            </a:pPr>
            <a:r>
              <a:rPr lang="en-US" sz="2100" dirty="0" smtClean="0">
                <a:effectLst/>
              </a:rPr>
              <a:t>Move your mouse pointer to the bottom of the white design surface so it changes from the regular mouse pointer to the double-headed arrow. The white design surface is the body of the report.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0000"/>
              </a:lnSpc>
            </a:pPr>
            <a:r>
              <a:rPr lang="en-US" sz="2800" b="1" dirty="0" smtClean="0">
                <a:effectLst/>
              </a:rPr>
              <a:t>Exercise 3</a:t>
            </a:r>
          </a:p>
          <a:p>
            <a:pPr marL="990600" lvl="1" indent="-533400">
              <a:lnSpc>
                <a:spcPct val="90000"/>
              </a:lnSpc>
            </a:pPr>
            <a:r>
              <a:rPr lang="en-US" sz="2300" b="1" dirty="0" smtClean="0">
                <a:effectLst/>
              </a:rPr>
              <a:t>Transport Information Sheet, Task 3: Place a List Item on the Report and Populate It</a:t>
            </a:r>
          </a:p>
          <a:p>
            <a:pPr marL="1371600" lvl="2" indent="-457200">
              <a:buFont typeface="Wingdings" pitchFamily="2" charset="2"/>
              <a:buAutoNum type="arabicPeriod" startAt="10"/>
            </a:pPr>
            <a:r>
              <a:rPr lang="en-US" sz="2000" dirty="0" smtClean="0">
                <a:effectLst/>
              </a:rPr>
              <a:t>Drag the bottom of the report body down to create more room to lay out the list report.</a:t>
            </a:r>
          </a:p>
          <a:p>
            <a:pPr marL="1371600" lvl="2" indent="-457200">
              <a:buFont typeface="Wingdings" pitchFamily="2" charset="2"/>
              <a:buAutoNum type="arabicPeriod" startAt="10"/>
            </a:pPr>
            <a:r>
              <a:rPr lang="en-US" sz="2000" dirty="0" smtClean="0">
                <a:effectLst/>
              </a:rPr>
              <a:t>Select the Toolbox window, and click the List report item. The mouse pointer changes to a list icon and crosshairs when you move your mouse pointer over the design surface.</a:t>
            </a:r>
          </a:p>
          <a:p>
            <a:pPr marL="1371600" lvl="2" indent="-457200">
              <a:buFont typeface="Wingdings" pitchFamily="2" charset="2"/>
              <a:buAutoNum type="arabicPeriod" startAt="10"/>
            </a:pPr>
            <a:r>
              <a:rPr lang="en-US" sz="2000" dirty="0" smtClean="0">
                <a:effectLst/>
              </a:rPr>
              <a:t>Drag the mouse cursor over the entire report body.</a:t>
            </a:r>
          </a:p>
          <a:p>
            <a:pPr marL="1371600" lvl="2" indent="-457200">
              <a:buFont typeface="Wingdings" pitchFamily="2" charset="2"/>
              <a:buAutoNum type="arabicPeriod" startAt="10"/>
            </a:pPr>
            <a:r>
              <a:rPr lang="en-US" sz="2000" dirty="0" smtClean="0">
                <a:effectLst/>
              </a:rPr>
              <a:t>When you release the mouse button after dragging, a list is created to occupy the area you just defined.</a:t>
            </a:r>
          </a:p>
          <a:p>
            <a:pPr marL="1371600" lvl="2" indent="-457200">
              <a:buFont typeface="Wingdings" pitchFamily="2" charset="2"/>
              <a:buAutoNum type="arabicPeriod" startAt="10"/>
            </a:pPr>
            <a:r>
              <a:rPr lang="en-US" sz="2000" dirty="0" smtClean="0">
                <a:effectLst/>
              </a:rPr>
              <a:t>Drag a text box from the Toolbox, and drop it inside the list at the top. The list will become selected as you drag the text box on to it. This text box will be the title.</a:t>
            </a:r>
          </a:p>
          <a:p>
            <a:pPr marL="1371600" lvl="2" indent="-457200">
              <a:buFont typeface="Wingdings" pitchFamily="2" charset="2"/>
              <a:buAutoNum type="arabicPeriod" startAt="10"/>
            </a:pPr>
            <a:r>
              <a:rPr lang="en-US" sz="2000" dirty="0" smtClean="0">
                <a:effectLst/>
              </a:rPr>
              <a:t>Click this new text box so the blinking text-edit cursor appears. Type </a:t>
            </a:r>
            <a:r>
              <a:rPr lang="en-US" sz="2000" b="1" dirty="0" smtClean="0">
                <a:effectLst/>
              </a:rPr>
              <a:t>Transport Information Sheet </a:t>
            </a:r>
            <a:r>
              <a:rPr lang="en-US" sz="2000" dirty="0" smtClean="0">
                <a:effectLst/>
              </a:rPr>
              <a:t>in the textbox. Press esc to leave text-edit mode and select the text box.</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0000"/>
              </a:lnSpc>
            </a:pPr>
            <a:r>
              <a:rPr lang="en-US" sz="2800" b="1" dirty="0" smtClean="0">
                <a:effectLst/>
              </a:rPr>
              <a:t>Exercise 3</a:t>
            </a:r>
          </a:p>
          <a:p>
            <a:pPr marL="990600" lvl="1" indent="-533400">
              <a:lnSpc>
                <a:spcPct val="90000"/>
              </a:lnSpc>
            </a:pPr>
            <a:r>
              <a:rPr lang="en-US" sz="2300" b="1" dirty="0" smtClean="0">
                <a:effectLst/>
              </a:rPr>
              <a:t>Transport Information Sheet, Task 3: Place a List Item on the Report and Populate It</a:t>
            </a:r>
          </a:p>
          <a:p>
            <a:pPr marL="1371600" lvl="2" indent="-457200">
              <a:lnSpc>
                <a:spcPct val="90000"/>
              </a:lnSpc>
              <a:buFont typeface="Wingdings" pitchFamily="2" charset="2"/>
              <a:buAutoNum type="arabicPeriod" startAt="16"/>
            </a:pPr>
            <a:r>
              <a:rPr lang="en-US" sz="2000" dirty="0" smtClean="0">
                <a:effectLst/>
              </a:rPr>
              <a:t>As an alternative to the Properties window, font and text alignment properties can be set using the toolbar buttons similar to working in Microsoft Word or Microsoft Excel. Use the toolbar to set the properties of the text box as follows:</a:t>
            </a:r>
          </a:p>
          <a:p>
            <a:pPr marL="1371600" lvl="2" indent="-457200">
              <a:lnSpc>
                <a:spcPct val="90000"/>
              </a:lnSpc>
              <a:buFont typeface="Wingdings" pitchFamily="2" charset="2"/>
              <a:buAutoNum type="arabicPeriod" startAt="16"/>
            </a:pPr>
            <a:endParaRPr lang="en-US" sz="2000" dirty="0" smtClean="0">
              <a:effectLst/>
            </a:endParaRPr>
          </a:p>
          <a:p>
            <a:pPr marL="1371600" lvl="2" indent="-457200">
              <a:lnSpc>
                <a:spcPct val="90000"/>
              </a:lnSpc>
              <a:buFont typeface="Wingdings" pitchFamily="2" charset="2"/>
              <a:buAutoNum type="arabicPeriod" startAt="16"/>
            </a:pPr>
            <a:endParaRPr lang="en-US" sz="2000" dirty="0" smtClean="0">
              <a:effectLst/>
            </a:endParaRPr>
          </a:p>
          <a:p>
            <a:pPr marL="1371600" lvl="2" indent="-457200">
              <a:lnSpc>
                <a:spcPct val="90000"/>
              </a:lnSpc>
              <a:buFont typeface="Wingdings" pitchFamily="2" charset="2"/>
              <a:buAutoNum type="arabicPeriod" startAt="16"/>
            </a:pPr>
            <a:endParaRPr lang="en-US" sz="2000" dirty="0" smtClean="0">
              <a:effectLst/>
            </a:endParaRPr>
          </a:p>
          <a:p>
            <a:pPr marL="1371600" lvl="2" indent="-457200">
              <a:lnSpc>
                <a:spcPct val="90000"/>
              </a:lnSpc>
              <a:buFont typeface="Wingdings" pitchFamily="2" charset="2"/>
              <a:buAutoNum type="arabicPeriod" startAt="16"/>
            </a:pPr>
            <a:endParaRPr lang="en-US" sz="2000" dirty="0" smtClean="0">
              <a:effectLst/>
            </a:endParaRPr>
          </a:p>
          <a:p>
            <a:pPr marL="1371600" lvl="2" indent="-457200">
              <a:lnSpc>
                <a:spcPct val="90000"/>
              </a:lnSpc>
              <a:buFont typeface="Wingdings" pitchFamily="2" charset="2"/>
              <a:buAutoNum type="arabicPeriod" startAt="16"/>
            </a:pPr>
            <a:endParaRPr lang="en-US" sz="2000" dirty="0" smtClean="0">
              <a:effectLst/>
            </a:endParaRPr>
          </a:p>
          <a:p>
            <a:pPr marL="1371600" lvl="2" indent="-457200">
              <a:lnSpc>
                <a:spcPct val="90000"/>
              </a:lnSpc>
              <a:buFont typeface="Wingdings" pitchFamily="2" charset="2"/>
              <a:buAutoNum type="arabicPeriod" startAt="16"/>
            </a:pPr>
            <a:r>
              <a:rPr lang="en-US" sz="2000" dirty="0" smtClean="0">
                <a:effectLst/>
              </a:rPr>
              <a:t>Place a second text box under the existing title. Type </a:t>
            </a:r>
            <a:r>
              <a:rPr lang="en-US" sz="2000" b="1" dirty="0" smtClean="0">
                <a:effectLst/>
              </a:rPr>
              <a:t>Serial Number: </a:t>
            </a:r>
            <a:r>
              <a:rPr lang="en-US" sz="2000" dirty="0" smtClean="0">
                <a:effectLst/>
              </a:rPr>
              <a:t>in this text box. Size the text box so it just fits this text. This serves as the label for the Serial Number field.</a:t>
            </a:r>
          </a:p>
          <a:p>
            <a:pPr marL="1371600" lvl="2" indent="-457200">
              <a:lnSpc>
                <a:spcPct val="90000"/>
              </a:lnSpc>
              <a:buFont typeface="Wingdings" pitchFamily="2" charset="2"/>
              <a:buAutoNum type="arabicPeriod" startAt="16"/>
            </a:pPr>
            <a:r>
              <a:rPr lang="en-US" sz="2000" dirty="0" smtClean="0">
                <a:effectLst/>
              </a:rPr>
              <a:t>In the Report Data window, expand the Galactic data source and the </a:t>
            </a:r>
            <a:r>
              <a:rPr lang="en-US" sz="2000" dirty="0" err="1" smtClean="0">
                <a:effectLst/>
              </a:rPr>
              <a:t>TransportDetail</a:t>
            </a:r>
            <a:r>
              <a:rPr lang="en-US" sz="2000" dirty="0" smtClean="0">
                <a:effectLst/>
              </a:rPr>
              <a:t> dataset. Drag the </a:t>
            </a:r>
            <a:r>
              <a:rPr lang="en-US" sz="2000" dirty="0" err="1" smtClean="0">
                <a:effectLst/>
              </a:rPr>
              <a:t>SerialNumber</a:t>
            </a:r>
            <a:r>
              <a:rPr lang="en-US" sz="2000" dirty="0" smtClean="0">
                <a:effectLst/>
              </a:rPr>
              <a:t> field from the Report Data window and place it to the right of the text box that was added in Step 17. Click the sizing handle on the right side of this new text box to make it approximately twice its original size.</a:t>
            </a:r>
          </a:p>
        </p:txBody>
      </p:sp>
      <p:pic>
        <p:nvPicPr>
          <p:cNvPr id="76803" name="Picture 3"/>
          <p:cNvPicPr>
            <a:picLocks noChangeAspect="1" noChangeArrowheads="1"/>
          </p:cNvPicPr>
          <p:nvPr/>
        </p:nvPicPr>
        <p:blipFill>
          <a:blip r:embed="rId2" cstate="print"/>
          <a:srcRect/>
          <a:stretch>
            <a:fillRect/>
          </a:stretch>
        </p:blipFill>
        <p:spPr bwMode="auto">
          <a:xfrm>
            <a:off x="1524000" y="2743200"/>
            <a:ext cx="6629400" cy="11096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90000"/>
              </a:lnSpc>
            </a:pPr>
            <a:r>
              <a:rPr lang="en-US" sz="2800" b="1" dirty="0" smtClean="0">
                <a:effectLst/>
              </a:rPr>
              <a:t>Exercise 1</a:t>
            </a:r>
          </a:p>
          <a:p>
            <a:pPr marL="990600" lvl="1" indent="-533400">
              <a:lnSpc>
                <a:spcPct val="90000"/>
              </a:lnSpc>
            </a:pPr>
            <a:r>
              <a:rPr lang="en-US" sz="2000" b="1" dirty="0" smtClean="0">
                <a:effectLst/>
              </a:rPr>
              <a:t>Transport List Report, Task 1: Create the Chapter05 Project, Create a Shared Data Source, and Create a New Report in the Chapter05 Project</a:t>
            </a:r>
          </a:p>
          <a:p>
            <a:pPr marL="1371600" lvl="2" indent="-457200">
              <a:lnSpc>
                <a:spcPct val="90000"/>
              </a:lnSpc>
              <a:buFont typeface="Wingdings" pitchFamily="2" charset="2"/>
              <a:buAutoNum type="arabicPeriod" startAt="9"/>
            </a:pPr>
            <a:r>
              <a:rPr lang="en-US" sz="1800" dirty="0" smtClean="0">
                <a:effectLst/>
              </a:rPr>
              <a:t>Click OK in the New Project dialog box. A new project is created. </a:t>
            </a:r>
          </a:p>
          <a:p>
            <a:pPr marL="1371600" lvl="2" indent="-457200">
              <a:lnSpc>
                <a:spcPct val="90000"/>
              </a:lnSpc>
              <a:buFont typeface="Wingdings" pitchFamily="2" charset="2"/>
              <a:buAutoNum type="arabicPeriod" startAt="9"/>
            </a:pPr>
            <a:r>
              <a:rPr lang="en-US" sz="1800" dirty="0" smtClean="0">
                <a:effectLst/>
              </a:rPr>
              <a:t>In the Solution Explorer on the right side of the screen, right-click the Shared Data Sources folder. Select Add New Data Source from the context menu.</a:t>
            </a:r>
          </a:p>
          <a:p>
            <a:pPr marL="1371600" lvl="2" indent="-457200">
              <a:lnSpc>
                <a:spcPct val="90000"/>
              </a:lnSpc>
              <a:buFont typeface="Wingdings" pitchFamily="2" charset="2"/>
              <a:buAutoNum type="arabicPeriod" startAt="9"/>
            </a:pPr>
            <a:r>
              <a:rPr lang="en-US" sz="1800" dirty="0" smtClean="0">
                <a:effectLst/>
              </a:rPr>
              <a:t>Type </a:t>
            </a:r>
            <a:r>
              <a:rPr lang="en-US" sz="1800" b="1" dirty="0" smtClean="0">
                <a:effectLst/>
              </a:rPr>
              <a:t>Galactic </a:t>
            </a:r>
            <a:r>
              <a:rPr lang="en-US" sz="1800" dirty="0" smtClean="0">
                <a:effectLst/>
              </a:rPr>
              <a:t>for Name. Click Edit. The Connection Properties dialog box appears.</a:t>
            </a:r>
          </a:p>
          <a:p>
            <a:pPr marL="1371600" lvl="2" indent="-457200">
              <a:lnSpc>
                <a:spcPct val="90000"/>
              </a:lnSpc>
              <a:buFont typeface="Wingdings" pitchFamily="2" charset="2"/>
              <a:buAutoNum type="arabicPeriod" startAt="9"/>
            </a:pPr>
            <a:r>
              <a:rPr lang="en-US" sz="1800" dirty="0" smtClean="0">
                <a:effectLst/>
              </a:rPr>
              <a:t>Type the name of the Microsoft SQL Server database server hosting the Galactic database in the Server or file name text box. If the Galactic database is hosted by the computer you are currently working on, you may type </a:t>
            </a:r>
            <a:r>
              <a:rPr lang="en-US" sz="1800" b="1" dirty="0" smtClean="0">
                <a:effectLst/>
              </a:rPr>
              <a:t>(local) </a:t>
            </a:r>
            <a:r>
              <a:rPr lang="en-US" sz="1800" dirty="0" smtClean="0">
                <a:effectLst/>
              </a:rPr>
              <a:t>for the server name.</a:t>
            </a:r>
          </a:p>
          <a:p>
            <a:pPr marL="1371600" lvl="2" indent="-457200">
              <a:lnSpc>
                <a:spcPct val="90000"/>
              </a:lnSpc>
              <a:buFont typeface="Wingdings" pitchFamily="2" charset="2"/>
              <a:buAutoNum type="arabicPeriod" startAt="9"/>
            </a:pPr>
            <a:r>
              <a:rPr lang="en-US" sz="1800" dirty="0" smtClean="0">
                <a:effectLst/>
              </a:rPr>
              <a:t>Select the Use SQL Server Authentication radio button.</a:t>
            </a:r>
          </a:p>
          <a:p>
            <a:pPr marL="1371600" lvl="2" indent="-457200">
              <a:lnSpc>
                <a:spcPct val="90000"/>
              </a:lnSpc>
              <a:buFont typeface="Wingdings" pitchFamily="2" charset="2"/>
              <a:buAutoNum type="arabicPeriod" startAt="9"/>
            </a:pPr>
            <a:r>
              <a:rPr lang="en-US" sz="1800" dirty="0" smtClean="0">
                <a:effectLst/>
              </a:rPr>
              <a:t>Type </a:t>
            </a:r>
            <a:r>
              <a:rPr lang="en-US" sz="1800" b="1" dirty="0" err="1" smtClean="0">
                <a:effectLst/>
              </a:rPr>
              <a:t>GalacticReporting</a:t>
            </a:r>
            <a:r>
              <a:rPr lang="en-US" sz="1800" b="1" dirty="0" smtClean="0">
                <a:effectLst/>
              </a:rPr>
              <a:t> </a:t>
            </a:r>
            <a:r>
              <a:rPr lang="en-US" sz="1800" dirty="0" smtClean="0">
                <a:effectLst/>
              </a:rPr>
              <a:t>for the user name.</a:t>
            </a:r>
          </a:p>
          <a:p>
            <a:pPr marL="1371600" lvl="2" indent="-457200">
              <a:lnSpc>
                <a:spcPct val="90000"/>
              </a:lnSpc>
              <a:buFont typeface="Wingdings" pitchFamily="2" charset="2"/>
              <a:buAutoNum type="arabicPeriod" startAt="9"/>
            </a:pPr>
            <a:r>
              <a:rPr lang="en-US" sz="1800" dirty="0" smtClean="0">
                <a:effectLst/>
              </a:rPr>
              <a:t>Type </a:t>
            </a:r>
            <a:r>
              <a:rPr lang="en-CA" sz="1800" b="1" dirty="0" smtClean="0"/>
              <a:t>G@l@ct1c</a:t>
            </a:r>
            <a:r>
              <a:rPr lang="en-US" sz="1800" b="1" dirty="0" smtClean="0">
                <a:effectLst/>
              </a:rPr>
              <a:t> </a:t>
            </a:r>
            <a:r>
              <a:rPr lang="en-US" sz="1800" dirty="0" smtClean="0">
                <a:effectLst/>
              </a:rPr>
              <a:t>for the password.</a:t>
            </a:r>
          </a:p>
          <a:p>
            <a:pPr marL="1371600" lvl="2" indent="-457200">
              <a:lnSpc>
                <a:spcPct val="90000"/>
              </a:lnSpc>
              <a:buFont typeface="Wingdings" pitchFamily="2" charset="2"/>
              <a:buAutoNum type="arabicPeriod" startAt="9"/>
            </a:pPr>
            <a:r>
              <a:rPr lang="en-US" sz="1800" dirty="0" smtClean="0">
                <a:effectLst/>
              </a:rPr>
              <a:t>Check the Save my password check box.</a:t>
            </a:r>
          </a:p>
          <a:p>
            <a:pPr marL="1371600" lvl="2" indent="-457200">
              <a:lnSpc>
                <a:spcPct val="90000"/>
              </a:lnSpc>
              <a:buFont typeface="Wingdings" pitchFamily="2" charset="2"/>
              <a:buAutoNum type="arabicPeriod" startAt="9"/>
            </a:pPr>
            <a:r>
              <a:rPr lang="en-US" sz="1800" dirty="0" smtClean="0">
                <a:effectLst/>
              </a:rPr>
              <a:t>Select Galactic from the Select or enter a database name drop-down list.</a:t>
            </a:r>
          </a:p>
          <a:p>
            <a:pPr marL="1371600" lvl="2" indent="-457200">
              <a:lnSpc>
                <a:spcPct val="90000"/>
              </a:lnSpc>
              <a:buFont typeface="Wingdings" pitchFamily="2" charset="2"/>
              <a:buAutoNum type="arabicPeriod" startAt="9"/>
            </a:pPr>
            <a:r>
              <a:rPr lang="en-US" sz="1800" dirty="0" smtClean="0">
                <a:effectLst/>
              </a:rPr>
              <a:t>Click Test Connection. If the message, “Test connection succeeded” appears, click OK. If an error message appears, make sure the name of your database server, the user name, the password, and the database are entered properly.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0000"/>
              </a:lnSpc>
            </a:pPr>
            <a:r>
              <a:rPr lang="en-US" sz="2800" b="1" dirty="0" smtClean="0">
                <a:effectLst/>
              </a:rPr>
              <a:t>Exercise 3</a:t>
            </a:r>
          </a:p>
          <a:p>
            <a:pPr marL="990600" lvl="1" indent="-533400">
              <a:lnSpc>
                <a:spcPct val="90000"/>
              </a:lnSpc>
            </a:pPr>
            <a:r>
              <a:rPr lang="en-US" sz="2300" b="1" dirty="0" smtClean="0">
                <a:effectLst/>
              </a:rPr>
              <a:t>Transport Information Sheet, Task 3: Place a List Item on the Report and Populate It</a:t>
            </a:r>
          </a:p>
          <a:p>
            <a:pPr marL="1371600" lvl="2" indent="-457200">
              <a:lnSpc>
                <a:spcPct val="90000"/>
              </a:lnSpc>
              <a:buFont typeface="Wingdings" pitchFamily="2" charset="2"/>
              <a:buAutoNum type="arabicPeriod" startAt="19"/>
            </a:pPr>
            <a:r>
              <a:rPr lang="en-US" sz="2000" dirty="0" smtClean="0">
                <a:effectLst/>
              </a:rPr>
              <a:t>Now use the positioning handle (the square with the four arrow heads) to position the text box relative to the text box containing the “Serial Number:” label. When the two text boxes are aligned, you will see alignment lines appear between the two text boxes, as shown here.</a:t>
            </a:r>
          </a:p>
          <a:p>
            <a:pPr marL="1371600" lvl="2" indent="-457200">
              <a:lnSpc>
                <a:spcPct val="90000"/>
              </a:lnSpc>
              <a:buFont typeface="Wingdings" pitchFamily="2" charset="2"/>
              <a:buAutoNum type="arabicPeriod" startAt="19"/>
            </a:pPr>
            <a:endParaRPr lang="en-US" sz="2000" dirty="0" smtClean="0">
              <a:effectLst/>
            </a:endParaRPr>
          </a:p>
          <a:p>
            <a:pPr marL="1371600" lvl="2" indent="-457200">
              <a:lnSpc>
                <a:spcPct val="90000"/>
              </a:lnSpc>
              <a:buFont typeface="Wingdings" pitchFamily="2" charset="2"/>
              <a:buAutoNum type="arabicPeriod" startAt="19"/>
            </a:pPr>
            <a:endParaRPr lang="en-US" sz="2000" dirty="0" smtClean="0">
              <a:effectLst/>
            </a:endParaRPr>
          </a:p>
          <a:p>
            <a:pPr marL="1371600" lvl="2" indent="-457200">
              <a:lnSpc>
                <a:spcPct val="90000"/>
              </a:lnSpc>
              <a:buFont typeface="Wingdings" pitchFamily="2" charset="2"/>
              <a:buAutoNum type="arabicPeriod" startAt="19"/>
            </a:pPr>
            <a:endParaRPr lang="en-US" sz="1800" dirty="0" smtClean="0">
              <a:effectLst/>
            </a:endParaRPr>
          </a:p>
          <a:p>
            <a:pPr marL="1371600" lvl="2" indent="-457200">
              <a:lnSpc>
                <a:spcPct val="90000"/>
              </a:lnSpc>
              <a:buFont typeface="Wingdings" pitchFamily="2" charset="2"/>
              <a:buAutoNum type="arabicPeriod" startAt="19"/>
            </a:pPr>
            <a:endParaRPr lang="en-US" sz="1800" dirty="0" smtClean="0">
              <a:effectLst/>
            </a:endParaRPr>
          </a:p>
          <a:p>
            <a:pPr marL="1371600" lvl="2" indent="-457200">
              <a:lnSpc>
                <a:spcPct val="90000"/>
              </a:lnSpc>
              <a:buFont typeface="Wingdings" pitchFamily="2" charset="2"/>
              <a:buAutoNum type="arabicPeriod" startAt="19"/>
            </a:pPr>
            <a:endParaRPr lang="en-US" sz="1800" dirty="0" smtClean="0">
              <a:effectLst/>
            </a:endParaRPr>
          </a:p>
          <a:p>
            <a:pPr marL="1371600" lvl="2" indent="-457200">
              <a:lnSpc>
                <a:spcPct val="90000"/>
              </a:lnSpc>
              <a:buFont typeface="Wingdings" pitchFamily="2" charset="2"/>
              <a:buAutoNum type="arabicPeriod" startAt="19"/>
            </a:pPr>
            <a:endParaRPr lang="en-US" sz="1800" dirty="0" smtClean="0">
              <a:effectLst/>
            </a:endParaRPr>
          </a:p>
          <a:p>
            <a:pPr marL="1371600" lvl="2" indent="-457200">
              <a:lnSpc>
                <a:spcPct val="90000"/>
              </a:lnSpc>
              <a:buFont typeface="Wingdings" pitchFamily="2" charset="2"/>
              <a:buAutoNum type="arabicPeriod" startAt="19"/>
            </a:pPr>
            <a:endParaRPr lang="en-US" sz="1800" dirty="0" smtClean="0">
              <a:effectLst/>
            </a:endParaRPr>
          </a:p>
          <a:p>
            <a:pPr marL="1371600" lvl="2" indent="-457200">
              <a:lnSpc>
                <a:spcPct val="90000"/>
              </a:lnSpc>
              <a:buFont typeface="Wingdings" pitchFamily="2" charset="2"/>
              <a:buAutoNum type="arabicPeriod" startAt="19"/>
            </a:pPr>
            <a:endParaRPr lang="en-US" sz="1800" dirty="0" smtClean="0">
              <a:effectLst/>
            </a:endParaRPr>
          </a:p>
          <a:p>
            <a:pPr marL="1371600" lvl="2" indent="-457200">
              <a:lnSpc>
                <a:spcPct val="90000"/>
              </a:lnSpc>
              <a:buFont typeface="Wingdings" pitchFamily="2" charset="2"/>
              <a:buAutoNum type="arabicPeriod" startAt="19"/>
            </a:pPr>
            <a:endParaRPr lang="en-US" sz="1800" dirty="0" smtClean="0">
              <a:effectLst/>
            </a:endParaRPr>
          </a:p>
          <a:p>
            <a:pPr marL="1371600" lvl="2" indent="-457200">
              <a:lnSpc>
                <a:spcPct val="90000"/>
              </a:lnSpc>
              <a:buFont typeface="Wingdings" pitchFamily="2" charset="2"/>
              <a:buAutoNum type="arabicPeriod" startAt="19"/>
            </a:pPr>
            <a:r>
              <a:rPr lang="en-US" sz="2000" dirty="0" smtClean="0">
                <a:effectLst/>
              </a:rPr>
              <a:t>Drag a line from the Toolbox, and drop it inside the list below the text box containing the “Serial Number:” label.</a:t>
            </a:r>
          </a:p>
          <a:p>
            <a:pPr marL="1371600" lvl="2" indent="-457200">
              <a:lnSpc>
                <a:spcPct val="90000"/>
              </a:lnSpc>
              <a:buFont typeface="Wingdings" pitchFamily="2" charset="2"/>
              <a:buAutoNum type="arabicPeriod" startAt="19"/>
            </a:pPr>
            <a:r>
              <a:rPr lang="en-US" sz="2000" dirty="0" smtClean="0">
                <a:effectLst/>
              </a:rPr>
              <a:t>Drag the end points of the line so it goes across the entire list below the Serial Number: text boxes.</a:t>
            </a:r>
          </a:p>
          <a:p>
            <a:pPr marL="1371600" lvl="2" indent="-457200">
              <a:lnSpc>
                <a:spcPct val="90000"/>
              </a:lnSpc>
              <a:buFont typeface="Wingdings" pitchFamily="2" charset="2"/>
              <a:buAutoNum type="arabicPeriod" startAt="19"/>
            </a:pPr>
            <a:endParaRPr lang="en-US" sz="2000" dirty="0" smtClean="0">
              <a:effectLst/>
            </a:endParaRPr>
          </a:p>
        </p:txBody>
      </p:sp>
      <p:pic>
        <p:nvPicPr>
          <p:cNvPr id="77828" name="Picture 4"/>
          <p:cNvPicPr>
            <a:picLocks noChangeAspect="1" noChangeArrowheads="1"/>
          </p:cNvPicPr>
          <p:nvPr/>
        </p:nvPicPr>
        <p:blipFill>
          <a:blip r:embed="rId2" cstate="print"/>
          <a:srcRect/>
          <a:stretch>
            <a:fillRect/>
          </a:stretch>
        </p:blipFill>
        <p:spPr bwMode="auto">
          <a:xfrm>
            <a:off x="1828800" y="2971800"/>
            <a:ext cx="6140450" cy="233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0000"/>
              </a:lnSpc>
            </a:pPr>
            <a:r>
              <a:rPr lang="en-US" sz="2800" b="1" dirty="0" smtClean="0">
                <a:effectLst/>
              </a:rPr>
              <a:t>Exercise 3</a:t>
            </a:r>
          </a:p>
          <a:p>
            <a:pPr marL="990600" lvl="1" indent="-533400">
              <a:lnSpc>
                <a:spcPct val="90000"/>
              </a:lnSpc>
            </a:pPr>
            <a:r>
              <a:rPr lang="en-US" sz="2300" b="1" dirty="0" smtClean="0">
                <a:effectLst/>
              </a:rPr>
              <a:t>Transport Information Sheet, Task 3: Place a List Item on the Report and Populate It</a:t>
            </a:r>
          </a:p>
          <a:p>
            <a:pPr marL="1371600" lvl="2" indent="-457200">
              <a:buFont typeface="Wingdings" pitchFamily="2" charset="2"/>
              <a:buAutoNum type="arabicPeriod" startAt="22"/>
            </a:pPr>
            <a:r>
              <a:rPr lang="en-US" sz="2100" dirty="0" smtClean="0">
                <a:effectLst/>
              </a:rPr>
              <a:t>Repeat Step 17 through Step 19 for each of the following fields, creating a label for the field and then placing the field to the right of the label. (Hint: You may want to create all the labels first and then add all the fields so you are not switching back and forth between the Toolbox window and the Report Data window.)</a:t>
            </a:r>
          </a:p>
        </p:txBody>
      </p:sp>
      <p:pic>
        <p:nvPicPr>
          <p:cNvPr id="78852" name="Picture 4"/>
          <p:cNvPicPr>
            <a:picLocks noChangeAspect="1" noChangeArrowheads="1"/>
          </p:cNvPicPr>
          <p:nvPr/>
        </p:nvPicPr>
        <p:blipFill>
          <a:blip r:embed="rId2" cstate="print"/>
          <a:srcRect/>
          <a:stretch>
            <a:fillRect/>
          </a:stretch>
        </p:blipFill>
        <p:spPr bwMode="auto">
          <a:xfrm>
            <a:off x="1219200" y="3581400"/>
            <a:ext cx="7543800" cy="2655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0000"/>
              </a:lnSpc>
            </a:pPr>
            <a:r>
              <a:rPr lang="en-US" sz="2800" b="1" dirty="0" smtClean="0">
                <a:effectLst/>
              </a:rPr>
              <a:t>Exercise 3</a:t>
            </a:r>
          </a:p>
          <a:p>
            <a:pPr marL="990600" lvl="1" indent="-533400">
              <a:lnSpc>
                <a:spcPct val="90000"/>
              </a:lnSpc>
            </a:pPr>
            <a:r>
              <a:rPr lang="en-US" sz="2300" b="1" dirty="0" smtClean="0">
                <a:effectLst/>
              </a:rPr>
              <a:t>Transport Information Sheet, Task 3: Place a List Item on the Report and Populate It</a:t>
            </a:r>
          </a:p>
          <a:p>
            <a:pPr marL="1371600" lvl="2" indent="-457200">
              <a:lnSpc>
                <a:spcPct val="90000"/>
              </a:lnSpc>
              <a:buFont typeface="Wingdings" pitchFamily="2" charset="2"/>
              <a:buAutoNum type="arabicPeriod" startAt="23"/>
            </a:pPr>
            <a:r>
              <a:rPr lang="en-US" sz="2100" dirty="0" smtClean="0">
                <a:effectLst/>
              </a:rPr>
              <a:t>Use either the Report Formatting toolbar or the Properties window to set the properties for these fields as follows (these properties are for the fields themselves, not the labels):</a:t>
            </a:r>
          </a:p>
          <a:p>
            <a:pPr marL="1371600" lvl="2" indent="-457200">
              <a:lnSpc>
                <a:spcPct val="90000"/>
              </a:lnSpc>
              <a:buFont typeface="Wingdings" pitchFamily="2" charset="2"/>
              <a:buAutoNum type="arabicPeriod" startAt="23"/>
            </a:pPr>
            <a:endParaRPr lang="en-US" sz="2100" dirty="0" smtClean="0">
              <a:effectLst/>
            </a:endParaRPr>
          </a:p>
          <a:p>
            <a:pPr marL="1371600" lvl="2" indent="-457200">
              <a:lnSpc>
                <a:spcPct val="90000"/>
              </a:lnSpc>
              <a:buFont typeface="Wingdings" pitchFamily="2" charset="2"/>
              <a:buAutoNum type="arabicPeriod" startAt="23"/>
            </a:pPr>
            <a:endParaRPr lang="en-US" sz="2100" dirty="0" smtClean="0">
              <a:effectLst/>
            </a:endParaRPr>
          </a:p>
          <a:p>
            <a:pPr marL="1371600" lvl="2" indent="-457200">
              <a:lnSpc>
                <a:spcPct val="90000"/>
              </a:lnSpc>
              <a:buFont typeface="Wingdings" pitchFamily="2" charset="2"/>
              <a:buAutoNum type="arabicPeriod" startAt="23"/>
            </a:pPr>
            <a:endParaRPr lang="en-US" sz="2100" dirty="0" smtClean="0">
              <a:effectLst/>
            </a:endParaRPr>
          </a:p>
          <a:p>
            <a:pPr marL="1371600" lvl="2" indent="-457200">
              <a:lnSpc>
                <a:spcPct val="90000"/>
              </a:lnSpc>
              <a:buFont typeface="Wingdings" pitchFamily="2" charset="2"/>
              <a:buAutoNum type="arabicPeriod" startAt="23"/>
            </a:pPr>
            <a:endParaRPr lang="en-US" sz="2100" dirty="0" smtClean="0">
              <a:effectLst/>
            </a:endParaRPr>
          </a:p>
          <a:p>
            <a:pPr marL="1371600" lvl="2" indent="-457200">
              <a:lnSpc>
                <a:spcPct val="90000"/>
              </a:lnSpc>
              <a:buFont typeface="Wingdings" pitchFamily="2" charset="2"/>
              <a:buAutoNum type="arabicPeriod" startAt="23"/>
            </a:pPr>
            <a:endParaRPr lang="en-US" sz="2100" dirty="0" smtClean="0">
              <a:effectLst/>
            </a:endParaRPr>
          </a:p>
          <a:p>
            <a:pPr marL="1371600" lvl="2" indent="-457200">
              <a:lnSpc>
                <a:spcPct val="90000"/>
              </a:lnSpc>
              <a:buFont typeface="Wingdings" pitchFamily="2" charset="2"/>
              <a:buAutoNum type="arabicPeriod" startAt="23"/>
            </a:pPr>
            <a:endParaRPr lang="en-US" sz="2100" dirty="0" smtClean="0">
              <a:effectLst/>
            </a:endParaRPr>
          </a:p>
          <a:p>
            <a:pPr marL="1371600" lvl="2" indent="-457200">
              <a:lnSpc>
                <a:spcPct val="90000"/>
              </a:lnSpc>
              <a:buFont typeface="Wingdings" pitchFamily="2" charset="2"/>
              <a:buAutoNum type="arabicPeriod" startAt="23"/>
            </a:pPr>
            <a:endParaRPr lang="en-US" sz="2100" dirty="0" smtClean="0">
              <a:effectLst/>
            </a:endParaRPr>
          </a:p>
          <a:p>
            <a:pPr marL="1371600" lvl="2" indent="-457200">
              <a:lnSpc>
                <a:spcPct val="90000"/>
              </a:lnSpc>
              <a:buFont typeface="Wingdings" pitchFamily="2" charset="2"/>
              <a:buAutoNum type="arabicPeriod" startAt="23"/>
            </a:pPr>
            <a:endParaRPr lang="en-US" sz="2100" dirty="0" smtClean="0">
              <a:effectLst/>
            </a:endParaRPr>
          </a:p>
          <a:p>
            <a:pPr marL="1371600" lvl="2" indent="-457200">
              <a:lnSpc>
                <a:spcPct val="90000"/>
              </a:lnSpc>
              <a:buFont typeface="Wingdings" pitchFamily="2" charset="2"/>
              <a:buAutoNum type="arabicPeriod" startAt="23"/>
            </a:pPr>
            <a:endParaRPr lang="en-US" sz="2100" dirty="0" smtClean="0">
              <a:effectLst/>
            </a:endParaRPr>
          </a:p>
          <a:p>
            <a:pPr marL="1371600" lvl="2" indent="-457200">
              <a:lnSpc>
                <a:spcPct val="90000"/>
              </a:lnSpc>
              <a:buFont typeface="Wingdings" pitchFamily="2" charset="2"/>
              <a:buAutoNum type="arabicPeriod" startAt="24"/>
            </a:pPr>
            <a:r>
              <a:rPr lang="en-US" sz="2100" dirty="0" smtClean="0">
                <a:effectLst/>
              </a:rPr>
              <a:t>Drag a rectangle from the Toolbox, and drop it inside the list below the bottommost text box. Size the rectangle so it covers the remaining area of the list.</a:t>
            </a:r>
          </a:p>
        </p:txBody>
      </p:sp>
      <p:pic>
        <p:nvPicPr>
          <p:cNvPr id="79877" name="Picture 5"/>
          <p:cNvPicPr>
            <a:picLocks noChangeAspect="1" noChangeArrowheads="1"/>
          </p:cNvPicPr>
          <p:nvPr/>
        </p:nvPicPr>
        <p:blipFill>
          <a:blip r:embed="rId2" cstate="print"/>
          <a:srcRect/>
          <a:stretch>
            <a:fillRect/>
          </a:stretch>
        </p:blipFill>
        <p:spPr bwMode="auto">
          <a:xfrm>
            <a:off x="1524000" y="2286000"/>
            <a:ext cx="6961064"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0000"/>
              </a:lnSpc>
            </a:pPr>
            <a:r>
              <a:rPr lang="en-US" sz="2800" b="1" dirty="0" smtClean="0">
                <a:effectLst/>
              </a:rPr>
              <a:t>Exercise 3</a:t>
            </a:r>
          </a:p>
          <a:p>
            <a:pPr marL="990600" lvl="1" indent="-533400">
              <a:lnSpc>
                <a:spcPct val="90000"/>
              </a:lnSpc>
            </a:pPr>
            <a:r>
              <a:rPr lang="en-US" sz="2300" b="1" dirty="0" smtClean="0">
                <a:effectLst/>
              </a:rPr>
              <a:t>Transport Information Sheet, Task 3: Place a List Item on the Report and Populate It</a:t>
            </a:r>
          </a:p>
          <a:p>
            <a:pPr marL="1371600" lvl="2" indent="-457200">
              <a:lnSpc>
                <a:spcPct val="80000"/>
              </a:lnSpc>
              <a:buFont typeface="Wingdings" pitchFamily="2" charset="2"/>
              <a:buAutoNum type="arabicPeriod" startAt="25"/>
            </a:pPr>
            <a:r>
              <a:rPr lang="en-US" sz="2000" dirty="0" smtClean="0">
                <a:effectLst/>
              </a:rPr>
              <a:t>Use the Report Borders toolbar, shown here, to set the properties for the border of the rectangle. Make sure the toolbar items are set to Solid, 1pt, and Black.</a:t>
            </a:r>
          </a:p>
          <a:p>
            <a:pPr marL="1371600" lvl="2" indent="-457200">
              <a:lnSpc>
                <a:spcPct val="80000"/>
              </a:lnSpc>
              <a:buFont typeface="Wingdings" pitchFamily="2" charset="2"/>
              <a:buAutoNum type="arabicPeriod" startAt="25"/>
            </a:pPr>
            <a:endParaRPr lang="en-US" sz="2000" dirty="0" smtClean="0">
              <a:effectLst/>
            </a:endParaRPr>
          </a:p>
          <a:p>
            <a:pPr marL="1371600" lvl="2" indent="-457200">
              <a:lnSpc>
                <a:spcPct val="80000"/>
              </a:lnSpc>
              <a:buFont typeface="Wingdings" pitchFamily="2" charset="2"/>
              <a:buAutoNum type="arabicPeriod" startAt="25"/>
            </a:pPr>
            <a:endParaRPr lang="en-US" sz="2000" dirty="0" smtClean="0">
              <a:effectLst/>
            </a:endParaRPr>
          </a:p>
          <a:p>
            <a:pPr marL="1371600" lvl="2" indent="-457200">
              <a:lnSpc>
                <a:spcPct val="80000"/>
              </a:lnSpc>
              <a:buFont typeface="Wingdings" pitchFamily="2" charset="2"/>
              <a:buAutoNum type="arabicPeriod" startAt="25"/>
            </a:pPr>
            <a:endParaRPr lang="en-US" sz="2000" dirty="0" smtClean="0">
              <a:effectLst/>
            </a:endParaRPr>
          </a:p>
          <a:p>
            <a:pPr marL="1371600" lvl="2" indent="-457200">
              <a:lnSpc>
                <a:spcPct val="80000"/>
              </a:lnSpc>
              <a:buFont typeface="Wingdings" pitchFamily="2" charset="2"/>
              <a:buAutoNum type="arabicPeriod" startAt="25"/>
            </a:pPr>
            <a:r>
              <a:rPr lang="en-US" sz="2000" dirty="0" smtClean="0">
                <a:effectLst/>
              </a:rPr>
              <a:t>Click the Outside Border toolbar button, indicated here by the mouse pointer, to create a solid, 1-point-wide, black border on all sides of the rectangle.</a:t>
            </a:r>
          </a:p>
          <a:p>
            <a:pPr marL="1371600" lvl="2" indent="-457200">
              <a:lnSpc>
                <a:spcPct val="80000"/>
              </a:lnSpc>
              <a:buFont typeface="Wingdings" pitchFamily="2" charset="2"/>
              <a:buAutoNum type="arabicPeriod" startAt="25"/>
            </a:pPr>
            <a:r>
              <a:rPr lang="en-US" sz="2000" dirty="0" smtClean="0">
                <a:effectLst/>
              </a:rPr>
              <a:t>Drag a text box from the Toolbox, and place a text box in the upper-left corner of the rectangle. Type </a:t>
            </a:r>
            <a:r>
              <a:rPr lang="en-US" sz="2000" b="1" dirty="0" smtClean="0">
                <a:effectLst/>
              </a:rPr>
              <a:t>Manufacturer: </a:t>
            </a:r>
            <a:r>
              <a:rPr lang="en-US" sz="2000" dirty="0" smtClean="0">
                <a:effectLst/>
              </a:rPr>
              <a:t>in this text box. This is the manufacturer label.</a:t>
            </a:r>
          </a:p>
          <a:p>
            <a:pPr marL="1371600" lvl="2" indent="-457200">
              <a:lnSpc>
                <a:spcPct val="80000"/>
              </a:lnSpc>
              <a:buFont typeface="Wingdings" pitchFamily="2" charset="2"/>
              <a:buAutoNum type="arabicPeriod" startAt="25"/>
            </a:pPr>
            <a:r>
              <a:rPr lang="en-US" sz="2000" dirty="0" smtClean="0">
                <a:effectLst/>
              </a:rPr>
              <a:t>Drag the Manufacturer field from the Report Data window, and place it inside the rectangle to the right of the manufacturer label. Align the Manufacturer field text box with the manufacturer label text box, and size the field text box so it goes almost all the way to the right side of the rectangle. If you drag too far to the right, the Report Designer automatically increases the size of the body of the report. If this happens, simply reduce the width of the body of the report.</a:t>
            </a:r>
          </a:p>
          <a:p>
            <a:pPr marL="1371600" lvl="2" indent="-457200">
              <a:lnSpc>
                <a:spcPct val="80000"/>
              </a:lnSpc>
              <a:buFont typeface="Wingdings" pitchFamily="2" charset="2"/>
              <a:buAutoNum type="arabicPeriod" startAt="25"/>
            </a:pPr>
            <a:endParaRPr lang="en-US" sz="2000" dirty="0" smtClean="0">
              <a:effectLst/>
            </a:endParaRPr>
          </a:p>
        </p:txBody>
      </p:sp>
      <p:pic>
        <p:nvPicPr>
          <p:cNvPr id="80901" name="Picture 5"/>
          <p:cNvPicPr>
            <a:picLocks noChangeAspect="1" noChangeArrowheads="1"/>
          </p:cNvPicPr>
          <p:nvPr/>
        </p:nvPicPr>
        <p:blipFill>
          <a:blip r:embed="rId2" cstate="print"/>
          <a:srcRect/>
          <a:stretch>
            <a:fillRect/>
          </a:stretch>
        </p:blipFill>
        <p:spPr bwMode="auto">
          <a:xfrm>
            <a:off x="2743200" y="2119532"/>
            <a:ext cx="3867839"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0000"/>
              </a:lnSpc>
            </a:pPr>
            <a:r>
              <a:rPr lang="en-US" sz="2800" b="1" dirty="0" smtClean="0">
                <a:effectLst/>
              </a:rPr>
              <a:t>Exercise 3</a:t>
            </a:r>
          </a:p>
          <a:p>
            <a:pPr marL="990600" lvl="1" indent="-533400">
              <a:lnSpc>
                <a:spcPct val="90000"/>
              </a:lnSpc>
            </a:pPr>
            <a:r>
              <a:rPr lang="en-US" sz="2300" b="1" dirty="0" smtClean="0">
                <a:effectLst/>
              </a:rPr>
              <a:t>Transport Information Sheet, Task 3: Place a List Item on the Report and Populate It</a:t>
            </a:r>
          </a:p>
          <a:p>
            <a:pPr marL="1371600" lvl="2" indent="-457200">
              <a:buFont typeface="Wingdings" pitchFamily="2" charset="2"/>
              <a:buAutoNum type="arabicPeriod" startAt="29"/>
            </a:pPr>
            <a:r>
              <a:rPr lang="en-US" sz="2000" dirty="0" smtClean="0">
                <a:effectLst/>
              </a:rPr>
              <a:t>Place the ManAddr1 and ManAddr2 fields below the Manufacturer field. Make these new fields the same size as the Manufacturer field.</a:t>
            </a:r>
          </a:p>
          <a:p>
            <a:pPr marL="1371600" lvl="2" indent="-457200">
              <a:buFont typeface="Wingdings" pitchFamily="2" charset="2"/>
              <a:buAutoNum type="arabicPeriod" startAt="29"/>
            </a:pPr>
            <a:r>
              <a:rPr lang="en-US" sz="2000" dirty="0" smtClean="0">
                <a:effectLst/>
              </a:rPr>
              <a:t>Place the </a:t>
            </a:r>
            <a:r>
              <a:rPr lang="en-US" sz="2000" dirty="0" err="1" smtClean="0">
                <a:effectLst/>
              </a:rPr>
              <a:t>ManCity</a:t>
            </a:r>
            <a:r>
              <a:rPr lang="en-US" sz="2000" dirty="0" smtClean="0">
                <a:effectLst/>
              </a:rPr>
              <a:t> field inside the rectangle, below the ManAddr2 field. Make this new field the same size as the ManAddr2 field.</a:t>
            </a:r>
          </a:p>
          <a:p>
            <a:pPr marL="1371600" lvl="2" indent="-457200">
              <a:buFont typeface="Wingdings" pitchFamily="2" charset="2"/>
              <a:buAutoNum type="arabicPeriod" startAt="29"/>
            </a:pPr>
            <a:r>
              <a:rPr lang="en-US" sz="2000" dirty="0" smtClean="0">
                <a:effectLst/>
              </a:rPr>
              <a:t>Click on "[</a:t>
            </a:r>
            <a:r>
              <a:rPr lang="en-US" sz="2000" dirty="0" err="1" smtClean="0">
                <a:effectLst/>
              </a:rPr>
              <a:t>ManCity</a:t>
            </a:r>
            <a:r>
              <a:rPr lang="en-US" sz="2000" dirty="0" smtClean="0">
                <a:effectLst/>
              </a:rPr>
              <a:t>]" in the text box added in step 30 to select that text, and then right-click on this selected text. Select Expression from the context menu. The Expression dialog box appears. Type the following expression in the Set expression for: Value area:</a:t>
            </a:r>
          </a:p>
          <a:p>
            <a:pPr marL="1752600" lvl="3" indent="-381000">
              <a:buFont typeface="Wingdings" pitchFamily="2" charset="2"/>
              <a:buNone/>
            </a:pPr>
            <a:r>
              <a:rPr lang="en-US" sz="1600" b="1" dirty="0" smtClean="0">
                <a:effectLst/>
                <a:latin typeface="Courier New" pitchFamily="49" charset="0"/>
              </a:rPr>
              <a:t>=</a:t>
            </a:r>
            <a:r>
              <a:rPr lang="en-US" sz="1600" b="1" dirty="0" err="1" smtClean="0">
                <a:effectLst/>
                <a:latin typeface="Courier New" pitchFamily="49" charset="0"/>
              </a:rPr>
              <a:t>Fields!ManCity.Value</a:t>
            </a:r>
            <a:r>
              <a:rPr lang="en-US" sz="1600" b="1" dirty="0" smtClean="0">
                <a:effectLst/>
                <a:latin typeface="Courier New" pitchFamily="49" charset="0"/>
              </a:rPr>
              <a:t> &amp; ", " &amp; </a:t>
            </a:r>
            <a:r>
              <a:rPr lang="en-US" sz="1600" b="1" dirty="0" err="1" smtClean="0">
                <a:effectLst/>
                <a:latin typeface="Courier New" pitchFamily="49" charset="0"/>
              </a:rPr>
              <a:t>Fields!ManState.Value</a:t>
            </a:r>
            <a:r>
              <a:rPr lang="en-US" sz="1600" b="1" dirty="0" smtClean="0">
                <a:effectLst/>
                <a:latin typeface="Courier New" pitchFamily="49" charset="0"/>
              </a:rPr>
              <a:t> &amp; " " &amp;</a:t>
            </a:r>
          </a:p>
          <a:p>
            <a:pPr marL="1752600" lvl="3" indent="-381000">
              <a:buFont typeface="Wingdings" pitchFamily="2" charset="2"/>
              <a:buNone/>
            </a:pPr>
            <a:r>
              <a:rPr lang="en-US" sz="1600" b="1" dirty="0" err="1" smtClean="0">
                <a:effectLst/>
                <a:latin typeface="Courier New" pitchFamily="49" charset="0"/>
              </a:rPr>
              <a:t>Fields!ManZipCode.Value</a:t>
            </a:r>
            <a:r>
              <a:rPr lang="en-US" sz="1600" b="1" dirty="0" smtClean="0">
                <a:effectLst/>
                <a:latin typeface="Courier New" pitchFamily="49" charset="0"/>
              </a:rPr>
              <a:t> &amp; " " &amp;</a:t>
            </a:r>
            <a:r>
              <a:rPr lang="en-US" sz="1600" b="1" dirty="0" err="1" smtClean="0">
                <a:effectLst/>
                <a:latin typeface="Courier New" pitchFamily="49" charset="0"/>
              </a:rPr>
              <a:t>Fields!ManPlanetAbbrv.Value</a:t>
            </a:r>
            <a:endParaRPr lang="en-US" sz="1600" b="1" dirty="0" smtClean="0">
              <a:effectLst/>
              <a:latin typeface="Courier New" pitchFamily="49" charset="0"/>
            </a:endParaRPr>
          </a:p>
          <a:p>
            <a:pPr marL="1371600" lvl="2" indent="-457200">
              <a:buFont typeface="Wingdings" pitchFamily="2" charset="2"/>
              <a:buAutoNum type="arabicPeriod" startAt="29"/>
            </a:pPr>
            <a:r>
              <a:rPr lang="en-US" sz="2000" dirty="0" smtClean="0">
                <a:effectLst/>
              </a:rPr>
              <a:t>Click OK to exit the Expression dialog box.</a:t>
            </a:r>
          </a:p>
          <a:p>
            <a:pPr marL="1371600" lvl="2" indent="-457200">
              <a:buFont typeface="Wingdings" pitchFamily="2" charset="2"/>
              <a:buAutoNum type="arabicPeriod" startAt="29"/>
            </a:pPr>
            <a:r>
              <a:rPr lang="en-US" sz="2000" dirty="0" smtClean="0">
                <a:effectLst/>
              </a:rPr>
              <a:t>Drag the </a:t>
            </a:r>
            <a:r>
              <a:rPr lang="en-US" sz="2000" dirty="0" err="1" smtClean="0">
                <a:effectLst/>
              </a:rPr>
              <a:t>ManEmail</a:t>
            </a:r>
            <a:r>
              <a:rPr lang="en-US" sz="2000" dirty="0" smtClean="0">
                <a:effectLst/>
              </a:rPr>
              <a:t> field from the Report Data window, and place it inside the rectangle under the text box added in Step 26. Make this text box as wide as the text boxes above it.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0000"/>
              </a:lnSpc>
            </a:pPr>
            <a:r>
              <a:rPr lang="en-US" sz="2800" b="1" smtClean="0">
                <a:effectLst/>
              </a:rPr>
              <a:t>Exercise 3</a:t>
            </a:r>
          </a:p>
          <a:p>
            <a:pPr marL="990600" lvl="1" indent="-533400">
              <a:lnSpc>
                <a:spcPct val="90000"/>
              </a:lnSpc>
            </a:pPr>
            <a:r>
              <a:rPr lang="en-US" sz="2300" b="1" smtClean="0">
                <a:effectLst/>
              </a:rPr>
              <a:t>Transport Information Sheet, Task 3: Place a List Item on the Report and Populate It</a:t>
            </a:r>
          </a:p>
          <a:p>
            <a:pPr marL="1371600" lvl="2" indent="-457200">
              <a:buFont typeface="Wingdings" pitchFamily="2" charset="2"/>
              <a:buAutoNum type="arabicPeriod" startAt="34"/>
            </a:pPr>
            <a:r>
              <a:rPr lang="en-US" sz="2000" smtClean="0">
                <a:effectLst/>
              </a:rPr>
              <a:t>Your report layout should appear similar to the following illustration:</a:t>
            </a:r>
          </a:p>
          <a:p>
            <a:pPr marL="1371600" lvl="2" indent="-457200">
              <a:buFont typeface="Wingdings" pitchFamily="2" charset="2"/>
              <a:buAutoNum type="arabicPeriod" startAt="34"/>
            </a:pPr>
            <a:r>
              <a:rPr lang="en-US" sz="2000" smtClean="0">
                <a:effectLst/>
              </a:rPr>
              <a:t>Click the Preview tab.</a:t>
            </a:r>
          </a:p>
        </p:txBody>
      </p:sp>
      <p:pic>
        <p:nvPicPr>
          <p:cNvPr id="82948" name="Picture 4"/>
          <p:cNvPicPr>
            <a:picLocks noChangeAspect="1" noChangeArrowheads="1"/>
          </p:cNvPicPr>
          <p:nvPr/>
        </p:nvPicPr>
        <p:blipFill>
          <a:blip r:embed="rId2" cstate="print"/>
          <a:srcRect/>
          <a:stretch>
            <a:fillRect/>
          </a:stretch>
        </p:blipFill>
        <p:spPr bwMode="auto">
          <a:xfrm>
            <a:off x="1219200" y="2409825"/>
            <a:ext cx="700087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4294967295"/>
          </p:nvPr>
        </p:nvSpPr>
        <p:spPr>
          <a:xfrm>
            <a:off x="85725" y="152400"/>
            <a:ext cx="8991600" cy="6629400"/>
          </a:xfrm>
          <a:noFill/>
          <a:ln/>
        </p:spPr>
        <p:txBody>
          <a:bodyPr/>
          <a:lstStyle/>
          <a:p>
            <a:pPr marL="609600" indent="-609600" eaLnBrk="1" hangingPunct="1">
              <a:lnSpc>
                <a:spcPct val="90000"/>
              </a:lnSpc>
            </a:pPr>
            <a:r>
              <a:rPr lang="en-US" sz="2800" b="1" dirty="0" smtClean="0">
                <a:effectLst/>
              </a:rPr>
              <a:t>Exercise 3</a:t>
            </a:r>
          </a:p>
          <a:p>
            <a:pPr marL="990600" lvl="1" indent="-533400">
              <a:lnSpc>
                <a:spcPct val="90000"/>
              </a:lnSpc>
            </a:pPr>
            <a:r>
              <a:rPr lang="en-US" sz="2300" b="1" dirty="0" smtClean="0">
                <a:effectLst/>
              </a:rPr>
              <a:t>Transport Information Sheet, Task 3: Place a List Item on the Report and Populate It</a:t>
            </a:r>
          </a:p>
          <a:p>
            <a:pPr marL="1371600" lvl="2" indent="-457200">
              <a:buFont typeface="Wingdings" pitchFamily="2" charset="2"/>
              <a:buAutoNum type="arabicPeriod" startAt="36"/>
            </a:pPr>
            <a:r>
              <a:rPr lang="en-US" sz="2000" dirty="0" smtClean="0">
                <a:effectLst/>
              </a:rPr>
              <a:t>Select the first serial number from the Serial Number drop-down list, and click View Report. Your report should appear similar to the illustration.</a:t>
            </a:r>
          </a:p>
          <a:p>
            <a:pPr marL="1371600" lvl="2" indent="-457200">
              <a:buFont typeface="Wingdings" pitchFamily="2" charset="2"/>
              <a:buAutoNum type="arabicPeriod" startAt="36"/>
            </a:pPr>
            <a:r>
              <a:rPr lang="en-US" sz="2000" dirty="0" smtClean="0">
                <a:effectLst/>
              </a:rPr>
              <a:t>Click the Save All button on the toolbar.</a:t>
            </a:r>
          </a:p>
        </p:txBody>
      </p:sp>
      <p:pic>
        <p:nvPicPr>
          <p:cNvPr id="83973" name="Picture 5"/>
          <p:cNvPicPr>
            <a:picLocks noChangeAspect="1" noChangeArrowheads="1"/>
          </p:cNvPicPr>
          <p:nvPr/>
        </p:nvPicPr>
        <p:blipFill>
          <a:blip r:embed="rId2" cstate="print"/>
          <a:srcRect/>
          <a:stretch>
            <a:fillRect/>
          </a:stretch>
        </p:blipFill>
        <p:spPr bwMode="auto">
          <a:xfrm>
            <a:off x="1828800" y="2695136"/>
            <a:ext cx="5686425" cy="40185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r>
              <a:rPr lang="en-US" sz="2800" b="1" smtClean="0">
                <a:effectLst/>
              </a:rPr>
              <a:t>Exercise 1</a:t>
            </a:r>
          </a:p>
          <a:p>
            <a:pPr marL="990600" lvl="1" indent="-533400"/>
            <a:r>
              <a:rPr lang="en-US" sz="2200" b="1" smtClean="0">
                <a:effectLst/>
              </a:rPr>
              <a:t>Transport List Report, Task 1: Create the Chapter05 Project, Create a Shared Data Source, and Create a New Report in the Chapter05 Project</a:t>
            </a:r>
          </a:p>
          <a:p>
            <a:pPr marL="1371600" lvl="2" indent="-457200">
              <a:lnSpc>
                <a:spcPct val="85000"/>
              </a:lnSpc>
              <a:buFont typeface="Wingdings" pitchFamily="2" charset="2"/>
              <a:buAutoNum type="arabicPeriod" startAt="19"/>
            </a:pPr>
            <a:r>
              <a:rPr lang="en-US" sz="2000" smtClean="0">
                <a:effectLst/>
              </a:rPr>
              <a:t>Click OK to exit the Connection Properties dialog box. Click OK again to exit the Shared Data Source Properties dialog box. A new shared data source called Galactic.rds is created in the Chapter05 project.</a:t>
            </a:r>
          </a:p>
          <a:p>
            <a:pPr marL="1371600" lvl="2" indent="-457200">
              <a:lnSpc>
                <a:spcPct val="85000"/>
              </a:lnSpc>
              <a:buFont typeface="Wingdings" pitchFamily="2" charset="2"/>
              <a:buAutoNum type="arabicPeriod" startAt="19"/>
            </a:pPr>
            <a:r>
              <a:rPr lang="en-US" sz="2000" smtClean="0">
                <a:effectLst/>
              </a:rPr>
              <a:t>In the Solution Explorer, right-click the Reports folder.</a:t>
            </a:r>
          </a:p>
          <a:p>
            <a:pPr marL="1371600" lvl="2" indent="-457200">
              <a:lnSpc>
                <a:spcPct val="85000"/>
              </a:lnSpc>
              <a:buFont typeface="Wingdings" pitchFamily="2" charset="2"/>
              <a:buAutoNum type="arabicPeriod" startAt="19"/>
            </a:pPr>
            <a:r>
              <a:rPr lang="en-US" sz="2000" smtClean="0">
                <a:effectLst/>
              </a:rPr>
              <a:t>Put your mouse pointer over Add in the context menu, and wait for the submenu to appear. Select the New Item command from the context menu, as shown here.</a:t>
            </a:r>
          </a:p>
        </p:txBody>
      </p:sp>
      <p:pic>
        <p:nvPicPr>
          <p:cNvPr id="20484" name="Picture 4"/>
          <p:cNvPicPr>
            <a:picLocks noChangeAspect="1" noChangeArrowheads="1"/>
          </p:cNvPicPr>
          <p:nvPr/>
        </p:nvPicPr>
        <p:blipFill>
          <a:blip r:embed="rId2" cstate="print"/>
          <a:srcRect/>
          <a:stretch>
            <a:fillRect/>
          </a:stretch>
        </p:blipFill>
        <p:spPr bwMode="auto">
          <a:xfrm>
            <a:off x="2819400" y="4057650"/>
            <a:ext cx="3409950"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r>
              <a:rPr lang="en-US" sz="2800" b="1" smtClean="0">
                <a:effectLst/>
              </a:rPr>
              <a:t>Exercise 1</a:t>
            </a:r>
          </a:p>
          <a:p>
            <a:pPr marL="990600" lvl="1" indent="-533400"/>
            <a:r>
              <a:rPr lang="en-US" sz="2200" b="1" smtClean="0">
                <a:effectLst/>
              </a:rPr>
              <a:t>Transport List Report, Task 1: Create the Chapter05 Project, Create a Shared Data Source, and Create a New Report in the Chapter05 Project</a:t>
            </a:r>
          </a:p>
          <a:p>
            <a:pPr marL="1371600" lvl="2" indent="-457200">
              <a:buFont typeface="Wingdings" pitchFamily="2" charset="2"/>
              <a:buAutoNum type="arabicPeriod" startAt="22"/>
            </a:pPr>
            <a:r>
              <a:rPr lang="en-US" sz="1900" smtClean="0">
                <a:effectLst/>
              </a:rPr>
              <a:t>The Add New Item - Chapter05 dialog box appears. Make sure the Report icon is selected in the Templates area. Enter </a:t>
            </a:r>
            <a:r>
              <a:rPr lang="en-US" sz="1900" b="1" smtClean="0">
                <a:effectLst/>
              </a:rPr>
              <a:t>Transport List </a:t>
            </a:r>
            <a:r>
              <a:rPr lang="en-US" sz="1900" smtClean="0">
                <a:effectLst/>
              </a:rPr>
              <a:t>for the name. The dialog box appears as shown below.</a:t>
            </a:r>
          </a:p>
          <a:p>
            <a:pPr marL="1371600" lvl="2" indent="-457200">
              <a:buFont typeface="Wingdings" pitchFamily="2" charset="2"/>
              <a:buAutoNum type="arabicPeriod" startAt="22"/>
            </a:pPr>
            <a:r>
              <a:rPr lang="en-US" sz="1900" smtClean="0">
                <a:effectLst/>
              </a:rPr>
              <a:t>Click Add. A new report called TransportList.rdl is created in the Chapter05 project.</a:t>
            </a:r>
          </a:p>
        </p:txBody>
      </p:sp>
      <p:pic>
        <p:nvPicPr>
          <p:cNvPr id="21509" name="Picture 5"/>
          <p:cNvPicPr>
            <a:picLocks noChangeAspect="1" noChangeArrowheads="1"/>
          </p:cNvPicPr>
          <p:nvPr/>
        </p:nvPicPr>
        <p:blipFill>
          <a:blip r:embed="rId2" cstate="print"/>
          <a:srcRect/>
          <a:stretch>
            <a:fillRect/>
          </a:stretch>
        </p:blipFill>
        <p:spPr bwMode="auto">
          <a:xfrm>
            <a:off x="1828800" y="3276600"/>
            <a:ext cx="5686425" cy="3490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90000"/>
              </a:lnSpc>
            </a:pPr>
            <a:r>
              <a:rPr lang="en-US" sz="2400" b="1" dirty="0" smtClean="0">
                <a:effectLst/>
              </a:rPr>
              <a:t>Exercise 1</a:t>
            </a:r>
          </a:p>
          <a:p>
            <a:pPr marL="990600" lvl="1" indent="-533400">
              <a:lnSpc>
                <a:spcPct val="90000"/>
              </a:lnSpc>
            </a:pPr>
            <a:r>
              <a:rPr lang="en-US" sz="2000" b="1" dirty="0" smtClean="0">
                <a:effectLst/>
              </a:rPr>
              <a:t>Transport List Report, Task 1: Create the Chapter05 Project, Create a Shared Data Source, and Create a New Report in the Chapter05 Project</a:t>
            </a:r>
          </a:p>
          <a:p>
            <a:pPr marL="1371600" lvl="2" indent="-457200">
              <a:lnSpc>
                <a:spcPct val="90000"/>
              </a:lnSpc>
              <a:buFont typeface="Wingdings" pitchFamily="2" charset="2"/>
              <a:buAutoNum type="arabicPeriod" startAt="24"/>
            </a:pPr>
            <a:r>
              <a:rPr lang="en-US" sz="2000" dirty="0" smtClean="0">
                <a:effectLst/>
              </a:rPr>
              <a:t>In the Report Data window, click the New drop-down menu. Select Data Source from the menu that appears. The Data Source Properties dialog box appears.</a:t>
            </a:r>
          </a:p>
          <a:p>
            <a:pPr marL="1371600" lvl="2" indent="-457200">
              <a:lnSpc>
                <a:spcPct val="90000"/>
              </a:lnSpc>
            </a:pPr>
            <a:endParaRPr lang="en-US" sz="2000" dirty="0" smtClean="0">
              <a:effectLst/>
            </a:endParaRPr>
          </a:p>
          <a:p>
            <a:pPr marL="1371600" lvl="2" indent="-457200">
              <a:lnSpc>
                <a:spcPct val="90000"/>
              </a:lnSpc>
            </a:pPr>
            <a:endParaRPr lang="en-US" sz="2000" dirty="0" smtClean="0">
              <a:effectLst/>
            </a:endParaRPr>
          </a:p>
          <a:p>
            <a:pPr marL="1371600" lvl="2" indent="-457200">
              <a:lnSpc>
                <a:spcPct val="90000"/>
              </a:lnSpc>
            </a:pPr>
            <a:endParaRPr lang="en-US" sz="2000" dirty="0" smtClean="0">
              <a:effectLst/>
            </a:endParaRPr>
          </a:p>
          <a:p>
            <a:pPr marL="1371600" lvl="2" indent="-457200">
              <a:lnSpc>
                <a:spcPct val="90000"/>
              </a:lnSpc>
            </a:pPr>
            <a:endParaRPr lang="en-US" sz="2000" dirty="0" smtClean="0">
              <a:effectLst/>
            </a:endParaRPr>
          </a:p>
          <a:p>
            <a:pPr marL="1371600" lvl="2" indent="-457200">
              <a:lnSpc>
                <a:spcPct val="90000"/>
              </a:lnSpc>
            </a:pPr>
            <a:endParaRPr lang="en-US" sz="2000" dirty="0" smtClean="0">
              <a:effectLst/>
            </a:endParaRPr>
          </a:p>
          <a:p>
            <a:pPr marL="1371600" lvl="2" indent="-457200">
              <a:lnSpc>
                <a:spcPct val="90000"/>
              </a:lnSpc>
              <a:buFont typeface="Wingdings" pitchFamily="2" charset="2"/>
              <a:buAutoNum type="arabicPeriod" startAt="25"/>
            </a:pPr>
            <a:r>
              <a:rPr lang="en-US" sz="2000" dirty="0" smtClean="0">
                <a:effectLst/>
              </a:rPr>
              <a:t>Enter </a:t>
            </a:r>
            <a:r>
              <a:rPr lang="en-US" sz="2000" b="1" dirty="0" smtClean="0">
                <a:effectLst/>
              </a:rPr>
              <a:t>Galactic </a:t>
            </a:r>
            <a:r>
              <a:rPr lang="en-US" sz="2000" dirty="0" smtClean="0">
                <a:effectLst/>
              </a:rPr>
              <a:t>for the name.</a:t>
            </a:r>
          </a:p>
          <a:p>
            <a:pPr marL="1371600" lvl="2" indent="-457200">
              <a:lnSpc>
                <a:spcPct val="90000"/>
              </a:lnSpc>
              <a:buFont typeface="Wingdings" pitchFamily="2" charset="2"/>
              <a:buAutoNum type="arabicPeriod" startAt="25"/>
            </a:pPr>
            <a:r>
              <a:rPr lang="en-US" sz="2000" dirty="0" smtClean="0">
                <a:effectLst/>
              </a:rPr>
              <a:t>Select the Use shared data source reference radio button, and select Galactic from the drop-down list below it. Click OK. An entry for the Galactic data source appears in the Report Data window.</a:t>
            </a:r>
          </a:p>
          <a:p>
            <a:pPr marL="1371600" lvl="2" indent="-457200">
              <a:lnSpc>
                <a:spcPct val="90000"/>
              </a:lnSpc>
              <a:buFont typeface="Wingdings" pitchFamily="2" charset="2"/>
              <a:buAutoNum type="arabicPeriod" startAt="25"/>
            </a:pPr>
            <a:r>
              <a:rPr lang="en-US" sz="2000" dirty="0" smtClean="0">
                <a:effectLst/>
              </a:rPr>
              <a:t>In the Report Data window, right-click the entry for the Galactic data source, and select Add Dataset from the context menu. The Dataset Properties dialog box appears.</a:t>
            </a:r>
          </a:p>
          <a:p>
            <a:pPr marL="1371600" lvl="2" indent="-457200">
              <a:lnSpc>
                <a:spcPct val="90000"/>
              </a:lnSpc>
              <a:buFont typeface="Wingdings" pitchFamily="2" charset="2"/>
              <a:buAutoNum type="arabicPeriod" startAt="25"/>
            </a:pPr>
            <a:r>
              <a:rPr lang="en-US" sz="2000" dirty="0" smtClean="0">
                <a:effectLst/>
              </a:rPr>
              <a:t>Enter </a:t>
            </a:r>
            <a:r>
              <a:rPr lang="en-US" sz="2000" b="1" dirty="0" err="1" smtClean="0">
                <a:effectLst/>
              </a:rPr>
              <a:t>TransportList</a:t>
            </a:r>
            <a:r>
              <a:rPr lang="en-US" sz="2000" b="1" dirty="0" smtClean="0">
                <a:effectLst/>
              </a:rPr>
              <a:t> </a:t>
            </a:r>
            <a:r>
              <a:rPr lang="en-US" sz="2000" dirty="0" smtClean="0">
                <a:effectLst/>
              </a:rPr>
              <a:t>for the name.</a:t>
            </a:r>
          </a:p>
        </p:txBody>
      </p:sp>
      <p:pic>
        <p:nvPicPr>
          <p:cNvPr id="22533" name="Picture 5"/>
          <p:cNvPicPr>
            <a:picLocks noChangeAspect="1" noChangeArrowheads="1"/>
          </p:cNvPicPr>
          <p:nvPr/>
        </p:nvPicPr>
        <p:blipFill>
          <a:blip r:embed="rId2" cstate="print"/>
          <a:srcRect/>
          <a:stretch>
            <a:fillRect/>
          </a:stretch>
        </p:blipFill>
        <p:spPr bwMode="auto">
          <a:xfrm>
            <a:off x="3643532" y="2319996"/>
            <a:ext cx="16764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Orbit</Template>
  <TotalTime>2847</TotalTime>
  <Words>6874</Words>
  <Application>Microsoft Office PowerPoint</Application>
  <PresentationFormat>On-screen Show (4:3)</PresentationFormat>
  <Paragraphs>520</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Courier New</vt:lpstr>
      <vt:lpstr>Wingdings</vt:lpstr>
      <vt:lpstr>Orbit</vt:lpstr>
      <vt:lpstr>Building Basic Reports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PHP</dc:title>
  <dc:creator>Alma Ramadani</dc:creator>
  <cp:lastModifiedBy>Biljana Vucetic</cp:lastModifiedBy>
  <cp:revision>396</cp:revision>
  <cp:lastPrinted>1601-01-01T00:00:00Z</cp:lastPrinted>
  <dcterms:created xsi:type="dcterms:W3CDTF">2009-08-10T15:42:28Z</dcterms:created>
  <dcterms:modified xsi:type="dcterms:W3CDTF">2017-09-21T12:35:36Z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