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5" autoAdjust="0"/>
    <p:restoredTop sz="94660"/>
  </p:normalViewPr>
  <p:slideViewPr>
    <p:cSldViewPr snapToGrid="0">
      <p:cViewPr>
        <p:scale>
          <a:sx n="81" d="100"/>
          <a:sy n="81" d="100"/>
        </p:scale>
        <p:origin x="61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20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8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18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98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49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3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3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2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5F03-4E9C-4617-872E-D68FBCEC56ED}" type="datetimeFigureOut">
              <a:rPr lang="en-CA" smtClean="0"/>
              <a:t>2016-10-10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6F37-21E1-4FCE-9D51-5ABA59789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PhysicsMaterial2D-bouncines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PhysicsMaterial2D-fric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PhysicMaterial-bounceCombine.html" TargetMode="External"/><Relationship Id="rId7" Type="http://schemas.openxmlformats.org/officeDocument/2006/relationships/hyperlink" Target="https://docs.unity3d.com/ScriptReference/PhysicMaterial-staticFric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hysicMaterial-frictionCombine.html" TargetMode="External"/><Relationship Id="rId5" Type="http://schemas.openxmlformats.org/officeDocument/2006/relationships/hyperlink" Target="https://docs.unity3d.com/ScriptReference/PhysicMaterial-dynamicFriction.html" TargetMode="External"/><Relationship Id="rId4" Type="http://schemas.openxmlformats.org/officeDocument/2006/relationships/hyperlink" Target="https://docs.unity3d.com/ScriptReference/PhysicMaterial-bouncines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PhysicMaterialCombine.Minimum.html" TargetMode="External"/><Relationship Id="rId2" Type="http://schemas.openxmlformats.org/officeDocument/2006/relationships/hyperlink" Target="https://docs.unity3d.com/ScriptReference/PhysicMaterialCombine.Aver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ScriptReference/PhysicMaterialCombine.Maximum.html" TargetMode="External"/><Relationship Id="rId4" Type="http://schemas.openxmlformats.org/officeDocument/2006/relationships/hyperlink" Target="https://docs.unity3d.com/ScriptReference/PhysicMaterialCombine.Multiply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1024"/>
            <a:ext cx="9144000" cy="2387600"/>
          </a:xfrm>
        </p:spPr>
        <p:txBody>
          <a:bodyPr>
            <a:normAutofit/>
          </a:bodyPr>
          <a:lstStyle/>
          <a:p>
            <a:r>
              <a:rPr lang="en-CA" sz="5400" dirty="0"/>
              <a:t>Game Development</a:t>
            </a:r>
            <a:br>
              <a:rPr lang="en-CA" sz="5400" dirty="0"/>
            </a:br>
            <a:r>
              <a:rPr lang="en-CA" sz="5400" dirty="0"/>
              <a:t>COMP3064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Week 6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5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 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RaycastHit2D </a:t>
            </a:r>
            <a:r>
              <a:rPr lang="en-CA" dirty="0" err="1">
                <a:latin typeface="Consolas" panose="020B0609020204030204" pitchFamily="49" charset="0"/>
              </a:rPr>
              <a:t>Linecast</a:t>
            </a:r>
            <a:r>
              <a:rPr lang="en-CA" dirty="0">
                <a:latin typeface="Consolas" panose="020B0609020204030204" pitchFamily="49" charset="0"/>
              </a:rPr>
              <a:t>(	Vector2 start, Vector2 end,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				</a:t>
            </a:r>
            <a:r>
              <a:rPr lang="en-CA" dirty="0" err="1"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layerMask</a:t>
            </a:r>
            <a:r>
              <a:rPr lang="en-CA" dirty="0">
                <a:latin typeface="Consolas" panose="020B0609020204030204" pitchFamily="49" charset="0"/>
              </a:rPr>
              <a:t> = </a:t>
            </a:r>
            <a:r>
              <a:rPr lang="en-CA" dirty="0" err="1">
                <a:latin typeface="Consolas" panose="020B0609020204030204" pitchFamily="49" charset="0"/>
              </a:rPr>
              <a:t>DefaultRaycastLayers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				float </a:t>
            </a:r>
            <a:r>
              <a:rPr lang="en-CA" dirty="0" err="1">
                <a:latin typeface="Consolas" panose="020B0609020204030204" pitchFamily="49" charset="0"/>
              </a:rPr>
              <a:t>minDepth</a:t>
            </a:r>
            <a:r>
              <a:rPr lang="en-CA" dirty="0">
                <a:latin typeface="Consolas" panose="020B0609020204030204" pitchFamily="49" charset="0"/>
              </a:rPr>
              <a:t> = -</a:t>
            </a:r>
            <a:r>
              <a:rPr lang="en-CA" dirty="0" err="1">
                <a:latin typeface="Consolas" panose="020B0609020204030204" pitchFamily="49" charset="0"/>
              </a:rPr>
              <a:t>Mathf.Infinity</a:t>
            </a:r>
            <a:r>
              <a:rPr lang="en-CA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				float </a:t>
            </a:r>
            <a:r>
              <a:rPr lang="en-CA" dirty="0" err="1">
                <a:latin typeface="Consolas" panose="020B0609020204030204" pitchFamily="49" charset="0"/>
              </a:rPr>
              <a:t>maxDepth</a:t>
            </a:r>
            <a:r>
              <a:rPr lang="en-CA" dirty="0">
                <a:latin typeface="Consolas" panose="020B0609020204030204" pitchFamily="49" charset="0"/>
              </a:rPr>
              <a:t> = </a:t>
            </a:r>
            <a:r>
              <a:rPr lang="en-CA" dirty="0" err="1">
                <a:latin typeface="Consolas" panose="020B0609020204030204" pitchFamily="49" charset="0"/>
              </a:rPr>
              <a:t>Mathf.Infinity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r>
              <a:rPr lang="en-CA" b="1" dirty="0"/>
              <a:t>start</a:t>
            </a:r>
            <a:r>
              <a:rPr lang="en-CA" dirty="0"/>
              <a:t>	The start point of the line in world space.</a:t>
            </a:r>
          </a:p>
          <a:p>
            <a:r>
              <a:rPr lang="en-CA" b="1" dirty="0"/>
              <a:t>end</a:t>
            </a:r>
            <a:r>
              <a:rPr lang="en-CA" dirty="0"/>
              <a:t>	The end point of the line in world space.</a:t>
            </a:r>
          </a:p>
          <a:p>
            <a:r>
              <a:rPr lang="en-CA" b="1" dirty="0" err="1"/>
              <a:t>layerMask</a:t>
            </a:r>
            <a:r>
              <a:rPr lang="en-CA" dirty="0"/>
              <a:t>	Filter to detect Colliders only on certain layers.</a:t>
            </a:r>
          </a:p>
          <a:p>
            <a:r>
              <a:rPr lang="en-CA" b="1" dirty="0" err="1"/>
              <a:t>minDepth</a:t>
            </a:r>
            <a:r>
              <a:rPr lang="en-CA" dirty="0"/>
              <a:t>	Only include objects with a Z coordinate (depth) greater than or equal to this value.</a:t>
            </a:r>
          </a:p>
          <a:p>
            <a:r>
              <a:rPr lang="en-CA" b="1" dirty="0" err="1"/>
              <a:t>maxDepth</a:t>
            </a:r>
            <a:r>
              <a:rPr lang="en-CA" dirty="0"/>
              <a:t>	Only include objects with a Z coordinate (depth) less than or equal to this value.</a:t>
            </a:r>
          </a:p>
        </p:txBody>
      </p:sp>
    </p:spTree>
    <p:extLst>
      <p:ext uri="{BB962C8B-B14F-4D97-AF65-F5344CB8AC3E}">
        <p14:creationId xmlns:p14="http://schemas.microsoft.com/office/powerpoint/2010/main" val="395452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will we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Detecting enemies</a:t>
            </a:r>
          </a:p>
          <a:p>
            <a:r>
              <a:rPr lang="en-CA" dirty="0"/>
              <a:t>Shooting (if your bullets are tiny, don’t draw it, use line casing)</a:t>
            </a:r>
          </a:p>
          <a:p>
            <a:r>
              <a:rPr lang="en-CA" dirty="0"/>
              <a:t>Following player </a:t>
            </a:r>
          </a:p>
          <a:p>
            <a:r>
              <a:rPr lang="en-CA" dirty="0"/>
              <a:t>Detecting if player is grounded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26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Mid-term is next week (week 7)</a:t>
            </a:r>
          </a:p>
        </p:txBody>
      </p:sp>
    </p:spTree>
    <p:extLst>
      <p:ext uri="{BB962C8B-B14F-4D97-AF65-F5344CB8AC3E}">
        <p14:creationId xmlns:p14="http://schemas.microsoft.com/office/powerpoint/2010/main" val="96966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and Opening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the mid-term, you’d have to open given project.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Tips:</a:t>
            </a:r>
          </a:p>
          <a:p>
            <a:r>
              <a:rPr lang="en-CA" dirty="0"/>
              <a:t>If you work with different version of Unity make sure that all resources are loaded and sprites have the material loaded!</a:t>
            </a:r>
          </a:p>
        </p:txBody>
      </p:sp>
    </p:spTree>
    <p:extLst>
      <p:ext uri="{BB962C8B-B14F-4D97-AF65-F5344CB8AC3E}">
        <p14:creationId xmlns:p14="http://schemas.microsoft.com/office/powerpoint/2010/main" val="15638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Import</a:t>
            </a:r>
          </a:p>
          <a:p>
            <a:endParaRPr lang="en-CA" dirty="0"/>
          </a:p>
          <a:p>
            <a:r>
              <a:rPr lang="en-CA" dirty="0"/>
              <a:t>Set proper point/unit ratio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62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prefabs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Configure and store</a:t>
            </a:r>
          </a:p>
          <a:p>
            <a:r>
              <a:rPr lang="en-CA" dirty="0"/>
              <a:t>Use drag-and-drop action</a:t>
            </a:r>
          </a:p>
          <a:p>
            <a:endParaRPr lang="en-CA" dirty="0"/>
          </a:p>
          <a:p>
            <a:r>
              <a:rPr lang="en-CA" dirty="0"/>
              <a:t>Keep it organized!</a:t>
            </a:r>
          </a:p>
        </p:txBody>
      </p:sp>
    </p:spTree>
    <p:extLst>
      <p:ext uri="{BB962C8B-B14F-4D97-AF65-F5344CB8AC3E}">
        <p14:creationId xmlns:p14="http://schemas.microsoft.com/office/powerpoint/2010/main" val="198165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Naming!!!!!!!!!</a:t>
            </a:r>
          </a:p>
          <a:p>
            <a:r>
              <a:rPr lang="en-CA" dirty="0"/>
              <a:t>Use </a:t>
            </a:r>
            <a:r>
              <a:rPr lang="en-CA" dirty="0" err="1"/>
              <a:t>CamelCase</a:t>
            </a:r>
            <a:r>
              <a:rPr lang="en-CA" dirty="0"/>
              <a:t> naming convention</a:t>
            </a:r>
          </a:p>
          <a:p>
            <a:r>
              <a:rPr lang="en-CA" dirty="0"/>
              <a:t>Make sure that name of the class and file are the same! (otherwise Unity won’t like your script)</a:t>
            </a:r>
          </a:p>
          <a:p>
            <a:r>
              <a:rPr lang="en-CA" dirty="0"/>
              <a:t>Know your methods: </a:t>
            </a:r>
          </a:p>
          <a:p>
            <a:pPr lvl="1"/>
            <a:r>
              <a:rPr lang="en-CA" dirty="0"/>
              <a:t>Start/Awake/Update/</a:t>
            </a:r>
            <a:r>
              <a:rPr lang="en-CA" dirty="0" err="1"/>
              <a:t>FixedUpdate</a:t>
            </a:r>
            <a:endParaRPr lang="en-CA" dirty="0"/>
          </a:p>
          <a:p>
            <a:pPr lvl="1"/>
            <a:r>
              <a:rPr lang="en-CA" dirty="0" err="1"/>
              <a:t>OnCollision</a:t>
            </a:r>
            <a:r>
              <a:rPr lang="en-CA" dirty="0"/>
              <a:t>…….2D/ </a:t>
            </a:r>
            <a:r>
              <a:rPr lang="en-CA" dirty="0" err="1"/>
              <a:t>OnTrigger</a:t>
            </a:r>
            <a:r>
              <a:rPr lang="en-CA" dirty="0"/>
              <a:t>……2D</a:t>
            </a:r>
          </a:p>
        </p:txBody>
      </p:sp>
    </p:spTree>
    <p:extLst>
      <p:ext uri="{BB962C8B-B14F-4D97-AF65-F5344CB8AC3E}">
        <p14:creationId xmlns:p14="http://schemas.microsoft.com/office/powerpoint/2010/main" val="147464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</a:t>
            </a:r>
          </a:p>
          <a:p>
            <a:pPr lvl="1"/>
            <a:r>
              <a:rPr lang="en-CA" dirty="0" err="1"/>
              <a:t>GetKey</a:t>
            </a:r>
            <a:r>
              <a:rPr lang="en-CA" dirty="0"/>
              <a:t> vs. </a:t>
            </a:r>
            <a:r>
              <a:rPr lang="en-CA" dirty="0" err="1"/>
              <a:t>GetAxis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Transform</a:t>
            </a:r>
          </a:p>
          <a:p>
            <a:pPr lvl="1"/>
            <a:r>
              <a:rPr lang="en-CA" dirty="0"/>
              <a:t>Rotation</a:t>
            </a:r>
          </a:p>
          <a:p>
            <a:pPr lvl="1"/>
            <a:r>
              <a:rPr lang="en-CA" dirty="0"/>
              <a:t>Position</a:t>
            </a:r>
          </a:p>
          <a:p>
            <a:pPr lvl="1"/>
            <a:r>
              <a:rPr lang="en-CA" dirty="0"/>
              <a:t>Scale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Required components</a:t>
            </a:r>
          </a:p>
          <a:p>
            <a:pPr lvl="1"/>
            <a:r>
              <a:rPr lang="en-CA" dirty="0"/>
              <a:t>RigidBody2D</a:t>
            </a:r>
          </a:p>
          <a:p>
            <a:pPr lvl="1"/>
            <a:r>
              <a:rPr lang="en-CA" dirty="0"/>
              <a:t>Collider2D</a:t>
            </a:r>
          </a:p>
          <a:p>
            <a:pPr lvl="1"/>
            <a:endParaRPr lang="en-CA" dirty="0"/>
          </a:p>
          <a:p>
            <a:r>
              <a:rPr lang="en-CA" dirty="0"/>
              <a:t>Trigger or not</a:t>
            </a:r>
          </a:p>
          <a:p>
            <a:endParaRPr lang="en-CA" dirty="0"/>
          </a:p>
          <a:p>
            <a:r>
              <a:rPr lang="en-CA" dirty="0"/>
              <a:t>Kinematic or not</a:t>
            </a:r>
          </a:p>
        </p:txBody>
      </p:sp>
    </p:spTree>
    <p:extLst>
      <p:ext uri="{BB962C8B-B14F-4D97-AF65-F5344CB8AC3E}">
        <p14:creationId xmlns:p14="http://schemas.microsoft.com/office/powerpoint/2010/main" val="363178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</a:t>
            </a:r>
          </a:p>
          <a:p>
            <a:endParaRPr lang="en-CA" dirty="0"/>
          </a:p>
          <a:p>
            <a:r>
              <a:rPr lang="en-CA" dirty="0" err="1"/>
              <a:t>AudioListener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AudioSource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760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physics</a:t>
            </a:r>
          </a:p>
          <a:p>
            <a:pPr lvl="1"/>
            <a:r>
              <a:rPr lang="en-CA" dirty="0"/>
              <a:t>Materials</a:t>
            </a:r>
          </a:p>
          <a:p>
            <a:pPr lvl="1"/>
            <a:r>
              <a:rPr lang="en-CA" dirty="0"/>
              <a:t>Line Casting </a:t>
            </a:r>
          </a:p>
          <a:p>
            <a:endParaRPr lang="en-CA" dirty="0"/>
          </a:p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560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scripting and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Singleton!!!</a:t>
            </a:r>
          </a:p>
          <a:p>
            <a:endParaRPr lang="en-CA" dirty="0"/>
          </a:p>
          <a:p>
            <a:r>
              <a:rPr lang="en-CA" dirty="0"/>
              <a:t>Building HUD and counting points/health</a:t>
            </a:r>
          </a:p>
        </p:txBody>
      </p:sp>
    </p:spTree>
    <p:extLst>
      <p:ext uri="{BB962C8B-B14F-4D97-AF65-F5344CB8AC3E}">
        <p14:creationId xmlns:p14="http://schemas.microsoft.com/office/powerpoint/2010/main" val="272637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8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Physics Material (2D)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Physics material describes how to handle colliding objects </a:t>
            </a:r>
          </a:p>
          <a:p>
            <a:pPr lvl="1"/>
            <a:r>
              <a:rPr lang="en-CA" dirty="0"/>
              <a:t>Friction </a:t>
            </a:r>
          </a:p>
          <a:p>
            <a:pPr lvl="1"/>
            <a:r>
              <a:rPr lang="en-CA" dirty="0"/>
              <a:t>Bounciness</a:t>
            </a:r>
          </a:p>
          <a:p>
            <a:r>
              <a:rPr lang="en-CA" dirty="0"/>
              <a:t>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47" y="2360204"/>
            <a:ext cx="4770362" cy="14788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9831"/>
              </p:ext>
            </p:extLst>
          </p:nvPr>
        </p:nvGraphicFramePr>
        <p:xfrm>
          <a:off x="1135380" y="4462304"/>
          <a:ext cx="7607046" cy="655320"/>
        </p:xfrm>
        <a:graphic>
          <a:graphicData uri="http://schemas.openxmlformats.org/drawingml/2006/table">
            <a:tbl>
              <a:tblPr/>
              <a:tblGrid>
                <a:gridCol w="1276625">
                  <a:extLst>
                    <a:ext uri="{9D8B030D-6E8A-4147-A177-3AD203B41FA5}">
                      <a16:colId xmlns:a16="http://schemas.microsoft.com/office/drawing/2014/main" val="2700387384"/>
                    </a:ext>
                  </a:extLst>
                </a:gridCol>
                <a:gridCol w="6330421">
                  <a:extLst>
                    <a:ext uri="{9D8B030D-6E8A-4147-A177-3AD203B41FA5}">
                      <a16:colId xmlns:a16="http://schemas.microsoft.com/office/drawing/2014/main" val="1506938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u="sng">
                          <a:solidFill>
                            <a:srgbClr val="B83C82"/>
                          </a:solidFill>
                          <a:effectLst/>
                          <a:hlinkClick r:id="rId3"/>
                        </a:rPr>
                        <a:t>bounciness</a:t>
                      </a:r>
                      <a:endParaRPr lang="en-CA">
                        <a:effectLst/>
                      </a:endParaRP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The degree of elasticity during collisions.</a:t>
                      </a: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77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u="sng">
                          <a:solidFill>
                            <a:srgbClr val="B83C82"/>
                          </a:solidFill>
                          <a:effectLst/>
                          <a:hlinkClick r:id="rId4"/>
                        </a:rPr>
                        <a:t>friction</a:t>
                      </a:r>
                      <a:endParaRPr lang="en-CA">
                        <a:effectLst/>
                      </a:endParaRP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Coefficient of friction.</a:t>
                      </a: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Physics Material (2D)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en-CA" dirty="0"/>
              <a:t>Simple configuration</a:t>
            </a:r>
          </a:p>
          <a:p>
            <a:r>
              <a:rPr lang="en-CA" dirty="0"/>
              <a:t>How much friction?</a:t>
            </a:r>
          </a:p>
          <a:p>
            <a:r>
              <a:rPr lang="en-CA" dirty="0"/>
              <a:t>How bouncy should it be?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80" y="4044610"/>
            <a:ext cx="6908800" cy="21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5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 Material (3D)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Physics material describes how to handle colliding objects </a:t>
            </a:r>
          </a:p>
          <a:p>
            <a:pPr lvl="1"/>
            <a:r>
              <a:rPr lang="en-CA" dirty="0"/>
              <a:t>Friction </a:t>
            </a:r>
          </a:p>
          <a:p>
            <a:pPr lvl="1"/>
            <a:r>
              <a:rPr lang="en-CA" dirty="0"/>
              <a:t>Bounciness</a:t>
            </a:r>
          </a:p>
          <a:p>
            <a:r>
              <a:rPr lang="en-CA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0" y="2368972"/>
            <a:ext cx="3970019" cy="138578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74167"/>
              </p:ext>
            </p:extLst>
          </p:nvPr>
        </p:nvGraphicFramePr>
        <p:xfrm>
          <a:off x="838200" y="3907941"/>
          <a:ext cx="10706100" cy="2254862"/>
        </p:xfrm>
        <a:graphic>
          <a:graphicData uri="http://schemas.openxmlformats.org/drawingml/2006/table">
            <a:tbl>
              <a:tblPr/>
              <a:tblGrid>
                <a:gridCol w="1796714">
                  <a:extLst>
                    <a:ext uri="{9D8B030D-6E8A-4147-A177-3AD203B41FA5}">
                      <a16:colId xmlns:a16="http://schemas.microsoft.com/office/drawing/2014/main" val="3825276138"/>
                    </a:ext>
                  </a:extLst>
                </a:gridCol>
                <a:gridCol w="8909386">
                  <a:extLst>
                    <a:ext uri="{9D8B030D-6E8A-4147-A177-3AD203B41FA5}">
                      <a16:colId xmlns:a16="http://schemas.microsoft.com/office/drawing/2014/main" val="3303129906"/>
                    </a:ext>
                  </a:extLst>
                </a:gridCol>
              </a:tblGrid>
              <a:tr h="441986">
                <a:tc>
                  <a:txBody>
                    <a:bodyPr/>
                    <a:lstStyle/>
                    <a:p>
                      <a:pPr fontAlgn="t"/>
                      <a:r>
                        <a:rPr lang="en-CA" sz="1800" u="sng">
                          <a:solidFill>
                            <a:srgbClr val="B83C82"/>
                          </a:solidFill>
                          <a:effectLst/>
                          <a:hlinkClick r:id="rId3"/>
                        </a:rPr>
                        <a:t>bounceCombine</a:t>
                      </a:r>
                      <a:endParaRPr lang="en-CA" sz="1800">
                        <a:effectLst/>
                      </a:endParaRP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</a:rPr>
                        <a:t>Determines how the bounciness is combined.</a:t>
                      </a: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837328"/>
                  </a:ext>
                </a:extLst>
              </a:tr>
              <a:tr h="580346">
                <a:tc>
                  <a:txBody>
                    <a:bodyPr/>
                    <a:lstStyle/>
                    <a:p>
                      <a:pPr fontAlgn="t"/>
                      <a:r>
                        <a:rPr lang="en-CA" sz="1800" u="sng">
                          <a:solidFill>
                            <a:srgbClr val="B83C82"/>
                          </a:solidFill>
                          <a:effectLst/>
                          <a:hlinkClick r:id="rId4"/>
                        </a:rPr>
                        <a:t>bounciness</a:t>
                      </a:r>
                      <a:endParaRPr lang="en-CA" sz="1800">
                        <a:effectLst/>
                      </a:endParaRP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</a:rPr>
                        <a:t>How bouncy is the surface? A value of 0 will not bounce. A value of 1 will bounce without any loss of energy.</a:t>
                      </a: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519228"/>
                  </a:ext>
                </a:extLst>
              </a:tr>
              <a:tr h="441986">
                <a:tc>
                  <a:txBody>
                    <a:bodyPr/>
                    <a:lstStyle/>
                    <a:p>
                      <a:pPr fontAlgn="t"/>
                      <a:r>
                        <a:rPr lang="en-CA" sz="1800" u="sng">
                          <a:solidFill>
                            <a:srgbClr val="B83C82"/>
                          </a:solidFill>
                          <a:effectLst/>
                          <a:hlinkClick r:id="rId5"/>
                        </a:rPr>
                        <a:t>dynamicFriction</a:t>
                      </a:r>
                      <a:endParaRPr lang="en-CA" sz="1800">
                        <a:effectLst/>
                      </a:endParaRP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</a:rPr>
                        <a:t>The friction used when already moving. This value has to be between 0 and 1.</a:t>
                      </a: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72946"/>
                  </a:ext>
                </a:extLst>
              </a:tr>
              <a:tr h="441986">
                <a:tc>
                  <a:txBody>
                    <a:bodyPr/>
                    <a:lstStyle/>
                    <a:p>
                      <a:pPr fontAlgn="t"/>
                      <a:r>
                        <a:rPr lang="en-CA" sz="1800" u="sng">
                          <a:solidFill>
                            <a:srgbClr val="B83C82"/>
                          </a:solidFill>
                          <a:effectLst/>
                          <a:hlinkClick r:id="rId6"/>
                        </a:rPr>
                        <a:t>frictionCombine</a:t>
                      </a:r>
                      <a:endParaRPr lang="en-CA" sz="1800">
                        <a:effectLst/>
                      </a:endParaRP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</a:rPr>
                        <a:t>Determines how the friction is combined.</a:t>
                      </a: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130279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fontAlgn="t"/>
                      <a:r>
                        <a:rPr lang="en-CA" sz="1800" u="sng">
                          <a:solidFill>
                            <a:srgbClr val="B83C82"/>
                          </a:solidFill>
                          <a:effectLst/>
                          <a:hlinkClick r:id="rId7"/>
                        </a:rPr>
                        <a:t>staticFriction</a:t>
                      </a:r>
                      <a:endParaRPr lang="en-CA" sz="1800">
                        <a:effectLst/>
                      </a:endParaRP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</a:rPr>
                        <a:t>The friction coefficient used when an object is lying on a surface.</a:t>
                      </a:r>
                    </a:p>
                  </a:txBody>
                  <a:tcPr marL="37838" marR="37838" marT="26486" marB="264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2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 Material (3D)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9" y="2960226"/>
            <a:ext cx="10033262" cy="35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PhysicMaterialCombine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133"/>
              </p:ext>
            </p:extLst>
          </p:nvPr>
        </p:nvGraphicFramePr>
        <p:xfrm>
          <a:off x="838200" y="2811475"/>
          <a:ext cx="10515600" cy="1676400"/>
        </p:xfrm>
        <a:graphic>
          <a:graphicData uri="http://schemas.openxmlformats.org/drawingml/2006/table">
            <a:tbl>
              <a:tblPr/>
              <a:tblGrid>
                <a:gridCol w="1764743">
                  <a:extLst>
                    <a:ext uri="{9D8B030D-6E8A-4147-A177-3AD203B41FA5}">
                      <a16:colId xmlns:a16="http://schemas.microsoft.com/office/drawing/2014/main" val="1016336962"/>
                    </a:ext>
                  </a:extLst>
                </a:gridCol>
                <a:gridCol w="8750857">
                  <a:extLst>
                    <a:ext uri="{9D8B030D-6E8A-4147-A177-3AD203B41FA5}">
                      <a16:colId xmlns:a16="http://schemas.microsoft.com/office/drawing/2014/main" val="2254858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400" u="sng">
                          <a:solidFill>
                            <a:srgbClr val="B83C82"/>
                          </a:solidFill>
                          <a:effectLst/>
                          <a:hlinkClick r:id="rId2"/>
                        </a:rPr>
                        <a:t>Average</a:t>
                      </a:r>
                      <a:endParaRPr lang="en-CA" sz="2400">
                        <a:effectLst/>
                      </a:endParaRP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Averages the friction/bounce of the two colliding materials.</a:t>
                      </a: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51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400" u="sng">
                          <a:solidFill>
                            <a:srgbClr val="B83C82"/>
                          </a:solidFill>
                          <a:effectLst/>
                          <a:hlinkClick r:id="rId3"/>
                        </a:rPr>
                        <a:t>Minimum</a:t>
                      </a:r>
                      <a:endParaRPr lang="en-CA" sz="2400">
                        <a:effectLst/>
                      </a:endParaRP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Uses the smaller friction/bounce of the two colliding materials.</a:t>
                      </a: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1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400" u="sng">
                          <a:solidFill>
                            <a:srgbClr val="B83C82"/>
                          </a:solidFill>
                          <a:effectLst/>
                          <a:hlinkClick r:id="rId4"/>
                        </a:rPr>
                        <a:t>Multiply</a:t>
                      </a:r>
                      <a:endParaRPr lang="en-CA" sz="2400">
                        <a:effectLst/>
                      </a:endParaRP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Multiplies the friction/bounce of the two colliding materials.</a:t>
                      </a: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10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400" u="sng">
                          <a:solidFill>
                            <a:srgbClr val="B83C82"/>
                          </a:solidFill>
                          <a:effectLst/>
                          <a:hlinkClick r:id="rId5"/>
                        </a:rPr>
                        <a:t>Maximum</a:t>
                      </a:r>
                      <a:endParaRPr lang="en-CA" sz="2400">
                        <a:effectLst/>
                      </a:endParaRP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Uses the larger friction/bounce of the two colliding materials.</a:t>
                      </a:r>
                    </a:p>
                  </a:txBody>
                  <a:tcPr marL="38100" marR="38100" marT="26670" marB="26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0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 Casting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6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would you detect objects in your sight?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10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393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Game Development COMP3064</vt:lpstr>
      <vt:lpstr>This week</vt:lpstr>
      <vt:lpstr>Physics Material (2D)</vt:lpstr>
      <vt:lpstr>Physics Material (2D)</vt:lpstr>
      <vt:lpstr>Physic Material (3D)</vt:lpstr>
      <vt:lpstr>Physic Material (3D)</vt:lpstr>
      <vt:lpstr>PhysicMaterialCombine</vt:lpstr>
      <vt:lpstr>Line Casting</vt:lpstr>
      <vt:lpstr>How would you detect objects in your sight?</vt:lpstr>
      <vt:lpstr>Line casting</vt:lpstr>
      <vt:lpstr>Where will we use it?</vt:lpstr>
      <vt:lpstr>Review</vt:lpstr>
      <vt:lpstr>Creating and Opening a project</vt:lpstr>
      <vt:lpstr>Managing assets</vt:lpstr>
      <vt:lpstr>Creating prefabs</vt:lpstr>
      <vt:lpstr>Scripting</vt:lpstr>
      <vt:lpstr>Moving things</vt:lpstr>
      <vt:lpstr>Physics</vt:lpstr>
      <vt:lpstr>Audio</vt:lpstr>
      <vt:lpstr>More scripting and UI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COMP3064</dc:title>
  <dc:creator>Przemyslaw Pawluk</dc:creator>
  <cp:lastModifiedBy>Przemyslaw Pawluk</cp:lastModifiedBy>
  <cp:revision>14</cp:revision>
  <dcterms:created xsi:type="dcterms:W3CDTF">2016-10-11T01:51:05Z</dcterms:created>
  <dcterms:modified xsi:type="dcterms:W3CDTF">2016-10-11T06:16:24Z</dcterms:modified>
</cp:coreProperties>
</file>