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83" r:id="rId5"/>
    <p:sldId id="282" r:id="rId6"/>
    <p:sldId id="284" r:id="rId7"/>
    <p:sldId id="287" r:id="rId8"/>
    <p:sldId id="285" r:id="rId9"/>
    <p:sldId id="288" r:id="rId10"/>
    <p:sldId id="286" r:id="rId11"/>
    <p:sldId id="289" r:id="rId12"/>
    <p:sldId id="290" r:id="rId13"/>
    <p:sldId id="291" r:id="rId14"/>
    <p:sldId id="292" r:id="rId15"/>
    <p:sldId id="293" r:id="rId16"/>
    <p:sldId id="294" r:id="rId17"/>
    <p:sldId id="295" r:id="rId18"/>
    <p:sldId id="296" r:id="rId19"/>
    <p:sldId id="297" r:id="rId20"/>
    <p:sldId id="298" r:id="rId21"/>
    <p:sldId id="299" r:id="rId22"/>
    <p:sldId id="280" r:id="rId23"/>
    <p:sldId id="276" r:id="rId24"/>
    <p:sldId id="278" r:id="rId25"/>
    <p:sldId id="279" r:id="rId26"/>
    <p:sldId id="300"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35" autoAdjust="0"/>
    <p:restoredTop sz="94660"/>
  </p:normalViewPr>
  <p:slideViewPr>
    <p:cSldViewPr snapToGrid="0">
      <p:cViewPr>
        <p:scale>
          <a:sx n="100" d="100"/>
          <a:sy n="100" d="100"/>
        </p:scale>
        <p:origin x="29"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42B85F03-4E9C-4617-872E-D68FBCEC56ED}" type="datetimeFigureOut">
              <a:rPr lang="en-CA" smtClean="0"/>
              <a:t>2016-11-01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294720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2B85F03-4E9C-4617-872E-D68FBCEC56ED}" type="datetimeFigureOut">
              <a:rPr lang="en-CA" smtClean="0"/>
              <a:t>2016-11-01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3598824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2B85F03-4E9C-4617-872E-D68FBCEC56ED}" type="datetimeFigureOut">
              <a:rPr lang="en-CA" smtClean="0"/>
              <a:t>2016-11-01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111118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42B85F03-4E9C-4617-872E-D68FBCEC56ED}" type="datetimeFigureOut">
              <a:rPr lang="en-CA" smtClean="0"/>
              <a:t>2016-11-01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177035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B85F03-4E9C-4617-872E-D68FBCEC56ED}" type="datetimeFigureOut">
              <a:rPr lang="en-CA" smtClean="0"/>
              <a:t>2016-11-01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343061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42B85F03-4E9C-4617-872E-D68FBCEC56ED}" type="datetimeFigureOut">
              <a:rPr lang="en-CA" smtClean="0"/>
              <a:t>2016-11-01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293398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42B85F03-4E9C-4617-872E-D68FBCEC56ED}" type="datetimeFigureOut">
              <a:rPr lang="en-CA" smtClean="0"/>
              <a:t>2016-11-01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3935497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42B85F03-4E9C-4617-872E-D68FBCEC56ED}" type="datetimeFigureOut">
              <a:rPr lang="en-CA" smtClean="0"/>
              <a:t>2016-11-01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20863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5F03-4E9C-4617-872E-D68FBCEC56ED}" type="datetimeFigureOut">
              <a:rPr lang="en-CA" smtClean="0"/>
              <a:t>2016-11-01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299130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B85F03-4E9C-4617-872E-D68FBCEC56ED}" type="datetimeFigureOut">
              <a:rPr lang="en-CA" smtClean="0"/>
              <a:t>2016-11-01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379339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B85F03-4E9C-4617-872E-D68FBCEC56ED}" type="datetimeFigureOut">
              <a:rPr lang="en-CA" smtClean="0"/>
              <a:t>2016-11-01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4FB6F37-21E1-4FCE-9D51-5ABA5978957F}" type="slidenum">
              <a:rPr lang="en-CA" smtClean="0"/>
              <a:t>‹#›</a:t>
            </a:fld>
            <a:endParaRPr lang="en-CA"/>
          </a:p>
        </p:txBody>
      </p:sp>
    </p:spTree>
    <p:extLst>
      <p:ext uri="{BB962C8B-B14F-4D97-AF65-F5344CB8AC3E}">
        <p14:creationId xmlns:p14="http://schemas.microsoft.com/office/powerpoint/2010/main" val="3453277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5F03-4E9C-4617-872E-D68FBCEC56ED}" type="datetimeFigureOut">
              <a:rPr lang="en-CA" smtClean="0"/>
              <a:t>2016-11-01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B6F37-21E1-4FCE-9D51-5ABA5978957F}" type="slidenum">
              <a:rPr lang="en-CA" smtClean="0"/>
              <a:t>‹#›</a:t>
            </a:fld>
            <a:endParaRPr lang="en-CA"/>
          </a:p>
        </p:txBody>
      </p:sp>
    </p:spTree>
    <p:extLst>
      <p:ext uri="{BB962C8B-B14F-4D97-AF65-F5344CB8AC3E}">
        <p14:creationId xmlns:p14="http://schemas.microsoft.com/office/powerpoint/2010/main" val="294716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mBbXPB_6SW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TdjoQB43EsQ"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91024"/>
            <a:ext cx="9144000" cy="2387600"/>
          </a:xfrm>
        </p:spPr>
        <p:txBody>
          <a:bodyPr>
            <a:normAutofit/>
          </a:bodyPr>
          <a:lstStyle/>
          <a:p>
            <a:r>
              <a:rPr lang="en-CA" sz="5400" dirty="0"/>
              <a:t>Game Development</a:t>
            </a:r>
            <a:br>
              <a:rPr lang="en-CA" sz="5400" dirty="0"/>
            </a:br>
            <a:r>
              <a:rPr lang="en-CA" sz="5400" dirty="0"/>
              <a:t>COMP3064</a:t>
            </a:r>
          </a:p>
        </p:txBody>
      </p:sp>
      <p:sp>
        <p:nvSpPr>
          <p:cNvPr id="3" name="Subtitle 2"/>
          <p:cNvSpPr>
            <a:spLocks noGrp="1"/>
          </p:cNvSpPr>
          <p:nvPr>
            <p:ph type="subTitle" idx="1"/>
          </p:nvPr>
        </p:nvSpPr>
        <p:spPr/>
        <p:txBody>
          <a:bodyPr>
            <a:normAutofit/>
          </a:bodyPr>
          <a:lstStyle/>
          <a:p>
            <a:endParaRPr lang="en-CA" dirty="0"/>
          </a:p>
          <a:p>
            <a:r>
              <a:rPr lang="en-CA" dirty="0"/>
              <a:t>Week 9</a:t>
            </a:r>
          </a:p>
          <a:p>
            <a:endParaRPr lang="en-CA" dirty="0"/>
          </a:p>
        </p:txBody>
      </p:sp>
    </p:spTree>
    <p:extLst>
      <p:ext uri="{BB962C8B-B14F-4D97-AF65-F5344CB8AC3E}">
        <p14:creationId xmlns:p14="http://schemas.microsoft.com/office/powerpoint/2010/main" val="1874573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Mecanim</a:t>
            </a:r>
            <a:r>
              <a:rPr lang="en-CA" dirty="0"/>
              <a:t> parts: Animator Controller</a:t>
            </a:r>
          </a:p>
        </p:txBody>
      </p:sp>
      <p:sp>
        <p:nvSpPr>
          <p:cNvPr id="3" name="Content Placeholder 2"/>
          <p:cNvSpPr>
            <a:spLocks noGrp="1"/>
          </p:cNvSpPr>
          <p:nvPr>
            <p:ph idx="1"/>
          </p:nvPr>
        </p:nvSpPr>
        <p:spPr/>
        <p:txBody>
          <a:bodyPr/>
          <a:lstStyle/>
          <a:p>
            <a:r>
              <a:rPr lang="en-CA" dirty="0"/>
              <a:t>The animator controller is a requirement of the Animator component.  </a:t>
            </a:r>
          </a:p>
          <a:p>
            <a:r>
              <a:rPr lang="en-CA" dirty="0"/>
              <a:t>It refers to the actual system of creating </a:t>
            </a:r>
            <a:r>
              <a:rPr lang="en-CA" dirty="0" err="1"/>
              <a:t>mecanim</a:t>
            </a:r>
            <a:r>
              <a:rPr lang="en-CA" dirty="0"/>
              <a:t> animation states and transitions.  </a:t>
            </a:r>
          </a:p>
          <a:p>
            <a:r>
              <a:rPr lang="en-CA" dirty="0"/>
              <a:t>You can view the animator controller by selecting the asset in the project view or selecting a character that the controller is assigned to and opening the Window &gt; Animator panel.  </a:t>
            </a:r>
          </a:p>
          <a:p>
            <a:r>
              <a:rPr lang="en-CA" dirty="0"/>
              <a:t>Here is where you will create your states and logic!</a:t>
            </a:r>
            <a:endParaRPr lang="en-CA" dirty="0"/>
          </a:p>
        </p:txBody>
      </p:sp>
    </p:spTree>
    <p:extLst>
      <p:ext uri="{BB962C8B-B14F-4D97-AF65-F5344CB8AC3E}">
        <p14:creationId xmlns:p14="http://schemas.microsoft.com/office/powerpoint/2010/main" val="262271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Mecanim</a:t>
            </a:r>
            <a:r>
              <a:rPr lang="en-CA" dirty="0"/>
              <a:t> parts: States</a:t>
            </a:r>
          </a:p>
        </p:txBody>
      </p:sp>
      <p:sp>
        <p:nvSpPr>
          <p:cNvPr id="3" name="Content Placeholder 2"/>
          <p:cNvSpPr>
            <a:spLocks noGrp="1"/>
          </p:cNvSpPr>
          <p:nvPr>
            <p:ph idx="1"/>
          </p:nvPr>
        </p:nvSpPr>
        <p:spPr/>
        <p:txBody>
          <a:bodyPr/>
          <a:lstStyle/>
          <a:p>
            <a:endParaRPr lang="en-CA" dirty="0"/>
          </a:p>
          <a:p>
            <a:r>
              <a:rPr lang="en-CA" dirty="0"/>
              <a:t>A state within </a:t>
            </a:r>
            <a:r>
              <a:rPr lang="en-CA" dirty="0" err="1"/>
              <a:t>Mecanim</a:t>
            </a:r>
            <a:r>
              <a:rPr lang="en-CA" dirty="0"/>
              <a:t> is a single node and can come in several forms.  </a:t>
            </a:r>
          </a:p>
          <a:p>
            <a:endParaRPr lang="en-CA" dirty="0"/>
          </a:p>
          <a:p>
            <a:r>
              <a:rPr lang="en-CA" dirty="0"/>
              <a:t>Clicking on a state will provide useful information like the motion or </a:t>
            </a:r>
            <a:r>
              <a:rPr lang="en-CA" dirty="0" err="1"/>
              <a:t>blendtree</a:t>
            </a:r>
            <a:r>
              <a:rPr lang="en-CA" dirty="0"/>
              <a:t> used by the state, the speed of the state, whether it is Mirrored or not, and a list of all the transitions from that state to any other state.</a:t>
            </a:r>
            <a:endParaRPr lang="en-CA" dirty="0"/>
          </a:p>
        </p:txBody>
      </p:sp>
    </p:spTree>
    <p:extLst>
      <p:ext uri="{BB962C8B-B14F-4D97-AF65-F5344CB8AC3E}">
        <p14:creationId xmlns:p14="http://schemas.microsoft.com/office/powerpoint/2010/main" val="941546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Transition</a:t>
            </a:r>
          </a:p>
        </p:txBody>
      </p:sp>
      <p:sp>
        <p:nvSpPr>
          <p:cNvPr id="3" name="Content Placeholder 2"/>
          <p:cNvSpPr>
            <a:spLocks noGrp="1"/>
          </p:cNvSpPr>
          <p:nvPr>
            <p:ph idx="1"/>
          </p:nvPr>
        </p:nvSpPr>
        <p:spPr>
          <a:xfrm>
            <a:off x="838200" y="1825625"/>
            <a:ext cx="7240571" cy="4351338"/>
          </a:xfrm>
        </p:spPr>
        <p:txBody>
          <a:bodyPr>
            <a:normAutofit fontScale="92500" lnSpcReduction="10000"/>
          </a:bodyPr>
          <a:lstStyle/>
          <a:p>
            <a:r>
              <a:rPr lang="en-CA" dirty="0"/>
              <a:t>In order to move from one state to another you need to create a transition.  </a:t>
            </a:r>
          </a:p>
          <a:p>
            <a:r>
              <a:rPr lang="en-CA" dirty="0"/>
              <a:t>Transitions can be created by right clicking on a state and choosing "Create Transition".  </a:t>
            </a:r>
          </a:p>
          <a:p>
            <a:r>
              <a:rPr lang="en-CA" dirty="0"/>
              <a:t>A connector arrow will appear.  </a:t>
            </a:r>
          </a:p>
          <a:p>
            <a:r>
              <a:rPr lang="en-CA" dirty="0"/>
              <a:t>Drag the connector to the state you want to transition into.  </a:t>
            </a:r>
          </a:p>
          <a:p>
            <a:r>
              <a:rPr lang="en-CA" dirty="0"/>
              <a:t>Transitions between states are based on conditions and a transition can have one or multiple conditions, shown as a list in the Inspector.</a:t>
            </a:r>
            <a:endParaRPr lang="en-CA" dirty="0"/>
          </a:p>
        </p:txBody>
      </p:sp>
      <p:pic>
        <p:nvPicPr>
          <p:cNvPr id="4" name="Picture 3"/>
          <p:cNvPicPr>
            <a:picLocks noChangeAspect="1"/>
          </p:cNvPicPr>
          <p:nvPr/>
        </p:nvPicPr>
        <p:blipFill>
          <a:blip r:embed="rId2"/>
          <a:stretch>
            <a:fillRect/>
          </a:stretch>
        </p:blipFill>
        <p:spPr>
          <a:xfrm>
            <a:off x="7379149" y="3478490"/>
            <a:ext cx="4478985" cy="2985990"/>
          </a:xfrm>
          <a:prstGeom prst="rect">
            <a:avLst/>
          </a:prstGeom>
        </p:spPr>
      </p:pic>
    </p:spTree>
    <p:extLst>
      <p:ext uri="{BB962C8B-B14F-4D97-AF65-F5344CB8AC3E}">
        <p14:creationId xmlns:p14="http://schemas.microsoft.com/office/powerpoint/2010/main" val="2527647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Parameters</a:t>
            </a:r>
          </a:p>
        </p:txBody>
      </p:sp>
      <p:sp>
        <p:nvSpPr>
          <p:cNvPr id="3" name="Content Placeholder 2"/>
          <p:cNvSpPr>
            <a:spLocks noGrp="1"/>
          </p:cNvSpPr>
          <p:nvPr>
            <p:ph idx="1"/>
          </p:nvPr>
        </p:nvSpPr>
        <p:spPr/>
        <p:txBody>
          <a:bodyPr/>
          <a:lstStyle/>
          <a:p>
            <a:r>
              <a:rPr lang="en-CA" dirty="0"/>
              <a:t>To create parameters, open the animator controller. On the right hand panel you'll find the Parameters tab.  </a:t>
            </a:r>
          </a:p>
          <a:p>
            <a:r>
              <a:rPr lang="en-CA" dirty="0"/>
              <a:t>You can click the + button to add a new parameter and choose the type you want to create.  In the example below we see each type:  </a:t>
            </a:r>
            <a:r>
              <a:rPr lang="en-CA" dirty="0" err="1"/>
              <a:t>HSpeed</a:t>
            </a:r>
            <a:r>
              <a:rPr lang="en-CA" dirty="0"/>
              <a:t> and </a:t>
            </a:r>
            <a:r>
              <a:rPr lang="en-CA" dirty="0" err="1"/>
              <a:t>VSpeed</a:t>
            </a:r>
            <a:r>
              <a:rPr lang="en-CA" dirty="0"/>
              <a:t> are floats (0.0), Sprinting, Aiming and Moving are </a:t>
            </a:r>
            <a:r>
              <a:rPr lang="en-CA" dirty="0" err="1"/>
              <a:t>booleans</a:t>
            </a:r>
            <a:r>
              <a:rPr lang="en-CA" dirty="0"/>
              <a:t> (squares), Fire is a trigger (circle), and Turning is an </a:t>
            </a:r>
            <a:r>
              <a:rPr lang="en-CA" dirty="0" err="1"/>
              <a:t>int</a:t>
            </a:r>
            <a:r>
              <a:rPr lang="en-CA" dirty="0"/>
              <a:t> (0).  </a:t>
            </a:r>
          </a:p>
          <a:p>
            <a:r>
              <a:rPr lang="en-CA" dirty="0"/>
              <a:t>You can also see how these can be used as the </a:t>
            </a:r>
            <a:r>
              <a:rPr lang="en-CA" dirty="0" err="1"/>
              <a:t>blendspace</a:t>
            </a:r>
            <a:r>
              <a:rPr lang="en-CA" dirty="0"/>
              <a:t> is being created from combinations of </a:t>
            </a:r>
            <a:r>
              <a:rPr lang="en-CA" dirty="0" err="1"/>
              <a:t>HSpeed</a:t>
            </a:r>
            <a:r>
              <a:rPr lang="en-CA" dirty="0"/>
              <a:t> and </a:t>
            </a:r>
            <a:r>
              <a:rPr lang="en-CA" dirty="0" err="1"/>
              <a:t>VSpeed</a:t>
            </a:r>
            <a:r>
              <a:rPr lang="en-CA" dirty="0"/>
              <a:t> with different animations at each 'point' in the space.</a:t>
            </a:r>
            <a:endParaRPr lang="en-CA" dirty="0"/>
          </a:p>
        </p:txBody>
      </p:sp>
    </p:spTree>
    <p:extLst>
      <p:ext uri="{BB962C8B-B14F-4D97-AF65-F5344CB8AC3E}">
        <p14:creationId xmlns:p14="http://schemas.microsoft.com/office/powerpoint/2010/main" val="3839614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1286759" y="222839"/>
            <a:ext cx="9500254" cy="6333503"/>
          </a:xfrm>
          <a:prstGeom prst="rect">
            <a:avLst/>
          </a:prstGeom>
        </p:spPr>
      </p:pic>
    </p:spTree>
    <p:extLst>
      <p:ext uri="{BB962C8B-B14F-4D97-AF65-F5344CB8AC3E}">
        <p14:creationId xmlns:p14="http://schemas.microsoft.com/office/powerpoint/2010/main" val="235197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Layers</a:t>
            </a:r>
          </a:p>
        </p:txBody>
      </p:sp>
      <p:sp>
        <p:nvSpPr>
          <p:cNvPr id="3" name="Content Placeholder 2"/>
          <p:cNvSpPr>
            <a:spLocks noGrp="1"/>
          </p:cNvSpPr>
          <p:nvPr>
            <p:ph idx="1"/>
          </p:nvPr>
        </p:nvSpPr>
        <p:spPr/>
        <p:txBody>
          <a:bodyPr/>
          <a:lstStyle/>
          <a:p>
            <a:r>
              <a:rPr lang="en-CA" dirty="0"/>
              <a:t>The </a:t>
            </a:r>
            <a:r>
              <a:rPr lang="en-CA" dirty="0" err="1"/>
              <a:t>Mecanim</a:t>
            </a:r>
            <a:r>
              <a:rPr lang="en-CA" dirty="0"/>
              <a:t> system also features animation layering.  </a:t>
            </a:r>
          </a:p>
          <a:p>
            <a:r>
              <a:rPr lang="en-CA" dirty="0"/>
              <a:t>You can use this to overlay and overwrite animation across the whole character or to control animation on specific parts of the body.  </a:t>
            </a:r>
          </a:p>
          <a:p>
            <a:r>
              <a:rPr lang="en-CA" dirty="0"/>
              <a:t>A great example is having the base layer control body animation while a separate layer controls facial animation.  </a:t>
            </a:r>
          </a:p>
          <a:p>
            <a:r>
              <a:rPr lang="en-CA" dirty="0"/>
              <a:t>All Animator Controllers start with a Base Layer.  You can add more layers with the + button in the layer menu along the left side of the animator window.</a:t>
            </a:r>
            <a:endParaRPr lang="en-CA" dirty="0"/>
          </a:p>
        </p:txBody>
      </p:sp>
    </p:spTree>
    <p:extLst>
      <p:ext uri="{BB962C8B-B14F-4D97-AF65-F5344CB8AC3E}">
        <p14:creationId xmlns:p14="http://schemas.microsoft.com/office/powerpoint/2010/main" val="3582452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3074" name="Picture 2" descr="Unity mecanim animation 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05" y="886119"/>
            <a:ext cx="11135411" cy="504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5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Animation Avatar</a:t>
            </a:r>
          </a:p>
        </p:txBody>
      </p:sp>
      <p:sp>
        <p:nvSpPr>
          <p:cNvPr id="4" name="Text Placeholder 3"/>
          <p:cNvSpPr>
            <a:spLocks noGrp="1"/>
          </p:cNvSpPr>
          <p:nvPr>
            <p:ph type="body" idx="1"/>
          </p:nvPr>
        </p:nvSpPr>
        <p:spPr>
          <a:xfrm>
            <a:off x="839788" y="1040140"/>
            <a:ext cx="5157787" cy="823912"/>
          </a:xfrm>
        </p:spPr>
        <p:txBody>
          <a:bodyPr/>
          <a:lstStyle/>
          <a:p>
            <a:r>
              <a:rPr lang="en-CA" dirty="0"/>
              <a:t>Humanoid Rigs and Avatars</a:t>
            </a:r>
            <a:endParaRPr lang="en-CA" dirty="0"/>
          </a:p>
        </p:txBody>
      </p:sp>
      <p:sp>
        <p:nvSpPr>
          <p:cNvPr id="5" name="Content Placeholder 4"/>
          <p:cNvSpPr>
            <a:spLocks noGrp="1"/>
          </p:cNvSpPr>
          <p:nvPr>
            <p:ph sz="half" idx="2"/>
          </p:nvPr>
        </p:nvSpPr>
        <p:spPr>
          <a:xfrm>
            <a:off x="839788" y="1998482"/>
            <a:ext cx="5157787" cy="4191181"/>
          </a:xfrm>
        </p:spPr>
        <p:txBody>
          <a:bodyPr>
            <a:normAutofit fontScale="85000" lnSpcReduction="10000"/>
          </a:bodyPr>
          <a:lstStyle/>
          <a:p>
            <a:r>
              <a:rPr lang="en-CA" dirty="0"/>
              <a:t>As briefly explained earlier, the avatar is essentially a definition of your rig.  </a:t>
            </a:r>
          </a:p>
          <a:p>
            <a:r>
              <a:rPr lang="en-CA" dirty="0"/>
              <a:t>Unity has created a basic 'humanoid' definition inside of the engine so when you import your rig you can define it as also being humanoid.  </a:t>
            </a:r>
          </a:p>
          <a:p>
            <a:r>
              <a:rPr lang="en-CA" dirty="0"/>
              <a:t>This means you're drawing a map between Unity's 'idea' of a humanoid rig and your rig so that Unity knows what bone you're talking about when you say 'left arm'.</a:t>
            </a:r>
            <a:endParaRPr lang="en-CA" dirty="0"/>
          </a:p>
        </p:txBody>
      </p:sp>
      <p:sp>
        <p:nvSpPr>
          <p:cNvPr id="6" name="Text Placeholder 5"/>
          <p:cNvSpPr>
            <a:spLocks noGrp="1"/>
          </p:cNvSpPr>
          <p:nvPr>
            <p:ph type="body" sz="quarter" idx="3"/>
          </p:nvPr>
        </p:nvSpPr>
        <p:spPr>
          <a:xfrm>
            <a:off x="6172200" y="1040140"/>
            <a:ext cx="5183188" cy="823912"/>
          </a:xfrm>
        </p:spPr>
        <p:txBody>
          <a:bodyPr/>
          <a:lstStyle/>
          <a:p>
            <a:r>
              <a:rPr lang="en-CA" dirty="0"/>
              <a:t>Generic Rigs and Avatars</a:t>
            </a:r>
            <a:endParaRPr lang="en-CA" dirty="0"/>
          </a:p>
        </p:txBody>
      </p:sp>
      <p:sp>
        <p:nvSpPr>
          <p:cNvPr id="7" name="Content Placeholder 6"/>
          <p:cNvSpPr>
            <a:spLocks noGrp="1"/>
          </p:cNvSpPr>
          <p:nvPr>
            <p:ph sz="quarter" idx="4"/>
          </p:nvPr>
        </p:nvSpPr>
        <p:spPr>
          <a:xfrm>
            <a:off x="6172200" y="1864052"/>
            <a:ext cx="5183188" cy="4325611"/>
          </a:xfrm>
        </p:spPr>
        <p:txBody>
          <a:bodyPr>
            <a:normAutofit/>
          </a:bodyPr>
          <a:lstStyle/>
          <a:p>
            <a:r>
              <a:rPr lang="en-CA" sz="2400" dirty="0"/>
              <a:t>A generic rig could be anything from a tree to a dragon.  </a:t>
            </a:r>
          </a:p>
          <a:p>
            <a:endParaRPr lang="en-CA" sz="2400" dirty="0"/>
          </a:p>
          <a:p>
            <a:r>
              <a:rPr lang="en-CA" sz="2400" dirty="0"/>
              <a:t>Generic just means 'does not meet the definition for humanoid'.  </a:t>
            </a:r>
          </a:p>
          <a:p>
            <a:endParaRPr lang="en-CA" sz="2400" dirty="0"/>
          </a:p>
          <a:p>
            <a:r>
              <a:rPr lang="en-CA" sz="2400" dirty="0"/>
              <a:t>For generic rigs the avatar you're creating is making a new definition based off of your bones.</a:t>
            </a:r>
            <a:endParaRPr lang="en-CA" sz="2400" dirty="0"/>
          </a:p>
        </p:txBody>
      </p:sp>
    </p:spTree>
    <p:extLst>
      <p:ext uri="{BB962C8B-B14F-4D97-AF65-F5344CB8AC3E}">
        <p14:creationId xmlns:p14="http://schemas.microsoft.com/office/powerpoint/2010/main" val="170011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Avatar</a:t>
            </a:r>
          </a:p>
        </p:txBody>
      </p:sp>
      <p:sp>
        <p:nvSpPr>
          <p:cNvPr id="3" name="Content Placeholder 2"/>
          <p:cNvSpPr>
            <a:spLocks noGrp="1"/>
          </p:cNvSpPr>
          <p:nvPr>
            <p:ph idx="1"/>
          </p:nvPr>
        </p:nvSpPr>
        <p:spPr/>
        <p:txBody>
          <a:bodyPr/>
          <a:lstStyle/>
          <a:p>
            <a:r>
              <a:rPr lang="en-CA" dirty="0"/>
              <a:t>By default Unity will define a new avatar for every .</a:t>
            </a:r>
            <a:r>
              <a:rPr lang="en-CA" dirty="0" err="1"/>
              <a:t>fbx</a:t>
            </a:r>
            <a:r>
              <a:rPr lang="en-CA" dirty="0"/>
              <a:t> import.  If you're importing animations as their own .</a:t>
            </a:r>
            <a:r>
              <a:rPr lang="en-CA" dirty="0" err="1"/>
              <a:t>fbx</a:t>
            </a:r>
            <a:r>
              <a:rPr lang="en-CA" dirty="0"/>
              <a:t> files you don't need a new definition for each animation.  </a:t>
            </a:r>
          </a:p>
          <a:p>
            <a:r>
              <a:rPr lang="en-CA" dirty="0"/>
              <a:t>The ideal setup is to import your bind-pose character .</a:t>
            </a:r>
            <a:r>
              <a:rPr lang="en-CA" dirty="0" err="1"/>
              <a:t>fbx</a:t>
            </a:r>
            <a:r>
              <a:rPr lang="en-CA" dirty="0"/>
              <a:t> with the mesh and create a new Avatar.  </a:t>
            </a:r>
          </a:p>
          <a:p>
            <a:r>
              <a:rPr lang="en-CA" dirty="0"/>
              <a:t>Then, import the animations on that character as skeleton only and have them copy the avatar from the t-pose.  </a:t>
            </a:r>
          </a:p>
          <a:p>
            <a:r>
              <a:rPr lang="en-CA" dirty="0"/>
              <a:t>This means you only have to keep one 'definition' of the rig, one copy of the mesh, and one import of the textures and materials.</a:t>
            </a:r>
          </a:p>
          <a:p>
            <a:endParaRPr lang="en-CA" dirty="0"/>
          </a:p>
          <a:p>
            <a:endParaRPr lang="en-CA" dirty="0"/>
          </a:p>
        </p:txBody>
      </p:sp>
    </p:spTree>
    <p:extLst>
      <p:ext uri="{BB962C8B-B14F-4D97-AF65-F5344CB8AC3E}">
        <p14:creationId xmlns:p14="http://schemas.microsoft.com/office/powerpoint/2010/main" val="58836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098" name="Picture 2" descr="https://community.mixamo.com/hc/en-us/article_attachments/201091558/9_Avat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721" y="354815"/>
            <a:ext cx="8733223" cy="582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92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This week</a:t>
            </a:r>
          </a:p>
        </p:txBody>
      </p:sp>
      <p:sp>
        <p:nvSpPr>
          <p:cNvPr id="3" name="Content Placeholder 2"/>
          <p:cNvSpPr>
            <a:spLocks noGrp="1"/>
          </p:cNvSpPr>
          <p:nvPr>
            <p:ph idx="1"/>
          </p:nvPr>
        </p:nvSpPr>
        <p:spPr/>
        <p:txBody>
          <a:bodyPr/>
          <a:lstStyle/>
          <a:p>
            <a:r>
              <a:rPr lang="en-CA" dirty="0" err="1"/>
              <a:t>Mecanim</a:t>
            </a:r>
            <a:r>
              <a:rPr lang="en-CA" dirty="0"/>
              <a:t> animations</a:t>
            </a:r>
          </a:p>
          <a:p>
            <a:r>
              <a:rPr lang="en-CA" dirty="0" err="1"/>
              <a:t>Quaterions</a:t>
            </a:r>
            <a:r>
              <a:rPr lang="en-CA" dirty="0"/>
              <a:t> </a:t>
            </a:r>
          </a:p>
          <a:p>
            <a:pPr lvl="1"/>
            <a:endParaRPr lang="en-CA" dirty="0"/>
          </a:p>
          <a:p>
            <a:endParaRPr lang="en-CA" dirty="0"/>
          </a:p>
        </p:txBody>
      </p:sp>
    </p:spTree>
    <p:extLst>
      <p:ext uri="{BB962C8B-B14F-4D97-AF65-F5344CB8AC3E}">
        <p14:creationId xmlns:p14="http://schemas.microsoft.com/office/powerpoint/2010/main" val="375607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1517715" y="376809"/>
            <a:ext cx="8700230" cy="5800153"/>
          </a:xfrm>
          <a:prstGeom prst="rect">
            <a:avLst/>
          </a:prstGeom>
        </p:spPr>
      </p:pic>
    </p:spTree>
    <p:extLst>
      <p:ext uri="{BB962C8B-B14F-4D97-AF65-F5344CB8AC3E}">
        <p14:creationId xmlns:p14="http://schemas.microsoft.com/office/powerpoint/2010/main" val="512579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mBbXPB_6SWs"/>
          <p:cNvPicPr>
            <a:picLocks noGrp="1" noRot="1" noChangeAspect="1"/>
          </p:cNvPicPr>
          <p:nvPr>
            <p:ph idx="1"/>
            <a:videoFile r:link="rId1"/>
          </p:nvPr>
        </p:nvPicPr>
        <p:blipFill>
          <a:blip r:embed="rId3"/>
          <a:stretch>
            <a:fillRect/>
          </a:stretch>
        </p:blipFill>
        <p:spPr>
          <a:xfrm>
            <a:off x="810706" y="424207"/>
            <a:ext cx="10543094" cy="5930491"/>
          </a:xfrm>
          <a:prstGeom prst="rect">
            <a:avLst/>
          </a:prstGeom>
        </p:spPr>
      </p:pic>
    </p:spTree>
    <p:extLst>
      <p:ext uri="{BB962C8B-B14F-4D97-AF65-F5344CB8AC3E}">
        <p14:creationId xmlns:p14="http://schemas.microsoft.com/office/powerpoint/2010/main" val="352818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Questions?</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2879437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Quaternion </a:t>
            </a:r>
          </a:p>
        </p:txBody>
      </p:sp>
      <p:sp>
        <p:nvSpPr>
          <p:cNvPr id="3" name="Content Placeholder 2"/>
          <p:cNvSpPr>
            <a:spLocks noGrp="1"/>
          </p:cNvSpPr>
          <p:nvPr>
            <p:ph idx="1"/>
          </p:nvPr>
        </p:nvSpPr>
        <p:spPr>
          <a:xfrm>
            <a:off x="838200" y="1536569"/>
            <a:ext cx="10515600" cy="4640394"/>
          </a:xfrm>
        </p:spPr>
        <p:txBody>
          <a:bodyPr>
            <a:normAutofit fontScale="92500" lnSpcReduction="10000"/>
          </a:bodyPr>
          <a:lstStyle/>
          <a:p>
            <a:r>
              <a:rPr lang="en-CA" dirty="0"/>
              <a:t>Quaternion represents a rotation. </a:t>
            </a:r>
          </a:p>
          <a:p>
            <a:r>
              <a:rPr lang="en-CA" dirty="0"/>
              <a:t>The underlying math is quite complicated but you don't need to understand it to use quaternions in Unity.</a:t>
            </a:r>
          </a:p>
          <a:p>
            <a:r>
              <a:rPr lang="en-CA" dirty="0"/>
              <a:t>You almost never access or modify individual Quaternion components (</a:t>
            </a:r>
            <a:r>
              <a:rPr lang="en-CA" dirty="0" err="1"/>
              <a:t>x,y,z,w</a:t>
            </a:r>
            <a:r>
              <a:rPr lang="en-CA" dirty="0"/>
              <a:t>); </a:t>
            </a:r>
          </a:p>
          <a:p>
            <a:r>
              <a:rPr lang="en-CA" dirty="0"/>
              <a:t>The Quaternion functions that you use 99% of the time are:</a:t>
            </a:r>
          </a:p>
          <a:p>
            <a:pPr lvl="1"/>
            <a:r>
              <a:rPr lang="en-CA" dirty="0" err="1"/>
              <a:t>Quaternion.LookRotation</a:t>
            </a:r>
            <a:r>
              <a:rPr lang="en-CA" dirty="0"/>
              <a:t>, </a:t>
            </a:r>
          </a:p>
          <a:p>
            <a:pPr lvl="1"/>
            <a:r>
              <a:rPr lang="en-CA" dirty="0" err="1"/>
              <a:t>Quaternion.Angle</a:t>
            </a:r>
            <a:r>
              <a:rPr lang="en-CA" dirty="0"/>
              <a:t>, </a:t>
            </a:r>
          </a:p>
          <a:p>
            <a:pPr lvl="1"/>
            <a:r>
              <a:rPr lang="en-CA" dirty="0" err="1"/>
              <a:t>Quaternion.Euler</a:t>
            </a:r>
            <a:r>
              <a:rPr lang="en-CA" dirty="0"/>
              <a:t>, </a:t>
            </a:r>
          </a:p>
          <a:p>
            <a:pPr lvl="1"/>
            <a:r>
              <a:rPr lang="en-CA" dirty="0" err="1"/>
              <a:t>Quaternion.Slerp</a:t>
            </a:r>
            <a:r>
              <a:rPr lang="en-CA" dirty="0"/>
              <a:t>, </a:t>
            </a:r>
          </a:p>
          <a:p>
            <a:pPr lvl="1"/>
            <a:r>
              <a:rPr lang="en-CA" dirty="0" err="1"/>
              <a:t>Quaternion.FromToRotation</a:t>
            </a:r>
            <a:r>
              <a:rPr lang="en-CA" dirty="0"/>
              <a:t>, </a:t>
            </a:r>
          </a:p>
          <a:p>
            <a:pPr lvl="1"/>
            <a:r>
              <a:rPr lang="en-CA" dirty="0" err="1"/>
              <a:t>Quaternion.identity</a:t>
            </a:r>
            <a:r>
              <a:rPr lang="en-CA" dirty="0"/>
              <a:t>.</a:t>
            </a:r>
          </a:p>
          <a:p>
            <a:endParaRPr lang="en-CA" dirty="0"/>
          </a:p>
        </p:txBody>
      </p:sp>
    </p:spTree>
    <p:extLst>
      <p:ext uri="{BB962C8B-B14F-4D97-AF65-F5344CB8AC3E}">
        <p14:creationId xmlns:p14="http://schemas.microsoft.com/office/powerpoint/2010/main" val="272637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Dot product of two vectors</a:t>
            </a:r>
          </a:p>
        </p:txBody>
      </p:sp>
      <p:sp>
        <p:nvSpPr>
          <p:cNvPr id="3" name="Content Placeholder 2"/>
          <p:cNvSpPr>
            <a:spLocks noGrp="1"/>
          </p:cNvSpPr>
          <p:nvPr>
            <p:ph idx="1"/>
          </p:nvPr>
        </p:nvSpPr>
        <p:spPr/>
        <p:txBody>
          <a:bodyPr/>
          <a:lstStyle/>
          <a:p>
            <a:r>
              <a:rPr lang="en-CA" dirty="0"/>
              <a:t>How much energy is going in our original direction</a:t>
            </a:r>
          </a:p>
          <a:p>
            <a:r>
              <a:rPr lang="en-CA" dirty="0"/>
              <a:t>Boost the speed</a:t>
            </a:r>
          </a:p>
          <a:p>
            <a:r>
              <a:rPr lang="en-CA" dirty="0"/>
              <a:t>Energy absorption</a:t>
            </a:r>
          </a:p>
        </p:txBody>
      </p:sp>
      <p:pic>
        <p:nvPicPr>
          <p:cNvPr id="1026" name="Picture 2" descr="https://betterexplained.com/wp-content/plugins/wp-latexrender/pictures/7093a2c642c17b4be8c2765fdc3d223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1108" y="3336276"/>
            <a:ext cx="5381625" cy="4381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betterexplained.com/wp-content/uploads/dotproduct/Solar_Pan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088" y="3444668"/>
            <a:ext cx="2111392" cy="321858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betterexplained.com/wp-content/uploads/dotproduct/mario_kart_vecto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3708" y="4904509"/>
            <a:ext cx="2919778" cy="164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163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a:t>
            </a:r>
            <a:r>
              <a:rPr lang="en-CA" dirty="0" err="1"/>
              <a:t>Quaterions</a:t>
            </a:r>
            <a:r>
              <a:rPr lang="en-CA" dirty="0"/>
              <a:t>?</a:t>
            </a:r>
          </a:p>
        </p:txBody>
      </p:sp>
      <p:sp>
        <p:nvSpPr>
          <p:cNvPr id="3" name="Content Placeholder 2"/>
          <p:cNvSpPr>
            <a:spLocks noGrp="1"/>
          </p:cNvSpPr>
          <p:nvPr>
            <p:ph idx="1"/>
          </p:nvPr>
        </p:nvSpPr>
        <p:spPr>
          <a:xfrm>
            <a:off x="838200" y="1463040"/>
            <a:ext cx="10515600" cy="4713923"/>
          </a:xfrm>
        </p:spPr>
        <p:txBody>
          <a:bodyPr/>
          <a:lstStyle/>
          <a:p>
            <a:r>
              <a:rPr lang="en-CA" dirty="0"/>
              <a:t>We can represent 3D rotations as 3 numbers (see </a:t>
            </a:r>
            <a:r>
              <a:rPr lang="en-CA" dirty="0" err="1"/>
              <a:t>euler</a:t>
            </a:r>
            <a:r>
              <a:rPr lang="en-CA" dirty="0"/>
              <a:t> angles) but such a representation is non-linear and difficult to work with. </a:t>
            </a:r>
          </a:p>
          <a:p>
            <a:r>
              <a:rPr lang="en-CA" dirty="0"/>
              <a:t>An analogy is a two dimensional map of the earth, there is no way that we can map the surface of the earth without distorting either angles or areas. </a:t>
            </a:r>
          </a:p>
          <a:p>
            <a:r>
              <a:rPr lang="en-CA" dirty="0"/>
              <a:t>However once the 2D map is wrapped round a 3D sphere it becomes linear, in a similar way the 3D space of rotations becomes linear when it is mapped to a 4D hypersphere. </a:t>
            </a:r>
            <a:endParaRPr lang="en-CA" dirty="0"/>
          </a:p>
        </p:txBody>
      </p:sp>
    </p:spTree>
    <p:extLst>
      <p:ext uri="{BB962C8B-B14F-4D97-AF65-F5344CB8AC3E}">
        <p14:creationId xmlns:p14="http://schemas.microsoft.com/office/powerpoint/2010/main" val="309799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pic>
        <p:nvPicPr>
          <p:cNvPr id="4" name="TdjoQB43EsQ"/>
          <p:cNvPicPr>
            <a:picLocks noGrp="1" noRot="1" noChangeAspect="1"/>
          </p:cNvPicPr>
          <p:nvPr>
            <p:ph idx="1"/>
            <a:videoFile r:link="rId1"/>
          </p:nvPr>
        </p:nvPicPr>
        <p:blipFill>
          <a:blip r:embed="rId3"/>
          <a:stretch>
            <a:fillRect/>
          </a:stretch>
        </p:blipFill>
        <p:spPr>
          <a:xfrm>
            <a:off x="570230" y="312420"/>
            <a:ext cx="10840720" cy="6097905"/>
          </a:xfrm>
          <a:prstGeom prst="rect">
            <a:avLst/>
          </a:prstGeom>
        </p:spPr>
      </p:pic>
    </p:spTree>
    <p:extLst>
      <p:ext uri="{BB962C8B-B14F-4D97-AF65-F5344CB8AC3E}">
        <p14:creationId xmlns:p14="http://schemas.microsoft.com/office/powerpoint/2010/main" val="730288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Questions?</a:t>
            </a:r>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373985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Animations - </a:t>
            </a:r>
            <a:r>
              <a:rPr lang="en-CA" dirty="0" err="1"/>
              <a:t>Mecanim</a:t>
            </a:r>
            <a:endParaRPr lang="en-CA" dirty="0"/>
          </a:p>
        </p:txBody>
      </p:sp>
      <p:sp>
        <p:nvSpPr>
          <p:cNvPr id="5" name="Text Placeholder 4"/>
          <p:cNvSpPr>
            <a:spLocks noGrp="1"/>
          </p:cNvSpPr>
          <p:nvPr>
            <p:ph type="body" idx="1"/>
          </p:nvPr>
        </p:nvSpPr>
        <p:spPr/>
        <p:txBody>
          <a:bodyPr/>
          <a:lstStyle/>
          <a:p>
            <a:endParaRPr lang="en-CA"/>
          </a:p>
        </p:txBody>
      </p:sp>
    </p:spTree>
    <p:extLst>
      <p:ext uri="{BB962C8B-B14F-4D97-AF65-F5344CB8AC3E}">
        <p14:creationId xmlns:p14="http://schemas.microsoft.com/office/powerpoint/2010/main" val="3113424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Text Placeholder 2"/>
          <p:cNvSpPr>
            <a:spLocks noGrp="1"/>
          </p:cNvSpPr>
          <p:nvPr>
            <p:ph type="body" idx="1"/>
          </p:nvPr>
        </p:nvSpPr>
        <p:spPr/>
        <p:txBody>
          <a:bodyPr/>
          <a:lstStyle/>
          <a:p>
            <a:endParaRPr lang="en-CA"/>
          </a:p>
        </p:txBody>
      </p:sp>
      <p:pic>
        <p:nvPicPr>
          <p:cNvPr id="4" name="Picture 3"/>
          <p:cNvPicPr>
            <a:picLocks noChangeAspect="1"/>
          </p:cNvPicPr>
          <p:nvPr/>
        </p:nvPicPr>
        <p:blipFill>
          <a:blip r:embed="rId2"/>
          <a:stretch>
            <a:fillRect/>
          </a:stretch>
        </p:blipFill>
        <p:spPr>
          <a:xfrm>
            <a:off x="427653" y="651510"/>
            <a:ext cx="11098245" cy="5438140"/>
          </a:xfrm>
          <a:prstGeom prst="rect">
            <a:avLst/>
          </a:prstGeom>
        </p:spPr>
      </p:pic>
    </p:spTree>
    <p:extLst>
      <p:ext uri="{BB962C8B-B14F-4D97-AF65-F5344CB8AC3E}">
        <p14:creationId xmlns:p14="http://schemas.microsoft.com/office/powerpoint/2010/main" val="225632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What is </a:t>
            </a:r>
            <a:r>
              <a:rPr lang="en-CA" dirty="0" err="1"/>
              <a:t>Mecanim</a:t>
            </a:r>
            <a:r>
              <a:rPr lang="en-CA" dirty="0"/>
              <a:t>?</a:t>
            </a:r>
          </a:p>
        </p:txBody>
      </p:sp>
      <p:sp>
        <p:nvSpPr>
          <p:cNvPr id="2" name="Content Placeholder 1"/>
          <p:cNvSpPr>
            <a:spLocks noGrp="1"/>
          </p:cNvSpPr>
          <p:nvPr>
            <p:ph idx="1"/>
          </p:nvPr>
        </p:nvSpPr>
        <p:spPr/>
        <p:txBody>
          <a:bodyPr/>
          <a:lstStyle/>
          <a:p>
            <a:r>
              <a:rPr lang="en-CA" dirty="0" err="1"/>
              <a:t>Mecanim</a:t>
            </a:r>
            <a:r>
              <a:rPr lang="en-CA" dirty="0"/>
              <a:t> is Unity's animation state machine system.  </a:t>
            </a:r>
          </a:p>
          <a:p>
            <a:endParaRPr lang="en-CA" dirty="0"/>
          </a:p>
          <a:p>
            <a:r>
              <a:rPr lang="en-CA" dirty="0"/>
              <a:t>It essentially allows you to create 'states' that play animations and define transition logic that will tell your game how to move between the different states.</a:t>
            </a:r>
            <a:endParaRPr lang="en-CA" dirty="0"/>
          </a:p>
        </p:txBody>
      </p:sp>
    </p:spTree>
    <p:extLst>
      <p:ext uri="{BB962C8B-B14F-4D97-AF65-F5344CB8AC3E}">
        <p14:creationId xmlns:p14="http://schemas.microsoft.com/office/powerpoint/2010/main" val="423456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When to use </a:t>
            </a:r>
            <a:r>
              <a:rPr lang="en-CA" dirty="0" err="1"/>
              <a:t>Mecanim</a:t>
            </a:r>
            <a:r>
              <a:rPr lang="en-CA" dirty="0"/>
              <a:t>?</a:t>
            </a:r>
          </a:p>
        </p:txBody>
      </p:sp>
      <p:sp>
        <p:nvSpPr>
          <p:cNvPr id="3" name="Content Placeholder 2"/>
          <p:cNvSpPr>
            <a:spLocks noGrp="1"/>
          </p:cNvSpPr>
          <p:nvPr>
            <p:ph idx="1"/>
          </p:nvPr>
        </p:nvSpPr>
        <p:spPr/>
        <p:txBody>
          <a:bodyPr/>
          <a:lstStyle/>
          <a:p>
            <a:r>
              <a:rPr lang="en-CA" dirty="0"/>
              <a:t>You can use </a:t>
            </a:r>
            <a:r>
              <a:rPr lang="en-CA" dirty="0" err="1"/>
              <a:t>Mecanim</a:t>
            </a:r>
            <a:r>
              <a:rPr lang="en-CA" dirty="0"/>
              <a:t> if you have an imported .</a:t>
            </a:r>
            <a:r>
              <a:rPr lang="en-CA" dirty="0" err="1"/>
              <a:t>fbx</a:t>
            </a:r>
            <a:r>
              <a:rPr lang="en-CA" dirty="0"/>
              <a:t> character with a rig.  </a:t>
            </a:r>
          </a:p>
          <a:p>
            <a:endParaRPr lang="en-CA" dirty="0"/>
          </a:p>
          <a:p>
            <a:r>
              <a:rPr lang="en-CA" dirty="0"/>
              <a:t>Your mesh and rig can be any type (human, dog, tree, waving flag).  </a:t>
            </a:r>
          </a:p>
          <a:p>
            <a:endParaRPr lang="en-CA" dirty="0"/>
          </a:p>
          <a:p>
            <a:r>
              <a:rPr lang="en-CA" dirty="0"/>
              <a:t>Your rig will need to be defined as humanoid or generic as </a:t>
            </a:r>
            <a:r>
              <a:rPr lang="en-CA" dirty="0" err="1"/>
              <a:t>Mecanim</a:t>
            </a:r>
            <a:r>
              <a:rPr lang="en-CA" dirty="0"/>
              <a:t> does not work with legacy imported characters and animations.</a:t>
            </a:r>
            <a:endParaRPr lang="en-CA" dirty="0"/>
          </a:p>
        </p:txBody>
      </p:sp>
    </p:spTree>
    <p:extLst>
      <p:ext uri="{BB962C8B-B14F-4D97-AF65-F5344CB8AC3E}">
        <p14:creationId xmlns:p14="http://schemas.microsoft.com/office/powerpoint/2010/main" val="2293902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a:p>
        </p:txBody>
      </p:sp>
      <p:sp>
        <p:nvSpPr>
          <p:cNvPr id="3" name="Content Placeholder 2"/>
          <p:cNvSpPr>
            <a:spLocks noGrp="1"/>
          </p:cNvSpPr>
          <p:nvPr>
            <p:ph idx="1"/>
          </p:nvPr>
        </p:nvSpPr>
        <p:spPr/>
        <p:txBody>
          <a:bodyPr/>
          <a:lstStyle/>
          <a:p>
            <a:endParaRPr lang="en-CA"/>
          </a:p>
        </p:txBody>
      </p:sp>
      <p:pic>
        <p:nvPicPr>
          <p:cNvPr id="4" name="Picture 3"/>
          <p:cNvPicPr>
            <a:picLocks noChangeAspect="1"/>
          </p:cNvPicPr>
          <p:nvPr/>
        </p:nvPicPr>
        <p:blipFill>
          <a:blip r:embed="rId2"/>
          <a:stretch>
            <a:fillRect/>
          </a:stretch>
        </p:blipFill>
        <p:spPr>
          <a:xfrm>
            <a:off x="1916434" y="514986"/>
            <a:ext cx="8293550" cy="5529033"/>
          </a:xfrm>
          <a:prstGeom prst="rect">
            <a:avLst/>
          </a:prstGeom>
        </p:spPr>
      </p:pic>
    </p:spTree>
    <p:extLst>
      <p:ext uri="{BB962C8B-B14F-4D97-AF65-F5344CB8AC3E}">
        <p14:creationId xmlns:p14="http://schemas.microsoft.com/office/powerpoint/2010/main" val="175300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Mecanim</a:t>
            </a:r>
            <a:r>
              <a:rPr lang="en-CA" dirty="0"/>
              <a:t> parts: Animator</a:t>
            </a:r>
          </a:p>
        </p:txBody>
      </p:sp>
      <p:sp>
        <p:nvSpPr>
          <p:cNvPr id="3" name="Content Placeholder 2"/>
          <p:cNvSpPr>
            <a:spLocks noGrp="1"/>
          </p:cNvSpPr>
          <p:nvPr>
            <p:ph idx="1"/>
          </p:nvPr>
        </p:nvSpPr>
        <p:spPr/>
        <p:txBody>
          <a:bodyPr>
            <a:normAutofit lnSpcReduction="10000"/>
          </a:bodyPr>
          <a:lstStyle/>
          <a:p>
            <a:r>
              <a:rPr lang="en-CA" dirty="0"/>
              <a:t>The Animator is a special type of component that is attached to animated characters. </a:t>
            </a:r>
          </a:p>
          <a:p>
            <a:pPr lvl="1"/>
            <a:r>
              <a:rPr lang="en-CA" b="1" dirty="0"/>
              <a:t>Animator Controller </a:t>
            </a:r>
            <a:r>
              <a:rPr lang="en-CA" dirty="0"/>
              <a:t> The animator controller is a node-based system that defines state machines and handles the transitions of your animations.</a:t>
            </a:r>
          </a:p>
          <a:p>
            <a:pPr lvl="1"/>
            <a:r>
              <a:rPr lang="en-CA" b="1" dirty="0"/>
              <a:t>Avatar  </a:t>
            </a:r>
            <a:r>
              <a:rPr lang="en-CA" dirty="0"/>
              <a:t>The avatar is essentially a definition for your rig.  You can use it to retarget animations that have the same rig (Super useful for </a:t>
            </a:r>
            <a:r>
              <a:rPr lang="en-CA" dirty="0" err="1"/>
              <a:t>Mixamo</a:t>
            </a:r>
            <a:r>
              <a:rPr lang="en-CA" dirty="0"/>
              <a:t> animations!).  When you import an .</a:t>
            </a:r>
            <a:r>
              <a:rPr lang="en-CA" dirty="0" err="1"/>
              <a:t>fbx</a:t>
            </a:r>
            <a:r>
              <a:rPr lang="en-CA" dirty="0"/>
              <a:t> an avatar will automatically be generated for it.</a:t>
            </a:r>
          </a:p>
          <a:p>
            <a:pPr lvl="1"/>
            <a:r>
              <a:rPr lang="en-CA" b="1" dirty="0"/>
              <a:t>Apply Root Motion  </a:t>
            </a:r>
            <a:r>
              <a:rPr lang="en-CA" dirty="0"/>
              <a:t>With this option you can tell </a:t>
            </a:r>
            <a:r>
              <a:rPr lang="en-CA" dirty="0" err="1"/>
              <a:t>Mecanim</a:t>
            </a:r>
            <a:r>
              <a:rPr lang="en-CA" dirty="0"/>
              <a:t> to use the root motion of your character to move your character through the scene.  If you want to control your character motion through code, you can uncheck this, but it may create less realistic animation and '</a:t>
            </a:r>
            <a:r>
              <a:rPr lang="en-CA" dirty="0" err="1"/>
              <a:t>footslide</a:t>
            </a:r>
            <a:r>
              <a:rPr lang="en-CA" dirty="0"/>
              <a:t>' if the animation and speed don't match.</a:t>
            </a:r>
            <a:endParaRPr lang="en-CA" dirty="0"/>
          </a:p>
        </p:txBody>
      </p:sp>
    </p:spTree>
    <p:extLst>
      <p:ext uri="{BB962C8B-B14F-4D97-AF65-F5344CB8AC3E}">
        <p14:creationId xmlns:p14="http://schemas.microsoft.com/office/powerpoint/2010/main" val="379703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Mecanim</a:t>
            </a:r>
            <a:r>
              <a:rPr lang="en-CA" dirty="0"/>
              <a:t> parts: Animator Controller</a:t>
            </a:r>
            <a:endParaRPr lang="en-CA" dirty="0"/>
          </a:p>
        </p:txBody>
      </p:sp>
      <p:pic>
        <p:nvPicPr>
          <p:cNvPr id="4" name="Picture 3"/>
          <p:cNvPicPr>
            <a:picLocks noChangeAspect="1"/>
          </p:cNvPicPr>
          <p:nvPr/>
        </p:nvPicPr>
        <p:blipFill>
          <a:blip r:embed="rId2"/>
          <a:stretch>
            <a:fillRect/>
          </a:stretch>
        </p:blipFill>
        <p:spPr>
          <a:xfrm>
            <a:off x="1757254" y="1574276"/>
            <a:ext cx="8853291" cy="4161047"/>
          </a:xfrm>
          <a:prstGeom prst="rect">
            <a:avLst/>
          </a:prstGeom>
        </p:spPr>
      </p:pic>
    </p:spTree>
    <p:extLst>
      <p:ext uri="{BB962C8B-B14F-4D97-AF65-F5344CB8AC3E}">
        <p14:creationId xmlns:p14="http://schemas.microsoft.com/office/powerpoint/2010/main" val="1522472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859</Words>
  <Application>Microsoft Office PowerPoint</Application>
  <PresentationFormat>Widescreen</PresentationFormat>
  <Paragraphs>85</Paragraphs>
  <Slides>27</Slides>
  <Notes>0</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Game Development COMP3064</vt:lpstr>
      <vt:lpstr>This week</vt:lpstr>
      <vt:lpstr>Animations - Mecanim</vt:lpstr>
      <vt:lpstr>PowerPoint Presentation</vt:lpstr>
      <vt:lpstr>What is Mecanim?</vt:lpstr>
      <vt:lpstr>When to use Mecanim?</vt:lpstr>
      <vt:lpstr>PowerPoint Presentation</vt:lpstr>
      <vt:lpstr>Mecanim parts: Animator</vt:lpstr>
      <vt:lpstr>Mecanim parts: Animator Controller</vt:lpstr>
      <vt:lpstr>Mecanim parts: Animator Controller</vt:lpstr>
      <vt:lpstr>Mecanim parts: States</vt:lpstr>
      <vt:lpstr>Transition</vt:lpstr>
      <vt:lpstr>Parameters</vt:lpstr>
      <vt:lpstr>PowerPoint Presentation</vt:lpstr>
      <vt:lpstr>Layers</vt:lpstr>
      <vt:lpstr>PowerPoint Presentation</vt:lpstr>
      <vt:lpstr>Animation Avatar</vt:lpstr>
      <vt:lpstr>Avatar</vt:lpstr>
      <vt:lpstr>PowerPoint Presentation</vt:lpstr>
      <vt:lpstr>PowerPoint Presentation</vt:lpstr>
      <vt:lpstr>PowerPoint Presentation</vt:lpstr>
      <vt:lpstr>Questions?</vt:lpstr>
      <vt:lpstr>Quaternion </vt:lpstr>
      <vt:lpstr>Dot product of two vectors</vt:lpstr>
      <vt:lpstr>Why Quaterions?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Development COMP3064</dc:title>
  <dc:creator>Przemyslaw Pawluk</dc:creator>
  <cp:lastModifiedBy>Przemyslaw Pawluk</cp:lastModifiedBy>
  <cp:revision>22</cp:revision>
  <dcterms:created xsi:type="dcterms:W3CDTF">2016-10-11T01:51:05Z</dcterms:created>
  <dcterms:modified xsi:type="dcterms:W3CDTF">2016-11-01T15:44:19Z</dcterms:modified>
</cp:coreProperties>
</file>