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9" r:id="rId19"/>
    <p:sldId id="300" r:id="rId20"/>
    <p:sldId id="301" r:id="rId21"/>
    <p:sldId id="273" r:id="rId22"/>
    <p:sldId id="274" r:id="rId23"/>
    <p:sldId id="275" r:id="rId24"/>
    <p:sldId id="302" r:id="rId25"/>
    <p:sldId id="303" r:id="rId26"/>
    <p:sldId id="276" r:id="rId27"/>
    <p:sldId id="277" r:id="rId28"/>
    <p:sldId id="278" r:id="rId29"/>
    <p:sldId id="279" r:id="rId30"/>
    <p:sldId id="281" r:id="rId31"/>
    <p:sldId id="304" r:id="rId32"/>
    <p:sldId id="305" r:id="rId33"/>
    <p:sldId id="282" r:id="rId34"/>
    <p:sldId id="283" r:id="rId35"/>
    <p:sldId id="284" r:id="rId36"/>
    <p:sldId id="285" r:id="rId37"/>
    <p:sldId id="286" r:id="rId38"/>
    <p:sldId id="287" r:id="rId39"/>
    <p:sldId id="288" r:id="rId40"/>
    <p:sldId id="289" r:id="rId41"/>
    <p:sldId id="290" r:id="rId42"/>
    <p:sldId id="306" r:id="rId43"/>
    <p:sldId id="291" r:id="rId44"/>
    <p:sldId id="292" r:id="rId45"/>
    <p:sldId id="293" r:id="rId46"/>
    <p:sldId id="294" r:id="rId47"/>
    <p:sldId id="295" r:id="rId48"/>
    <p:sldId id="296" r:id="rId49"/>
    <p:sldId id="297" r:id="rId50"/>
    <p:sldId id="307" r:id="rId51"/>
    <p:sldId id="298"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8" autoAdjust="0"/>
    <p:restoredTop sz="92360" autoAdjust="0"/>
  </p:normalViewPr>
  <p:slideViewPr>
    <p:cSldViewPr>
      <p:cViewPr varScale="1">
        <p:scale>
          <a:sx n="67" d="100"/>
          <a:sy n="67" d="100"/>
        </p:scale>
        <p:origin x="-13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3902075"/>
            <a:ext cx="3400425" cy="2949575"/>
            <a:chOff x="0" y="2458"/>
            <a:chExt cx="2142" cy="1858"/>
          </a:xfrm>
        </p:grpSpPr>
        <p:sp>
          <p:nvSpPr>
            <p:cNvPr id="5"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6"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p>
          </p:txBody>
        </p:sp>
        <p:sp>
          <p:nvSpPr>
            <p:cNvPr id="7"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8"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US"/>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grpSp>
      <p:sp>
        <p:nvSpPr>
          <p:cNvPr id="338954"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338955"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12"/>
          <p:cNvSpPr>
            <a:spLocks noGrp="1" noChangeArrowheads="1"/>
          </p:cNvSpPr>
          <p:nvPr>
            <p:ph type="dt" sz="quarter" idx="10"/>
          </p:nvPr>
        </p:nvSpPr>
        <p:spPr/>
        <p:txBody>
          <a:bodyPr/>
          <a:lstStyle>
            <a:lvl1pPr>
              <a:defRPr/>
            </a:lvl1pPr>
          </a:lstStyle>
          <a:p>
            <a:pPr>
              <a:defRPr/>
            </a:pPr>
            <a:endParaRPr lang="en-US"/>
          </a:p>
        </p:txBody>
      </p:sp>
      <p:sp>
        <p:nvSpPr>
          <p:cNvPr id="13" name="Rectangle 13"/>
          <p:cNvSpPr>
            <a:spLocks noGrp="1" noChangeArrowheads="1"/>
          </p:cNvSpPr>
          <p:nvPr>
            <p:ph type="ftr" sz="quarter" idx="11"/>
          </p:nvPr>
        </p:nvSpPr>
        <p:spPr/>
        <p:txBody>
          <a:bodyPr/>
          <a:lstStyle>
            <a:lvl1pPr>
              <a:defRPr/>
            </a:lvl1pPr>
          </a:lstStyle>
          <a:p>
            <a:pPr>
              <a:defRPr/>
            </a:pPr>
            <a:endParaRPr lang="en-US"/>
          </a:p>
        </p:txBody>
      </p:sp>
      <p:sp>
        <p:nvSpPr>
          <p:cNvPr id="14" name="Rectangle 14"/>
          <p:cNvSpPr>
            <a:spLocks noGrp="1" noChangeArrowheads="1"/>
          </p:cNvSpPr>
          <p:nvPr>
            <p:ph type="sldNum" sz="quarter" idx="12"/>
          </p:nvPr>
        </p:nvSpPr>
        <p:spPr/>
        <p:txBody>
          <a:bodyPr/>
          <a:lstStyle>
            <a:lvl1pPr>
              <a:defRPr/>
            </a:lvl1pPr>
          </a:lstStyle>
          <a:p>
            <a:pPr>
              <a:defRPr/>
            </a:pPr>
            <a:fld id="{D961F443-F826-4996-91F6-95B4486F3F8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17096DC1-EACF-4CA7-A3FD-E10ACFA88A0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2C93DB69-33C4-4572-93A6-855CC962393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DB6D32F5-9A31-45A0-A212-E76EE20F206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9712AE66-26CD-42BC-870F-E0B0608E409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DF03B4C0-8C9F-47A6-9A34-56F38EB637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fld id="{31ACEE5C-5AF2-40AF-BF1F-FD1FF12CC44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3F92D8DF-014B-480E-B6A4-A8EE3D98063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fld id="{986E6426-0666-44DB-9EB6-15182CC5B7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7DB14EF2-0F6C-4517-8002-6C79EF64D8A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88DE42E0-F419-47C1-95B4-8F291CA98E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902075"/>
            <a:ext cx="3400425" cy="2949575"/>
            <a:chOff x="0" y="2458"/>
            <a:chExt cx="2142" cy="1858"/>
          </a:xfrm>
        </p:grpSpPr>
        <p:sp>
          <p:nvSpPr>
            <p:cNvPr id="3379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p>
          </p:txBody>
        </p:sp>
        <p:sp>
          <p:nvSpPr>
            <p:cNvPr id="3379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sp>
          <p:nvSpPr>
            <p:cNvPr id="3379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US"/>
            </a:p>
          </p:txBody>
        </p:sp>
        <p:sp>
          <p:nvSpPr>
            <p:cNvPr id="3379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grpSp>
      <p:sp>
        <p:nvSpPr>
          <p:cNvPr id="337930"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337931"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7932"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pPr>
              <a:defRPr/>
            </a:pPr>
            <a:endParaRPr lang="en-US"/>
          </a:p>
        </p:txBody>
      </p:sp>
      <p:sp>
        <p:nvSpPr>
          <p:cNvPr id="337933"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pPr>
              <a:defRPr/>
            </a:pPr>
            <a:endParaRPr lang="en-US"/>
          </a:p>
        </p:txBody>
      </p:sp>
      <p:sp>
        <p:nvSpPr>
          <p:cNvPr id="337934"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pPr>
              <a:defRPr/>
            </a:pPr>
            <a:fld id="{DCE0CB77-2245-4259-AF38-12D9DF7C378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90"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eaLnBrk="0" fontAlgn="base" hangingPunct="0">
        <a:spcBef>
          <a:spcPct val="20000"/>
        </a:spcBef>
        <a:spcAft>
          <a:spcPct val="0"/>
        </a:spcAft>
        <a:buClr>
          <a:srgbClr val="00FF00"/>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rgbClr val="FF0000"/>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eaLnBrk="0" fontAlgn="base" hangingPunct="0">
        <a:spcBef>
          <a:spcPct val="20000"/>
        </a:spcBef>
        <a:spcAft>
          <a:spcPct val="0"/>
        </a:spcAft>
        <a:buClr>
          <a:srgbClr val="FFFF00"/>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eaLnBrk="0" fontAlgn="base" hangingPunct="0">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676400"/>
            <a:ext cx="8077200" cy="2971800"/>
          </a:xfrm>
        </p:spPr>
        <p:txBody>
          <a:bodyPr/>
          <a:lstStyle/>
          <a:p>
            <a:r>
              <a:rPr lang="en-CA" sz="4400" dirty="0" smtClean="0"/>
              <a:t>Managing Report Execution</a:t>
            </a:r>
            <a:endParaRPr lang="en-US" sz="4400" dirty="0" smtClean="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b="1" dirty="0" smtClean="0">
                <a:effectLst/>
              </a:rPr>
              <a:t>Deploying Shared Data Sources</a:t>
            </a:r>
            <a:endParaRPr lang="en-CA" sz="2800" b="1" dirty="0" smtClean="0">
              <a:effectLst/>
            </a:endParaRPr>
          </a:p>
          <a:p>
            <a:pPr marL="990600" lvl="1" indent="-533400">
              <a:lnSpc>
                <a:spcPct val="95000"/>
              </a:lnSpc>
            </a:pPr>
            <a:r>
              <a:rPr lang="en-CA" sz="2200" dirty="0" smtClean="0">
                <a:effectLst/>
              </a:rPr>
              <a:t>Even when a single report is deployed, any shared data sources used by that report are automatically deployed along with it. This only makes sense. </a:t>
            </a:r>
          </a:p>
          <a:p>
            <a:pPr marL="990600" lvl="1" indent="-533400">
              <a:lnSpc>
                <a:spcPct val="95000"/>
              </a:lnSpc>
            </a:pPr>
            <a:r>
              <a:rPr lang="en-CA" sz="2200" dirty="0" smtClean="0">
                <a:effectLst/>
              </a:rPr>
              <a:t>A report that requires shared data sources does not do much if those shared data sources are not present.</a:t>
            </a:r>
          </a:p>
          <a:p>
            <a:pPr marL="990600" lvl="1" indent="-533400">
              <a:lnSpc>
                <a:spcPct val="95000"/>
              </a:lnSpc>
            </a:pPr>
            <a:endParaRPr lang="en-CA" sz="2200" dirty="0" smtClean="0">
              <a:effectLst/>
            </a:endParaRPr>
          </a:p>
          <a:p>
            <a:pPr marL="990600" lvl="1" indent="-533400">
              <a:lnSpc>
                <a:spcPct val="95000"/>
              </a:lnSpc>
            </a:pPr>
            <a:endParaRPr lang="en-CA" sz="2200" dirty="0" smtClean="0">
              <a:effectLst/>
            </a:endParaRPr>
          </a:p>
          <a:p>
            <a:pPr marL="990600" lvl="1" indent="-533400">
              <a:lnSpc>
                <a:spcPct val="95000"/>
              </a:lnSpc>
            </a:pPr>
            <a:endParaRPr lang="en-CA" sz="2200" dirty="0" smtClean="0">
              <a:effectLst/>
            </a:endParaRPr>
          </a:p>
          <a:p>
            <a:pPr marL="990600" lvl="1" indent="-533400">
              <a:lnSpc>
                <a:spcPct val="95000"/>
              </a:lnSpc>
            </a:pPr>
            <a:endParaRPr lang="en-CA" sz="2200" dirty="0" smtClean="0">
              <a:effectLst/>
            </a:endParaRPr>
          </a:p>
          <a:p>
            <a:pPr marL="990600" lvl="1" indent="-533400">
              <a:lnSpc>
                <a:spcPct val="95000"/>
              </a:lnSpc>
            </a:pPr>
            <a:endParaRPr lang="en-CA" sz="2200" dirty="0" smtClean="0">
              <a:effectLst/>
            </a:endParaRPr>
          </a:p>
          <a:p>
            <a:pPr marL="990600" lvl="1" indent="-533400">
              <a:lnSpc>
                <a:spcPct val="95000"/>
              </a:lnSpc>
            </a:pPr>
            <a:endParaRPr lang="en-CA" sz="2200" dirty="0" smtClean="0">
              <a:effectLst/>
            </a:endParaRPr>
          </a:p>
          <a:p>
            <a:pPr marL="990600" lvl="1" indent="-533400">
              <a:lnSpc>
                <a:spcPct val="95000"/>
              </a:lnSpc>
            </a:pPr>
            <a:endParaRPr lang="en-CA" sz="2200" dirty="0" smtClean="0">
              <a:effectLst/>
            </a:endParaRPr>
          </a:p>
          <a:p>
            <a:pPr marL="990600" lvl="1" indent="-533400">
              <a:lnSpc>
                <a:spcPct val="95000"/>
              </a:lnSpc>
            </a:pPr>
            <a:endParaRPr lang="en-CA" sz="2200" dirty="0" smtClean="0">
              <a:effectLst/>
            </a:endParaRPr>
          </a:p>
          <a:p>
            <a:pPr marL="990600" lvl="1" indent="-533400">
              <a:lnSpc>
                <a:spcPct val="95000"/>
              </a:lnSpc>
            </a:pPr>
            <a:r>
              <a:rPr lang="en-CA" sz="2200" dirty="0" smtClean="0">
                <a:effectLst/>
              </a:rPr>
              <a:t>Consider the environment shown in figure above. In this environment, reports are developed in authoring environment using a shared data source that points to a development database server.</a:t>
            </a:r>
          </a:p>
        </p:txBody>
      </p:sp>
      <p:pic>
        <p:nvPicPr>
          <p:cNvPr id="1026" name="Picture 2"/>
          <p:cNvPicPr>
            <a:picLocks noChangeAspect="1" noChangeArrowheads="1"/>
          </p:cNvPicPr>
          <p:nvPr/>
        </p:nvPicPr>
        <p:blipFill>
          <a:blip r:embed="rId2" cstate="print"/>
          <a:srcRect/>
          <a:stretch>
            <a:fillRect/>
          </a:stretch>
        </p:blipFill>
        <p:spPr bwMode="auto">
          <a:xfrm>
            <a:off x="2590800" y="2590800"/>
            <a:ext cx="4305300" cy="276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b="1" smtClean="0">
                <a:effectLst/>
              </a:rPr>
              <a:t>Deploying Shared Data Sources</a:t>
            </a:r>
            <a:endParaRPr lang="en-CA" sz="2800" b="1" smtClean="0">
              <a:effectLst/>
            </a:endParaRPr>
          </a:p>
          <a:p>
            <a:pPr marL="990600" lvl="1" indent="-533400"/>
            <a:r>
              <a:rPr lang="en-CA" sz="2200" smtClean="0">
                <a:effectLst/>
              </a:rPr>
              <a:t>Once the first version of the report is completed, it is deployed to a production report server, as shown in figure below (left). As soon as the deployment is complete, the shared data source on the production report server needs to be changed to point to the production database server. This is shown in figure below (right).</a:t>
            </a:r>
          </a:p>
        </p:txBody>
      </p:sp>
      <p:pic>
        <p:nvPicPr>
          <p:cNvPr id="2050" name="Picture 2"/>
          <p:cNvPicPr>
            <a:picLocks noChangeAspect="1" noChangeArrowheads="1"/>
          </p:cNvPicPr>
          <p:nvPr/>
        </p:nvPicPr>
        <p:blipFill>
          <a:blip r:embed="rId2" cstate="print"/>
          <a:srcRect/>
          <a:stretch>
            <a:fillRect/>
          </a:stretch>
        </p:blipFill>
        <p:spPr bwMode="auto">
          <a:xfrm>
            <a:off x="95250" y="2743200"/>
            <a:ext cx="4324350" cy="28384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572000" y="3657600"/>
            <a:ext cx="43434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b="1" dirty="0" smtClean="0">
                <a:effectLst/>
              </a:rPr>
              <a:t>Deploying Shared Data Sources</a:t>
            </a:r>
            <a:endParaRPr lang="en-CA" sz="2800" b="1" dirty="0" smtClean="0">
              <a:effectLst/>
            </a:endParaRPr>
          </a:p>
          <a:p>
            <a:pPr marL="990600" lvl="1" indent="-533400"/>
            <a:r>
              <a:rPr lang="en-CA" sz="2200" dirty="0" smtClean="0">
                <a:effectLst/>
              </a:rPr>
              <a:t>Now, as time has passed, a new version of the report (version 2) is created in the development environment. This time, when version 2 of the report is deployed to the production report server, the shared data source already exists there. </a:t>
            </a:r>
          </a:p>
          <a:p>
            <a:pPr marL="990600" lvl="1" indent="-533400"/>
            <a:r>
              <a:rPr lang="en-CA" sz="2200" dirty="0" smtClean="0">
                <a:effectLst/>
              </a:rPr>
              <a:t>If </a:t>
            </a:r>
            <a:r>
              <a:rPr lang="en-CA" sz="2200" dirty="0" err="1" smtClean="0">
                <a:effectLst/>
              </a:rPr>
              <a:t>OverwriteDataSources</a:t>
            </a:r>
            <a:r>
              <a:rPr lang="en-CA" sz="2200" dirty="0" smtClean="0">
                <a:effectLst/>
              </a:rPr>
              <a:t> (Project Property pages option) is set to True, the data source from the development environment would overwrite the data source in the production environment. </a:t>
            </a:r>
          </a:p>
          <a:p>
            <a:pPr marL="990600" lvl="1" indent="-533400"/>
            <a:r>
              <a:rPr lang="en-CA" sz="2200" dirty="0" smtClean="0">
                <a:effectLst/>
              </a:rPr>
              <a:t>With this setting, we would have to redirect the shared data source each time a report is deployed. </a:t>
            </a:r>
          </a:p>
          <a:p>
            <a:pPr marL="990600" lvl="1" indent="-533400"/>
            <a:r>
              <a:rPr lang="en-CA" sz="2200" dirty="0" smtClean="0">
                <a:effectLst/>
              </a:rPr>
              <a:t>To avoid this, </a:t>
            </a:r>
            <a:r>
              <a:rPr lang="en-CA" sz="2200" dirty="0" err="1" smtClean="0">
                <a:effectLst/>
              </a:rPr>
              <a:t>OverwriteDataSources</a:t>
            </a:r>
            <a:r>
              <a:rPr lang="en-CA" sz="2200" dirty="0" smtClean="0">
                <a:effectLst/>
              </a:rPr>
              <a:t> is set to False. </a:t>
            </a:r>
          </a:p>
          <a:p>
            <a:pPr marL="990600" lvl="1" indent="-533400"/>
            <a:r>
              <a:rPr lang="en-CA" sz="2200" dirty="0" smtClean="0">
                <a:effectLst/>
              </a:rPr>
              <a:t>Now, when version 2 of the report (and subsequent versions) is deployed to the production report server, the shared data source is not overwritten. </a:t>
            </a:r>
          </a:p>
          <a:p>
            <a:pPr marL="990600" lvl="1" indent="-533400"/>
            <a:r>
              <a:rPr lang="en-CA" sz="2200" dirty="0" smtClean="0">
                <a:effectLst/>
              </a:rPr>
              <a:t>It remains pointing to the production database server.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Uploading Reports Using Report Manager</a:t>
            </a:r>
          </a:p>
          <a:p>
            <a:pPr marL="990600" lvl="1" indent="-533400">
              <a:lnSpc>
                <a:spcPct val="87000"/>
              </a:lnSpc>
              <a:spcBef>
                <a:spcPct val="10000"/>
              </a:spcBef>
            </a:pPr>
            <a:r>
              <a:rPr lang="en-CA" sz="2000" dirty="0" smtClean="0">
                <a:effectLst/>
              </a:rPr>
              <a:t>Another common method of moving a report to the report server is by using the Report Manager. </a:t>
            </a:r>
          </a:p>
          <a:p>
            <a:pPr marL="990600" lvl="1" indent="-533400">
              <a:lnSpc>
                <a:spcPct val="87000"/>
              </a:lnSpc>
              <a:spcBef>
                <a:spcPct val="10000"/>
              </a:spcBef>
            </a:pPr>
            <a:endParaRPr lang="en-CA" sz="500" dirty="0" smtClean="0">
              <a:effectLst/>
            </a:endParaRPr>
          </a:p>
          <a:p>
            <a:pPr marL="990600" lvl="1" indent="-533400">
              <a:lnSpc>
                <a:spcPct val="87000"/>
              </a:lnSpc>
              <a:spcBef>
                <a:spcPct val="10000"/>
              </a:spcBef>
            </a:pPr>
            <a:r>
              <a:rPr lang="en-CA" sz="2000" dirty="0" smtClean="0">
                <a:effectLst/>
              </a:rPr>
              <a:t>This is known as </a:t>
            </a:r>
            <a:r>
              <a:rPr lang="en-CA" sz="2000" i="1" dirty="0" smtClean="0">
                <a:effectLst/>
              </a:rPr>
              <a:t>uploading </a:t>
            </a:r>
            <a:r>
              <a:rPr lang="en-CA" sz="2000" dirty="0" smtClean="0">
                <a:effectLst/>
              </a:rPr>
              <a:t>the report. Deploying reports from the Report Designer can be thought of as pushing the reports from the development environment to the report server, whereas uploading reports from the Report Manager can be thought of as pulling the reports from the development environment to the report server.</a:t>
            </a:r>
          </a:p>
          <a:p>
            <a:pPr marL="990600" lvl="1" indent="-533400">
              <a:lnSpc>
                <a:spcPct val="87000"/>
              </a:lnSpc>
              <a:spcBef>
                <a:spcPct val="10000"/>
              </a:spcBef>
            </a:pPr>
            <a:endParaRPr lang="en-CA" sz="500" dirty="0" smtClean="0">
              <a:effectLst/>
            </a:endParaRPr>
          </a:p>
          <a:p>
            <a:pPr marL="990600" lvl="1" indent="-533400">
              <a:lnSpc>
                <a:spcPct val="87000"/>
              </a:lnSpc>
              <a:spcBef>
                <a:spcPct val="10000"/>
              </a:spcBef>
            </a:pPr>
            <a:r>
              <a:rPr lang="en-CA" sz="2000" dirty="0" smtClean="0">
                <a:effectLst/>
              </a:rPr>
              <a:t>You may need to use the Report Manager upload feature in situations where your report authors do not have rights to deploy reports on the report server. </a:t>
            </a:r>
          </a:p>
          <a:p>
            <a:pPr marL="990600" lvl="1" indent="-533400">
              <a:lnSpc>
                <a:spcPct val="87000"/>
              </a:lnSpc>
              <a:spcBef>
                <a:spcPct val="10000"/>
              </a:spcBef>
            </a:pPr>
            <a:endParaRPr lang="en-CA" sz="500" dirty="0" smtClean="0">
              <a:effectLst/>
            </a:endParaRPr>
          </a:p>
          <a:p>
            <a:pPr marL="990600" lvl="1" indent="-533400">
              <a:lnSpc>
                <a:spcPct val="87000"/>
              </a:lnSpc>
              <a:spcBef>
                <a:spcPct val="10000"/>
              </a:spcBef>
            </a:pPr>
            <a:r>
              <a:rPr lang="en-CA" sz="2000" dirty="0" smtClean="0">
                <a:effectLst/>
              </a:rPr>
              <a:t>The report authors create their reports and test them within the Report Designer. </a:t>
            </a:r>
          </a:p>
          <a:p>
            <a:pPr marL="990600" lvl="1" indent="-533400">
              <a:lnSpc>
                <a:spcPct val="87000"/>
              </a:lnSpc>
              <a:spcBef>
                <a:spcPct val="10000"/>
              </a:spcBef>
            </a:pPr>
            <a:endParaRPr lang="en-CA" sz="500" dirty="0" smtClean="0">
              <a:effectLst/>
            </a:endParaRPr>
          </a:p>
          <a:p>
            <a:pPr marL="990600" lvl="1" indent="-533400">
              <a:lnSpc>
                <a:spcPct val="87000"/>
              </a:lnSpc>
              <a:spcBef>
                <a:spcPct val="10000"/>
              </a:spcBef>
            </a:pPr>
            <a:r>
              <a:rPr lang="en-CA" sz="2000" dirty="0" smtClean="0">
                <a:effectLst/>
              </a:rPr>
              <a:t>When a report is completed, the report author can place the Report Definition Language (RDL) file for the report in a shared directory or send it as an e-mail attachment to the report server administrator. </a:t>
            </a:r>
          </a:p>
          <a:p>
            <a:pPr marL="990600" lvl="1" indent="-533400">
              <a:lnSpc>
                <a:spcPct val="87000"/>
              </a:lnSpc>
              <a:spcBef>
                <a:spcPct val="10000"/>
              </a:spcBef>
            </a:pPr>
            <a:endParaRPr lang="en-CA" sz="500" dirty="0" smtClean="0">
              <a:effectLst/>
            </a:endParaRPr>
          </a:p>
          <a:p>
            <a:pPr marL="990600" lvl="1" indent="-533400">
              <a:lnSpc>
                <a:spcPct val="87000"/>
              </a:lnSpc>
              <a:spcBef>
                <a:spcPct val="10000"/>
              </a:spcBef>
            </a:pPr>
            <a:r>
              <a:rPr lang="en-CA" sz="2000" dirty="0" smtClean="0">
                <a:effectLst/>
              </a:rPr>
              <a:t>The report server administrator can upload the RDL file to a quality assurance report server and test the report for clarity, accuracy, and proper use of database resources. </a:t>
            </a:r>
          </a:p>
          <a:p>
            <a:pPr marL="990600" lvl="1" indent="-533400">
              <a:lnSpc>
                <a:spcPct val="87000"/>
              </a:lnSpc>
              <a:spcBef>
                <a:spcPct val="10000"/>
              </a:spcBef>
            </a:pPr>
            <a:endParaRPr lang="en-CA" sz="500" dirty="0" smtClean="0">
              <a:effectLst/>
            </a:endParaRPr>
          </a:p>
          <a:p>
            <a:pPr marL="990600" lvl="1" indent="-533400">
              <a:lnSpc>
                <a:spcPct val="87000"/>
              </a:lnSpc>
              <a:spcBef>
                <a:spcPct val="10000"/>
              </a:spcBef>
            </a:pPr>
            <a:r>
              <a:rPr lang="en-CA" sz="2000" dirty="0" smtClean="0">
                <a:effectLst/>
              </a:rPr>
              <a:t>Once the report has passed this review, the report server administrator can upload the report to the production report server.</a:t>
            </a:r>
            <a:endParaRPr lang="en-CA" sz="2000" dirty="0" smtClean="0">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Uploading Reports in the Chapter06 Project Using the Report Manager</a:t>
            </a:r>
          </a:p>
          <a:p>
            <a:pPr marL="990600" lvl="1" indent="-533400"/>
            <a:r>
              <a:rPr lang="en-CA" sz="2200" dirty="0" smtClean="0">
                <a:effectLst/>
              </a:rPr>
              <a:t>Let’s try uploading some of the reports from the Chapter06 report project.</a:t>
            </a:r>
          </a:p>
          <a:p>
            <a:pPr marL="1371600" lvl="2" indent="-457200">
              <a:lnSpc>
                <a:spcPct val="95000"/>
              </a:lnSpc>
              <a:buFont typeface="Wingdings" pitchFamily="2" charset="2"/>
              <a:buAutoNum type="arabicPeriod"/>
            </a:pPr>
            <a:r>
              <a:rPr lang="en-CA" sz="2000" dirty="0" smtClean="0">
                <a:effectLst/>
              </a:rPr>
              <a:t>Open the Report Manager in your browser. Click the Galactic Delivery Services folder to view its contents.</a:t>
            </a:r>
          </a:p>
          <a:p>
            <a:pPr marL="1371600" lvl="2" indent="-457200">
              <a:lnSpc>
                <a:spcPct val="95000"/>
              </a:lnSpc>
              <a:buFont typeface="Wingdings" pitchFamily="2" charset="2"/>
              <a:buAutoNum type="arabicPeriod"/>
            </a:pPr>
            <a:r>
              <a:rPr lang="en-CA" sz="2000" dirty="0" smtClean="0">
                <a:effectLst/>
              </a:rPr>
              <a:t>Create a new folder called </a:t>
            </a:r>
            <a:r>
              <a:rPr lang="en-CA" sz="2000" b="1" dirty="0" smtClean="0">
                <a:effectLst/>
              </a:rPr>
              <a:t>Chapter 06</a:t>
            </a:r>
            <a:r>
              <a:rPr lang="en-CA" sz="2000" dirty="0" smtClean="0">
                <a:effectLst/>
              </a:rPr>
              <a:t>.</a:t>
            </a:r>
          </a:p>
          <a:p>
            <a:pPr marL="1371600" lvl="2" indent="-457200">
              <a:lnSpc>
                <a:spcPct val="95000"/>
              </a:lnSpc>
              <a:buFont typeface="Wingdings" pitchFamily="2" charset="2"/>
              <a:buAutoNum type="arabicPeriod"/>
            </a:pPr>
            <a:r>
              <a:rPr lang="en-CA" sz="2000" dirty="0" smtClean="0">
                <a:effectLst/>
              </a:rPr>
              <a:t>Select the new folder to view its contents.</a:t>
            </a:r>
          </a:p>
          <a:p>
            <a:pPr marL="1371600" lvl="2" indent="-457200">
              <a:lnSpc>
                <a:spcPct val="95000"/>
              </a:lnSpc>
              <a:buFont typeface="Wingdings" pitchFamily="2" charset="2"/>
              <a:buAutoNum type="arabicPeriod"/>
            </a:pPr>
            <a:r>
              <a:rPr lang="en-CA" sz="2000" dirty="0" smtClean="0">
                <a:effectLst/>
              </a:rPr>
              <a:t>Click the Upload File button in the toolbar on the Contents tab. The Upload File page appears.</a:t>
            </a:r>
          </a:p>
          <a:p>
            <a:pPr marL="1371600" lvl="2" indent="-457200">
              <a:lnSpc>
                <a:spcPct val="95000"/>
              </a:lnSpc>
              <a:buFont typeface="Wingdings" pitchFamily="2" charset="2"/>
              <a:buAutoNum type="arabicPeriod"/>
            </a:pPr>
            <a:r>
              <a:rPr lang="en-CA" sz="2000" dirty="0" smtClean="0">
                <a:effectLst/>
              </a:rPr>
              <a:t>Click Browse. The Choose file dialog box appears.</a:t>
            </a:r>
          </a:p>
          <a:p>
            <a:pPr marL="1371600" lvl="2" indent="-457200">
              <a:lnSpc>
                <a:spcPct val="95000"/>
              </a:lnSpc>
              <a:buFont typeface="Wingdings" pitchFamily="2" charset="2"/>
              <a:buAutoNum type="arabicPeriod"/>
            </a:pPr>
            <a:r>
              <a:rPr lang="en-CA" sz="2000" dirty="0" smtClean="0">
                <a:effectLst/>
              </a:rPr>
              <a:t>Navigate to the folder where you created your solution for Chapter 6. If this folder is in the default location, you can find it under the following path:</a:t>
            </a:r>
          </a:p>
          <a:p>
            <a:pPr marL="1371600" lvl="2" indent="-457200">
              <a:lnSpc>
                <a:spcPct val="95000"/>
              </a:lnSpc>
              <a:buFont typeface="Wingdings" pitchFamily="2" charset="2"/>
              <a:buNone/>
            </a:pPr>
            <a:r>
              <a:rPr lang="en-CA" sz="2000" dirty="0" smtClean="0">
                <a:effectLst/>
              </a:rPr>
              <a:t>	</a:t>
            </a:r>
            <a:r>
              <a:rPr lang="en-CA" sz="1600" dirty="0" smtClean="0">
                <a:effectLst/>
                <a:latin typeface="Courier New" pitchFamily="49" charset="0"/>
              </a:rPr>
              <a:t>My Documents\Visual Studio </a:t>
            </a:r>
            <a:r>
              <a:rPr lang="en-CA" sz="1600" dirty="0" smtClean="0">
                <a:effectLst/>
                <a:latin typeface="Courier New" pitchFamily="49" charset="0"/>
              </a:rPr>
              <a:t>2010\Projects\MSSQLRS\Chapter06</a:t>
            </a:r>
            <a:endParaRPr lang="en-CA" sz="1600" dirty="0" smtClean="0">
              <a:effectLst/>
              <a:latin typeface="Courier New" pitchFamily="49" charset="0"/>
            </a:endParaRPr>
          </a:p>
          <a:p>
            <a:pPr marL="1371600" lvl="2" indent="-457200">
              <a:lnSpc>
                <a:spcPct val="95000"/>
              </a:lnSpc>
              <a:buFont typeface="Wingdings" pitchFamily="2" charset="2"/>
              <a:buAutoNum type="arabicPeriod" startAt="7"/>
            </a:pPr>
            <a:r>
              <a:rPr lang="en-CA" sz="2000" dirty="0" smtClean="0">
                <a:effectLst/>
              </a:rPr>
              <a:t>Select the Nametags report (Nametags.rdl), and click Open to exit the Choose file dialog box.</a:t>
            </a:r>
          </a:p>
          <a:p>
            <a:pPr marL="1371600" lvl="2" indent="-457200">
              <a:lnSpc>
                <a:spcPct val="95000"/>
              </a:lnSpc>
              <a:buFont typeface="Wingdings" pitchFamily="2" charset="2"/>
              <a:buAutoNum type="arabicPeriod" startAt="7"/>
            </a:pPr>
            <a:r>
              <a:rPr lang="en-CA" sz="2000" dirty="0" smtClean="0">
                <a:effectLst/>
              </a:rPr>
              <a:t>Click OK to upload the file. The Nametags report has been uploaded to the Chapter 06 folder.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smtClean="0">
                <a:effectLst/>
              </a:rPr>
              <a:t>Uploading Reports in the Chapter06 Project Using the Report Manager</a:t>
            </a:r>
          </a:p>
          <a:p>
            <a:pPr marL="1371600" lvl="2" indent="-457200">
              <a:buFont typeface="Wingdings" pitchFamily="2" charset="2"/>
              <a:buAutoNum type="arabicPeriod" startAt="9"/>
            </a:pPr>
            <a:r>
              <a:rPr lang="en-CA" sz="2000" smtClean="0">
                <a:effectLst/>
              </a:rPr>
              <a:t>Click the Nametags report to execute it. You receive an error because, unlike the deployment from the Report Designer, the upload in Report Manager did not bring the shared data source along with the report.</a:t>
            </a:r>
          </a:p>
          <a:p>
            <a:pPr marL="1371600" lvl="2" indent="-457200">
              <a:buFont typeface="Wingdings" pitchFamily="2" charset="2"/>
              <a:buAutoNum type="arabicPeriod" startAt="9"/>
            </a:pPr>
            <a:r>
              <a:rPr lang="en-CA" sz="2000" smtClean="0">
                <a:effectLst/>
              </a:rPr>
              <a:t>Click the link to the Chapter 06 folder at the top of the page.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Creating a Shared Data Source in the Report Manager</a:t>
            </a:r>
          </a:p>
          <a:p>
            <a:pPr marL="1371600" lvl="2" indent="-457200">
              <a:lnSpc>
                <a:spcPct val="87000"/>
              </a:lnSpc>
              <a:spcBef>
                <a:spcPct val="10000"/>
              </a:spcBef>
              <a:buFont typeface="Wingdings" pitchFamily="2" charset="2"/>
              <a:buNone/>
            </a:pPr>
            <a:r>
              <a:rPr lang="en-CA" sz="2000" dirty="0" smtClean="0">
                <a:effectLst/>
              </a:rPr>
              <a:t>	To get the Nametags report functioning, you need to provide it with a shared data source. One way to do this is to create a new shared data source using the Report Manager. Follow these steps:</a:t>
            </a:r>
          </a:p>
          <a:p>
            <a:pPr marL="1371600" lvl="2" indent="-457200">
              <a:lnSpc>
                <a:spcPct val="87000"/>
              </a:lnSpc>
              <a:spcBef>
                <a:spcPct val="10000"/>
              </a:spcBef>
              <a:buFont typeface="+mj-lt"/>
              <a:buAutoNum type="arabicPeriod"/>
            </a:pPr>
            <a:r>
              <a:rPr lang="en-CA" sz="2000" dirty="0" smtClean="0">
                <a:effectLst/>
              </a:rPr>
              <a:t>Click the New Data Source button in the toolbar on the Contents tab. The New Data Source page for a shared data source appears.</a:t>
            </a:r>
          </a:p>
          <a:p>
            <a:pPr marL="1371600" lvl="2" indent="-457200">
              <a:lnSpc>
                <a:spcPct val="87000"/>
              </a:lnSpc>
              <a:spcBef>
                <a:spcPct val="10000"/>
              </a:spcBef>
              <a:buFont typeface="+mj-lt"/>
              <a:buAutoNum type="arabicPeriod"/>
            </a:pPr>
            <a:r>
              <a:rPr lang="en-CA" sz="2000" dirty="0" smtClean="0">
                <a:effectLst/>
              </a:rPr>
              <a:t>Type </a:t>
            </a:r>
            <a:r>
              <a:rPr lang="en-CA" sz="2000" b="1" dirty="0" smtClean="0">
                <a:effectLst/>
              </a:rPr>
              <a:t>Galactic </a:t>
            </a:r>
            <a:r>
              <a:rPr lang="en-CA" sz="2000" dirty="0" smtClean="0">
                <a:effectLst/>
              </a:rPr>
              <a:t>for Name.</a:t>
            </a:r>
          </a:p>
          <a:p>
            <a:pPr marL="1371600" lvl="2" indent="-457200">
              <a:lnSpc>
                <a:spcPct val="87000"/>
              </a:lnSpc>
              <a:spcBef>
                <a:spcPct val="10000"/>
              </a:spcBef>
              <a:buFont typeface="+mj-lt"/>
              <a:buAutoNum type="arabicPeriod"/>
            </a:pPr>
            <a:r>
              <a:rPr lang="en-CA" sz="2000" dirty="0" smtClean="0">
                <a:effectLst/>
              </a:rPr>
              <a:t>Type </a:t>
            </a:r>
            <a:r>
              <a:rPr lang="en-CA" sz="2000" b="1" dirty="0" smtClean="0">
                <a:effectLst/>
              </a:rPr>
              <a:t>Connection to the Galactic Database </a:t>
            </a:r>
            <a:r>
              <a:rPr lang="en-CA" sz="2000" dirty="0" smtClean="0">
                <a:effectLst/>
              </a:rPr>
              <a:t>for Description.</a:t>
            </a:r>
          </a:p>
          <a:p>
            <a:pPr marL="1371600" lvl="2" indent="-457200">
              <a:lnSpc>
                <a:spcPct val="87000"/>
              </a:lnSpc>
              <a:spcBef>
                <a:spcPct val="10000"/>
              </a:spcBef>
              <a:buFont typeface="+mj-lt"/>
              <a:buAutoNum type="arabicPeriod"/>
            </a:pPr>
            <a:r>
              <a:rPr lang="en-CA" sz="2000" dirty="0" smtClean="0">
                <a:effectLst/>
              </a:rPr>
              <a:t>Make sure Microsoft SQL Server is selected in Data Source Type. Other options here include OLE DB, Microsoft SQL Server Analysis Services, Oracle, ODBC, and XML.</a:t>
            </a:r>
          </a:p>
          <a:p>
            <a:pPr marL="1371600" lvl="2" indent="-457200">
              <a:lnSpc>
                <a:spcPct val="87000"/>
              </a:lnSpc>
              <a:spcBef>
                <a:spcPct val="10000"/>
              </a:spcBef>
              <a:buFont typeface="+mj-lt"/>
              <a:buAutoNum type="arabicPeriod"/>
            </a:pPr>
            <a:r>
              <a:rPr lang="en-CA" sz="2000" dirty="0" smtClean="0">
                <a:effectLst/>
              </a:rPr>
              <a:t>Type </a:t>
            </a:r>
            <a:r>
              <a:rPr lang="en-CA" sz="2000" b="1" dirty="0" smtClean="0">
                <a:effectLst/>
              </a:rPr>
              <a:t>data source=(local);initial catalog=Galactic </a:t>
            </a:r>
            <a:r>
              <a:rPr lang="en-CA" sz="2000" dirty="0" smtClean="0">
                <a:effectLst/>
              </a:rPr>
              <a:t>for Connection String. If the Galactic database is not on the report server, but is on a different computer, put the name of that computer in place of (local) in the connection string.</a:t>
            </a:r>
          </a:p>
          <a:p>
            <a:pPr marL="1371600" lvl="2" indent="-457200">
              <a:lnSpc>
                <a:spcPct val="87000"/>
              </a:lnSpc>
              <a:spcBef>
                <a:spcPct val="10000"/>
              </a:spcBef>
              <a:buFont typeface="+mj-lt"/>
              <a:buAutoNum type="arabicPeriod"/>
            </a:pPr>
            <a:r>
              <a:rPr lang="en-CA" sz="2000" dirty="0" smtClean="0">
                <a:effectLst/>
              </a:rPr>
              <a:t>Select the Credentials stored securely in the report server option.</a:t>
            </a:r>
          </a:p>
          <a:p>
            <a:pPr marL="1371600" lvl="2" indent="-457200">
              <a:lnSpc>
                <a:spcPct val="87000"/>
              </a:lnSpc>
              <a:spcBef>
                <a:spcPct val="10000"/>
              </a:spcBef>
              <a:buFont typeface="+mj-lt"/>
              <a:buAutoNum type="arabicPeriod"/>
            </a:pPr>
            <a:r>
              <a:rPr lang="en-CA" sz="2000" dirty="0" smtClean="0">
                <a:effectLst/>
              </a:rPr>
              <a:t>Type </a:t>
            </a:r>
            <a:r>
              <a:rPr lang="en-CA" sz="2000" b="1" dirty="0" err="1" smtClean="0">
                <a:effectLst/>
              </a:rPr>
              <a:t>GalacticReporting</a:t>
            </a:r>
            <a:r>
              <a:rPr lang="en-CA" sz="2000" b="1" dirty="0" smtClean="0">
                <a:effectLst/>
              </a:rPr>
              <a:t> </a:t>
            </a:r>
            <a:r>
              <a:rPr lang="en-CA" sz="2000" dirty="0" smtClean="0">
                <a:effectLst/>
              </a:rPr>
              <a:t>for User Name.</a:t>
            </a:r>
          </a:p>
          <a:p>
            <a:pPr marL="1371600" lvl="2" indent="-457200">
              <a:lnSpc>
                <a:spcPct val="87000"/>
              </a:lnSpc>
              <a:spcBef>
                <a:spcPct val="10000"/>
              </a:spcBef>
              <a:buFont typeface="+mj-lt"/>
              <a:buAutoNum type="arabicPeriod"/>
            </a:pPr>
            <a:r>
              <a:rPr lang="en-CA" sz="2000" dirty="0" smtClean="0">
                <a:effectLst/>
              </a:rPr>
              <a:t>Type </a:t>
            </a:r>
            <a:r>
              <a:rPr lang="en-CA" sz="2000" b="1" dirty="0" smtClean="0">
                <a:effectLst/>
              </a:rPr>
              <a:t>G@l@ct1c</a:t>
            </a:r>
            <a:r>
              <a:rPr lang="en-CA" sz="2000" dirty="0" smtClean="0">
                <a:effectLst/>
              </a:rPr>
              <a:t> for Password</a:t>
            </a:r>
            <a:r>
              <a:rPr lang="en-CA" sz="2000" dirty="0" smtClean="0">
                <a:effectLst/>
              </a:rPr>
              <a:t>.</a:t>
            </a:r>
          </a:p>
          <a:p>
            <a:pPr marL="1371600" lvl="2" indent="-457200">
              <a:lnSpc>
                <a:spcPct val="87000"/>
              </a:lnSpc>
              <a:spcBef>
                <a:spcPct val="10000"/>
              </a:spcBef>
              <a:buFont typeface="+mj-lt"/>
              <a:buAutoNum type="arabicPeriod"/>
            </a:pPr>
            <a:r>
              <a:rPr lang="en-CA" sz="2000" dirty="0" smtClean="0">
                <a:effectLst/>
              </a:rPr>
              <a:t>Click OK to save the data source and return to the Chapter 06 folder.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Creating a Shared Data Source in the Report Manager</a:t>
            </a:r>
          </a:p>
          <a:p>
            <a:pPr marL="1371600" lvl="2" indent="-457200">
              <a:lnSpc>
                <a:spcPct val="90000"/>
              </a:lnSpc>
              <a:spcBef>
                <a:spcPct val="10000"/>
              </a:spcBef>
              <a:buFont typeface="Wingdings" pitchFamily="2" charset="2"/>
              <a:buAutoNum type="arabicPeriod" startAt="10"/>
            </a:pPr>
            <a:r>
              <a:rPr lang="en-CA" sz="1850" dirty="0" smtClean="0">
                <a:effectLst/>
              </a:rPr>
              <a:t>Click the Nametags report to execute it. You receive the same error message page because we have not yet told the report to use our new data source.</a:t>
            </a:r>
          </a:p>
          <a:p>
            <a:pPr marL="1371600" lvl="2" indent="-457200">
              <a:lnSpc>
                <a:spcPct val="90000"/>
              </a:lnSpc>
              <a:spcBef>
                <a:spcPct val="10000"/>
              </a:spcBef>
              <a:buFont typeface="Wingdings" pitchFamily="2" charset="2"/>
              <a:buAutoNum type="arabicPeriod" startAt="10"/>
            </a:pPr>
            <a:r>
              <a:rPr lang="en-CA" sz="1850" dirty="0" smtClean="0">
                <a:effectLst/>
              </a:rPr>
              <a:t>Click the Nametags link in the upper-left corner of the page. The Properties </a:t>
            </a:r>
            <a:r>
              <a:rPr lang="en-CA" sz="1850" dirty="0" smtClean="0">
                <a:effectLst/>
              </a:rPr>
              <a:t>page for </a:t>
            </a:r>
            <a:r>
              <a:rPr lang="en-CA" sz="1850" dirty="0" smtClean="0">
                <a:effectLst/>
              </a:rPr>
              <a:t>the Nametags report appears</a:t>
            </a:r>
            <a:r>
              <a:rPr lang="en-CA" sz="1850" dirty="0" smtClean="0">
                <a:effectLst/>
              </a:rPr>
              <a:t>.</a:t>
            </a:r>
          </a:p>
          <a:p>
            <a:pPr marL="1371600" lvl="2" indent="-457200">
              <a:lnSpc>
                <a:spcPct val="90000"/>
              </a:lnSpc>
              <a:spcBef>
                <a:spcPct val="10000"/>
              </a:spcBef>
              <a:buFont typeface="Wingdings" pitchFamily="2" charset="2"/>
              <a:buAutoNum type="arabicPeriod" startAt="10"/>
            </a:pPr>
            <a:r>
              <a:rPr lang="en-CA" sz="1850" dirty="0" smtClean="0">
                <a:effectLst/>
              </a:rPr>
              <a:t>Click </a:t>
            </a:r>
            <a:r>
              <a:rPr lang="en-CA" sz="1850" dirty="0" smtClean="0">
                <a:effectLst/>
              </a:rPr>
              <a:t>the Data Sources link on the left side of the screen. The Data Sources page for an </a:t>
            </a:r>
            <a:r>
              <a:rPr lang="en-CA" sz="1850" dirty="0" err="1" smtClean="0">
                <a:effectLst/>
              </a:rPr>
              <a:t>NameTags</a:t>
            </a:r>
            <a:r>
              <a:rPr lang="en-CA" sz="1850" dirty="0" smtClean="0">
                <a:effectLst/>
              </a:rPr>
              <a:t> </a:t>
            </a:r>
            <a:r>
              <a:rPr lang="en-CA" sz="1850" dirty="0" smtClean="0">
                <a:effectLst/>
              </a:rPr>
              <a:t>report appears.</a:t>
            </a:r>
          </a:p>
          <a:p>
            <a:pPr marL="1371600" lvl="2" indent="-457200">
              <a:lnSpc>
                <a:spcPct val="90000"/>
              </a:lnSpc>
              <a:spcBef>
                <a:spcPct val="10000"/>
              </a:spcBef>
              <a:buFont typeface="Wingdings" pitchFamily="2" charset="2"/>
              <a:buAutoNum type="arabicPeriod" startAt="10"/>
            </a:pPr>
            <a:r>
              <a:rPr lang="en-CA" sz="1850" dirty="0" smtClean="0">
                <a:effectLst/>
              </a:rPr>
              <a:t>A shared data source should be selected. Click Browse. The Select a Shared Data Source page appears.</a:t>
            </a:r>
          </a:p>
          <a:p>
            <a:pPr marL="1371600" lvl="2" indent="-457200">
              <a:lnSpc>
                <a:spcPct val="90000"/>
              </a:lnSpc>
              <a:spcBef>
                <a:spcPct val="10000"/>
              </a:spcBef>
              <a:buFont typeface="Wingdings" pitchFamily="2" charset="2"/>
              <a:buAutoNum type="arabicPeriod" startAt="10"/>
            </a:pPr>
            <a:r>
              <a:rPr lang="en-CA" sz="1850" dirty="0" smtClean="0">
                <a:effectLst/>
              </a:rPr>
              <a:t>Expand each folder in the tree view under Location until you can see the Galactic shared data source in the Chapter 06 folder. Click the Galactic shared data source. The path to the Galactic shared data source is filled in Location. (You can also type this path into Location if you do not want to use the tree view.)</a:t>
            </a:r>
          </a:p>
          <a:p>
            <a:pPr marL="1371600" lvl="2" indent="-457200">
              <a:lnSpc>
                <a:spcPct val="90000"/>
              </a:lnSpc>
              <a:spcBef>
                <a:spcPct val="10000"/>
              </a:spcBef>
              <a:buFont typeface="Wingdings" pitchFamily="2" charset="2"/>
              <a:buAutoNum type="arabicPeriod" startAt="10"/>
            </a:pPr>
            <a:r>
              <a:rPr lang="en-CA" sz="1850" dirty="0" smtClean="0">
                <a:effectLst/>
              </a:rPr>
              <a:t>Click OK to exit the Select a Shared Data Source page.</a:t>
            </a:r>
          </a:p>
          <a:p>
            <a:pPr marL="1371600" lvl="2" indent="-457200">
              <a:lnSpc>
                <a:spcPct val="90000"/>
              </a:lnSpc>
              <a:spcBef>
                <a:spcPct val="10000"/>
              </a:spcBef>
              <a:buFont typeface="Wingdings" pitchFamily="2" charset="2"/>
              <a:buAutoNum type="arabicPeriod" startAt="10"/>
            </a:pPr>
            <a:r>
              <a:rPr lang="en-CA" sz="1850" dirty="0" smtClean="0">
                <a:effectLst/>
              </a:rPr>
              <a:t>Click Apply at the bottom of the page.</a:t>
            </a:r>
          </a:p>
          <a:p>
            <a:pPr marL="1371600" lvl="2" indent="-457200">
              <a:lnSpc>
                <a:spcPct val="90000"/>
              </a:lnSpc>
              <a:spcBef>
                <a:spcPct val="10000"/>
              </a:spcBef>
              <a:buFont typeface="Wingdings" pitchFamily="2" charset="2"/>
              <a:buAutoNum type="arabicPeriod" startAt="10"/>
            </a:pPr>
            <a:r>
              <a:rPr lang="en-CA" sz="1850" dirty="0" smtClean="0">
                <a:effectLst/>
              </a:rPr>
              <a:t>Click </a:t>
            </a:r>
            <a:r>
              <a:rPr lang="en-CA" sz="1850" dirty="0" smtClean="0">
                <a:effectLst/>
              </a:rPr>
              <a:t>the large “Nametags” heading at the top of the page to view the report. </a:t>
            </a:r>
            <a:r>
              <a:rPr lang="en-CA" sz="1850" dirty="0" smtClean="0">
                <a:effectLst/>
              </a:rPr>
              <a:t>The report </a:t>
            </a:r>
            <a:r>
              <a:rPr lang="en-CA" sz="1850" dirty="0" smtClean="0">
                <a:effectLst/>
              </a:rPr>
              <a:t>now generates using the new shared data source. (An image placeholder </a:t>
            </a:r>
            <a:r>
              <a:rPr lang="en-CA" sz="1850" dirty="0" smtClean="0">
                <a:effectLst/>
              </a:rPr>
              <a:t>is where </a:t>
            </a:r>
            <a:r>
              <a:rPr lang="en-CA" sz="1850" dirty="0" smtClean="0">
                <a:effectLst/>
              </a:rPr>
              <a:t>the GDS logo should be. We deal with this in the section “Uploading </a:t>
            </a:r>
            <a:r>
              <a:rPr lang="en-CA" sz="1850" dirty="0" smtClean="0">
                <a:effectLst/>
              </a:rPr>
              <a:t>External Report </a:t>
            </a:r>
            <a:r>
              <a:rPr lang="en-CA" sz="1850" dirty="0" smtClean="0">
                <a:effectLst/>
              </a:rPr>
              <a:t>Images.”)</a:t>
            </a:r>
          </a:p>
          <a:p>
            <a:pPr marL="1371600" lvl="2" indent="-457200">
              <a:lnSpc>
                <a:spcPct val="90000"/>
              </a:lnSpc>
              <a:spcBef>
                <a:spcPct val="10000"/>
              </a:spcBef>
              <a:buFont typeface="Wingdings" pitchFamily="2" charset="2"/>
              <a:buAutoNum type="arabicPeriod" startAt="10"/>
            </a:pPr>
            <a:r>
              <a:rPr lang="en-CA" sz="1850" dirty="0" smtClean="0">
                <a:effectLst/>
              </a:rPr>
              <a:t>Once </a:t>
            </a:r>
            <a:r>
              <a:rPr lang="en-CA" sz="1850" dirty="0" smtClean="0">
                <a:effectLst/>
              </a:rPr>
              <a:t>the report has completed generating, click the Chapter06 link at the top </a:t>
            </a:r>
            <a:r>
              <a:rPr lang="en-CA" sz="1850" dirty="0" smtClean="0">
                <a:effectLst/>
              </a:rPr>
              <a:t>of the </a:t>
            </a:r>
            <a:r>
              <a:rPr lang="en-CA" sz="1850" dirty="0" smtClean="0">
                <a:effectLst/>
              </a:rPr>
              <a:t>page.</a:t>
            </a:r>
            <a:endParaRPr lang="en-CA" sz="1850" dirty="0" smtClean="0">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b="1" dirty="0" smtClean="0">
                <a:effectLst/>
              </a:rPr>
              <a:t>Hiding an Item</a:t>
            </a:r>
            <a:endParaRPr lang="en-CA" b="1" dirty="0" smtClean="0">
              <a:effectLst/>
            </a:endParaRPr>
          </a:p>
          <a:p>
            <a:pPr marL="990600" lvl="1" indent="-533400"/>
            <a:r>
              <a:rPr lang="en-CA" sz="2000" dirty="0" smtClean="0">
                <a:effectLst/>
              </a:rPr>
              <a:t>Figure </a:t>
            </a:r>
            <a:r>
              <a:rPr lang="en-CA" sz="2000" dirty="0" smtClean="0">
                <a:effectLst/>
              </a:rPr>
              <a:t>in next slide below </a:t>
            </a:r>
            <a:r>
              <a:rPr lang="en-CA" sz="2000" dirty="0" smtClean="0">
                <a:effectLst/>
              </a:rPr>
              <a:t>shows the tile view of the Chapter06 folder. The Galactic shared </a:t>
            </a:r>
            <a:r>
              <a:rPr lang="en-CA" sz="2000" dirty="0" smtClean="0">
                <a:effectLst/>
              </a:rPr>
              <a:t>data source </a:t>
            </a:r>
            <a:r>
              <a:rPr lang="en-CA" sz="2000" dirty="0" smtClean="0">
                <a:effectLst/>
              </a:rPr>
              <a:t>appears in the left column. Shared data sources have a cylinder icon. </a:t>
            </a:r>
            <a:endParaRPr lang="en-CA" sz="2000" dirty="0" smtClean="0">
              <a:effectLst/>
            </a:endParaRPr>
          </a:p>
          <a:p>
            <a:pPr marL="990600" lvl="1" indent="-533400"/>
            <a:r>
              <a:rPr lang="en-CA" sz="2000" dirty="0" smtClean="0">
                <a:effectLst/>
              </a:rPr>
              <a:t>The Nametags </a:t>
            </a:r>
            <a:r>
              <a:rPr lang="en-CA" sz="2000" dirty="0" smtClean="0">
                <a:effectLst/>
              </a:rPr>
              <a:t>report appears in the right column. Reports have an icon showing a piece </a:t>
            </a:r>
            <a:r>
              <a:rPr lang="en-CA" sz="2000" dirty="0" smtClean="0">
                <a:effectLst/>
              </a:rPr>
              <a:t>of paper </a:t>
            </a:r>
            <a:r>
              <a:rPr lang="en-CA" sz="2000" dirty="0" smtClean="0">
                <a:effectLst/>
              </a:rPr>
              <a:t>with columns of data and a bar chart along with a drafting triangle and ruler. </a:t>
            </a:r>
            <a:endParaRPr lang="en-CA" sz="2000" dirty="0" smtClean="0">
              <a:effectLst/>
            </a:endParaRPr>
          </a:p>
          <a:p>
            <a:pPr marL="990600" lvl="1" indent="-533400"/>
            <a:r>
              <a:rPr lang="en-CA" sz="2000" dirty="0" smtClean="0">
                <a:effectLst/>
              </a:rPr>
              <a:t>When </a:t>
            </a:r>
            <a:r>
              <a:rPr lang="en-CA" sz="2000" dirty="0" smtClean="0">
                <a:effectLst/>
              </a:rPr>
              <a:t>users are browsing through folders to find a report, you may not want </a:t>
            </a:r>
            <a:r>
              <a:rPr lang="en-CA" sz="2000" dirty="0" smtClean="0">
                <a:effectLst/>
              </a:rPr>
              <a:t>other items</a:t>
            </a:r>
            <a:r>
              <a:rPr lang="en-CA" sz="2000" dirty="0" smtClean="0">
                <a:effectLst/>
              </a:rPr>
              <a:t>, such as shared data sources, cluttering things up. </a:t>
            </a:r>
            <a:endParaRPr lang="en-CA" sz="2000" dirty="0" smtClean="0">
              <a:effectLst/>
            </a:endParaRPr>
          </a:p>
        </p:txBody>
      </p:sp>
      <p:pic>
        <p:nvPicPr>
          <p:cNvPr id="3" name="Picture 2"/>
          <p:cNvPicPr>
            <a:picLocks noChangeAspect="1" noChangeArrowheads="1"/>
          </p:cNvPicPr>
          <p:nvPr/>
        </p:nvPicPr>
        <p:blipFill>
          <a:blip r:embed="rId2" cstate="print"/>
          <a:srcRect/>
          <a:stretch>
            <a:fillRect/>
          </a:stretch>
        </p:blipFill>
        <p:spPr bwMode="auto">
          <a:xfrm>
            <a:off x="1695781" y="3538536"/>
            <a:ext cx="5816601"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b="1" dirty="0" smtClean="0">
                <a:effectLst/>
              </a:rPr>
              <a:t>Hiding an Item</a:t>
            </a:r>
            <a:endParaRPr lang="en-CA" b="1" dirty="0" smtClean="0">
              <a:effectLst/>
            </a:endParaRPr>
          </a:p>
          <a:p>
            <a:pPr marL="990600" lvl="1" indent="-533400"/>
            <a:r>
              <a:rPr lang="en-CA" sz="2000" dirty="0" smtClean="0">
                <a:effectLst/>
              </a:rPr>
              <a:t>It makes more sense to have the shared data sources where the reports can use them, but out of sight of the users. Fortunately, Report Manager provides a way to do just that</a:t>
            </a:r>
            <a:r>
              <a:rPr lang="en-CA" sz="2000" dirty="0" smtClean="0">
                <a:effectLst/>
              </a:rPr>
              <a:t>.</a:t>
            </a:r>
          </a:p>
          <a:p>
            <a:pPr marL="990600" lvl="1" indent="-533400"/>
            <a:endParaRPr lang="en-CA" sz="800" dirty="0" smtClean="0">
              <a:effectLst/>
            </a:endParaRPr>
          </a:p>
          <a:p>
            <a:pPr marL="1390650" lvl="2" indent="-533400">
              <a:buFont typeface="+mj-lt"/>
              <a:buAutoNum type="arabicPeriod"/>
            </a:pPr>
            <a:r>
              <a:rPr lang="en-CA" sz="2000" dirty="0" smtClean="0">
                <a:effectLst/>
              </a:rPr>
              <a:t>Hover over the Galactic data source and select Manage from the drop-down menu. The Properties page appears.</a:t>
            </a:r>
          </a:p>
          <a:p>
            <a:pPr marL="1390650" lvl="2" indent="-533400">
              <a:buFont typeface="+mj-lt"/>
              <a:buAutoNum type="arabicPeriod"/>
            </a:pPr>
            <a:r>
              <a:rPr lang="en-CA" sz="2000" dirty="0" smtClean="0">
                <a:effectLst/>
              </a:rPr>
              <a:t>Check the Hide in tile view check box.</a:t>
            </a:r>
          </a:p>
          <a:p>
            <a:pPr marL="1390650" lvl="2" indent="-533400">
              <a:buFont typeface="+mj-lt"/>
              <a:buAutoNum type="arabicPeriod"/>
            </a:pPr>
            <a:r>
              <a:rPr lang="en-CA" sz="2000" dirty="0" smtClean="0">
                <a:effectLst/>
              </a:rPr>
              <a:t>Click Apply to save this change.</a:t>
            </a:r>
          </a:p>
          <a:p>
            <a:pPr marL="1390650" lvl="2" indent="-533400">
              <a:buFont typeface="+mj-lt"/>
              <a:buAutoNum type="arabicPeriod"/>
            </a:pPr>
            <a:r>
              <a:rPr lang="en-CA" sz="2000" dirty="0" smtClean="0">
                <a:effectLst/>
              </a:rPr>
              <a:t>Click the Chapter06 link at the top of the page. </a:t>
            </a:r>
            <a:endParaRPr lang="en-CA" sz="2000" dirty="0" smtClean="0">
              <a:effectLst/>
            </a:endParaRPr>
          </a:p>
          <a:p>
            <a:pPr marL="1390650" lvl="2" indent="-533400">
              <a:buFont typeface="+mj-lt"/>
              <a:buAutoNum type="arabicPeriod"/>
            </a:pPr>
            <a:endParaRPr lang="en-CA" sz="1200" dirty="0" smtClean="0">
              <a:effectLst/>
            </a:endParaRPr>
          </a:p>
          <a:p>
            <a:pPr marL="990600" lvl="1" indent="-533400"/>
            <a:r>
              <a:rPr lang="en-CA" sz="2000" dirty="0" smtClean="0">
                <a:effectLst/>
              </a:rPr>
              <a:t>The Galactic data source is no longer visible in the tile view. </a:t>
            </a:r>
            <a:r>
              <a:rPr lang="en-CA" sz="2000" dirty="0" smtClean="0">
                <a:effectLst/>
              </a:rPr>
              <a:t>You </a:t>
            </a:r>
            <a:r>
              <a:rPr lang="en-CA" sz="2000" dirty="0" smtClean="0">
                <a:effectLst/>
              </a:rPr>
              <a:t>can use this </a:t>
            </a:r>
            <a:r>
              <a:rPr lang="en-CA" sz="2000" dirty="0" smtClean="0">
                <a:effectLst/>
              </a:rPr>
              <a:t>same technique </a:t>
            </a:r>
            <a:r>
              <a:rPr lang="en-CA" sz="2000" dirty="0" smtClean="0">
                <a:effectLst/>
              </a:rPr>
              <a:t>to hide reports you do not want to have generally available to users </a:t>
            </a:r>
            <a:r>
              <a:rPr lang="en-CA" sz="2000" dirty="0" smtClean="0">
                <a:effectLst/>
              </a:rPr>
              <a:t>browsing through </a:t>
            </a:r>
            <a:r>
              <a:rPr lang="en-CA" sz="2000" dirty="0" smtClean="0">
                <a:effectLst/>
              </a:rPr>
              <a:t>the folders.</a:t>
            </a:r>
            <a:endParaRPr lang="en-CA" sz="2000" dirty="0" smtClean="0">
              <a:effectLst/>
            </a:endParaRPr>
          </a:p>
          <a:p>
            <a:pPr marL="990600" lvl="1" indent="-533400"/>
            <a:r>
              <a:rPr lang="en-CA" sz="2000" dirty="0" smtClean="0">
                <a:effectLst/>
              </a:rPr>
              <a:t>If you do need to edit the Galactic data source, you can view it by using the </a:t>
            </a:r>
            <a:r>
              <a:rPr lang="en-CA" sz="2000" dirty="0" smtClean="0">
                <a:effectLst/>
              </a:rPr>
              <a:t>detail view </a:t>
            </a:r>
            <a:r>
              <a:rPr lang="en-CA" sz="2000" dirty="0" smtClean="0">
                <a:effectLst/>
              </a:rPr>
              <a:t>of the folder. Follow these steps</a:t>
            </a:r>
            <a:r>
              <a:rPr lang="en-CA" sz="2000" dirty="0" smtClean="0">
                <a:effectLst/>
              </a:rPr>
              <a:t>:</a:t>
            </a:r>
          </a:p>
          <a:p>
            <a:pPr marL="990600" lvl="1" indent="-533400"/>
            <a:endParaRPr lang="en-CA" sz="1200" dirty="0" smtClean="0">
              <a:effectLst/>
            </a:endParaRPr>
          </a:p>
          <a:p>
            <a:pPr marL="1390650" lvl="2" indent="-533400">
              <a:buFont typeface="+mj-lt"/>
              <a:buAutoNum type="arabicPeriod"/>
            </a:pPr>
            <a:r>
              <a:rPr lang="en-CA" sz="2000" dirty="0" smtClean="0">
                <a:effectLst/>
              </a:rPr>
              <a:t>Click </a:t>
            </a:r>
            <a:r>
              <a:rPr lang="en-CA" sz="2000" dirty="0" smtClean="0">
                <a:effectLst/>
              </a:rPr>
              <a:t>the Details View button in the toolbar. The Galactic data source is </a:t>
            </a:r>
            <a:r>
              <a:rPr lang="en-CA" sz="2000" dirty="0" smtClean="0">
                <a:effectLst/>
              </a:rPr>
              <a:t>now visible </a:t>
            </a:r>
            <a:r>
              <a:rPr lang="en-CA" sz="2000" dirty="0" smtClean="0">
                <a:effectLst/>
              </a:rPr>
              <a:t>in this detail view, as shown in </a:t>
            </a:r>
            <a:r>
              <a:rPr lang="en-CA" sz="2000" dirty="0" smtClean="0">
                <a:effectLst/>
              </a:rPr>
              <a:t>figure on next slide. </a:t>
            </a:r>
            <a:r>
              <a:rPr lang="en-CA" sz="2000" dirty="0" smtClean="0">
                <a:effectLst/>
              </a:rPr>
              <a:t>By default, the detail view </a:t>
            </a:r>
            <a:r>
              <a:rPr lang="en-CA" sz="2000" dirty="0" smtClean="0">
                <a:effectLst/>
              </a:rPr>
              <a:t>is in </a:t>
            </a:r>
            <a:r>
              <a:rPr lang="en-CA" sz="2000" dirty="0" smtClean="0">
                <a:effectLst/>
              </a:rPr>
              <a:t>alphabetical order by name</a:t>
            </a:r>
            <a:r>
              <a:rPr lang="en-CA" sz="1900" dirty="0" smtClean="0">
                <a:effectLst/>
              </a:rPr>
              <a:t>.</a:t>
            </a:r>
            <a:endParaRPr lang="en-CA" sz="1900" dirty="0" smtClean="0">
              <a:effectLst/>
            </a:endParaRPr>
          </a:p>
          <a:p>
            <a:pPr marL="990600" lvl="1" indent="-533400"/>
            <a:endParaRPr lang="en-CA" sz="2000" dirty="0" smtClean="0">
              <a:effectLst/>
            </a:endParaRPr>
          </a:p>
          <a:p>
            <a:pPr marL="990600" lvl="1" indent="-533400"/>
            <a:endParaRPr lang="en-CA" sz="2000" dirty="0" smtClean="0">
              <a:effectLst/>
            </a:endParaRPr>
          </a:p>
          <a:p>
            <a:pPr marL="990600" lvl="1" indent="-533400"/>
            <a:endParaRPr lang="en-CA" sz="2000" dirty="0" smtClean="0">
              <a:effectLst/>
            </a:endParaRPr>
          </a:p>
          <a:p>
            <a:pPr marL="990600" lvl="1" indent="-533400"/>
            <a:endParaRPr lang="en-CA" sz="2000" dirty="0" smtClean="0">
              <a:effectLst/>
            </a:endParaRPr>
          </a:p>
          <a:p>
            <a:pPr marL="990600" lvl="1" indent="-533400"/>
            <a:endParaRPr lang="en-CA" sz="2000" dirty="0" smtClean="0">
              <a:effectLst/>
            </a:endParaRPr>
          </a:p>
          <a:p>
            <a:pPr marL="990600" lvl="1" indent="-533400"/>
            <a:endParaRPr lang="en-CA" sz="2000" dirty="0" smtClean="0">
              <a:effectLst/>
            </a:endParaRPr>
          </a:p>
          <a:p>
            <a:pPr marL="990600" lvl="1" indent="-533400"/>
            <a:endParaRPr lang="en-CA" sz="2000" dirty="0" smtClean="0">
              <a:effectLst/>
            </a:endParaRPr>
          </a:p>
          <a:p>
            <a:pPr marL="990600" lvl="1" indent="-533400"/>
            <a:endParaRPr lang="en-CA" sz="2000" dirty="0" smtClean="0">
              <a:effectLst/>
            </a:endParaRPr>
          </a:p>
          <a:p>
            <a:pPr marL="990600" lvl="1" indent="-533400"/>
            <a:endParaRPr lang="en-CA" sz="2000" dirty="0" smtClean="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85725" y="76200"/>
            <a:ext cx="8991600" cy="6553200"/>
          </a:xfrm>
        </p:spPr>
        <p:txBody>
          <a:bodyPr/>
          <a:lstStyle/>
          <a:p>
            <a:pPr eaLnBrk="1" hangingPunct="1">
              <a:lnSpc>
                <a:spcPct val="80000"/>
              </a:lnSpc>
            </a:pPr>
            <a:r>
              <a:rPr lang="en-CA" sz="2400" b="1" smtClean="0">
                <a:effectLst/>
              </a:rPr>
              <a:t>Folders</a:t>
            </a:r>
          </a:p>
          <a:p>
            <a:pPr lvl="1">
              <a:lnSpc>
                <a:spcPct val="85000"/>
              </a:lnSpc>
              <a:spcBef>
                <a:spcPct val="15000"/>
              </a:spcBef>
            </a:pPr>
            <a:r>
              <a:rPr lang="en-CA" sz="1900" smtClean="0">
                <a:effectLst/>
              </a:rPr>
              <a:t>Before you deploy reports to the report server, you need to have an understanding of the way the report server organizes reports in the Report Catalog. </a:t>
            </a:r>
          </a:p>
          <a:p>
            <a:pPr lvl="1">
              <a:lnSpc>
                <a:spcPct val="85000"/>
              </a:lnSpc>
              <a:spcBef>
                <a:spcPct val="15000"/>
              </a:spcBef>
            </a:pPr>
            <a:r>
              <a:rPr lang="en-CA" sz="1900" smtClean="0">
                <a:effectLst/>
              </a:rPr>
              <a:t>In the Report Catalog, reports are arranged into a system of folders similar to the Windows or Mac file system.</a:t>
            </a:r>
          </a:p>
          <a:p>
            <a:pPr lvl="1">
              <a:lnSpc>
                <a:spcPct val="85000"/>
              </a:lnSpc>
              <a:spcBef>
                <a:spcPct val="15000"/>
              </a:spcBef>
            </a:pPr>
            <a:r>
              <a:rPr lang="en-CA" sz="1900" smtClean="0">
                <a:effectLst/>
              </a:rPr>
              <a:t>Folders can contain reports, supporting files (such as external images and shared data sources), and even other folders. The easiest way to create, view, and maintain these folders is through the Report Manager.</a:t>
            </a:r>
          </a:p>
          <a:p>
            <a:pPr lvl="1">
              <a:lnSpc>
                <a:spcPct val="85000"/>
              </a:lnSpc>
              <a:spcBef>
                <a:spcPct val="15000"/>
              </a:spcBef>
            </a:pPr>
            <a:r>
              <a:rPr lang="en-CA" sz="1900" smtClean="0">
                <a:effectLst/>
              </a:rPr>
              <a:t>Although the Report Catalog folders look and act like Windows file system folders, they are not actual file system folders. You cannot find them anywhere in the file system on the computer running the report server. </a:t>
            </a:r>
          </a:p>
          <a:p>
            <a:pPr lvl="1">
              <a:lnSpc>
                <a:spcPct val="85000"/>
              </a:lnSpc>
              <a:spcBef>
                <a:spcPct val="15000"/>
              </a:spcBef>
            </a:pPr>
            <a:r>
              <a:rPr lang="en-CA" sz="1900" i="1" smtClean="0">
                <a:effectLst/>
              </a:rPr>
              <a:t>Report Catalog folders </a:t>
            </a:r>
            <a:r>
              <a:rPr lang="en-CA" sz="1900" smtClean="0">
                <a:effectLst/>
              </a:rPr>
              <a:t>are screen representations of records in the Report Catalog database. Each folder is assigned a name. Folder names can include just about any character, including spaces. </a:t>
            </a:r>
          </a:p>
          <a:p>
            <a:pPr lvl="1">
              <a:lnSpc>
                <a:spcPct val="85000"/>
              </a:lnSpc>
              <a:spcBef>
                <a:spcPct val="15000"/>
              </a:spcBef>
            </a:pPr>
            <a:r>
              <a:rPr lang="en-CA" sz="1900" smtClean="0">
                <a:effectLst/>
              </a:rPr>
              <a:t>However, folder names cannot include any of the following characters:</a:t>
            </a:r>
          </a:p>
          <a:p>
            <a:pPr lvl="1">
              <a:lnSpc>
                <a:spcPct val="85000"/>
              </a:lnSpc>
              <a:spcBef>
                <a:spcPct val="15000"/>
              </a:spcBef>
              <a:buFont typeface="Wingdings" pitchFamily="2" charset="2"/>
              <a:buNone/>
            </a:pPr>
            <a:r>
              <a:rPr lang="en-CA" sz="1900" smtClean="0">
                <a:effectLst/>
              </a:rPr>
              <a:t>	</a:t>
            </a:r>
            <a:r>
              <a:rPr lang="en-CA" sz="1900" smtClean="0">
                <a:effectLst/>
                <a:latin typeface="Courier New" pitchFamily="49" charset="0"/>
              </a:rPr>
              <a:t>; ? : @ &amp; = + $ , \ * &lt; &gt; | " /</a:t>
            </a:r>
          </a:p>
          <a:p>
            <a:pPr lvl="1">
              <a:lnSpc>
                <a:spcPct val="85000"/>
              </a:lnSpc>
              <a:spcBef>
                <a:spcPct val="15000"/>
              </a:spcBef>
            </a:pPr>
            <a:r>
              <a:rPr lang="en-CA" sz="1900" smtClean="0">
                <a:effectLst/>
              </a:rPr>
              <a:t>Also, a folder name cannot consist exclusively of dots or spaces. In addition to a name, folders can be assigned a description. The description can contain a long explanation of the contents of the folder. </a:t>
            </a:r>
          </a:p>
          <a:p>
            <a:pPr lvl="1">
              <a:lnSpc>
                <a:spcPct val="85000"/>
              </a:lnSpc>
              <a:spcBef>
                <a:spcPct val="15000"/>
              </a:spcBef>
            </a:pPr>
            <a:r>
              <a:rPr lang="en-CA" sz="1900" smtClean="0">
                <a:effectLst/>
              </a:rPr>
              <a:t>The description can help users determine what types of reports are in a folder without having to open that folder and look at the contents. </a:t>
            </a:r>
          </a:p>
          <a:p>
            <a:pPr lvl="1">
              <a:lnSpc>
                <a:spcPct val="85000"/>
              </a:lnSpc>
              <a:spcBef>
                <a:spcPct val="15000"/>
              </a:spcBef>
            </a:pPr>
            <a:r>
              <a:rPr lang="en-CA" sz="1900" smtClean="0">
                <a:effectLst/>
              </a:rPr>
              <a:t>Both the folder name and the description can be searched by a user to help them find a report.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b="1" dirty="0" smtClean="0">
                <a:effectLst/>
              </a:rPr>
              <a:t>Hiding an </a:t>
            </a:r>
            <a:r>
              <a:rPr lang="en-CA" b="1" dirty="0" smtClean="0">
                <a:effectLst/>
              </a:rPr>
              <a:t>Item</a:t>
            </a:r>
          </a:p>
          <a:p>
            <a:pPr marL="609600" indent="-609600"/>
            <a:endParaRPr lang="en-CA" sz="1200" b="1" dirty="0" smtClean="0">
              <a:effectLst/>
            </a:endParaRPr>
          </a:p>
          <a:p>
            <a:pPr marL="1390650" lvl="2" indent="-533400">
              <a:buFont typeface="+mj-lt"/>
              <a:buAutoNum type="arabicPeriod" startAt="2"/>
            </a:pPr>
            <a:r>
              <a:rPr lang="en-CA" sz="2100" dirty="0" smtClean="0">
                <a:effectLst/>
              </a:rPr>
              <a:t>Click </a:t>
            </a:r>
            <a:r>
              <a:rPr lang="en-CA" sz="2100" dirty="0" smtClean="0">
                <a:effectLst/>
              </a:rPr>
              <a:t>the Type column heading. The detail view is now sorted by type in </a:t>
            </a:r>
            <a:r>
              <a:rPr lang="en-CA" sz="2100" dirty="0" smtClean="0">
                <a:effectLst/>
              </a:rPr>
              <a:t>ascending order</a:t>
            </a:r>
            <a:r>
              <a:rPr lang="en-CA" sz="2100" dirty="0" smtClean="0">
                <a:effectLst/>
              </a:rPr>
              <a:t>. (In an ascending sort by type, the reports are at the top of the list, </a:t>
            </a:r>
            <a:r>
              <a:rPr lang="en-CA" sz="2100" dirty="0" smtClean="0">
                <a:effectLst/>
              </a:rPr>
              <a:t>with supporting </a:t>
            </a:r>
            <a:r>
              <a:rPr lang="en-CA" sz="2100" dirty="0" smtClean="0">
                <a:effectLst/>
              </a:rPr>
              <a:t>items, such as shared data sources, at the bottom.) Note the </a:t>
            </a:r>
            <a:r>
              <a:rPr lang="en-CA" sz="2100" dirty="0" smtClean="0">
                <a:effectLst/>
              </a:rPr>
              <a:t>downward-pointing arrow </a:t>
            </a:r>
            <a:r>
              <a:rPr lang="en-CA" sz="2100" dirty="0" smtClean="0">
                <a:effectLst/>
              </a:rPr>
              <a:t>is now next to the Type column heading on your screen.</a:t>
            </a:r>
            <a:endParaRPr lang="en-CA" sz="2100" dirty="0" smtClean="0">
              <a:effectLst/>
            </a:endParaRPr>
          </a:p>
          <a:p>
            <a:pPr marL="1390650" lvl="2" indent="-533400">
              <a:buFont typeface="+mj-lt"/>
              <a:buAutoNum type="arabicPeriod" startAt="2"/>
            </a:pPr>
            <a:r>
              <a:rPr lang="en-CA" sz="2100" dirty="0" smtClean="0">
                <a:effectLst/>
              </a:rPr>
              <a:t>Click </a:t>
            </a:r>
            <a:r>
              <a:rPr lang="en-CA" sz="2100" dirty="0" smtClean="0">
                <a:effectLst/>
              </a:rPr>
              <a:t>the Type column heading again. The detail view is now sorted by type </a:t>
            </a:r>
            <a:r>
              <a:rPr lang="en-CA" sz="2100" dirty="0" smtClean="0">
                <a:effectLst/>
              </a:rPr>
              <a:t>in descending </a:t>
            </a:r>
            <a:r>
              <a:rPr lang="en-CA" sz="2100" dirty="0" smtClean="0">
                <a:effectLst/>
              </a:rPr>
              <a:t>order. Now the arrow is pointing upward next to the column heading</a:t>
            </a:r>
            <a:r>
              <a:rPr lang="en-CA" sz="2100" dirty="0" smtClean="0">
                <a:effectLst/>
              </a:rPr>
              <a:t>.</a:t>
            </a:r>
          </a:p>
          <a:p>
            <a:pPr marL="1390650" lvl="2" indent="-533400">
              <a:buFont typeface="+mj-lt"/>
              <a:buAutoNum type="arabicPeriod" startAt="2"/>
            </a:pPr>
            <a:r>
              <a:rPr lang="en-CA" sz="2100" dirty="0" smtClean="0">
                <a:effectLst/>
              </a:rPr>
              <a:t>Click </a:t>
            </a:r>
            <a:r>
              <a:rPr lang="en-CA" sz="2100" dirty="0" smtClean="0">
                <a:effectLst/>
              </a:rPr>
              <a:t>the Modified Date column heading. The detail view is sorted by </a:t>
            </a:r>
            <a:r>
              <a:rPr lang="en-CA" sz="2100" dirty="0" smtClean="0">
                <a:effectLst/>
              </a:rPr>
              <a:t>modified date </a:t>
            </a:r>
            <a:r>
              <a:rPr lang="en-CA" sz="2100" dirty="0" smtClean="0">
                <a:effectLst/>
              </a:rPr>
              <a:t>in ascending order. You can sort the detail view by Type, Name, Description</a:t>
            </a:r>
            <a:r>
              <a:rPr lang="en-CA" sz="2100" dirty="0" smtClean="0">
                <a:effectLst/>
              </a:rPr>
              <a:t>, Last </a:t>
            </a:r>
            <a:r>
              <a:rPr lang="en-CA" sz="2100" dirty="0" smtClean="0">
                <a:effectLst/>
              </a:rPr>
              <a:t>Run, Modified Date, or Modified By, in either ascending or descending order.</a:t>
            </a:r>
          </a:p>
          <a:p>
            <a:pPr marL="1390650" lvl="2" indent="-533400">
              <a:buFont typeface="+mj-lt"/>
              <a:buAutoNum type="arabicPeriod" startAt="2"/>
            </a:pPr>
            <a:r>
              <a:rPr lang="en-CA" sz="2100" dirty="0" smtClean="0">
                <a:effectLst/>
              </a:rPr>
              <a:t>Click </a:t>
            </a:r>
            <a:r>
              <a:rPr lang="en-CA" sz="2100" dirty="0" smtClean="0">
                <a:effectLst/>
              </a:rPr>
              <a:t>the Tile View button in the toolbar. You are back to the tile view.</a:t>
            </a:r>
            <a:endParaRPr lang="en-CA" sz="2100" dirty="0" smtClean="0">
              <a:effectLst/>
            </a:endParaRPr>
          </a:p>
          <a:p>
            <a:pPr marL="990600" lvl="1" indent="-533400"/>
            <a:endParaRPr lang="en-CA" sz="2000" dirty="0" smtClean="0">
              <a:effectLst/>
            </a:endParaRPr>
          </a:p>
          <a:p>
            <a:pPr marL="990600" lvl="1" indent="-533400"/>
            <a:endParaRPr lang="en-CA" sz="2000" dirty="0" smtClean="0">
              <a:effectLst/>
            </a:endParaRPr>
          </a:p>
          <a:p>
            <a:pPr marL="990600" lvl="1" indent="-533400"/>
            <a:endParaRPr lang="en-CA" sz="2000" dirty="0" smtClean="0">
              <a:effectLst/>
            </a:endParaRPr>
          </a:p>
          <a:p>
            <a:pPr marL="990600" lvl="1" indent="-533400"/>
            <a:endParaRPr lang="en-CA" sz="2000" dirty="0" smtClean="0">
              <a:effectLst/>
            </a:endParaRPr>
          </a:p>
          <a:p>
            <a:pPr marL="990600" lvl="1" indent="-533400"/>
            <a:endParaRPr lang="en-CA" sz="2000" dirty="0" smtClean="0">
              <a:effectLst/>
            </a:endParaRPr>
          </a:p>
          <a:p>
            <a:pPr marL="990600" lvl="1" indent="-533400"/>
            <a:endParaRPr lang="en-CA" sz="2000" dirty="0" smtClean="0">
              <a:effectLst/>
            </a:endParaRPr>
          </a:p>
          <a:p>
            <a:pPr marL="990600" lvl="1" indent="-533400"/>
            <a:endParaRPr lang="en-CA" sz="2000" dirty="0" smtClean="0">
              <a:effectLst/>
            </a:endParaRPr>
          </a:p>
          <a:p>
            <a:pPr marL="990600" lvl="1" indent="-533400"/>
            <a:endParaRPr lang="en-CA" sz="2000" dirty="0" smtClean="0">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b="1" dirty="0" smtClean="0">
                <a:effectLst/>
              </a:rPr>
              <a:t>Connect Using Options</a:t>
            </a:r>
          </a:p>
          <a:p>
            <a:pPr marL="990600" lvl="1" indent="-533400"/>
            <a:r>
              <a:rPr lang="en-CA" sz="2000" dirty="0" smtClean="0">
                <a:effectLst/>
              </a:rPr>
              <a:t>When you are accessing data from a server-based database, such as SQL Server or Oracle, you need to provide some type of credentials, usually a user name and password, to show you have rights to access the data. </a:t>
            </a:r>
          </a:p>
          <a:p>
            <a:pPr marL="990600" lvl="1" indent="-533400"/>
            <a:r>
              <a:rPr lang="en-CA" sz="2000" dirty="0" smtClean="0">
                <a:effectLst/>
              </a:rPr>
              <a:t>Keeping these credentials secure is an important concern. The shared data sources created on the report server provide several methods for specifying these credentials.</a:t>
            </a:r>
          </a:p>
          <a:p>
            <a:pPr marL="990600" lvl="1" indent="-533400"/>
            <a:r>
              <a:rPr lang="en-CA" sz="2000" dirty="0" smtClean="0">
                <a:effectLst/>
              </a:rPr>
              <a:t>When entering the connection string into a shared data source, it is best not to include the credentials in the connection string itself. </a:t>
            </a:r>
          </a:p>
          <a:p>
            <a:pPr marL="990600" lvl="1" indent="-533400"/>
            <a:r>
              <a:rPr lang="en-CA" sz="2000" dirty="0" smtClean="0">
                <a:effectLst/>
              </a:rPr>
              <a:t>The connection string is displayed as plain text to anyone who views the Data Source Properties page. </a:t>
            </a:r>
          </a:p>
          <a:p>
            <a:pPr marL="990600" lvl="1" indent="-533400"/>
            <a:r>
              <a:rPr lang="en-CA" sz="2000" dirty="0" smtClean="0">
                <a:effectLst/>
              </a:rPr>
              <a:t>To better protect password information, always enter the credential information under one of the Connect Using options described here.</a:t>
            </a:r>
          </a:p>
          <a:p>
            <a:pPr marL="990600" lvl="1" indent="-533400"/>
            <a:endParaRPr lang="en-CA" sz="2000" dirty="0" smtClean="0">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Connect Using Options</a:t>
            </a:r>
          </a:p>
          <a:p>
            <a:pPr marL="990600" lvl="1" indent="-533400">
              <a:lnSpc>
                <a:spcPct val="90000"/>
              </a:lnSpc>
            </a:pPr>
            <a:r>
              <a:rPr lang="en-CA" sz="2000" b="1" dirty="0" smtClean="0">
                <a:effectLst/>
              </a:rPr>
              <a:t>Credentials Supplied by the User - </a:t>
            </a:r>
            <a:r>
              <a:rPr lang="en-CA" sz="2000" dirty="0" smtClean="0">
                <a:effectLst/>
              </a:rPr>
              <a:t>The first Connect Using option is to have the user enter the credentials required by the data source each time the report is run. This is the “Credentials supplied by the user running the report” option. You can specify the prompt to be presented each time the user must enter these credentials. If the Use as Windows Credentials When Connecting to the Data Source check box is checked, the user name and password entered by the user are treated as a Windows login. This means the user name and password provide database access using Windows integrated security. If this check box is not checked, the user name and password are treated as a database login.</a:t>
            </a:r>
          </a:p>
          <a:p>
            <a:pPr marL="990600" lvl="1" indent="-533400">
              <a:lnSpc>
                <a:spcPct val="90000"/>
              </a:lnSpc>
            </a:pPr>
            <a:r>
              <a:rPr lang="en-CA" sz="2000" b="1" dirty="0" smtClean="0">
                <a:effectLst/>
              </a:rPr>
              <a:t>Credentials Stored in the Report Server</a:t>
            </a:r>
            <a:r>
              <a:rPr lang="en-CA" sz="2000" dirty="0" smtClean="0">
                <a:effectLst/>
              </a:rPr>
              <a:t>  - The next option enables you to have the user name and password stored in the Report Catalog on the report server. This is the “Credentials stored securely in the report server” option. The user name and password entered with this option are encrypted when they are stored in the Report Catalog. Also, the password is not displayed to the user in the Data Source Properties page. This Connect Using option is convenient for the user because they do not need to remember and enter credentials to run reports using this data source. It also provides the required security for most situations through the measures noted in the previous paragraph.</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Connect Using </a:t>
            </a:r>
            <a:r>
              <a:rPr lang="en-CA" sz="2800" b="1" dirty="0" smtClean="0">
                <a:effectLst/>
              </a:rPr>
              <a:t>Options</a:t>
            </a:r>
            <a:endParaRPr lang="en-CA" sz="2800" b="1" dirty="0" smtClean="0">
              <a:effectLst/>
            </a:endParaRPr>
          </a:p>
          <a:p>
            <a:pPr marL="990600" lvl="1" indent="-533400"/>
            <a:r>
              <a:rPr lang="en-CA" sz="2000" b="1" dirty="0" smtClean="0">
                <a:effectLst/>
              </a:rPr>
              <a:t>Integrated Security - </a:t>
            </a:r>
            <a:r>
              <a:rPr lang="en-CA" sz="2000" dirty="0" smtClean="0">
                <a:effectLst/>
              </a:rPr>
              <a:t>If you are not comfortable storing credentials in the Report Catalog, but you do not want your users entering credentials every time a report is run, integrated security may be the solution for you. The “Windows integrated security” option does not require the user to enter credentials. Instead, it takes the Windows login credentials that let the user access the Report Manager and passes them along to the database server. Your database server, of course, needs to be set up to accept these credentials.</a:t>
            </a:r>
          </a:p>
          <a:p>
            <a:pPr marL="990600" lvl="1" indent="-533400"/>
            <a:r>
              <a:rPr lang="en-CA" sz="2000" b="1" dirty="0" smtClean="0">
                <a:effectLst/>
              </a:rPr>
              <a:t>Credentials Not Required - </a:t>
            </a:r>
            <a:r>
              <a:rPr lang="en-CA" sz="2000" dirty="0" smtClean="0">
                <a:effectLst/>
              </a:rPr>
              <a:t>The final Connect Using option is for data sources that do not require any authentication. This option would be used for connection to some Access databases, FoxPro databases, and others that do not require any login or password. This option could also be used if you insist, despite prior warnings here, on putting your credentials right in the connection string.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Uploading External Report Images</a:t>
            </a:r>
          </a:p>
          <a:p>
            <a:pPr marL="990600" lvl="1" indent="-533400"/>
            <a:r>
              <a:rPr lang="en-CA" sz="2000" dirty="0" smtClean="0">
                <a:effectLst/>
              </a:rPr>
              <a:t>If you look closely at the Nametags report when it comes up in Report Manager, </a:t>
            </a:r>
            <a:r>
              <a:rPr lang="en-CA" sz="2000" dirty="0" smtClean="0">
                <a:effectLst/>
              </a:rPr>
              <a:t>you notice </a:t>
            </a:r>
            <a:r>
              <a:rPr lang="en-CA" sz="2000" dirty="0" smtClean="0">
                <a:effectLst/>
              </a:rPr>
              <a:t>this report has a problem. </a:t>
            </a:r>
            <a:endParaRPr lang="en-CA" sz="2000" dirty="0" smtClean="0">
              <a:effectLst/>
            </a:endParaRPr>
          </a:p>
          <a:p>
            <a:pPr marL="990600" lvl="1" indent="-533400"/>
            <a:r>
              <a:rPr lang="en-CA" sz="2000" dirty="0" smtClean="0">
                <a:effectLst/>
              </a:rPr>
              <a:t>The </a:t>
            </a:r>
            <a:r>
              <a:rPr lang="en-CA" sz="2000" dirty="0" smtClean="0">
                <a:effectLst/>
              </a:rPr>
              <a:t>GDS logo that should appear in the </a:t>
            </a:r>
            <a:r>
              <a:rPr lang="en-CA" sz="2000" dirty="0" smtClean="0">
                <a:effectLst/>
              </a:rPr>
              <a:t>lower-left corner </a:t>
            </a:r>
            <a:r>
              <a:rPr lang="en-CA" sz="2000" dirty="0" smtClean="0">
                <a:effectLst/>
              </a:rPr>
              <a:t>of each nametag is missing. You see the broken-link X symbol instead of </a:t>
            </a:r>
            <a:r>
              <a:rPr lang="en-CA" sz="2000" dirty="0" smtClean="0">
                <a:effectLst/>
              </a:rPr>
              <a:t>the GDS </a:t>
            </a:r>
            <a:r>
              <a:rPr lang="en-CA" sz="2000" dirty="0" smtClean="0">
                <a:effectLst/>
              </a:rPr>
              <a:t>logo.</a:t>
            </a:r>
          </a:p>
          <a:p>
            <a:pPr marL="990600" lvl="1" indent="-533400"/>
            <a:r>
              <a:rPr lang="en-CA" sz="2000" dirty="0" smtClean="0">
                <a:effectLst/>
              </a:rPr>
              <a:t>This image was stored as an external image in the Chapter06 project. We need </a:t>
            </a:r>
            <a:r>
              <a:rPr lang="en-CA" sz="2000" dirty="0" smtClean="0">
                <a:effectLst/>
              </a:rPr>
              <a:t>to upload </a:t>
            </a:r>
            <a:r>
              <a:rPr lang="en-CA" sz="2000" dirty="0" smtClean="0">
                <a:effectLst/>
              </a:rPr>
              <a:t>this image to the report server. </a:t>
            </a:r>
            <a:endParaRPr lang="en-CA" sz="2000" dirty="0" smtClean="0">
              <a:effectLst/>
            </a:endParaRPr>
          </a:p>
          <a:p>
            <a:pPr marL="990600" lvl="1" indent="-533400"/>
            <a:r>
              <a:rPr lang="en-CA" sz="2000" dirty="0" smtClean="0">
                <a:effectLst/>
              </a:rPr>
              <a:t>Once </a:t>
            </a:r>
            <a:r>
              <a:rPr lang="en-CA" sz="2000" dirty="0" smtClean="0">
                <a:effectLst/>
              </a:rPr>
              <a:t>the image is uploaded into the same </a:t>
            </a:r>
            <a:r>
              <a:rPr lang="en-CA" sz="2000" dirty="0" smtClean="0">
                <a:effectLst/>
              </a:rPr>
              <a:t>folder as </a:t>
            </a:r>
            <a:r>
              <a:rPr lang="en-CA" sz="2000" dirty="0" smtClean="0">
                <a:effectLst/>
              </a:rPr>
              <a:t>the report, the report can find it. Here are the steps to do this</a:t>
            </a:r>
            <a:r>
              <a:rPr lang="en-CA" sz="2000" dirty="0" smtClean="0">
                <a:effectLst/>
              </a:rPr>
              <a:t>:</a:t>
            </a:r>
          </a:p>
          <a:p>
            <a:pPr marL="1390650" lvl="2" indent="-533400">
              <a:buFont typeface="+mj-lt"/>
              <a:buAutoNum type="arabicPeriod"/>
            </a:pPr>
            <a:r>
              <a:rPr lang="en-CA" sz="2100" dirty="0" smtClean="0">
                <a:effectLst/>
              </a:rPr>
              <a:t>Return </a:t>
            </a:r>
            <a:r>
              <a:rPr lang="en-CA" sz="2100" dirty="0" smtClean="0">
                <a:effectLst/>
              </a:rPr>
              <a:t>to the Chapter06 folder in the Report Manager.</a:t>
            </a:r>
            <a:endParaRPr lang="en-CA" sz="2100" dirty="0" smtClean="0">
              <a:effectLst/>
            </a:endParaRPr>
          </a:p>
          <a:p>
            <a:pPr marL="1390650" lvl="2" indent="-533400">
              <a:buFont typeface="+mj-lt"/>
              <a:buAutoNum type="arabicPeriod"/>
            </a:pPr>
            <a:r>
              <a:rPr lang="en-CA" sz="2100" dirty="0" smtClean="0">
                <a:effectLst/>
              </a:rPr>
              <a:t>Click </a:t>
            </a:r>
            <a:r>
              <a:rPr lang="en-CA" sz="2100" dirty="0" smtClean="0">
                <a:effectLst/>
              </a:rPr>
              <a:t>Upload File in the toolbar. </a:t>
            </a:r>
            <a:r>
              <a:rPr lang="en-CA" sz="2100" dirty="0" smtClean="0">
                <a:effectLst/>
              </a:rPr>
              <a:t>The Upload File page appears.</a:t>
            </a:r>
          </a:p>
          <a:p>
            <a:pPr marL="1390650" lvl="2" indent="-533400">
              <a:buFont typeface="+mj-lt"/>
              <a:buAutoNum type="arabicPeriod"/>
            </a:pPr>
            <a:r>
              <a:rPr lang="en-CA" sz="2100" dirty="0" smtClean="0">
                <a:effectLst/>
              </a:rPr>
              <a:t>Click </a:t>
            </a:r>
            <a:r>
              <a:rPr lang="en-CA" sz="2100" dirty="0" smtClean="0">
                <a:effectLst/>
              </a:rPr>
              <a:t>Browse. </a:t>
            </a:r>
            <a:r>
              <a:rPr lang="en-CA" sz="2100" dirty="0" smtClean="0">
                <a:effectLst/>
              </a:rPr>
              <a:t>The Choose File to Upload dialog box appears.</a:t>
            </a:r>
          </a:p>
          <a:p>
            <a:pPr marL="1390650" lvl="2" indent="-533400">
              <a:buFont typeface="+mj-lt"/>
              <a:buAutoNum type="arabicPeriod"/>
            </a:pPr>
            <a:r>
              <a:rPr lang="en-CA" sz="2100" dirty="0" smtClean="0">
                <a:effectLst/>
              </a:rPr>
              <a:t>Navigate </a:t>
            </a:r>
            <a:r>
              <a:rPr lang="en-CA" sz="2100" dirty="0" smtClean="0">
                <a:effectLst/>
              </a:rPr>
              <a:t>to the folder containing the Chapter06 project. Select the GDS.gif file</a:t>
            </a:r>
            <a:r>
              <a:rPr lang="en-CA" sz="2100" dirty="0" smtClean="0">
                <a:effectLst/>
              </a:rPr>
              <a:t>, and </a:t>
            </a:r>
            <a:r>
              <a:rPr lang="en-CA" sz="2100" dirty="0" smtClean="0">
                <a:effectLst/>
              </a:rPr>
              <a:t>click Open to exit the Choose File dialog box.</a:t>
            </a:r>
            <a:endParaRPr lang="en-CA" sz="2100" dirty="0" smtClean="0">
              <a:effectLst/>
            </a:endParaRPr>
          </a:p>
          <a:p>
            <a:pPr marL="1390650" lvl="2" indent="-533400">
              <a:buFont typeface="+mj-lt"/>
              <a:buAutoNum type="arabicPeriod"/>
            </a:pPr>
            <a:r>
              <a:rPr lang="en-CA" sz="2100" dirty="0" smtClean="0">
                <a:effectLst/>
              </a:rPr>
              <a:t>Leave </a:t>
            </a:r>
            <a:r>
              <a:rPr lang="en-CA" sz="2100" dirty="0" smtClean="0">
                <a:effectLst/>
              </a:rPr>
              <a:t>the name as GDS.gif. The image needs to keep this name so it can </a:t>
            </a:r>
            <a:r>
              <a:rPr lang="en-CA" sz="2100" dirty="0" smtClean="0">
                <a:effectLst/>
              </a:rPr>
              <a:t>be found </a:t>
            </a:r>
            <a:r>
              <a:rPr lang="en-CA" sz="2100" dirty="0" smtClean="0">
                <a:effectLst/>
              </a:rPr>
              <a:t>by the report. </a:t>
            </a:r>
            <a:r>
              <a:rPr lang="en-CA" sz="2100" dirty="0" smtClean="0">
                <a:effectLst/>
              </a:rPr>
              <a:t>Click OK to upload this file.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Uploading External Report Images</a:t>
            </a:r>
          </a:p>
          <a:p>
            <a:pPr marL="1390650" lvl="2" indent="-533400">
              <a:buFont typeface="+mj-lt"/>
              <a:buAutoNum type="arabicPeriod" startAt="6"/>
            </a:pPr>
            <a:r>
              <a:rPr lang="en-CA" sz="2100" dirty="0" smtClean="0">
                <a:effectLst/>
              </a:rPr>
              <a:t>Click </a:t>
            </a:r>
            <a:r>
              <a:rPr lang="en-CA" sz="2100" dirty="0" smtClean="0">
                <a:effectLst/>
              </a:rPr>
              <a:t>the Nametags report to execute it. If the image placeholder is still visible</a:t>
            </a:r>
            <a:r>
              <a:rPr lang="en-CA" sz="2100" dirty="0" smtClean="0">
                <a:effectLst/>
              </a:rPr>
              <a:t>, click </a:t>
            </a:r>
            <a:r>
              <a:rPr lang="en-CA" sz="2100" dirty="0" smtClean="0">
                <a:effectLst/>
              </a:rPr>
              <a:t>the Refresh button in the Report Viewer toolbar, as shown in </a:t>
            </a:r>
            <a:r>
              <a:rPr lang="en-CA" sz="2100" dirty="0" smtClean="0">
                <a:effectLst/>
              </a:rPr>
              <a:t>figure below.</a:t>
            </a:r>
          </a:p>
          <a:p>
            <a:pPr marL="1390650" lvl="2" indent="-533400">
              <a:buFont typeface="+mj-lt"/>
              <a:buAutoNum type="arabicPeriod" startAt="6"/>
            </a:pPr>
            <a:endParaRPr lang="en-CA" sz="2100" dirty="0" smtClean="0">
              <a:effectLst/>
            </a:endParaRPr>
          </a:p>
          <a:p>
            <a:pPr marL="1390650" lvl="2" indent="-533400">
              <a:buFont typeface="+mj-lt"/>
              <a:buAutoNum type="arabicPeriod" startAt="6"/>
            </a:pPr>
            <a:endParaRPr lang="en-CA" sz="2100" dirty="0" smtClean="0">
              <a:effectLst/>
            </a:endParaRPr>
          </a:p>
          <a:p>
            <a:pPr marL="1390650" lvl="2" indent="-533400">
              <a:buFont typeface="+mj-lt"/>
              <a:buAutoNum type="arabicPeriod" startAt="6"/>
            </a:pPr>
            <a:endParaRPr lang="en-CA" sz="2100" dirty="0" smtClean="0">
              <a:effectLst/>
            </a:endParaRPr>
          </a:p>
          <a:p>
            <a:pPr marL="1390650" lvl="2" indent="-533400">
              <a:buFont typeface="+mj-lt"/>
              <a:buAutoNum type="arabicPeriod" startAt="6"/>
            </a:pPr>
            <a:endParaRPr lang="en-CA" sz="2100" dirty="0" smtClean="0">
              <a:effectLst/>
            </a:endParaRPr>
          </a:p>
          <a:p>
            <a:pPr marL="1390650" lvl="2" indent="-533400">
              <a:buFont typeface="+mj-lt"/>
              <a:buAutoNum type="arabicPeriod" startAt="6"/>
            </a:pPr>
            <a:r>
              <a:rPr lang="en-CA" sz="2100" dirty="0" smtClean="0">
                <a:effectLst/>
              </a:rPr>
              <a:t>Click </a:t>
            </a:r>
            <a:r>
              <a:rPr lang="en-CA" sz="2100" dirty="0" smtClean="0">
                <a:effectLst/>
              </a:rPr>
              <a:t>the link for the Chapter06 folder.</a:t>
            </a:r>
          </a:p>
          <a:p>
            <a:pPr marL="1390650" lvl="2" indent="-533400">
              <a:buFont typeface="+mj-lt"/>
              <a:buAutoNum type="arabicPeriod" startAt="6"/>
            </a:pPr>
            <a:r>
              <a:rPr lang="en-CA" sz="2100" dirty="0" smtClean="0">
                <a:effectLst/>
              </a:rPr>
              <a:t>The </a:t>
            </a:r>
            <a:r>
              <a:rPr lang="en-CA" sz="2100" dirty="0" smtClean="0">
                <a:effectLst/>
              </a:rPr>
              <a:t>entry for the GDS.gif image shows in the tile view of the Chapter06 folder. </a:t>
            </a:r>
            <a:r>
              <a:rPr lang="en-CA" sz="2100" dirty="0" smtClean="0">
                <a:effectLst/>
              </a:rPr>
              <a:t>As with </a:t>
            </a:r>
            <a:r>
              <a:rPr lang="en-CA" sz="2100" dirty="0" smtClean="0">
                <a:effectLst/>
              </a:rPr>
              <a:t>the Galactic shared data source, you probably don’t want entries for </a:t>
            </a:r>
            <a:r>
              <a:rPr lang="en-CA" sz="2100" dirty="0" smtClean="0">
                <a:effectLst/>
              </a:rPr>
              <a:t>supporting resources </a:t>
            </a:r>
            <a:r>
              <a:rPr lang="en-CA" sz="2100" dirty="0" smtClean="0">
                <a:effectLst/>
              </a:rPr>
              <a:t>cluttering up your list view. Hover over the entry for GDS.gif.</a:t>
            </a:r>
          </a:p>
          <a:p>
            <a:pPr marL="1390650" lvl="2" indent="-533400">
              <a:buFont typeface="+mj-lt"/>
              <a:buAutoNum type="arabicPeriod" startAt="6"/>
            </a:pPr>
            <a:r>
              <a:rPr lang="en-CA" sz="2100" dirty="0" smtClean="0">
                <a:effectLst/>
              </a:rPr>
              <a:t>Click </a:t>
            </a:r>
            <a:r>
              <a:rPr lang="en-CA" sz="2100" dirty="0" smtClean="0">
                <a:effectLst/>
              </a:rPr>
              <a:t>the drop-down arrow, and select Manage from the menu. The </a:t>
            </a:r>
            <a:r>
              <a:rPr lang="en-CA" sz="2100" dirty="0" smtClean="0">
                <a:effectLst/>
              </a:rPr>
              <a:t>Properties page </a:t>
            </a:r>
            <a:r>
              <a:rPr lang="en-CA" sz="2100" dirty="0" smtClean="0">
                <a:effectLst/>
              </a:rPr>
              <a:t>appears.</a:t>
            </a:r>
          </a:p>
          <a:p>
            <a:pPr marL="1390650" lvl="2" indent="-533400">
              <a:buFont typeface="+mj-lt"/>
              <a:buAutoNum type="arabicPeriod" startAt="6"/>
            </a:pPr>
            <a:r>
              <a:rPr lang="en-CA" sz="2100" dirty="0" smtClean="0">
                <a:effectLst/>
              </a:rPr>
              <a:t>Check </a:t>
            </a:r>
            <a:r>
              <a:rPr lang="en-CA" sz="2100" dirty="0" smtClean="0">
                <a:effectLst/>
              </a:rPr>
              <a:t>the Hide in tile view check box.</a:t>
            </a:r>
          </a:p>
          <a:p>
            <a:pPr marL="1390650" lvl="2" indent="-533400">
              <a:buFont typeface="+mj-lt"/>
              <a:buAutoNum type="arabicPeriod" startAt="6"/>
            </a:pPr>
            <a:r>
              <a:rPr lang="en-CA" sz="2100" dirty="0" smtClean="0">
                <a:effectLst/>
              </a:rPr>
              <a:t>Click </a:t>
            </a:r>
            <a:r>
              <a:rPr lang="en-CA" sz="2100" dirty="0" smtClean="0">
                <a:effectLst/>
              </a:rPr>
              <a:t>Apply.</a:t>
            </a:r>
          </a:p>
          <a:p>
            <a:pPr marL="1390650" lvl="2" indent="-533400">
              <a:buFont typeface="+mj-lt"/>
              <a:buAutoNum type="arabicPeriod" startAt="6"/>
            </a:pPr>
            <a:r>
              <a:rPr lang="en-CA" sz="2100" dirty="0" smtClean="0">
                <a:effectLst/>
              </a:rPr>
              <a:t>Click </a:t>
            </a:r>
            <a:r>
              <a:rPr lang="en-CA" sz="2100" dirty="0" smtClean="0">
                <a:effectLst/>
              </a:rPr>
              <a:t>the link for the Chapter06 folder.</a:t>
            </a:r>
            <a:endParaRPr lang="en-CA" sz="2100" dirty="0" smtClean="0">
              <a:effectLst/>
            </a:endParaRPr>
          </a:p>
        </p:txBody>
      </p:sp>
      <p:pic>
        <p:nvPicPr>
          <p:cNvPr id="2" name="Picture 2"/>
          <p:cNvPicPr>
            <a:picLocks noChangeAspect="1" noChangeArrowheads="1"/>
          </p:cNvPicPr>
          <p:nvPr/>
        </p:nvPicPr>
        <p:blipFill>
          <a:blip r:embed="rId2" cstate="print"/>
          <a:srcRect/>
          <a:stretch>
            <a:fillRect/>
          </a:stretch>
        </p:blipFill>
        <p:spPr bwMode="auto">
          <a:xfrm>
            <a:off x="1600200" y="1676400"/>
            <a:ext cx="6553200" cy="1390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Modifying Reports from the Report Server</a:t>
            </a:r>
          </a:p>
          <a:p>
            <a:pPr marL="990600" lvl="1" indent="-533400"/>
            <a:r>
              <a:rPr lang="en-CA" sz="2200" dirty="0" smtClean="0">
                <a:effectLst/>
              </a:rPr>
              <a:t>In addition to uploading a report definition to the report server, it is possible to download a report definition, modify it, and send your modifications back to the report server as an update. </a:t>
            </a:r>
          </a:p>
          <a:p>
            <a:pPr marL="990600" lvl="1" indent="-533400"/>
            <a:r>
              <a:rPr lang="en-CA" sz="2200" dirty="0" smtClean="0">
                <a:effectLst/>
              </a:rPr>
              <a:t>You only need to do this if you do not have a copy of the RDL file for a report that is on the report server and needs to be modified. If you already have the report in a report project, you can edit that report using the Report Designer and then redeploy it.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Downloading a Report Definition</a:t>
            </a:r>
          </a:p>
          <a:p>
            <a:pPr marL="990600" lvl="1" indent="-533400">
              <a:lnSpc>
                <a:spcPct val="86000"/>
              </a:lnSpc>
              <a:spcBef>
                <a:spcPct val="10000"/>
              </a:spcBef>
            </a:pPr>
            <a:r>
              <a:rPr lang="en-CA" sz="2000" dirty="0" smtClean="0">
                <a:effectLst/>
              </a:rPr>
              <a:t>For this example, imagine we do not have the RDL file for the </a:t>
            </a:r>
            <a:r>
              <a:rPr lang="en-CA" sz="2000" dirty="0" err="1" smtClean="0">
                <a:effectLst/>
              </a:rPr>
              <a:t>SubReportTest</a:t>
            </a:r>
            <a:r>
              <a:rPr lang="en-CA" sz="2000" dirty="0" smtClean="0">
                <a:effectLst/>
              </a:rPr>
              <a:t> report and need to make a change to the report. The first task we need to complete is to download this report’s RDL file from the report server to our local computer. Follow these steps</a:t>
            </a:r>
            <a:r>
              <a:rPr lang="en-CA" sz="2000" dirty="0" smtClean="0">
                <a:effectLst/>
              </a:rPr>
              <a:t>:</a:t>
            </a:r>
          </a:p>
          <a:p>
            <a:pPr marL="990600" lvl="1" indent="-533400">
              <a:lnSpc>
                <a:spcPct val="86000"/>
              </a:lnSpc>
              <a:spcBef>
                <a:spcPct val="10000"/>
              </a:spcBef>
            </a:pPr>
            <a:endParaRPr lang="en-CA" sz="2000" dirty="0" smtClean="0">
              <a:effectLst/>
            </a:endParaRPr>
          </a:p>
          <a:p>
            <a:pPr marL="1371600" lvl="2" indent="-457200">
              <a:lnSpc>
                <a:spcPct val="86000"/>
              </a:lnSpc>
              <a:spcBef>
                <a:spcPct val="10000"/>
              </a:spcBef>
              <a:buFont typeface="Wingdings" pitchFamily="2" charset="2"/>
              <a:buAutoNum type="arabicPeriod"/>
            </a:pPr>
            <a:r>
              <a:rPr lang="en-CA" sz="2000" dirty="0" smtClean="0">
                <a:effectLst/>
              </a:rPr>
              <a:t>Open the Report Manager in your browser and navigate to the Chapter 09 folder.</a:t>
            </a:r>
          </a:p>
          <a:p>
            <a:pPr marL="1371600" lvl="2" indent="-457200">
              <a:lnSpc>
                <a:spcPct val="86000"/>
              </a:lnSpc>
              <a:spcBef>
                <a:spcPct val="10000"/>
              </a:spcBef>
              <a:buFont typeface="Wingdings" pitchFamily="2" charset="2"/>
              <a:buAutoNum type="arabicPeriod"/>
            </a:pPr>
            <a:r>
              <a:rPr lang="en-CA" sz="2000" dirty="0" smtClean="0">
                <a:effectLst/>
              </a:rPr>
              <a:t>Hover </a:t>
            </a:r>
            <a:r>
              <a:rPr lang="en-CA" sz="2000" dirty="0" smtClean="0">
                <a:effectLst/>
              </a:rPr>
              <a:t>over the entry for the </a:t>
            </a:r>
            <a:r>
              <a:rPr lang="en-CA" sz="2000" dirty="0" err="1" smtClean="0">
                <a:effectLst/>
              </a:rPr>
              <a:t>DeliveryAnalysis</a:t>
            </a:r>
            <a:r>
              <a:rPr lang="en-CA" sz="2000" dirty="0" smtClean="0">
                <a:effectLst/>
              </a:rPr>
              <a:t> report so the drop-down arrow appears.</a:t>
            </a:r>
          </a:p>
          <a:p>
            <a:pPr marL="1371600" lvl="2" indent="-457200">
              <a:lnSpc>
                <a:spcPct val="86000"/>
              </a:lnSpc>
              <a:spcBef>
                <a:spcPct val="10000"/>
              </a:spcBef>
              <a:buFont typeface="Wingdings" pitchFamily="2" charset="2"/>
              <a:buAutoNum type="arabicPeriod"/>
            </a:pPr>
            <a:r>
              <a:rPr lang="en-CA" sz="2000" dirty="0" smtClean="0">
                <a:effectLst/>
              </a:rPr>
              <a:t>Click </a:t>
            </a:r>
            <a:r>
              <a:rPr lang="en-CA" sz="2000" dirty="0" smtClean="0">
                <a:effectLst/>
              </a:rPr>
              <a:t>the drop-down arrow, and select Download from the menu. The </a:t>
            </a:r>
            <a:r>
              <a:rPr lang="en-CA" sz="2000" dirty="0" smtClean="0">
                <a:effectLst/>
              </a:rPr>
              <a:t>File Download </a:t>
            </a:r>
            <a:r>
              <a:rPr lang="en-CA" sz="2000" dirty="0" smtClean="0">
                <a:effectLst/>
              </a:rPr>
              <a:t>dialog box or the File Download bar appears, depending on </a:t>
            </a:r>
            <a:r>
              <a:rPr lang="en-CA" sz="2000" dirty="0" smtClean="0">
                <a:effectLst/>
              </a:rPr>
              <a:t>your version </a:t>
            </a:r>
            <a:r>
              <a:rPr lang="en-CA" sz="2000" dirty="0" smtClean="0">
                <a:effectLst/>
              </a:rPr>
              <a:t>of Internet Explorer.</a:t>
            </a:r>
          </a:p>
          <a:p>
            <a:pPr marL="1371600" lvl="2" indent="-457200">
              <a:lnSpc>
                <a:spcPct val="86000"/>
              </a:lnSpc>
              <a:spcBef>
                <a:spcPct val="10000"/>
              </a:spcBef>
              <a:buFont typeface="Wingdings" pitchFamily="2" charset="2"/>
              <a:buAutoNum type="arabicPeriod"/>
            </a:pPr>
            <a:r>
              <a:rPr lang="en-CA" sz="2000" dirty="0" smtClean="0">
                <a:effectLst/>
              </a:rPr>
              <a:t>If </a:t>
            </a:r>
            <a:r>
              <a:rPr lang="en-CA" sz="2000" dirty="0" smtClean="0">
                <a:effectLst/>
              </a:rPr>
              <a:t>the dialog box appears, click Save. If the bar appears across the bottom of </a:t>
            </a:r>
            <a:r>
              <a:rPr lang="en-CA" sz="2000" dirty="0" smtClean="0">
                <a:effectLst/>
              </a:rPr>
              <a:t>the window</a:t>
            </a:r>
            <a:r>
              <a:rPr lang="en-CA" sz="2000" dirty="0" smtClean="0">
                <a:effectLst/>
              </a:rPr>
              <a:t>, click the down arrow next to the Save button and select Save as. </a:t>
            </a:r>
            <a:r>
              <a:rPr lang="en-CA" sz="2000" dirty="0" smtClean="0">
                <a:effectLst/>
              </a:rPr>
              <a:t>The Save </a:t>
            </a:r>
            <a:r>
              <a:rPr lang="en-CA" sz="2000" dirty="0" smtClean="0">
                <a:effectLst/>
              </a:rPr>
              <a:t>As dialog box appears.</a:t>
            </a:r>
          </a:p>
          <a:p>
            <a:pPr marL="1371600" lvl="2" indent="-457200">
              <a:lnSpc>
                <a:spcPct val="86000"/>
              </a:lnSpc>
              <a:spcBef>
                <a:spcPct val="10000"/>
              </a:spcBef>
              <a:buFont typeface="Wingdings" pitchFamily="2" charset="2"/>
              <a:buAutoNum type="arabicPeriod"/>
            </a:pPr>
            <a:r>
              <a:rPr lang="en-CA" sz="2000" dirty="0" smtClean="0">
                <a:effectLst/>
              </a:rPr>
              <a:t>Browse </a:t>
            </a:r>
            <a:r>
              <a:rPr lang="en-CA" sz="2000" dirty="0" smtClean="0">
                <a:effectLst/>
              </a:rPr>
              <a:t>to an appropriate temporary location on your computer. Leave </a:t>
            </a:r>
            <a:r>
              <a:rPr lang="en-CA" sz="2000" dirty="0" smtClean="0">
                <a:effectLst/>
              </a:rPr>
              <a:t>the filename </a:t>
            </a:r>
            <a:r>
              <a:rPr lang="en-CA" sz="2000" dirty="0" smtClean="0">
                <a:effectLst/>
              </a:rPr>
              <a:t>as DeliveryAnalysis.rdl. Click Save to exit the Save As dialog box. </a:t>
            </a:r>
            <a:r>
              <a:rPr lang="en-CA" sz="2000" dirty="0" smtClean="0">
                <a:effectLst/>
              </a:rPr>
              <a:t>The file </a:t>
            </a:r>
            <a:r>
              <a:rPr lang="en-CA" sz="2000" dirty="0" smtClean="0">
                <a:effectLst/>
              </a:rPr>
              <a:t>is downloaded and saved in the specified location.</a:t>
            </a:r>
          </a:p>
          <a:p>
            <a:pPr marL="1371600" lvl="2" indent="-457200">
              <a:lnSpc>
                <a:spcPct val="86000"/>
              </a:lnSpc>
              <a:spcBef>
                <a:spcPct val="10000"/>
              </a:spcBef>
              <a:buFont typeface="Wingdings" pitchFamily="2" charset="2"/>
              <a:buAutoNum type="arabicPeriod"/>
            </a:pPr>
            <a:r>
              <a:rPr lang="en-CA" sz="2000" dirty="0" smtClean="0">
                <a:effectLst/>
              </a:rPr>
              <a:t>Close </a:t>
            </a:r>
            <a:r>
              <a:rPr lang="en-CA" sz="2000" dirty="0" smtClean="0">
                <a:effectLst/>
              </a:rPr>
              <a:t>the Download dialog box or the Download bar when the download is complete.</a:t>
            </a:r>
            <a:endParaRPr lang="en-CA" sz="2000" dirty="0" smtClean="0">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Editing the Report Definition</a:t>
            </a:r>
          </a:p>
          <a:p>
            <a:pPr marL="990600" lvl="1" indent="-533400"/>
            <a:r>
              <a:rPr lang="en-CA" sz="2000" dirty="0" smtClean="0">
                <a:effectLst/>
              </a:rPr>
              <a:t>We now have the report definition file for the </a:t>
            </a:r>
            <a:r>
              <a:rPr lang="en-CA" sz="2000" dirty="0" err="1" smtClean="0">
                <a:effectLst/>
              </a:rPr>
              <a:t>SubReportTest</a:t>
            </a:r>
            <a:r>
              <a:rPr lang="en-CA" sz="2000" dirty="0" smtClean="0">
                <a:effectLst/>
              </a:rPr>
              <a:t> report moved from the report server to our local computer. However, an RDL file by itself is not useful. To edit it, we have to place it in a report project. Again, remember, for this example, we are imagining we do not already have the </a:t>
            </a:r>
            <a:r>
              <a:rPr lang="en-CA" sz="2000" dirty="0" err="1" smtClean="0">
                <a:effectLst/>
              </a:rPr>
              <a:t>SubReportTest</a:t>
            </a:r>
            <a:r>
              <a:rPr lang="en-CA" sz="2000" dirty="0" smtClean="0">
                <a:effectLst/>
              </a:rPr>
              <a:t> report in a report project. Here are the steps to follow:</a:t>
            </a:r>
          </a:p>
          <a:p>
            <a:pPr marL="1371600" lvl="2" indent="-457200">
              <a:buFont typeface="Wingdings" pitchFamily="2" charset="2"/>
              <a:buAutoNum type="arabicPeriod"/>
            </a:pPr>
            <a:r>
              <a:rPr lang="en-CA" sz="2000" dirty="0" smtClean="0">
                <a:effectLst/>
              </a:rPr>
              <a:t>Start </a:t>
            </a:r>
            <a:r>
              <a:rPr lang="en-CA" sz="2000" dirty="0" smtClean="0">
                <a:effectLst/>
              </a:rPr>
              <a:t>SSDT or Visual Studio. </a:t>
            </a:r>
            <a:endParaRPr lang="en-CA" sz="2000" dirty="0" smtClean="0">
              <a:effectLst/>
            </a:endParaRPr>
          </a:p>
          <a:p>
            <a:pPr marL="1371600" lvl="2" indent="-457200">
              <a:buFont typeface="Wingdings" pitchFamily="2" charset="2"/>
              <a:buAutoNum type="arabicPeriod"/>
            </a:pPr>
            <a:r>
              <a:rPr lang="en-CA" sz="2000" dirty="0" smtClean="0">
                <a:effectLst/>
              </a:rPr>
              <a:t>Create a new report project in the MSSQLRS folder called </a:t>
            </a:r>
            <a:r>
              <a:rPr lang="en-CA" sz="2000" b="1" dirty="0" err="1" smtClean="0">
                <a:effectLst/>
              </a:rPr>
              <a:t>EditDeliveryAnalysis</a:t>
            </a:r>
            <a:r>
              <a:rPr lang="en-CA" sz="2000" dirty="0" smtClean="0">
                <a:effectLst/>
              </a:rPr>
              <a:t>. </a:t>
            </a:r>
            <a:r>
              <a:rPr lang="en-CA" sz="2000" dirty="0" smtClean="0">
                <a:effectLst/>
              </a:rPr>
              <a:t>(Do not use the Report Wizard.)</a:t>
            </a:r>
          </a:p>
          <a:p>
            <a:pPr marL="1371600" lvl="2" indent="-457200">
              <a:buFont typeface="Wingdings" pitchFamily="2" charset="2"/>
              <a:buAutoNum type="arabicPeriod"/>
            </a:pPr>
            <a:r>
              <a:rPr lang="en-CA" sz="2000" dirty="0" smtClean="0">
                <a:effectLst/>
              </a:rPr>
              <a:t>Right-click </a:t>
            </a:r>
            <a:r>
              <a:rPr lang="en-CA" sz="2000" dirty="0" smtClean="0">
                <a:effectLst/>
              </a:rPr>
              <a:t>the Reports entry in the Solution Explorer, and select Add | </a:t>
            </a:r>
            <a:r>
              <a:rPr lang="en-CA" sz="2000" dirty="0" smtClean="0">
                <a:effectLst/>
              </a:rPr>
              <a:t>Add Existing </a:t>
            </a:r>
            <a:r>
              <a:rPr lang="en-CA" sz="2000" dirty="0" smtClean="0">
                <a:effectLst/>
              </a:rPr>
              <a:t>Item from the context menu. The Add Existing Item dialog box appears.</a:t>
            </a:r>
          </a:p>
          <a:p>
            <a:pPr marL="1371600" lvl="2" indent="-457200">
              <a:buFont typeface="Wingdings" pitchFamily="2" charset="2"/>
              <a:buAutoNum type="arabicPeriod"/>
            </a:pPr>
            <a:r>
              <a:rPr lang="en-CA" sz="2000" dirty="0" smtClean="0">
                <a:effectLst/>
              </a:rPr>
              <a:t>Navigate </a:t>
            </a:r>
            <a:r>
              <a:rPr lang="en-CA" sz="2000" dirty="0" smtClean="0">
                <a:effectLst/>
              </a:rPr>
              <a:t>to the location where you stored the DeliveryAnalysis.rdl file in </a:t>
            </a:r>
            <a:r>
              <a:rPr lang="en-CA" sz="2000" dirty="0" smtClean="0">
                <a:effectLst/>
              </a:rPr>
              <a:t>the previous </a:t>
            </a:r>
            <a:r>
              <a:rPr lang="en-CA" sz="2000" dirty="0" smtClean="0">
                <a:effectLst/>
              </a:rPr>
              <a:t>section. Select the DeliveryAnalysis.rdl file, and click Add to exit </a:t>
            </a:r>
            <a:r>
              <a:rPr lang="en-CA" sz="2000" dirty="0" smtClean="0">
                <a:effectLst/>
              </a:rPr>
              <a:t>the Add </a:t>
            </a:r>
            <a:r>
              <a:rPr lang="en-CA" sz="2000" dirty="0" smtClean="0">
                <a:effectLst/>
              </a:rPr>
              <a:t>Existing Item dialog box.</a:t>
            </a:r>
          </a:p>
          <a:p>
            <a:pPr marL="1371600" lvl="2" indent="-457200">
              <a:buFont typeface="Wingdings" pitchFamily="2" charset="2"/>
              <a:buAutoNum type="arabicPeriod"/>
            </a:pPr>
            <a:r>
              <a:rPr lang="en-CA" sz="2000" dirty="0" smtClean="0">
                <a:effectLst/>
              </a:rPr>
              <a:t>Double-click </a:t>
            </a:r>
            <a:r>
              <a:rPr lang="en-CA" sz="2000" dirty="0" smtClean="0">
                <a:effectLst/>
              </a:rPr>
              <a:t>the </a:t>
            </a:r>
            <a:r>
              <a:rPr lang="en-CA" sz="2000" dirty="0" err="1" smtClean="0">
                <a:effectLst/>
              </a:rPr>
              <a:t>DeliveryAnalysis</a:t>
            </a:r>
            <a:r>
              <a:rPr lang="en-CA" sz="2000" dirty="0" smtClean="0">
                <a:effectLst/>
              </a:rPr>
              <a:t> report to open it for editing. (If you </a:t>
            </a:r>
            <a:r>
              <a:rPr lang="en-CA" sz="2000" dirty="0" smtClean="0">
                <a:effectLst/>
              </a:rPr>
              <a:t>encounter an </a:t>
            </a:r>
            <a:r>
              <a:rPr lang="en-CA" sz="2000" dirty="0" smtClean="0">
                <a:effectLst/>
              </a:rPr>
              <a:t>error while trying to edit this report, save the project, close the </a:t>
            </a:r>
            <a:r>
              <a:rPr lang="en-CA" sz="2000" dirty="0" smtClean="0">
                <a:effectLst/>
              </a:rPr>
              <a:t>Report Designer</a:t>
            </a:r>
            <a:r>
              <a:rPr lang="en-CA" sz="2000" dirty="0" smtClean="0">
                <a:effectLst/>
              </a:rPr>
              <a:t>, restart it again, and reopen the </a:t>
            </a:r>
            <a:r>
              <a:rPr lang="en-CA" sz="2000" dirty="0" err="1" smtClean="0">
                <a:effectLst/>
              </a:rPr>
              <a:t>EditDeliveryAnalysis</a:t>
            </a:r>
            <a:r>
              <a:rPr lang="en-CA" sz="2000" dirty="0" smtClean="0">
                <a:effectLst/>
              </a:rPr>
              <a:t> project</a:t>
            </a:r>
            <a:r>
              <a:rPr lang="en-CA" sz="2000" dirty="0" smtClean="0">
                <a:effectLst/>
              </a:rPr>
              <a:t>.)</a:t>
            </a:r>
            <a:endParaRPr lang="en-CA" sz="2000" dirty="0" smtClean="0">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Editing the Report Definition</a:t>
            </a:r>
          </a:p>
          <a:p>
            <a:pPr marL="1371600" lvl="2" indent="-457200">
              <a:buFont typeface="Wingdings" pitchFamily="2" charset="2"/>
              <a:buAutoNum type="arabicPeriod" startAt="6"/>
            </a:pPr>
            <a:r>
              <a:rPr lang="en-CA" sz="2000" dirty="0" smtClean="0">
                <a:effectLst/>
              </a:rPr>
              <a:t>Add </a:t>
            </a:r>
            <a:r>
              <a:rPr lang="en-CA" sz="2000" dirty="0" smtClean="0">
                <a:effectLst/>
              </a:rPr>
              <a:t>a text box at the bottom of the report body saying, “This report is available </a:t>
            </a:r>
            <a:r>
              <a:rPr lang="en-CA" sz="2000" dirty="0" smtClean="0">
                <a:effectLst/>
              </a:rPr>
              <a:t>in English </a:t>
            </a:r>
            <a:r>
              <a:rPr lang="en-CA" sz="2000" dirty="0" smtClean="0">
                <a:effectLst/>
              </a:rPr>
              <a:t>and Spanish.”</a:t>
            </a:r>
          </a:p>
          <a:p>
            <a:pPr marL="1371600" lvl="2" indent="-457200">
              <a:buFont typeface="Wingdings" pitchFamily="2" charset="2"/>
              <a:buAutoNum type="arabicPeriod" startAt="6"/>
            </a:pPr>
            <a:r>
              <a:rPr lang="en-CA" sz="2000" dirty="0" smtClean="0">
                <a:effectLst/>
              </a:rPr>
              <a:t>Click </a:t>
            </a:r>
            <a:r>
              <a:rPr lang="en-CA" sz="2000" dirty="0" smtClean="0">
                <a:effectLst/>
              </a:rPr>
              <a:t>Save All in the toolbar.</a:t>
            </a:r>
          </a:p>
          <a:p>
            <a:pPr marL="1371600" lvl="2" indent="-457200">
              <a:buFont typeface="Wingdings" pitchFamily="2" charset="2"/>
              <a:buAutoNum type="arabicPeriod" startAt="6"/>
            </a:pPr>
            <a:r>
              <a:rPr lang="en-CA" sz="2000" dirty="0" smtClean="0">
                <a:effectLst/>
              </a:rPr>
              <a:t>Close </a:t>
            </a:r>
            <a:r>
              <a:rPr lang="en-CA" sz="2000" dirty="0" smtClean="0">
                <a:effectLst/>
              </a:rPr>
              <a:t>the authoring environment.</a:t>
            </a:r>
            <a:endParaRPr lang="en-CA" sz="2000" dirty="0" smtClean="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553200"/>
          </a:xfrm>
        </p:spPr>
        <p:txBody>
          <a:bodyPr/>
          <a:lstStyle/>
          <a:p>
            <a:pPr eaLnBrk="1" hangingPunct="1"/>
            <a:r>
              <a:rPr lang="en-CA" sz="2800" b="1" smtClean="0">
                <a:effectLst/>
              </a:rPr>
              <a:t>The Report Manager</a:t>
            </a:r>
          </a:p>
          <a:p>
            <a:pPr lvl="1"/>
            <a:r>
              <a:rPr lang="en-CA" sz="2200" smtClean="0">
                <a:effectLst/>
              </a:rPr>
              <a:t>The Report Manager web application provides a straightforward method for creating and navigating folders in the Report Catalog. When you initially install Reporting Services, the Home folder is created by default. This is the only folder that exists at first.</a:t>
            </a:r>
          </a:p>
          <a:p>
            <a:pPr lvl="1"/>
            <a:r>
              <a:rPr lang="en-CA" sz="2200" smtClean="0">
                <a:effectLst/>
              </a:rPr>
              <a:t>The default Uniform Resource Locator (URL) for accessing the Report Manager site on the computer running Reporting Services is:</a:t>
            </a:r>
          </a:p>
          <a:p>
            <a:pPr lvl="1">
              <a:buFont typeface="Wingdings" pitchFamily="2" charset="2"/>
              <a:buNone/>
            </a:pPr>
            <a:r>
              <a:rPr lang="en-CA" sz="2000" smtClean="0">
                <a:effectLst/>
                <a:latin typeface="Courier New" pitchFamily="49" charset="0"/>
              </a:rPr>
              <a:t>	http://ComputerName/reports</a:t>
            </a:r>
          </a:p>
          <a:p>
            <a:pPr lvl="1"/>
            <a:r>
              <a:rPr lang="en-CA" sz="2200" smtClean="0">
                <a:effectLst/>
              </a:rPr>
              <a:t>In this case, ComputerName is the name of the computer where Reporting Services was installed. </a:t>
            </a:r>
          </a:p>
          <a:p>
            <a:pPr lvl="1"/>
            <a:r>
              <a:rPr lang="en-CA" sz="2200" smtClean="0">
                <a:effectLst/>
              </a:rPr>
              <a:t>If you are using a secure connection to access the Report Manager site, replace http: with https:. </a:t>
            </a:r>
          </a:p>
          <a:p>
            <a:pPr lvl="1"/>
            <a:r>
              <a:rPr lang="en-CA" sz="2200" smtClean="0">
                <a:effectLst/>
              </a:rPr>
              <a:t>If you are on the same computer where Reporting Services is running, you can use the following URL:</a:t>
            </a:r>
          </a:p>
          <a:p>
            <a:pPr lvl="1">
              <a:buFont typeface="Wingdings" pitchFamily="2" charset="2"/>
              <a:buNone/>
            </a:pPr>
            <a:r>
              <a:rPr lang="en-CA" sz="2000" smtClean="0">
                <a:effectLst/>
                <a:latin typeface="Courier New" pitchFamily="49" charset="0"/>
              </a:rPr>
              <a:t>	http://localhost/reports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Uploading the Modified Report Definition</a:t>
            </a:r>
            <a:endParaRPr lang="en-CA" sz="2800" b="1" dirty="0" smtClean="0">
              <a:effectLst/>
            </a:endParaRPr>
          </a:p>
          <a:p>
            <a:pPr marL="990600" lvl="1" indent="-533400"/>
            <a:r>
              <a:rPr lang="en-CA" sz="2000" dirty="0" smtClean="0">
                <a:effectLst/>
              </a:rPr>
              <a:t>Now that the report definition changes are completed, we are ready to upload the modified report.</a:t>
            </a:r>
          </a:p>
          <a:p>
            <a:pPr marL="1371600" lvl="2" indent="-457200">
              <a:buFont typeface="Wingdings" pitchFamily="2" charset="2"/>
              <a:buAutoNum type="arabicPeriod"/>
            </a:pPr>
            <a:r>
              <a:rPr lang="en-CA" sz="2000" dirty="0" smtClean="0">
                <a:effectLst/>
              </a:rPr>
              <a:t>Return </a:t>
            </a:r>
            <a:r>
              <a:rPr lang="en-CA" sz="2000" dirty="0" smtClean="0">
                <a:effectLst/>
              </a:rPr>
              <a:t>to the Report Manager. Go to the Properties page for </a:t>
            </a:r>
            <a:r>
              <a:rPr lang="en-CA" sz="2000" dirty="0" smtClean="0">
                <a:effectLst/>
              </a:rPr>
              <a:t>the </a:t>
            </a:r>
            <a:r>
              <a:rPr lang="en-CA" sz="2000" dirty="0" err="1" smtClean="0">
                <a:effectLst/>
              </a:rPr>
              <a:t>DeliveryAnalysis</a:t>
            </a:r>
            <a:r>
              <a:rPr lang="en-CA" sz="2000" dirty="0" smtClean="0">
                <a:effectLst/>
              </a:rPr>
              <a:t> </a:t>
            </a:r>
            <a:r>
              <a:rPr lang="en-CA" sz="2000" dirty="0" smtClean="0">
                <a:effectLst/>
              </a:rPr>
              <a:t>report.</a:t>
            </a:r>
          </a:p>
          <a:p>
            <a:pPr marL="1371600" lvl="2" indent="-457200">
              <a:buFont typeface="Wingdings" pitchFamily="2" charset="2"/>
              <a:buAutoNum type="arabicPeriod"/>
            </a:pPr>
            <a:r>
              <a:rPr lang="en-CA" sz="2000" dirty="0" smtClean="0">
                <a:effectLst/>
              </a:rPr>
              <a:t>Click </a:t>
            </a:r>
            <a:r>
              <a:rPr lang="en-CA" sz="2000" dirty="0" smtClean="0">
                <a:effectLst/>
              </a:rPr>
              <a:t>the Replace link in the toolbar. The Upload Report page appears.</a:t>
            </a:r>
          </a:p>
          <a:p>
            <a:pPr marL="1371600" lvl="2" indent="-457200">
              <a:buFont typeface="Wingdings" pitchFamily="2" charset="2"/>
              <a:buAutoNum type="arabicPeriod"/>
            </a:pPr>
            <a:r>
              <a:rPr lang="en-CA" sz="2000" dirty="0" smtClean="0">
                <a:effectLst/>
              </a:rPr>
              <a:t>Click </a:t>
            </a:r>
            <a:r>
              <a:rPr lang="en-CA" sz="2000" dirty="0" smtClean="0">
                <a:effectLst/>
              </a:rPr>
              <a:t>Browse. The Choose File to Upload dialog box appears.</a:t>
            </a:r>
          </a:p>
          <a:p>
            <a:pPr marL="1371600" lvl="2" indent="-457200">
              <a:buFont typeface="Wingdings" pitchFamily="2" charset="2"/>
              <a:buAutoNum type="arabicPeriod"/>
            </a:pPr>
            <a:r>
              <a:rPr lang="en-CA" sz="2000" dirty="0" smtClean="0">
                <a:effectLst/>
              </a:rPr>
              <a:t>Navigate </a:t>
            </a:r>
            <a:r>
              <a:rPr lang="en-CA" sz="2000" dirty="0" smtClean="0">
                <a:effectLst/>
              </a:rPr>
              <a:t>to the </a:t>
            </a:r>
            <a:r>
              <a:rPr lang="en-CA" sz="2000" dirty="0" err="1" smtClean="0">
                <a:effectLst/>
              </a:rPr>
              <a:t>EditDeliveryAnalysis</a:t>
            </a:r>
            <a:r>
              <a:rPr lang="en-CA" sz="2000" dirty="0" smtClean="0">
                <a:effectLst/>
              </a:rPr>
              <a:t> folder to find the updated version of </a:t>
            </a:r>
            <a:r>
              <a:rPr lang="en-CA" sz="2000" dirty="0" smtClean="0">
                <a:effectLst/>
              </a:rPr>
              <a:t>the DeliveryAnalysis.rdl </a:t>
            </a:r>
            <a:r>
              <a:rPr lang="en-CA" sz="2000" dirty="0" smtClean="0">
                <a:effectLst/>
              </a:rPr>
              <a:t>file</a:t>
            </a:r>
            <a:r>
              <a:rPr lang="en-CA" sz="2000" dirty="0" smtClean="0">
                <a:effectLst/>
              </a:rPr>
              <a:t>.</a:t>
            </a:r>
          </a:p>
          <a:p>
            <a:pPr marL="1371600" lvl="2" indent="-457200">
              <a:buFont typeface="Wingdings" pitchFamily="2" charset="2"/>
              <a:buAutoNum type="arabicPeriod"/>
            </a:pPr>
            <a:r>
              <a:rPr lang="en-CA" sz="2000" dirty="0" smtClean="0">
                <a:effectLst/>
              </a:rPr>
              <a:t>Select </a:t>
            </a:r>
            <a:r>
              <a:rPr lang="en-CA" sz="2000" dirty="0" smtClean="0">
                <a:effectLst/>
              </a:rPr>
              <a:t>DeliveryAnalysis.rdl, and click Open to exit the Choose File to </a:t>
            </a:r>
            <a:r>
              <a:rPr lang="en-CA" sz="2000" dirty="0" smtClean="0">
                <a:effectLst/>
              </a:rPr>
              <a:t>Upload dialog </a:t>
            </a:r>
            <a:r>
              <a:rPr lang="en-CA" sz="2000" dirty="0" smtClean="0">
                <a:effectLst/>
              </a:rPr>
              <a:t>box.</a:t>
            </a:r>
          </a:p>
          <a:p>
            <a:pPr marL="1371600" lvl="2" indent="-457200">
              <a:buFont typeface="Wingdings" pitchFamily="2" charset="2"/>
              <a:buAutoNum type="arabicPeriod"/>
            </a:pPr>
            <a:r>
              <a:rPr lang="en-CA" sz="2000" dirty="0" smtClean="0">
                <a:effectLst/>
              </a:rPr>
              <a:t>Click </a:t>
            </a:r>
            <a:r>
              <a:rPr lang="en-CA" sz="2000" dirty="0" smtClean="0">
                <a:effectLst/>
              </a:rPr>
              <a:t>OK to upload the file.</a:t>
            </a:r>
          </a:p>
          <a:p>
            <a:pPr marL="1371600" lvl="2" indent="-457200">
              <a:buFont typeface="Wingdings" pitchFamily="2" charset="2"/>
              <a:buAutoNum type="arabicPeriod"/>
            </a:pPr>
            <a:r>
              <a:rPr lang="en-CA" sz="2000" dirty="0" smtClean="0">
                <a:effectLst/>
              </a:rPr>
              <a:t>Click </a:t>
            </a:r>
            <a:r>
              <a:rPr lang="en-CA" sz="2000" dirty="0" smtClean="0">
                <a:effectLst/>
              </a:rPr>
              <a:t>the </a:t>
            </a:r>
            <a:r>
              <a:rPr lang="en-CA" sz="2000" dirty="0" err="1" smtClean="0">
                <a:effectLst/>
              </a:rPr>
              <a:t>DeliveryAnalysis</a:t>
            </a:r>
            <a:r>
              <a:rPr lang="en-CA" sz="2000" dirty="0" smtClean="0">
                <a:effectLst/>
              </a:rPr>
              <a:t> title at the top of the page to view the report.</a:t>
            </a:r>
          </a:p>
          <a:p>
            <a:pPr marL="1371600" lvl="2" indent="-457200">
              <a:buFont typeface="Wingdings" pitchFamily="2" charset="2"/>
              <a:buAutoNum type="arabicPeriod"/>
            </a:pPr>
            <a:r>
              <a:rPr lang="en-CA" sz="2000" dirty="0" smtClean="0">
                <a:effectLst/>
              </a:rPr>
              <a:t>Select </a:t>
            </a:r>
            <a:r>
              <a:rPr lang="en-CA" sz="2000" dirty="0" smtClean="0">
                <a:effectLst/>
              </a:rPr>
              <a:t>several service types, and click View Report. The added text is now at </a:t>
            </a:r>
            <a:r>
              <a:rPr lang="en-CA" sz="2000" dirty="0" smtClean="0">
                <a:effectLst/>
              </a:rPr>
              <a:t>the bottom </a:t>
            </a:r>
            <a:r>
              <a:rPr lang="en-CA" sz="2000" dirty="0" smtClean="0">
                <a:effectLst/>
              </a:rPr>
              <a:t>of the page.</a:t>
            </a:r>
            <a:endParaRPr lang="en-CA" sz="2000" dirty="0" smtClean="0">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85725" y="76200"/>
            <a:ext cx="8991600" cy="6553200"/>
          </a:xfrm>
        </p:spPr>
        <p:txBody>
          <a:bodyPr/>
          <a:lstStyle/>
          <a:p>
            <a:pPr eaLnBrk="1" hangingPunct="1">
              <a:defRPr/>
            </a:pPr>
            <a:r>
              <a:rPr lang="en-CA" b="1" dirty="0" smtClean="0">
                <a:effectLst/>
              </a:rPr>
              <a:t>Exporting types</a:t>
            </a:r>
            <a:endParaRPr lang="en-CA" sz="3600" b="1" dirty="0" smtClean="0"/>
          </a:p>
          <a:p>
            <a:pPr lvl="1">
              <a:defRPr/>
            </a:pPr>
            <a:r>
              <a:rPr lang="en-CA" sz="2400" dirty="0" smtClean="0">
                <a:effectLst/>
              </a:rPr>
              <a:t>In place of the preview format, Reporting Services lets you export your report to other rendering formats so it can be presented to a user. </a:t>
            </a:r>
          </a:p>
          <a:p>
            <a:pPr lvl="1">
              <a:defRPr/>
            </a:pPr>
            <a:r>
              <a:rPr lang="en-CA" sz="2400" dirty="0" smtClean="0">
                <a:effectLst/>
              </a:rPr>
              <a:t>These </a:t>
            </a:r>
            <a:r>
              <a:rPr lang="en-CA" sz="2400" i="1" dirty="0" smtClean="0">
                <a:effectLst/>
              </a:rPr>
              <a:t>presentation rendering formats </a:t>
            </a:r>
            <a:r>
              <a:rPr lang="en-CA" sz="2400" dirty="0" smtClean="0">
                <a:effectLst/>
              </a:rPr>
              <a:t>retain the layout, fonts, colors, and graphics of the report. </a:t>
            </a:r>
          </a:p>
          <a:p>
            <a:pPr lvl="1">
              <a:defRPr/>
            </a:pPr>
            <a:r>
              <a:rPr lang="en-CA" sz="2400" dirty="0" smtClean="0">
                <a:effectLst/>
              </a:rPr>
              <a:t>The presentation rendering formats are as follows:</a:t>
            </a:r>
          </a:p>
          <a:p>
            <a:pPr lvl="2">
              <a:defRPr/>
            </a:pPr>
            <a:r>
              <a:rPr lang="en-CA" dirty="0" smtClean="0">
                <a:effectLst/>
              </a:rPr>
              <a:t>Preview</a:t>
            </a:r>
          </a:p>
          <a:p>
            <a:pPr lvl="2">
              <a:defRPr/>
            </a:pPr>
            <a:r>
              <a:rPr lang="en-CA" dirty="0" smtClean="0">
                <a:effectLst/>
              </a:rPr>
              <a:t>HTML</a:t>
            </a:r>
            <a:endParaRPr lang="en-CA" dirty="0" smtClean="0">
              <a:effectLst/>
            </a:endParaRPr>
          </a:p>
          <a:p>
            <a:pPr lvl="2">
              <a:defRPr/>
            </a:pPr>
            <a:r>
              <a:rPr lang="en-CA" dirty="0" smtClean="0">
                <a:effectLst/>
              </a:rPr>
              <a:t>TIFF </a:t>
            </a:r>
            <a:r>
              <a:rPr lang="en-CA" dirty="0" smtClean="0">
                <a:effectLst/>
              </a:rPr>
              <a:t>Image</a:t>
            </a:r>
          </a:p>
          <a:p>
            <a:pPr lvl="2">
              <a:defRPr/>
            </a:pPr>
            <a:r>
              <a:rPr lang="en-CA" dirty="0" smtClean="0">
                <a:effectLst/>
              </a:rPr>
              <a:t>Adobe PDF</a:t>
            </a:r>
          </a:p>
          <a:p>
            <a:pPr lvl="2">
              <a:defRPr/>
            </a:pPr>
            <a:r>
              <a:rPr lang="en-CA" dirty="0" smtClean="0">
                <a:effectLst/>
              </a:rPr>
              <a:t>MHTML (web archive)</a:t>
            </a:r>
          </a:p>
          <a:p>
            <a:pPr lvl="2">
              <a:defRPr/>
            </a:pPr>
            <a:r>
              <a:rPr lang="en-CA" dirty="0" smtClean="0">
                <a:effectLst/>
              </a:rPr>
              <a:t>Excel</a:t>
            </a:r>
          </a:p>
          <a:p>
            <a:pPr lvl="2">
              <a:defRPr/>
            </a:pPr>
            <a:r>
              <a:rPr lang="en-CA" dirty="0" smtClean="0">
                <a:effectLst/>
              </a:rPr>
              <a:t>Word</a:t>
            </a:r>
          </a:p>
          <a:p>
            <a:pPr lvl="2">
              <a:defRPr/>
            </a:pPr>
            <a:r>
              <a:rPr lang="en-CA" dirty="0" smtClean="0">
                <a:effectLst/>
              </a:rPr>
              <a:t>Print</a:t>
            </a:r>
          </a:p>
          <a:p>
            <a:pPr lvl="2">
              <a:defRPr/>
            </a:pPr>
            <a:endParaRPr lang="en-CA"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eaLnBrk="1" hangingPunct="1">
              <a:lnSpc>
                <a:spcPct val="90000"/>
              </a:lnSpc>
              <a:defRPr/>
            </a:pPr>
            <a:r>
              <a:rPr lang="en-CA" sz="2800" b="1" dirty="0" smtClean="0">
                <a:effectLst/>
              </a:rPr>
              <a:t>Exporting types</a:t>
            </a:r>
            <a:endParaRPr lang="en-CA" b="1" dirty="0" smtClean="0"/>
          </a:p>
          <a:p>
            <a:pPr lvl="1">
              <a:lnSpc>
                <a:spcPct val="90000"/>
              </a:lnSpc>
              <a:defRPr/>
            </a:pPr>
            <a:r>
              <a:rPr lang="en-CA" sz="2000" dirty="0" smtClean="0">
                <a:effectLst/>
              </a:rPr>
              <a:t>The presentation rendering formats can be further divided into three groups. </a:t>
            </a:r>
          </a:p>
          <a:p>
            <a:pPr lvl="1">
              <a:lnSpc>
                <a:spcPct val="90000"/>
              </a:lnSpc>
              <a:defRPr/>
            </a:pPr>
            <a:r>
              <a:rPr lang="en-CA" sz="2000" dirty="0" smtClean="0">
                <a:effectLst/>
              </a:rPr>
              <a:t>The </a:t>
            </a:r>
            <a:r>
              <a:rPr lang="en-CA" sz="2000" b="1" i="1" dirty="0" smtClean="0">
                <a:effectLst/>
              </a:rPr>
              <a:t>interactive presentation rendering formats</a:t>
            </a:r>
            <a:r>
              <a:rPr lang="en-CA" sz="2000" i="1" dirty="0" smtClean="0">
                <a:effectLst/>
              </a:rPr>
              <a:t>, </a:t>
            </a:r>
            <a:r>
              <a:rPr lang="en-CA" sz="2000" dirty="0" smtClean="0">
                <a:effectLst/>
              </a:rPr>
              <a:t>preview and Hypertext Markup Language (HTML), support all of the interactive features of Reporting Services. </a:t>
            </a:r>
          </a:p>
          <a:p>
            <a:pPr lvl="1">
              <a:lnSpc>
                <a:spcPct val="90000"/>
              </a:lnSpc>
              <a:defRPr/>
            </a:pPr>
            <a:r>
              <a:rPr lang="en-CA" sz="2000" dirty="0" smtClean="0">
                <a:effectLst/>
              </a:rPr>
              <a:t>The </a:t>
            </a:r>
            <a:r>
              <a:rPr lang="en-CA" sz="2000" b="1" i="1" dirty="0" smtClean="0">
                <a:effectLst/>
              </a:rPr>
              <a:t>physical page presentation formats</a:t>
            </a:r>
            <a:r>
              <a:rPr lang="en-CA" sz="2000" i="1" dirty="0" smtClean="0">
                <a:effectLst/>
              </a:rPr>
              <a:t>, </a:t>
            </a:r>
            <a:r>
              <a:rPr lang="en-CA" sz="2000" dirty="0" smtClean="0">
                <a:effectLst/>
              </a:rPr>
              <a:t>TIFF Image, Adobe PDF, and print, are primarily concerned with fitting content on a specific page size that can become a printout on a physical piece of paper. </a:t>
            </a:r>
          </a:p>
          <a:p>
            <a:pPr lvl="1">
              <a:lnSpc>
                <a:spcPct val="90000"/>
              </a:lnSpc>
              <a:defRPr/>
            </a:pPr>
            <a:r>
              <a:rPr lang="en-CA" sz="2000" dirty="0" smtClean="0">
                <a:effectLst/>
              </a:rPr>
              <a:t>The </a:t>
            </a:r>
            <a:r>
              <a:rPr lang="en-CA" sz="2000" b="1" i="1" dirty="0" smtClean="0">
                <a:effectLst/>
              </a:rPr>
              <a:t>logical page presentation formats</a:t>
            </a:r>
            <a:r>
              <a:rPr lang="en-CA" sz="2000" i="1" dirty="0" smtClean="0">
                <a:effectLst/>
              </a:rPr>
              <a:t>, </a:t>
            </a:r>
            <a:r>
              <a:rPr lang="en-CA" sz="2000" dirty="0" smtClean="0">
                <a:effectLst/>
              </a:rPr>
              <a:t>MHTML (web archive), Excel, and Word, are primarily concerned with formatting the content for viewing on a screen.</a:t>
            </a:r>
          </a:p>
          <a:p>
            <a:pPr lvl="1">
              <a:lnSpc>
                <a:spcPct val="90000"/>
              </a:lnSpc>
              <a:defRPr/>
            </a:pPr>
            <a:r>
              <a:rPr lang="en-CA" sz="2000" dirty="0" smtClean="0">
                <a:effectLst/>
              </a:rPr>
              <a:t>Reporting Services also lets you export your report to two additional formats, which are used primarily for rendering report data into a form that can be used by other computer programs. </a:t>
            </a:r>
          </a:p>
          <a:p>
            <a:pPr lvl="1">
              <a:lnSpc>
                <a:spcPct val="90000"/>
              </a:lnSpc>
              <a:defRPr/>
            </a:pPr>
            <a:r>
              <a:rPr lang="en-CA" sz="2000" dirty="0" smtClean="0">
                <a:effectLst/>
              </a:rPr>
              <a:t>These </a:t>
            </a:r>
            <a:r>
              <a:rPr lang="en-CA" sz="2000" b="1" i="1" dirty="0" smtClean="0">
                <a:effectLst/>
              </a:rPr>
              <a:t>data exchange rendering formats</a:t>
            </a:r>
            <a:r>
              <a:rPr lang="en-CA" sz="2000" i="1" dirty="0" smtClean="0">
                <a:effectLst/>
              </a:rPr>
              <a:t> </a:t>
            </a:r>
            <a:r>
              <a:rPr lang="en-CA" sz="2000" dirty="0" smtClean="0">
                <a:effectLst/>
              </a:rPr>
              <a:t>contain the data portion of the report, along with a minimal amount of formatting. Here are the data exchange rendering formats:</a:t>
            </a:r>
          </a:p>
          <a:p>
            <a:pPr lvl="2">
              <a:lnSpc>
                <a:spcPct val="90000"/>
              </a:lnSpc>
              <a:defRPr/>
            </a:pPr>
            <a:r>
              <a:rPr lang="en-CA" sz="1800" dirty="0" smtClean="0">
                <a:effectLst/>
              </a:rPr>
              <a:t>Comma-Separated Values (CSV)</a:t>
            </a:r>
          </a:p>
          <a:p>
            <a:pPr lvl="2">
              <a:lnSpc>
                <a:spcPct val="90000"/>
              </a:lnSpc>
              <a:defRPr/>
            </a:pPr>
            <a:r>
              <a:rPr lang="en-CA" sz="1800" dirty="0" smtClean="0">
                <a:effectLst/>
              </a:rPr>
              <a:t>Extensible Markup Language (XML)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b="1" smtClean="0">
                <a:effectLst/>
              </a:rPr>
              <a:t>Printing from Report Manager</a:t>
            </a:r>
            <a:endParaRPr lang="en-CA" sz="2800" b="1" smtClean="0">
              <a:effectLst/>
            </a:endParaRPr>
          </a:p>
          <a:p>
            <a:pPr marL="990600" lvl="1" indent="-533400">
              <a:lnSpc>
                <a:spcPct val="90000"/>
              </a:lnSpc>
              <a:spcBef>
                <a:spcPct val="15000"/>
              </a:spcBef>
            </a:pPr>
            <a:r>
              <a:rPr lang="en-CA" sz="2000" smtClean="0">
                <a:effectLst/>
              </a:rPr>
              <a:t>Reporting Services provides several options for printing a report from Report Manager. Each provides some advantages and disadvantages for the user.</a:t>
            </a:r>
          </a:p>
          <a:p>
            <a:pPr marL="990600" lvl="1" indent="-533400">
              <a:lnSpc>
                <a:spcPct val="90000"/>
              </a:lnSpc>
              <a:spcBef>
                <a:spcPct val="15000"/>
              </a:spcBef>
            </a:pPr>
            <a:r>
              <a:rPr lang="en-CA" sz="2000" b="1" smtClean="0">
                <a:effectLst/>
              </a:rPr>
              <a:t>HTML Printing - </a:t>
            </a:r>
            <a:r>
              <a:rPr lang="en-CA" sz="2000" smtClean="0">
                <a:effectLst/>
              </a:rPr>
              <a:t>These users could just click the Print button in their browser and get whatever type of printout HTML printing provides.</a:t>
            </a:r>
          </a:p>
          <a:p>
            <a:pPr marL="990600" lvl="1" indent="-533400">
              <a:lnSpc>
                <a:spcPct val="90000"/>
              </a:lnSpc>
              <a:spcBef>
                <a:spcPct val="15000"/>
              </a:spcBef>
            </a:pPr>
            <a:r>
              <a:rPr lang="en-CA" sz="2000" b="1" smtClean="0">
                <a:effectLst/>
              </a:rPr>
              <a:t>Printing from a PDF Document or TIFF File - </a:t>
            </a:r>
            <a:r>
              <a:rPr lang="en-CA" sz="2000" smtClean="0">
                <a:effectLst/>
              </a:rPr>
              <a:t>When users want to have a high-quality report printout, they can export the report to a PDF document or a TIFF file. Once this is complete, they can view the exported report using the appropriate viewer: Adobe Acrobat Reader for the PDF document or the Windows Picture and Fax Viewer for a TIFF file. The report can then be printed using the viewer.</a:t>
            </a:r>
          </a:p>
          <a:p>
            <a:pPr marL="990600" lvl="1" indent="-533400">
              <a:lnSpc>
                <a:spcPct val="90000"/>
              </a:lnSpc>
              <a:spcBef>
                <a:spcPct val="15000"/>
              </a:spcBef>
            </a:pPr>
            <a:r>
              <a:rPr lang="en-CA" sz="2000" b="1" smtClean="0">
                <a:effectLst/>
              </a:rPr>
              <a:t>Client-Side Printing - </a:t>
            </a:r>
            <a:r>
              <a:rPr lang="en-CA" sz="2000" smtClean="0">
                <a:effectLst/>
              </a:rPr>
              <a:t>You may have noticed a button with a printer icon on the report toolbar. This button is for the client-side printing feature of Reporting Services. </a:t>
            </a:r>
            <a:r>
              <a:rPr lang="en-CA" sz="2000" i="1" smtClean="0">
                <a:effectLst/>
              </a:rPr>
              <a:t>Client-side printing </a:t>
            </a:r>
            <a:r>
              <a:rPr lang="en-CA" sz="2000" smtClean="0">
                <a:effectLst/>
              </a:rPr>
              <a:t>works through an ActiveX object downloaded to the user’s computer. From then on, whenever the Client-Side Printing button is clicked, this ActiveX object provides the user interface and controls the printing. Once downloaded, client-slide printing enables users to set various report attributes. These include margins, page size, and even page orientation. Users can also preview a report before putting it on paper.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smtClean="0">
                <a:effectLst/>
              </a:rPr>
              <a:t>Managing Reports on the Report Server</a:t>
            </a:r>
          </a:p>
          <a:p>
            <a:pPr marL="990600" lvl="1" indent="-533400"/>
            <a:r>
              <a:rPr lang="en-CA" sz="2200" smtClean="0">
                <a:effectLst/>
              </a:rPr>
              <a:t>Two of the biggest concerns when it comes to managing reports are security and performance. </a:t>
            </a:r>
          </a:p>
          <a:p>
            <a:pPr marL="990600" lvl="1" indent="-533400"/>
            <a:r>
              <a:rPr lang="en-CA" sz="2200" smtClean="0">
                <a:effectLst/>
              </a:rPr>
              <a:t>Reports containing sensitive data must be secured so they are only accessed by the appropriate people. </a:t>
            </a:r>
          </a:p>
          <a:p>
            <a:pPr marL="990600" lvl="1" indent="-533400"/>
            <a:r>
              <a:rPr lang="en-CA" sz="2200" smtClean="0">
                <a:effectLst/>
              </a:rPr>
              <a:t>Reports must return information to users in a reasonable amount of time without putting undo stress on database resources. </a:t>
            </a:r>
          </a:p>
          <a:p>
            <a:pPr marL="990600" lvl="1" indent="-533400"/>
            <a:r>
              <a:rPr lang="en-CA" sz="2200" smtClean="0">
                <a:effectLst/>
              </a:rPr>
              <a:t>Fortunately, Reporting Services provides tools for managing both of these concerns. </a:t>
            </a:r>
          </a:p>
          <a:p>
            <a:pPr marL="990600" lvl="1" indent="-533400"/>
            <a:r>
              <a:rPr lang="en-CA" sz="2200" smtClean="0">
                <a:effectLst/>
              </a:rPr>
              <a:t>Security roles and item-level security give you extremely fine control over just who has access to each report and resource. Caching, snapshots, and history let you control how and when reports are executed.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smtClean="0">
                <a:effectLst/>
              </a:rPr>
              <a:t>Security</a:t>
            </a:r>
          </a:p>
          <a:p>
            <a:pPr marL="990600" lvl="1" indent="-533400"/>
            <a:r>
              <a:rPr lang="en-CA" sz="2000" smtClean="0">
                <a:effectLst/>
              </a:rPr>
              <a:t>In Reporting Services, security was designed with both flexibility and ease of management in mind. </a:t>
            </a:r>
          </a:p>
          <a:p>
            <a:pPr marL="990600" lvl="1" indent="-533400"/>
            <a:r>
              <a:rPr lang="en-CA" sz="2000" smtClean="0">
                <a:effectLst/>
              </a:rPr>
              <a:t>Flexibility is provided by the fact that individual access rights can be assigned to each folder and to each item within a folder. </a:t>
            </a:r>
          </a:p>
          <a:p>
            <a:pPr marL="990600" lvl="1" indent="-533400"/>
            <a:r>
              <a:rPr lang="en-CA" sz="2000" smtClean="0">
                <a:effectLst/>
              </a:rPr>
              <a:t>An item is either a report or a resource. You can specify exactly who has rights to each item and exactly what those rights are. </a:t>
            </a:r>
          </a:p>
          <a:p>
            <a:pPr marL="990600" lvl="1" indent="-533400"/>
            <a:r>
              <a:rPr lang="en-CA" sz="2000" smtClean="0">
                <a:effectLst/>
              </a:rPr>
              <a:t>Ease of management is provided by security inheritance, security roles, and integration with Windows security. </a:t>
            </a:r>
          </a:p>
          <a:p>
            <a:pPr marL="990600" lvl="1" indent="-533400"/>
            <a:r>
              <a:rPr lang="en-CA" sz="2000" smtClean="0">
                <a:effectLst/>
              </a:rPr>
              <a:t>We begin our discussion with the last entry in this list.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Integration with Windows Security</a:t>
            </a:r>
          </a:p>
          <a:p>
            <a:pPr marL="990600" lvl="1" indent="-533400">
              <a:lnSpc>
                <a:spcPct val="95000"/>
              </a:lnSpc>
            </a:pPr>
            <a:r>
              <a:rPr lang="en-CA" sz="2000" dirty="0" smtClean="0">
                <a:effectLst/>
              </a:rPr>
              <a:t>Reporting Services does not maintain its own list of users and passwords. Instead, in its default configuration, it depends entirely on integration with Windows security. </a:t>
            </a:r>
          </a:p>
          <a:p>
            <a:pPr marL="990600" lvl="1" indent="-533400">
              <a:lnSpc>
                <a:spcPct val="95000"/>
              </a:lnSpc>
            </a:pPr>
            <a:r>
              <a:rPr lang="en-CA" sz="2000" dirty="0" smtClean="0">
                <a:effectLst/>
              </a:rPr>
              <a:t>When a user accesses either the Report Manager web application or the web service, that user must authenticate with the report server. </a:t>
            </a:r>
          </a:p>
          <a:p>
            <a:pPr marL="990600" lvl="1" indent="-533400">
              <a:lnSpc>
                <a:spcPct val="95000"/>
              </a:lnSpc>
            </a:pPr>
            <a:r>
              <a:rPr lang="en-CA" sz="2000" dirty="0" smtClean="0">
                <a:effectLst/>
              </a:rPr>
              <a:t>In other words, the user must have a valid domain user name and password, or a local user name and password, to log on to the report server. </a:t>
            </a:r>
          </a:p>
          <a:p>
            <a:pPr marL="990600" lvl="1" indent="-533400">
              <a:lnSpc>
                <a:spcPct val="95000"/>
              </a:lnSpc>
            </a:pPr>
            <a:r>
              <a:rPr lang="en-CA" sz="2000" dirty="0" smtClean="0">
                <a:effectLst/>
              </a:rPr>
              <a:t>Both the Report Manager web application and the web service are set up requiring integrated Windows authentication to ensure this logon takes place.</a:t>
            </a:r>
          </a:p>
          <a:p>
            <a:pPr marL="990600" lvl="1" indent="-533400">
              <a:lnSpc>
                <a:spcPct val="95000"/>
              </a:lnSpc>
            </a:pPr>
            <a:r>
              <a:rPr lang="en-CA" sz="2000" dirty="0" smtClean="0">
                <a:effectLst/>
              </a:rPr>
              <a:t>Once this logon occurs, Reporting Services utilizes the user name and the user’s group memberships to determine what rights the user possesses. </a:t>
            </a:r>
          </a:p>
          <a:p>
            <a:pPr marL="990600" lvl="1" indent="-533400">
              <a:lnSpc>
                <a:spcPct val="95000"/>
              </a:lnSpc>
            </a:pPr>
            <a:r>
              <a:rPr lang="en-CA" sz="2000" dirty="0" smtClean="0">
                <a:effectLst/>
              </a:rPr>
              <a:t>The user can access only those folders and items they have rights to. In the Report Manager, users do not even see the folders they cannot browse and reports they cannot run. </a:t>
            </a:r>
          </a:p>
          <a:p>
            <a:pPr marL="990600" lvl="1" indent="-533400">
              <a:lnSpc>
                <a:spcPct val="95000"/>
              </a:lnSpc>
            </a:pPr>
            <a:r>
              <a:rPr lang="en-CA" sz="2000" dirty="0" smtClean="0">
                <a:effectLst/>
              </a:rPr>
              <a:t>There is no temptation for the user to try and figure out how to get into places they are not supposed to go, because they do not even know these places exist.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smtClean="0">
                <a:effectLst/>
              </a:rPr>
              <a:t>Tasks and Rights</a:t>
            </a:r>
          </a:p>
          <a:p>
            <a:pPr marL="990600" lvl="1" indent="-533400"/>
            <a:r>
              <a:rPr lang="en-CA" sz="2000" smtClean="0">
                <a:effectLst/>
              </a:rPr>
              <a:t>You can perform a number of tasks in Reporting Services. Each task has a corresponding right to perform that task. For example, you can view reports. </a:t>
            </a:r>
          </a:p>
          <a:p>
            <a:pPr marL="990600" lvl="1" indent="-533400"/>
            <a:r>
              <a:rPr lang="en-CA" sz="2000" smtClean="0">
                <a:effectLst/>
              </a:rPr>
              <a:t>Therefore, a corresponding right exists to view reports. The tasks within Reporting Services are shown in table below.</a:t>
            </a:r>
          </a:p>
        </p:txBody>
      </p:sp>
      <p:grpSp>
        <p:nvGrpSpPr>
          <p:cNvPr id="78854" name="Group 6"/>
          <p:cNvGrpSpPr>
            <a:grpSpLocks/>
          </p:cNvGrpSpPr>
          <p:nvPr/>
        </p:nvGrpSpPr>
        <p:grpSpPr bwMode="auto">
          <a:xfrm>
            <a:off x="1828800" y="2260600"/>
            <a:ext cx="5334000" cy="4568825"/>
            <a:chOff x="1152" y="1424"/>
            <a:chExt cx="3360" cy="2878"/>
          </a:xfrm>
        </p:grpSpPr>
        <p:pic>
          <p:nvPicPr>
            <p:cNvPr id="78851" name="Picture 3"/>
            <p:cNvPicPr>
              <a:picLocks noChangeAspect="1" noChangeArrowheads="1"/>
            </p:cNvPicPr>
            <p:nvPr/>
          </p:nvPicPr>
          <p:blipFill>
            <a:blip r:embed="rId2" cstate="print"/>
            <a:srcRect/>
            <a:stretch>
              <a:fillRect/>
            </a:stretch>
          </p:blipFill>
          <p:spPr bwMode="auto">
            <a:xfrm>
              <a:off x="1152" y="1424"/>
              <a:ext cx="3360" cy="2493"/>
            </a:xfrm>
            <a:prstGeom prst="rect">
              <a:avLst/>
            </a:prstGeom>
            <a:noFill/>
            <a:ln w="9525">
              <a:noFill/>
              <a:miter lim="800000"/>
              <a:headEnd/>
              <a:tailEnd/>
            </a:ln>
            <a:effectLst/>
          </p:spPr>
        </p:pic>
        <p:pic>
          <p:nvPicPr>
            <p:cNvPr id="78852" name="Picture 4"/>
            <p:cNvPicPr>
              <a:picLocks noChangeAspect="1" noChangeArrowheads="1"/>
            </p:cNvPicPr>
            <p:nvPr/>
          </p:nvPicPr>
          <p:blipFill>
            <a:blip r:embed="rId3" cstate="print"/>
            <a:srcRect/>
            <a:stretch>
              <a:fillRect/>
            </a:stretch>
          </p:blipFill>
          <p:spPr bwMode="auto">
            <a:xfrm>
              <a:off x="1152" y="3914"/>
              <a:ext cx="3360" cy="388"/>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smtClean="0">
                <a:effectLst/>
              </a:rPr>
              <a:t>Tasks and Rights</a:t>
            </a:r>
          </a:p>
          <a:p>
            <a:pPr marL="990600" lvl="1" indent="-533400"/>
            <a:r>
              <a:rPr lang="en-CA" sz="2000" smtClean="0">
                <a:effectLst/>
              </a:rPr>
              <a:t>In addition to the tasks listed in previous table, there are system-wide tasks with associated rights. </a:t>
            </a:r>
          </a:p>
          <a:p>
            <a:pPr marL="990600" lvl="1" indent="-533400"/>
            <a:r>
              <a:rPr lang="en-CA" sz="2000" smtClean="0">
                <a:effectLst/>
              </a:rPr>
              <a:t>These system-wide tasks deal with the management and operation of Reporting Services as a whole. The system-wide tasks within Reporting Services are shown in table below.</a:t>
            </a:r>
          </a:p>
        </p:txBody>
      </p:sp>
      <p:pic>
        <p:nvPicPr>
          <p:cNvPr id="79880" name="Picture 8"/>
          <p:cNvPicPr>
            <a:picLocks noChangeAspect="1" noChangeArrowheads="1"/>
          </p:cNvPicPr>
          <p:nvPr/>
        </p:nvPicPr>
        <p:blipFill>
          <a:blip r:embed="rId2" cstate="print"/>
          <a:srcRect/>
          <a:stretch>
            <a:fillRect/>
          </a:stretch>
        </p:blipFill>
        <p:spPr bwMode="auto">
          <a:xfrm>
            <a:off x="1219200" y="2514600"/>
            <a:ext cx="6781800" cy="33512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Roles</a:t>
            </a:r>
          </a:p>
          <a:p>
            <a:pPr marL="990600" lvl="1" indent="-533400"/>
            <a:r>
              <a:rPr lang="en-CA" sz="2000" dirty="0" smtClean="0">
                <a:effectLst/>
              </a:rPr>
              <a:t>The rights to perform tasks are grouped together to create </a:t>
            </a:r>
            <a:r>
              <a:rPr lang="en-CA" sz="2000" i="1" dirty="0" smtClean="0">
                <a:effectLst/>
              </a:rPr>
              <a:t>roles. </a:t>
            </a:r>
            <a:r>
              <a:rPr lang="en-CA" sz="2000" dirty="0" smtClean="0">
                <a:effectLst/>
              </a:rPr>
              <a:t>Reporting Services includes several predefined roles to help you with security management. </a:t>
            </a:r>
          </a:p>
          <a:p>
            <a:pPr marL="990600" lvl="1" indent="-533400"/>
            <a:r>
              <a:rPr lang="en-CA" sz="2000" dirty="0" smtClean="0">
                <a:effectLst/>
              </a:rPr>
              <a:t>In addition, you can create your own custom roles, grouping together any combination of rights that you like. The predefined roles and their corresponding rights are listed here.</a:t>
            </a:r>
          </a:p>
          <a:p>
            <a:pPr marL="990600" lvl="1" indent="-533400"/>
            <a:r>
              <a:rPr lang="en-CA" sz="2000" b="1" dirty="0" smtClean="0">
                <a:effectLst/>
              </a:rPr>
              <a:t>The Browser Role </a:t>
            </a:r>
            <a:r>
              <a:rPr lang="en-CA" sz="2000" dirty="0" smtClean="0">
                <a:effectLst/>
              </a:rPr>
              <a:t>The </a:t>
            </a:r>
            <a:r>
              <a:rPr lang="en-CA" sz="2000" i="1" dirty="0" smtClean="0">
                <a:effectLst/>
              </a:rPr>
              <a:t>Browser </a:t>
            </a:r>
            <a:r>
              <a:rPr lang="en-CA" sz="2000" dirty="0" smtClean="0">
                <a:effectLst/>
              </a:rPr>
              <a:t>role is the basic role assigned to users who are going to view reports, but who are not going to create folders or upload new reports. The Browser role has rights to perform the following tasks:</a:t>
            </a:r>
          </a:p>
          <a:p>
            <a:pPr marL="1371600" lvl="2" indent="-457200"/>
            <a:r>
              <a:rPr lang="en-CA" sz="1800" dirty="0" smtClean="0">
                <a:effectLst/>
              </a:rPr>
              <a:t>Manage individual subscriptions</a:t>
            </a:r>
          </a:p>
          <a:p>
            <a:pPr marL="1371600" lvl="2" indent="-457200"/>
            <a:r>
              <a:rPr lang="en-CA" sz="1800" dirty="0" smtClean="0">
                <a:effectLst/>
              </a:rPr>
              <a:t>View folders</a:t>
            </a:r>
          </a:p>
          <a:p>
            <a:pPr marL="1371600" lvl="2" indent="-457200"/>
            <a:r>
              <a:rPr lang="en-CA" sz="1800" dirty="0" smtClean="0">
                <a:effectLst/>
              </a:rPr>
              <a:t>View models</a:t>
            </a:r>
          </a:p>
          <a:p>
            <a:pPr marL="1371600" lvl="2" indent="-457200"/>
            <a:r>
              <a:rPr lang="en-CA" sz="1800" dirty="0" smtClean="0">
                <a:effectLst/>
              </a:rPr>
              <a:t>View reports</a:t>
            </a:r>
          </a:p>
          <a:p>
            <a:pPr marL="1371600" lvl="2" indent="-457200"/>
            <a:r>
              <a:rPr lang="en-CA" sz="1800" dirty="0" smtClean="0">
                <a:effectLst/>
              </a:rPr>
              <a:t>View resources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33336"/>
            <a:ext cx="8991600" cy="6781800"/>
          </a:xfrm>
        </p:spPr>
        <p:txBody>
          <a:bodyPr/>
          <a:lstStyle/>
          <a:p>
            <a:pPr marL="609600" indent="-609600" eaLnBrk="1" hangingPunct="1"/>
            <a:r>
              <a:rPr lang="en-CA" sz="2800" b="1" dirty="0" smtClean="0">
                <a:effectLst/>
              </a:rPr>
              <a:t>Adding a New Folder Using the Report Manager</a:t>
            </a:r>
          </a:p>
          <a:p>
            <a:pPr marL="990600" lvl="1" indent="-533400"/>
            <a:r>
              <a:rPr lang="en-CA" sz="2100" dirty="0" smtClean="0">
                <a:effectLst/>
              </a:rPr>
              <a:t>Let’s create a new folder into which we will deploy some of the Galactic Delivery</a:t>
            </a:r>
          </a:p>
          <a:p>
            <a:pPr marL="990600" lvl="1" indent="-533400"/>
            <a:r>
              <a:rPr lang="en-CA" sz="2100" dirty="0" smtClean="0">
                <a:effectLst/>
              </a:rPr>
              <a:t>Services reports from the previous chapters. Here are the steps to follow:</a:t>
            </a:r>
          </a:p>
          <a:p>
            <a:pPr marL="1371600" lvl="2" indent="-457200">
              <a:buFont typeface="Wingdings" pitchFamily="2" charset="2"/>
              <a:buAutoNum type="arabicPeriod"/>
            </a:pPr>
            <a:r>
              <a:rPr lang="en-CA" sz="2000" dirty="0" smtClean="0">
                <a:effectLst/>
              </a:rPr>
              <a:t>Click the New Folder button in the toolbar on the Contents tab. The New Folder page appears.</a:t>
            </a:r>
          </a:p>
          <a:p>
            <a:pPr marL="1371600" lvl="2" indent="-457200">
              <a:buFont typeface="Wingdings" pitchFamily="2" charset="2"/>
              <a:buAutoNum type="arabicPeriod"/>
            </a:pPr>
            <a:r>
              <a:rPr lang="en-CA" sz="2000" dirty="0" smtClean="0">
                <a:effectLst/>
              </a:rPr>
              <a:t>Type </a:t>
            </a:r>
            <a:r>
              <a:rPr lang="en-CA" sz="2000" b="1" dirty="0" smtClean="0">
                <a:effectLst/>
              </a:rPr>
              <a:t>Galactic Delivery Services </a:t>
            </a:r>
            <a:r>
              <a:rPr lang="en-CA" sz="2000" dirty="0" smtClean="0">
                <a:effectLst/>
              </a:rPr>
              <a:t>for Name and </a:t>
            </a:r>
            <a:r>
              <a:rPr lang="en-CA" sz="2000" b="1" dirty="0" smtClean="0">
                <a:effectLst/>
              </a:rPr>
              <a:t>Reports created while learning to use Reporting Services </a:t>
            </a:r>
            <a:r>
              <a:rPr lang="en-CA" sz="2000" dirty="0" smtClean="0">
                <a:effectLst/>
              </a:rPr>
              <a:t>for Description.</a:t>
            </a:r>
          </a:p>
          <a:p>
            <a:pPr marL="1371600" lvl="2" indent="-457200">
              <a:buFont typeface="Wingdings" pitchFamily="2" charset="2"/>
              <a:buAutoNum type="arabicPeriod"/>
            </a:pPr>
            <a:r>
              <a:rPr lang="en-CA" sz="2000" dirty="0" smtClean="0">
                <a:effectLst/>
              </a:rPr>
              <a:t>Click OK to create the new folder and return to the Home folder.</a:t>
            </a:r>
          </a:p>
          <a:p>
            <a:pPr marL="990600" lvl="1" indent="-533400"/>
            <a:r>
              <a:rPr lang="en-CA" sz="2100" dirty="0" smtClean="0">
                <a:effectLst/>
              </a:rPr>
              <a:t>You see an entry for your new folder with its name and description on the Contents tab of the Home folder. </a:t>
            </a:r>
          </a:p>
          <a:p>
            <a:pPr marL="990600" lvl="1" indent="-533400"/>
            <a:r>
              <a:rPr lang="en-CA" sz="2100" dirty="0" smtClean="0">
                <a:effectLst/>
              </a:rPr>
              <a:t>If you were observant, you noticed one item on the New Folder page we did not use</a:t>
            </a:r>
            <a:r>
              <a:rPr lang="en-CA" sz="2100" dirty="0" smtClean="0">
                <a:effectLst/>
              </a:rPr>
              <a:t>. This </a:t>
            </a:r>
            <a:r>
              <a:rPr lang="en-CA" sz="2100" dirty="0" smtClean="0">
                <a:effectLst/>
              </a:rPr>
              <a:t>is the Hide in tile view check box. </a:t>
            </a:r>
            <a:r>
              <a:rPr lang="en-CA" sz="2100" dirty="0" smtClean="0">
                <a:effectLst/>
              </a:rPr>
              <a:t>When the </a:t>
            </a:r>
            <a:r>
              <a:rPr lang="en-CA" sz="2100" dirty="0" smtClean="0">
                <a:effectLst/>
              </a:rPr>
              <a:t>Hide in tile view check box is checked, the new folder does not appear in the </a:t>
            </a:r>
            <a:r>
              <a:rPr lang="en-CA" sz="2100" dirty="0" smtClean="0">
                <a:effectLst/>
              </a:rPr>
              <a:t>Home folder</a:t>
            </a:r>
            <a:r>
              <a:rPr lang="en-CA" sz="2100" dirty="0" smtClean="0">
                <a:effectLst/>
              </a:rPr>
              <a:t>. </a:t>
            </a:r>
            <a:endParaRPr lang="en-CA" sz="2100" dirty="0" smtClean="0">
              <a:effectLst/>
            </a:endParaRPr>
          </a:p>
          <a:p>
            <a:pPr marL="990600" lvl="1" indent="-533400"/>
            <a:r>
              <a:rPr lang="en-CA" sz="2100" dirty="0" smtClean="0">
                <a:effectLst/>
              </a:rPr>
              <a:t>This </a:t>
            </a:r>
            <a:r>
              <a:rPr lang="en-CA" sz="2100" dirty="0" smtClean="0">
                <a:effectLst/>
              </a:rPr>
              <a:t>is useful when you want to make the reports in a folder available through </a:t>
            </a:r>
            <a:r>
              <a:rPr lang="en-CA" sz="2100" dirty="0" smtClean="0">
                <a:effectLst/>
              </a:rPr>
              <a:t>a custom </a:t>
            </a:r>
            <a:r>
              <a:rPr lang="en-CA" sz="2100" dirty="0" smtClean="0">
                <a:effectLst/>
              </a:rPr>
              <a:t>interface but unavailable through the Report Manager.</a:t>
            </a:r>
            <a:endParaRPr lang="en-CA" sz="2100" dirty="0" smtClean="0">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Roles</a:t>
            </a:r>
          </a:p>
          <a:p>
            <a:pPr marL="990600" lvl="1" indent="-533400">
              <a:lnSpc>
                <a:spcPct val="90000"/>
              </a:lnSpc>
              <a:spcBef>
                <a:spcPct val="10000"/>
              </a:spcBef>
            </a:pPr>
            <a:r>
              <a:rPr lang="en-CA" sz="2000" b="1" dirty="0" smtClean="0">
                <a:effectLst/>
              </a:rPr>
              <a:t>The Publisher Role  - </a:t>
            </a:r>
            <a:r>
              <a:rPr lang="en-CA" sz="2000" dirty="0" smtClean="0">
                <a:effectLst/>
              </a:rPr>
              <a:t>The </a:t>
            </a:r>
            <a:r>
              <a:rPr lang="en-CA" sz="2000" i="1" dirty="0" smtClean="0">
                <a:effectLst/>
              </a:rPr>
              <a:t>Publisher </a:t>
            </a:r>
            <a:r>
              <a:rPr lang="en-CA" sz="2000" dirty="0" smtClean="0">
                <a:effectLst/>
              </a:rPr>
              <a:t>role is assigned to users who are going to create folders and upload reports. </a:t>
            </a:r>
          </a:p>
          <a:p>
            <a:pPr marL="990600" lvl="1" indent="-533400">
              <a:lnSpc>
                <a:spcPct val="90000"/>
              </a:lnSpc>
              <a:spcBef>
                <a:spcPct val="10000"/>
              </a:spcBef>
            </a:pPr>
            <a:r>
              <a:rPr lang="en-CA" sz="2000" dirty="0" smtClean="0">
                <a:effectLst/>
              </a:rPr>
              <a:t>The Publisher role does not have rights to change security settings or manage subscriptions and report history. The Publisher role has rights to perform the following tasks:</a:t>
            </a:r>
          </a:p>
          <a:p>
            <a:pPr marL="1371600" lvl="2" indent="-457200">
              <a:lnSpc>
                <a:spcPct val="90000"/>
              </a:lnSpc>
              <a:spcBef>
                <a:spcPct val="10000"/>
              </a:spcBef>
            </a:pPr>
            <a:r>
              <a:rPr lang="en-CA" sz="1800" dirty="0" smtClean="0">
                <a:effectLst/>
              </a:rPr>
              <a:t>Create linked reports</a:t>
            </a:r>
          </a:p>
          <a:p>
            <a:pPr marL="1371600" lvl="2" indent="-457200">
              <a:lnSpc>
                <a:spcPct val="90000"/>
              </a:lnSpc>
              <a:spcBef>
                <a:spcPct val="10000"/>
              </a:spcBef>
            </a:pPr>
            <a:r>
              <a:rPr lang="en-CA" sz="1800" dirty="0" smtClean="0">
                <a:effectLst/>
              </a:rPr>
              <a:t>Manage data sources</a:t>
            </a:r>
          </a:p>
          <a:p>
            <a:pPr marL="1371600" lvl="2" indent="-457200">
              <a:lnSpc>
                <a:spcPct val="90000"/>
              </a:lnSpc>
              <a:spcBef>
                <a:spcPct val="10000"/>
              </a:spcBef>
            </a:pPr>
            <a:r>
              <a:rPr lang="en-CA" sz="1800" dirty="0" smtClean="0">
                <a:effectLst/>
              </a:rPr>
              <a:t>Manage folders</a:t>
            </a:r>
          </a:p>
          <a:p>
            <a:pPr marL="1371600" lvl="2" indent="-457200">
              <a:lnSpc>
                <a:spcPct val="90000"/>
              </a:lnSpc>
              <a:spcBef>
                <a:spcPct val="10000"/>
              </a:spcBef>
            </a:pPr>
            <a:r>
              <a:rPr lang="en-CA" sz="1800" dirty="0" smtClean="0">
                <a:effectLst/>
              </a:rPr>
              <a:t>Manage models</a:t>
            </a:r>
          </a:p>
          <a:p>
            <a:pPr marL="1371600" lvl="2" indent="-457200">
              <a:lnSpc>
                <a:spcPct val="90000"/>
              </a:lnSpc>
              <a:spcBef>
                <a:spcPct val="10000"/>
              </a:spcBef>
            </a:pPr>
            <a:r>
              <a:rPr lang="en-CA" sz="1800" dirty="0" smtClean="0">
                <a:effectLst/>
              </a:rPr>
              <a:t>Manage reports</a:t>
            </a:r>
          </a:p>
          <a:p>
            <a:pPr marL="1371600" lvl="2" indent="-457200">
              <a:lnSpc>
                <a:spcPct val="90000"/>
              </a:lnSpc>
              <a:spcBef>
                <a:spcPct val="10000"/>
              </a:spcBef>
            </a:pPr>
            <a:r>
              <a:rPr lang="en-CA" sz="1800" dirty="0" smtClean="0">
                <a:effectLst/>
              </a:rPr>
              <a:t>Manage resources</a:t>
            </a:r>
          </a:p>
          <a:p>
            <a:pPr marL="1371600" lvl="2" indent="-457200">
              <a:lnSpc>
                <a:spcPct val="90000"/>
              </a:lnSpc>
              <a:spcBef>
                <a:spcPct val="10000"/>
              </a:spcBef>
              <a:buFont typeface="Wingdings" pitchFamily="2" charset="2"/>
              <a:buNone/>
            </a:pPr>
            <a:endParaRPr lang="en-CA" sz="800" dirty="0" smtClean="0">
              <a:effectLst/>
            </a:endParaRPr>
          </a:p>
          <a:p>
            <a:pPr marL="990600" lvl="1" indent="-533400">
              <a:lnSpc>
                <a:spcPct val="90000"/>
              </a:lnSpc>
              <a:spcBef>
                <a:spcPct val="10000"/>
              </a:spcBef>
            </a:pPr>
            <a:r>
              <a:rPr lang="en-CA" sz="2000" b="1" dirty="0" smtClean="0">
                <a:effectLst/>
              </a:rPr>
              <a:t>The My Reports Role - </a:t>
            </a:r>
            <a:r>
              <a:rPr lang="en-CA" sz="2000" dirty="0" smtClean="0">
                <a:effectLst/>
              </a:rPr>
              <a:t>The </a:t>
            </a:r>
            <a:r>
              <a:rPr lang="en-CA" sz="2000" i="1" dirty="0" smtClean="0">
                <a:effectLst/>
              </a:rPr>
              <a:t>My Reports </a:t>
            </a:r>
            <a:r>
              <a:rPr lang="en-CA" sz="2000" dirty="0" smtClean="0">
                <a:effectLst/>
              </a:rPr>
              <a:t>role is designed to be used only with a special folder called the My Reports folder. Within this folder, the My Reports role gives the user rights to do everything except change security settings. The My Reports role has rights to perform the following tasks:</a:t>
            </a:r>
          </a:p>
          <a:p>
            <a:pPr marL="1371600" lvl="2" indent="-457200">
              <a:lnSpc>
                <a:spcPct val="90000"/>
              </a:lnSpc>
              <a:spcBef>
                <a:spcPct val="10000"/>
              </a:spcBef>
            </a:pPr>
            <a:r>
              <a:rPr lang="en-CA" sz="1800" dirty="0" smtClean="0">
                <a:effectLst/>
              </a:rPr>
              <a:t>Create linked reports</a:t>
            </a:r>
          </a:p>
          <a:p>
            <a:pPr marL="1371600" lvl="2" indent="-457200">
              <a:lnSpc>
                <a:spcPct val="90000"/>
              </a:lnSpc>
              <a:spcBef>
                <a:spcPct val="10000"/>
              </a:spcBef>
            </a:pPr>
            <a:r>
              <a:rPr lang="en-CA" sz="1800" dirty="0" smtClean="0">
                <a:effectLst/>
              </a:rPr>
              <a:t>Manage data sources</a:t>
            </a:r>
          </a:p>
          <a:p>
            <a:pPr marL="1371600" lvl="2" indent="-457200">
              <a:lnSpc>
                <a:spcPct val="90000"/>
              </a:lnSpc>
              <a:spcBef>
                <a:spcPct val="10000"/>
              </a:spcBef>
            </a:pPr>
            <a:r>
              <a:rPr lang="en-CA" sz="1800" dirty="0" smtClean="0">
                <a:effectLst/>
              </a:rPr>
              <a:t>Manage folders</a:t>
            </a:r>
          </a:p>
          <a:p>
            <a:pPr marL="1371600" lvl="2" indent="-457200">
              <a:lnSpc>
                <a:spcPct val="90000"/>
              </a:lnSpc>
              <a:spcBef>
                <a:spcPct val="10000"/>
              </a:spcBef>
            </a:pPr>
            <a:r>
              <a:rPr lang="en-CA" sz="1800" dirty="0" smtClean="0">
                <a:effectLst/>
              </a:rPr>
              <a:t>Manage individual subscriptions</a:t>
            </a:r>
          </a:p>
          <a:p>
            <a:pPr marL="1371600" lvl="2" indent="-457200">
              <a:lnSpc>
                <a:spcPct val="90000"/>
              </a:lnSpc>
              <a:spcBef>
                <a:spcPct val="10000"/>
              </a:spcBef>
            </a:pPr>
            <a:r>
              <a:rPr lang="en-CA" sz="1800" dirty="0" smtClean="0">
                <a:effectLst/>
              </a:rPr>
              <a:t>Manage report history</a:t>
            </a:r>
          </a:p>
          <a:p>
            <a:pPr marL="1371600" lvl="2" indent="-457200">
              <a:lnSpc>
                <a:spcPct val="90000"/>
              </a:lnSpc>
              <a:spcBef>
                <a:spcPct val="10000"/>
              </a:spcBef>
            </a:pPr>
            <a:r>
              <a:rPr lang="en-CA" sz="1800" dirty="0" smtClean="0">
                <a:effectLst/>
              </a:rPr>
              <a:t>Manage reports</a:t>
            </a:r>
          </a:p>
        </p:txBody>
      </p:sp>
      <p:sp>
        <p:nvSpPr>
          <p:cNvPr id="2" name="Rectangle 3"/>
          <p:cNvSpPr>
            <a:spLocks noChangeArrowheads="1"/>
          </p:cNvSpPr>
          <p:nvPr/>
        </p:nvSpPr>
        <p:spPr bwMode="auto">
          <a:xfrm>
            <a:off x="4191000" y="5133975"/>
            <a:ext cx="3505200" cy="1552575"/>
          </a:xfrm>
          <a:prstGeom prst="rect">
            <a:avLst/>
          </a:prstGeom>
          <a:noFill/>
          <a:ln w="9525">
            <a:noFill/>
            <a:miter lim="800000"/>
            <a:headEnd/>
            <a:tailEnd/>
          </a:ln>
        </p:spPr>
        <p:txBody>
          <a:bodyPr/>
          <a:lstStyle/>
          <a:p>
            <a:pPr marL="1371600" lvl="2" indent="-457200">
              <a:lnSpc>
                <a:spcPct val="90000"/>
              </a:lnSpc>
              <a:spcBef>
                <a:spcPct val="10000"/>
              </a:spcBef>
              <a:buClr>
                <a:srgbClr val="FFFF00"/>
              </a:buClr>
              <a:buSzPct val="75000"/>
              <a:buFont typeface="Wingdings" pitchFamily="2" charset="2"/>
              <a:buChar char="l"/>
            </a:pPr>
            <a:r>
              <a:rPr lang="en-CA" dirty="0"/>
              <a:t>Manage resources</a:t>
            </a:r>
          </a:p>
          <a:p>
            <a:pPr marL="1371600" lvl="2" indent="-457200">
              <a:lnSpc>
                <a:spcPct val="90000"/>
              </a:lnSpc>
              <a:spcBef>
                <a:spcPct val="10000"/>
              </a:spcBef>
              <a:buClr>
                <a:srgbClr val="FFFF00"/>
              </a:buClr>
              <a:buSzPct val="75000"/>
              <a:buFont typeface="Wingdings" pitchFamily="2" charset="2"/>
              <a:buChar char="l"/>
            </a:pPr>
            <a:r>
              <a:rPr lang="en-CA" dirty="0"/>
              <a:t>View data sources</a:t>
            </a:r>
          </a:p>
          <a:p>
            <a:pPr marL="1371600" lvl="2" indent="-457200">
              <a:lnSpc>
                <a:spcPct val="90000"/>
              </a:lnSpc>
              <a:spcBef>
                <a:spcPct val="10000"/>
              </a:spcBef>
              <a:buClr>
                <a:srgbClr val="FFFF00"/>
              </a:buClr>
              <a:buSzPct val="75000"/>
              <a:buFont typeface="Wingdings" pitchFamily="2" charset="2"/>
              <a:buChar char="l"/>
            </a:pPr>
            <a:r>
              <a:rPr lang="en-CA" dirty="0"/>
              <a:t>View folders</a:t>
            </a:r>
          </a:p>
          <a:p>
            <a:pPr marL="1371600" lvl="2" indent="-457200">
              <a:lnSpc>
                <a:spcPct val="90000"/>
              </a:lnSpc>
              <a:spcBef>
                <a:spcPct val="10000"/>
              </a:spcBef>
              <a:buClr>
                <a:srgbClr val="FFFF00"/>
              </a:buClr>
              <a:buSzPct val="75000"/>
              <a:buFont typeface="Wingdings" pitchFamily="2" charset="2"/>
              <a:buChar char="l"/>
            </a:pPr>
            <a:r>
              <a:rPr lang="en-CA" dirty="0"/>
              <a:t>View reports</a:t>
            </a:r>
          </a:p>
          <a:p>
            <a:pPr marL="1371600" lvl="2" indent="-457200">
              <a:lnSpc>
                <a:spcPct val="90000"/>
              </a:lnSpc>
              <a:spcBef>
                <a:spcPct val="10000"/>
              </a:spcBef>
              <a:buClr>
                <a:srgbClr val="FFFF00"/>
              </a:buClr>
              <a:buSzPct val="75000"/>
              <a:buFont typeface="Wingdings" pitchFamily="2" charset="2"/>
              <a:buChar char="l"/>
            </a:pPr>
            <a:r>
              <a:rPr lang="en-CA" dirty="0"/>
              <a:t>View resources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Roles</a:t>
            </a:r>
          </a:p>
          <a:p>
            <a:pPr marL="990600" lvl="1" indent="-533400">
              <a:lnSpc>
                <a:spcPct val="85000"/>
              </a:lnSpc>
              <a:spcBef>
                <a:spcPct val="10000"/>
              </a:spcBef>
            </a:pPr>
            <a:r>
              <a:rPr lang="en-CA" sz="2000" b="1" dirty="0" smtClean="0">
                <a:effectLst/>
              </a:rPr>
              <a:t>The Content Manager Role - </a:t>
            </a:r>
            <a:r>
              <a:rPr lang="en-CA" sz="2000" dirty="0" smtClean="0">
                <a:effectLst/>
              </a:rPr>
              <a:t>The </a:t>
            </a:r>
            <a:r>
              <a:rPr lang="en-CA" sz="2000" i="1" dirty="0" smtClean="0">
                <a:effectLst/>
              </a:rPr>
              <a:t>Content Manager </a:t>
            </a:r>
            <a:r>
              <a:rPr lang="en-CA" sz="2000" dirty="0" smtClean="0">
                <a:effectLst/>
              </a:rPr>
              <a:t>role is assigned to users who are managing the folders, reports, and resources. </a:t>
            </a:r>
            <a:r>
              <a:rPr lang="en-CA" sz="2000" dirty="0" smtClean="0">
                <a:effectLst/>
              </a:rPr>
              <a:t/>
            </a:r>
            <a:br>
              <a:rPr lang="en-CA" sz="2000" dirty="0" smtClean="0">
                <a:effectLst/>
              </a:rPr>
            </a:br>
            <a:endParaRPr lang="en-CA" sz="600" dirty="0" smtClean="0">
              <a:effectLst/>
            </a:endParaRPr>
          </a:p>
          <a:p>
            <a:pPr marL="990600" lvl="1" indent="-533400">
              <a:lnSpc>
                <a:spcPct val="85000"/>
              </a:lnSpc>
              <a:spcBef>
                <a:spcPct val="10000"/>
              </a:spcBef>
              <a:buNone/>
            </a:pPr>
            <a:r>
              <a:rPr lang="en-CA" sz="2000" dirty="0" smtClean="0">
                <a:effectLst/>
              </a:rPr>
              <a:t>	</a:t>
            </a:r>
            <a:r>
              <a:rPr lang="en-CA" sz="2000" dirty="0" smtClean="0">
                <a:effectLst/>
              </a:rPr>
              <a:t>All </a:t>
            </a:r>
            <a:r>
              <a:rPr lang="en-CA" sz="2000" dirty="0" smtClean="0">
                <a:effectLst/>
              </a:rPr>
              <a:t>members of the Windows local administrators group on the computer hosting the report server are automatically members of the </a:t>
            </a:r>
            <a:r>
              <a:rPr lang="en-CA" sz="2000" dirty="0" smtClean="0">
                <a:effectLst/>
              </a:rPr>
              <a:t>Content </a:t>
            </a:r>
            <a:r>
              <a:rPr lang="en-CA" sz="2000" dirty="0" smtClean="0">
                <a:effectLst/>
              </a:rPr>
              <a:t>Manager role for all folders, reports, and resources. </a:t>
            </a:r>
          </a:p>
          <a:p>
            <a:pPr marL="990600" lvl="1" indent="-533400">
              <a:lnSpc>
                <a:spcPct val="85000"/>
              </a:lnSpc>
              <a:spcBef>
                <a:spcPct val="10000"/>
              </a:spcBef>
              <a:buNone/>
            </a:pPr>
            <a:r>
              <a:rPr lang="en-CA" sz="600" dirty="0" smtClean="0">
                <a:effectLst/>
              </a:rPr>
              <a:t>	</a:t>
            </a:r>
          </a:p>
          <a:p>
            <a:pPr marL="990600" lvl="1" indent="-533400">
              <a:lnSpc>
                <a:spcPct val="85000"/>
              </a:lnSpc>
              <a:spcBef>
                <a:spcPct val="10000"/>
              </a:spcBef>
              <a:buNone/>
            </a:pPr>
            <a:r>
              <a:rPr lang="en-CA" sz="2000" dirty="0" smtClean="0">
                <a:effectLst/>
              </a:rPr>
              <a:t>	The </a:t>
            </a:r>
            <a:r>
              <a:rPr lang="en-CA" sz="2000" dirty="0" smtClean="0">
                <a:effectLst/>
              </a:rPr>
              <a:t>Content Manager has rights to perform all tasks, excluding system-wide tasks</a:t>
            </a:r>
            <a:r>
              <a:rPr lang="en-CA" sz="2000" dirty="0" smtClean="0">
                <a:effectLst/>
              </a:rPr>
              <a:t>.</a:t>
            </a:r>
          </a:p>
          <a:p>
            <a:pPr marL="990600" lvl="1" indent="-533400">
              <a:lnSpc>
                <a:spcPct val="85000"/>
              </a:lnSpc>
              <a:spcBef>
                <a:spcPct val="10000"/>
              </a:spcBef>
            </a:pPr>
            <a:endParaRPr lang="en-CA" sz="2000" dirty="0" smtClean="0">
              <a:effectLst/>
            </a:endParaRPr>
          </a:p>
          <a:p>
            <a:pPr marL="990600" lvl="1" indent="-533400">
              <a:lnSpc>
                <a:spcPct val="85000"/>
              </a:lnSpc>
              <a:spcBef>
                <a:spcPct val="10000"/>
              </a:spcBef>
            </a:pPr>
            <a:r>
              <a:rPr lang="en-CA" sz="2000" b="1" dirty="0" smtClean="0">
                <a:effectLst/>
              </a:rPr>
              <a:t>The Report Builder Role </a:t>
            </a:r>
            <a:r>
              <a:rPr lang="en-CA" sz="2000" b="1" dirty="0" smtClean="0">
                <a:effectLst/>
              </a:rPr>
              <a:t>- </a:t>
            </a:r>
            <a:r>
              <a:rPr lang="en-CA" sz="2000" dirty="0" smtClean="0">
                <a:effectLst/>
              </a:rPr>
              <a:t>The </a:t>
            </a:r>
            <a:r>
              <a:rPr lang="en-CA" sz="2000" dirty="0" smtClean="0">
                <a:effectLst/>
              </a:rPr>
              <a:t>Report Builder role gives users the right to create </a:t>
            </a:r>
            <a:r>
              <a:rPr lang="en-CA" sz="2000" dirty="0" smtClean="0">
                <a:effectLst/>
              </a:rPr>
              <a:t>and edit </a:t>
            </a:r>
            <a:r>
              <a:rPr lang="en-CA" sz="2000" dirty="0" smtClean="0">
                <a:effectLst/>
              </a:rPr>
              <a:t>reports using Report Builder. The Report Builder role has rights to perform </a:t>
            </a:r>
            <a:r>
              <a:rPr lang="en-CA" sz="2000" dirty="0" smtClean="0">
                <a:effectLst/>
              </a:rPr>
              <a:t>the following </a:t>
            </a:r>
            <a:r>
              <a:rPr lang="en-CA" sz="2000" dirty="0" smtClean="0">
                <a:effectLst/>
              </a:rPr>
              <a:t>tasks:</a:t>
            </a:r>
          </a:p>
          <a:p>
            <a:pPr marL="1390650" lvl="2" indent="-533400">
              <a:lnSpc>
                <a:spcPct val="85000"/>
              </a:lnSpc>
              <a:spcBef>
                <a:spcPct val="10000"/>
              </a:spcBef>
              <a:buFont typeface="Wingdings" pitchFamily="2" charset="2"/>
              <a:buChar char="Ø"/>
            </a:pPr>
            <a:endParaRPr lang="en-CA" sz="2000" dirty="0" smtClean="0">
              <a:effectLst/>
            </a:endParaRPr>
          </a:p>
          <a:p>
            <a:pPr marL="1390650" lvl="2" indent="-533400">
              <a:lnSpc>
                <a:spcPct val="85000"/>
              </a:lnSpc>
              <a:spcBef>
                <a:spcPct val="10000"/>
              </a:spcBef>
              <a:buFont typeface="Wingdings" pitchFamily="2" charset="2"/>
              <a:buChar char="Ø"/>
            </a:pPr>
            <a:r>
              <a:rPr lang="en-CA" sz="2000" dirty="0" smtClean="0">
                <a:effectLst/>
              </a:rPr>
              <a:t>Consume </a:t>
            </a:r>
            <a:r>
              <a:rPr lang="en-CA" sz="2000" dirty="0" smtClean="0">
                <a:effectLst/>
              </a:rPr>
              <a:t>reports</a:t>
            </a:r>
          </a:p>
          <a:p>
            <a:pPr marL="1390650" lvl="2" indent="-533400">
              <a:lnSpc>
                <a:spcPct val="85000"/>
              </a:lnSpc>
              <a:spcBef>
                <a:spcPct val="10000"/>
              </a:spcBef>
              <a:buFont typeface="Wingdings" pitchFamily="2" charset="2"/>
              <a:buChar char="Ø"/>
            </a:pPr>
            <a:r>
              <a:rPr lang="en-CA" sz="2000" dirty="0" smtClean="0">
                <a:effectLst/>
              </a:rPr>
              <a:t>Manage </a:t>
            </a:r>
            <a:r>
              <a:rPr lang="en-CA" sz="2000" dirty="0" smtClean="0">
                <a:effectLst/>
              </a:rPr>
              <a:t>individual subscriptions</a:t>
            </a:r>
          </a:p>
          <a:p>
            <a:pPr marL="1390650" lvl="2" indent="-533400">
              <a:lnSpc>
                <a:spcPct val="85000"/>
              </a:lnSpc>
              <a:spcBef>
                <a:spcPct val="10000"/>
              </a:spcBef>
              <a:buFont typeface="Wingdings" pitchFamily="2" charset="2"/>
              <a:buChar char="Ø"/>
            </a:pPr>
            <a:r>
              <a:rPr lang="en-CA" sz="2000" dirty="0" smtClean="0">
                <a:effectLst/>
              </a:rPr>
              <a:t>View </a:t>
            </a:r>
            <a:r>
              <a:rPr lang="en-CA" sz="2000" dirty="0" smtClean="0">
                <a:effectLst/>
              </a:rPr>
              <a:t>folders</a:t>
            </a:r>
          </a:p>
          <a:p>
            <a:pPr marL="1390650" lvl="2" indent="-533400">
              <a:lnSpc>
                <a:spcPct val="85000"/>
              </a:lnSpc>
              <a:spcBef>
                <a:spcPct val="10000"/>
              </a:spcBef>
              <a:buFont typeface="Wingdings" pitchFamily="2" charset="2"/>
              <a:buChar char="Ø"/>
            </a:pPr>
            <a:r>
              <a:rPr lang="en-CA" sz="2000" dirty="0" smtClean="0">
                <a:effectLst/>
              </a:rPr>
              <a:t>View </a:t>
            </a:r>
            <a:r>
              <a:rPr lang="en-CA" sz="2000" dirty="0" smtClean="0">
                <a:effectLst/>
              </a:rPr>
              <a:t>models</a:t>
            </a:r>
          </a:p>
          <a:p>
            <a:pPr marL="1390650" lvl="2" indent="-533400">
              <a:lnSpc>
                <a:spcPct val="85000"/>
              </a:lnSpc>
              <a:spcBef>
                <a:spcPct val="10000"/>
              </a:spcBef>
              <a:buFont typeface="Wingdings" pitchFamily="2" charset="2"/>
              <a:buChar char="Ø"/>
            </a:pPr>
            <a:r>
              <a:rPr lang="en-CA" sz="2000" dirty="0" smtClean="0">
                <a:effectLst/>
              </a:rPr>
              <a:t>View </a:t>
            </a:r>
            <a:r>
              <a:rPr lang="en-CA" sz="2000" dirty="0" smtClean="0">
                <a:effectLst/>
              </a:rPr>
              <a:t>report definitions</a:t>
            </a:r>
          </a:p>
          <a:p>
            <a:pPr marL="1390650" lvl="2" indent="-533400">
              <a:lnSpc>
                <a:spcPct val="85000"/>
              </a:lnSpc>
              <a:spcBef>
                <a:spcPct val="10000"/>
              </a:spcBef>
              <a:buFont typeface="Wingdings" pitchFamily="2" charset="2"/>
              <a:buChar char="Ø"/>
            </a:pPr>
            <a:r>
              <a:rPr lang="en-CA" sz="2000" dirty="0" smtClean="0">
                <a:effectLst/>
              </a:rPr>
              <a:t>View </a:t>
            </a:r>
            <a:r>
              <a:rPr lang="en-CA" sz="2000" dirty="0" smtClean="0">
                <a:effectLst/>
              </a:rPr>
              <a:t>reports</a:t>
            </a:r>
          </a:p>
          <a:p>
            <a:pPr marL="1390650" lvl="2" indent="-533400">
              <a:lnSpc>
                <a:spcPct val="85000"/>
              </a:lnSpc>
              <a:spcBef>
                <a:spcPct val="10000"/>
              </a:spcBef>
              <a:buFont typeface="Wingdings" pitchFamily="2" charset="2"/>
              <a:buChar char="Ø"/>
            </a:pPr>
            <a:r>
              <a:rPr lang="en-CA" sz="2000" dirty="0" smtClean="0">
                <a:effectLst/>
              </a:rPr>
              <a:t>View </a:t>
            </a:r>
            <a:r>
              <a:rPr lang="en-CA" sz="2000" dirty="0" smtClean="0">
                <a:effectLst/>
              </a:rPr>
              <a:t>resources</a:t>
            </a:r>
          </a:p>
          <a:p>
            <a:pPr marL="990600" lvl="1" indent="-533400">
              <a:lnSpc>
                <a:spcPct val="85000"/>
              </a:lnSpc>
              <a:spcBef>
                <a:spcPct val="10000"/>
              </a:spcBef>
            </a:pPr>
            <a:endParaRPr lang="en-CA" sz="2000" dirty="0" smtClean="0">
              <a:effectLst/>
            </a:endParaRPr>
          </a:p>
          <a:p>
            <a:pPr marL="990600" lvl="1" indent="-533400">
              <a:lnSpc>
                <a:spcPct val="85000"/>
              </a:lnSpc>
              <a:spcBef>
                <a:spcPct val="10000"/>
              </a:spcBef>
              <a:buFont typeface="Wingdings" pitchFamily="2" charset="2"/>
              <a:buNone/>
            </a:pPr>
            <a:endParaRPr lang="en-CA" sz="600" dirty="0" smtClean="0">
              <a:effectLst/>
            </a:endParaRPr>
          </a:p>
          <a:p>
            <a:pPr marL="990600" lvl="1" indent="-533400">
              <a:lnSpc>
                <a:spcPct val="85000"/>
              </a:lnSpc>
              <a:spcBef>
                <a:spcPct val="10000"/>
              </a:spcBef>
            </a:pPr>
            <a:endParaRPr lang="en-CA" sz="1800" dirty="0" smtClean="0">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Roles</a:t>
            </a:r>
          </a:p>
          <a:p>
            <a:pPr marL="990600" lvl="1" indent="-533400">
              <a:lnSpc>
                <a:spcPct val="85000"/>
              </a:lnSpc>
              <a:spcBef>
                <a:spcPct val="10000"/>
              </a:spcBef>
              <a:buFont typeface="Wingdings" pitchFamily="2" charset="2"/>
              <a:buNone/>
            </a:pPr>
            <a:endParaRPr lang="en-CA" sz="600" dirty="0" smtClean="0">
              <a:effectLst/>
            </a:endParaRPr>
          </a:p>
          <a:p>
            <a:pPr marL="990600" lvl="1" indent="-533400">
              <a:lnSpc>
                <a:spcPct val="85000"/>
              </a:lnSpc>
              <a:spcBef>
                <a:spcPct val="10000"/>
              </a:spcBef>
            </a:pPr>
            <a:r>
              <a:rPr lang="en-CA" sz="2000" b="1" dirty="0" smtClean="0">
                <a:effectLst/>
              </a:rPr>
              <a:t>The System User Role -</a:t>
            </a:r>
            <a:r>
              <a:rPr lang="en-CA" sz="2000" dirty="0" smtClean="0">
                <a:effectLst/>
              </a:rPr>
              <a:t> The system-wide security tasks have two predefined roles. The System User role has rights to perform the following system-wide tasks</a:t>
            </a:r>
            <a:r>
              <a:rPr lang="en-CA" sz="2000" dirty="0" smtClean="0">
                <a:effectLst/>
              </a:rPr>
              <a:t>:</a:t>
            </a:r>
          </a:p>
          <a:p>
            <a:pPr marL="990600" lvl="1" indent="-533400">
              <a:lnSpc>
                <a:spcPct val="85000"/>
              </a:lnSpc>
              <a:spcBef>
                <a:spcPct val="10000"/>
              </a:spcBef>
            </a:pPr>
            <a:endParaRPr lang="en-CA" sz="2000" dirty="0" smtClean="0">
              <a:effectLst/>
            </a:endParaRPr>
          </a:p>
          <a:p>
            <a:pPr marL="1371600" lvl="2" indent="-457200">
              <a:lnSpc>
                <a:spcPct val="85000"/>
              </a:lnSpc>
              <a:spcBef>
                <a:spcPct val="10000"/>
              </a:spcBef>
            </a:pPr>
            <a:r>
              <a:rPr lang="en-CA" sz="1800" dirty="0" smtClean="0">
                <a:effectLst/>
              </a:rPr>
              <a:t>Execute report definitions</a:t>
            </a:r>
          </a:p>
          <a:p>
            <a:pPr marL="1371600" lvl="2" indent="-457200">
              <a:lnSpc>
                <a:spcPct val="85000"/>
              </a:lnSpc>
              <a:spcBef>
                <a:spcPct val="10000"/>
              </a:spcBef>
            </a:pPr>
            <a:r>
              <a:rPr lang="en-CA" sz="1800" dirty="0" smtClean="0">
                <a:effectLst/>
              </a:rPr>
              <a:t>View report server properties</a:t>
            </a:r>
          </a:p>
          <a:p>
            <a:pPr marL="1371600" lvl="2" indent="-457200">
              <a:lnSpc>
                <a:spcPct val="85000"/>
              </a:lnSpc>
              <a:spcBef>
                <a:spcPct val="10000"/>
              </a:spcBef>
            </a:pPr>
            <a:r>
              <a:rPr lang="en-CA" sz="1800" dirty="0" smtClean="0">
                <a:effectLst/>
              </a:rPr>
              <a:t>View shared schedules</a:t>
            </a:r>
          </a:p>
          <a:p>
            <a:pPr marL="1371600" lvl="2" indent="-457200">
              <a:lnSpc>
                <a:spcPct val="85000"/>
              </a:lnSpc>
              <a:spcBef>
                <a:spcPct val="10000"/>
              </a:spcBef>
              <a:buFont typeface="Wingdings" pitchFamily="2" charset="2"/>
              <a:buNone/>
            </a:pPr>
            <a:endParaRPr lang="en-CA" sz="800" dirty="0" smtClean="0">
              <a:effectLst/>
            </a:endParaRPr>
          </a:p>
          <a:p>
            <a:pPr marL="990600" lvl="1" indent="-533400">
              <a:lnSpc>
                <a:spcPct val="85000"/>
              </a:lnSpc>
              <a:spcBef>
                <a:spcPct val="10000"/>
              </a:spcBef>
            </a:pPr>
            <a:endParaRPr lang="en-CA" sz="2000" b="1" dirty="0" smtClean="0">
              <a:effectLst/>
            </a:endParaRPr>
          </a:p>
          <a:p>
            <a:pPr marL="990600" lvl="1" indent="-533400">
              <a:lnSpc>
                <a:spcPct val="85000"/>
              </a:lnSpc>
              <a:spcBef>
                <a:spcPct val="10000"/>
              </a:spcBef>
            </a:pPr>
            <a:r>
              <a:rPr lang="en-CA" sz="2000" b="1" dirty="0" smtClean="0">
                <a:effectLst/>
              </a:rPr>
              <a:t>The </a:t>
            </a:r>
            <a:r>
              <a:rPr lang="en-CA" sz="2000" b="1" dirty="0" smtClean="0">
                <a:effectLst/>
              </a:rPr>
              <a:t>System Administrator Role </a:t>
            </a:r>
            <a:r>
              <a:rPr lang="en-CA" sz="2000" dirty="0" smtClean="0">
                <a:effectLst/>
              </a:rPr>
              <a:t>The </a:t>
            </a:r>
            <a:r>
              <a:rPr lang="en-CA" sz="2000" i="1" dirty="0" smtClean="0">
                <a:effectLst/>
              </a:rPr>
              <a:t>System Administrator </a:t>
            </a:r>
            <a:r>
              <a:rPr lang="en-CA" sz="2000" dirty="0" smtClean="0">
                <a:effectLst/>
              </a:rPr>
              <a:t>role provides the user with rights to complete any of the tasks necessary to manage the report server. All members of the Windows local administrators group on the computer hosting the report server are automatically members of the System Administrator role. This role has rights to perform the following system-wide tasks:</a:t>
            </a:r>
          </a:p>
          <a:p>
            <a:pPr marL="990600" lvl="1" indent="-533400">
              <a:lnSpc>
                <a:spcPct val="85000"/>
              </a:lnSpc>
              <a:spcBef>
                <a:spcPct val="10000"/>
              </a:spcBef>
              <a:buFont typeface="Wingdings" pitchFamily="2" charset="2"/>
              <a:buNone/>
            </a:pPr>
            <a:endParaRPr lang="en-CA" sz="600" dirty="0" smtClean="0">
              <a:effectLst/>
            </a:endParaRPr>
          </a:p>
          <a:p>
            <a:pPr marL="1371600" lvl="2" indent="-457200">
              <a:lnSpc>
                <a:spcPct val="85000"/>
              </a:lnSpc>
              <a:spcBef>
                <a:spcPct val="10000"/>
              </a:spcBef>
            </a:pPr>
            <a:r>
              <a:rPr lang="en-CA" sz="1800" dirty="0" smtClean="0">
                <a:effectLst/>
              </a:rPr>
              <a:t>Execute report definitions	</a:t>
            </a:r>
          </a:p>
          <a:p>
            <a:pPr marL="1371600" lvl="2" indent="-457200">
              <a:lnSpc>
                <a:spcPct val="85000"/>
              </a:lnSpc>
              <a:spcBef>
                <a:spcPct val="10000"/>
              </a:spcBef>
            </a:pPr>
            <a:r>
              <a:rPr lang="en-CA" sz="1800" dirty="0" smtClean="0">
                <a:effectLst/>
              </a:rPr>
              <a:t>Manage jobs</a:t>
            </a:r>
          </a:p>
          <a:p>
            <a:pPr marL="1371600" lvl="2" indent="-457200">
              <a:lnSpc>
                <a:spcPct val="85000"/>
              </a:lnSpc>
              <a:spcBef>
                <a:spcPct val="10000"/>
              </a:spcBef>
            </a:pPr>
            <a:r>
              <a:rPr lang="en-CA" sz="1800" dirty="0" smtClean="0">
                <a:effectLst/>
              </a:rPr>
              <a:t>Manage report server properties</a:t>
            </a:r>
          </a:p>
          <a:p>
            <a:pPr marL="1371600" lvl="2" indent="-457200">
              <a:lnSpc>
                <a:spcPct val="85000"/>
              </a:lnSpc>
              <a:spcBef>
                <a:spcPct val="10000"/>
              </a:spcBef>
            </a:pPr>
            <a:r>
              <a:rPr lang="en-CA" sz="1800" dirty="0" smtClean="0">
                <a:effectLst/>
              </a:rPr>
              <a:t>Manage report server security</a:t>
            </a:r>
          </a:p>
          <a:p>
            <a:pPr marL="1371600" lvl="2" indent="-457200">
              <a:lnSpc>
                <a:spcPct val="85000"/>
              </a:lnSpc>
              <a:spcBef>
                <a:spcPct val="10000"/>
              </a:spcBef>
            </a:pPr>
            <a:r>
              <a:rPr lang="en-CA" sz="1800" dirty="0" smtClean="0">
                <a:effectLst/>
              </a:rPr>
              <a:t>Manage roles</a:t>
            </a:r>
          </a:p>
          <a:p>
            <a:pPr marL="1371600" lvl="2" indent="-457200">
              <a:lnSpc>
                <a:spcPct val="85000"/>
              </a:lnSpc>
              <a:spcBef>
                <a:spcPct val="10000"/>
              </a:spcBef>
            </a:pPr>
            <a:r>
              <a:rPr lang="en-CA" sz="1800" dirty="0" smtClean="0">
                <a:effectLst/>
              </a:rPr>
              <a:t>Manage shared schedules</a:t>
            </a:r>
          </a:p>
          <a:p>
            <a:pPr marL="1371600" lvl="2" indent="-457200">
              <a:lnSpc>
                <a:spcPct val="85000"/>
              </a:lnSpc>
              <a:spcBef>
                <a:spcPct val="10000"/>
              </a:spcBef>
            </a:pPr>
            <a:endParaRPr lang="en-CA" sz="1800" dirty="0" smtClean="0">
              <a:effectLst/>
            </a:endParaRPr>
          </a:p>
        </p:txBody>
      </p:sp>
      <p:sp>
        <p:nvSpPr>
          <p:cNvPr id="2" name="Rectangle 3"/>
          <p:cNvSpPr>
            <a:spLocks noChangeArrowheads="1"/>
          </p:cNvSpPr>
          <p:nvPr/>
        </p:nvSpPr>
        <p:spPr bwMode="auto">
          <a:xfrm>
            <a:off x="4114800" y="5892800"/>
            <a:ext cx="4953000" cy="927100"/>
          </a:xfrm>
          <a:prstGeom prst="rect">
            <a:avLst/>
          </a:prstGeom>
          <a:noFill/>
          <a:ln w="9525">
            <a:noFill/>
            <a:miter lim="800000"/>
            <a:headEnd/>
            <a:tailEnd/>
          </a:ln>
        </p:spPr>
        <p:txBody>
          <a:bodyPr/>
          <a:lstStyle/>
          <a:p>
            <a:pPr marL="1371600" lvl="2" indent="-457200">
              <a:lnSpc>
                <a:spcPct val="85000"/>
              </a:lnSpc>
              <a:spcBef>
                <a:spcPct val="10000"/>
              </a:spcBef>
              <a:buClr>
                <a:srgbClr val="FFFF00"/>
              </a:buClr>
              <a:buSzPct val="75000"/>
              <a:buFont typeface="Wingdings" pitchFamily="2" charset="2"/>
              <a:buChar char="l"/>
            </a:pPr>
            <a:endParaRPr lang="en-CA"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Creating Role Assignments</a:t>
            </a:r>
          </a:p>
          <a:p>
            <a:pPr marL="990600" lvl="1" indent="-533400">
              <a:lnSpc>
                <a:spcPct val="95000"/>
              </a:lnSpc>
              <a:spcBef>
                <a:spcPct val="15000"/>
              </a:spcBef>
            </a:pPr>
            <a:r>
              <a:rPr lang="en-CA" sz="2000" dirty="0" smtClean="0">
                <a:effectLst/>
              </a:rPr>
              <a:t>Role assignments are created when a Windows user or a Windows group is assigned a role for a folder, a report, or a resource. </a:t>
            </a:r>
          </a:p>
          <a:p>
            <a:pPr marL="990600" lvl="1" indent="-533400">
              <a:lnSpc>
                <a:spcPct val="95000"/>
              </a:lnSpc>
              <a:spcBef>
                <a:spcPct val="15000"/>
              </a:spcBef>
            </a:pPr>
            <a:r>
              <a:rPr lang="en-CA" sz="2000" dirty="0" smtClean="0">
                <a:effectLst/>
              </a:rPr>
              <a:t>Role assignments are created on the security page for the folder, report, or resource. </a:t>
            </a:r>
          </a:p>
          <a:p>
            <a:pPr marL="990600" lvl="1" indent="-533400">
              <a:lnSpc>
                <a:spcPct val="95000"/>
              </a:lnSpc>
              <a:spcBef>
                <a:spcPct val="15000"/>
              </a:spcBef>
            </a:pPr>
            <a:r>
              <a:rPr lang="en-CA" sz="2000" dirty="0" smtClean="0">
                <a:effectLst/>
              </a:rPr>
              <a:t>These role assignments control what the user can see within a folder and what tasks the user can perform on the folder, report, or resource.</a:t>
            </a:r>
          </a:p>
          <a:p>
            <a:pPr marL="990600" lvl="1" indent="-533400">
              <a:lnSpc>
                <a:spcPct val="95000"/>
              </a:lnSpc>
              <a:spcBef>
                <a:spcPct val="15000"/>
              </a:spcBef>
            </a:pPr>
            <a:r>
              <a:rPr lang="en-CA" sz="2000" dirty="0" smtClean="0">
                <a:effectLst/>
              </a:rPr>
              <a:t>To create a new role assignment for the Home folder:</a:t>
            </a:r>
          </a:p>
          <a:p>
            <a:pPr marL="1371600" lvl="2" indent="-457200">
              <a:lnSpc>
                <a:spcPct val="95000"/>
              </a:lnSpc>
              <a:spcBef>
                <a:spcPct val="15000"/>
              </a:spcBef>
              <a:buFont typeface="Wingdings" pitchFamily="2" charset="2"/>
              <a:buAutoNum type="arabicPeriod"/>
            </a:pPr>
            <a:r>
              <a:rPr lang="en-CA" sz="1800" dirty="0" smtClean="0">
                <a:effectLst/>
              </a:rPr>
              <a:t>Open the Report Manager in your browser. You should be viewing the contents of the Home folder.</a:t>
            </a:r>
          </a:p>
          <a:p>
            <a:pPr marL="1371600" lvl="2" indent="-457200">
              <a:lnSpc>
                <a:spcPct val="95000"/>
              </a:lnSpc>
              <a:spcBef>
                <a:spcPct val="15000"/>
              </a:spcBef>
              <a:buFont typeface="Wingdings" pitchFamily="2" charset="2"/>
              <a:buAutoNum type="arabicPeriod"/>
            </a:pPr>
            <a:r>
              <a:rPr lang="en-CA" sz="1800" dirty="0" smtClean="0">
                <a:effectLst/>
              </a:rPr>
              <a:t>Click the Properties tab. You see the security page for this folder.</a:t>
            </a:r>
          </a:p>
          <a:p>
            <a:pPr marL="1371600" lvl="2" indent="-457200">
              <a:lnSpc>
                <a:spcPct val="95000"/>
              </a:lnSpc>
              <a:spcBef>
                <a:spcPct val="15000"/>
              </a:spcBef>
              <a:buFont typeface="Wingdings" pitchFamily="2" charset="2"/>
              <a:buAutoNum type="arabicPeriod"/>
            </a:pPr>
            <a:r>
              <a:rPr lang="en-CA" sz="1800" dirty="0" smtClean="0">
                <a:effectLst/>
              </a:rPr>
              <a:t>Click New Role Assignment. </a:t>
            </a:r>
          </a:p>
          <a:p>
            <a:pPr marL="1371600" lvl="2" indent="-457200">
              <a:lnSpc>
                <a:spcPct val="95000"/>
              </a:lnSpc>
              <a:spcBef>
                <a:spcPct val="15000"/>
              </a:spcBef>
              <a:buFont typeface="Wingdings" pitchFamily="2" charset="2"/>
              <a:buAutoNum type="arabicPeriod"/>
            </a:pPr>
            <a:r>
              <a:rPr lang="en-CA" sz="1800" dirty="0" smtClean="0">
                <a:effectLst/>
              </a:rPr>
              <a:t>Type the name of a valid user for Group or User Name. If you are using a domain user or domain group, this must be in the format </a:t>
            </a:r>
            <a:r>
              <a:rPr lang="en-CA" sz="1800" dirty="0" err="1" smtClean="0">
                <a:effectLst/>
              </a:rPr>
              <a:t>DomainName</a:t>
            </a:r>
            <a:r>
              <a:rPr lang="en-CA" sz="1800" dirty="0" smtClean="0">
                <a:effectLst/>
              </a:rPr>
              <a:t>\</a:t>
            </a:r>
            <a:r>
              <a:rPr lang="en-CA" sz="1800" dirty="0" err="1" smtClean="0">
                <a:effectLst/>
              </a:rPr>
              <a:t>UserName</a:t>
            </a:r>
            <a:r>
              <a:rPr lang="en-CA" sz="1800" dirty="0" smtClean="0">
                <a:effectLst/>
              </a:rPr>
              <a:t> or </a:t>
            </a:r>
            <a:r>
              <a:rPr lang="en-CA" sz="1800" dirty="0" err="1" smtClean="0">
                <a:effectLst/>
              </a:rPr>
              <a:t>DomainName</a:t>
            </a:r>
            <a:r>
              <a:rPr lang="en-CA" sz="1800" dirty="0" smtClean="0">
                <a:effectLst/>
              </a:rPr>
              <a:t>\</a:t>
            </a:r>
            <a:r>
              <a:rPr lang="en-CA" sz="1800" dirty="0" err="1" smtClean="0">
                <a:effectLst/>
              </a:rPr>
              <a:t>GroupName</a:t>
            </a:r>
            <a:r>
              <a:rPr lang="en-CA" sz="1800" dirty="0" smtClean="0">
                <a:effectLst/>
              </a:rPr>
              <a:t>. If you are using a local user or local group, this must be in the format </a:t>
            </a:r>
            <a:r>
              <a:rPr lang="en-CA" sz="1800" dirty="0" err="1" smtClean="0">
                <a:effectLst/>
              </a:rPr>
              <a:t>ComputerName</a:t>
            </a:r>
            <a:r>
              <a:rPr lang="en-CA" sz="1800" dirty="0" smtClean="0">
                <a:effectLst/>
              </a:rPr>
              <a:t>\</a:t>
            </a:r>
            <a:r>
              <a:rPr lang="en-CA" sz="1800" dirty="0" err="1" smtClean="0">
                <a:effectLst/>
              </a:rPr>
              <a:t>UserName</a:t>
            </a:r>
            <a:r>
              <a:rPr lang="en-CA" sz="1800" dirty="0" smtClean="0">
                <a:effectLst/>
              </a:rPr>
              <a:t> or </a:t>
            </a:r>
            <a:r>
              <a:rPr lang="en-CA" sz="1800" dirty="0" err="1" smtClean="0">
                <a:effectLst/>
              </a:rPr>
              <a:t>ComputerName</a:t>
            </a:r>
            <a:r>
              <a:rPr lang="en-CA" sz="1800" dirty="0" smtClean="0">
                <a:effectLst/>
              </a:rPr>
              <a:t>\</a:t>
            </a:r>
            <a:r>
              <a:rPr lang="en-CA" sz="1800" dirty="0" err="1" smtClean="0">
                <a:effectLst/>
              </a:rPr>
              <a:t>GroupName</a:t>
            </a:r>
            <a:r>
              <a:rPr lang="en-CA" sz="1800" dirty="0" smtClean="0">
                <a:effectLst/>
              </a:rPr>
              <a:t>.</a:t>
            </a:r>
          </a:p>
          <a:p>
            <a:pPr marL="1371600" lvl="2" indent="-457200">
              <a:lnSpc>
                <a:spcPct val="95000"/>
              </a:lnSpc>
              <a:spcBef>
                <a:spcPct val="15000"/>
              </a:spcBef>
              <a:buFont typeface="Wingdings" pitchFamily="2" charset="2"/>
              <a:buAutoNum type="arabicPeriod"/>
            </a:pPr>
            <a:r>
              <a:rPr lang="en-CA" sz="1800" dirty="0" smtClean="0">
                <a:effectLst/>
              </a:rPr>
              <a:t>Check the check box for the Browser role.</a:t>
            </a:r>
          </a:p>
          <a:p>
            <a:pPr marL="1371600" lvl="2" indent="-457200">
              <a:lnSpc>
                <a:spcPct val="95000"/>
              </a:lnSpc>
              <a:spcBef>
                <a:spcPct val="15000"/>
              </a:spcBef>
              <a:buFont typeface="Wingdings" pitchFamily="2" charset="2"/>
              <a:buAutoNum type="arabicPeriod"/>
            </a:pPr>
            <a:r>
              <a:rPr lang="en-CA" sz="1800" dirty="0" smtClean="0">
                <a:effectLst/>
              </a:rPr>
              <a:t>Click OK to save your role assignment and return to the security page. Reporting Services makes sure you entered a valid user or group for the role assignment.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smtClean="0">
                <a:effectLst/>
              </a:rPr>
              <a:t>Linked Reports</a:t>
            </a:r>
          </a:p>
          <a:p>
            <a:pPr marL="990600" lvl="1" indent="-533400"/>
            <a:r>
              <a:rPr lang="en-CA" sz="2000" smtClean="0">
                <a:effectLst/>
              </a:rPr>
              <a:t>In many cases, the security set up within Reporting Services restricts the folders a user can access. The sales department may be allowed to access one set of folders. </a:t>
            </a:r>
          </a:p>
          <a:p>
            <a:pPr marL="990600" lvl="1" indent="-533400"/>
            <a:r>
              <a:rPr lang="en-CA" sz="2000" smtClean="0">
                <a:effectLst/>
              </a:rPr>
              <a:t>The personnel department may be allowed to access another set of folders. The personnel department doesn’t want to see sales reports and, certainly, some personnel reports should not be seen by everyone in the sales department. </a:t>
            </a:r>
          </a:p>
          <a:p>
            <a:pPr marL="990600" lvl="1" indent="-533400"/>
            <a:r>
              <a:rPr lang="en-CA" sz="2000" smtClean="0">
                <a:effectLst/>
              </a:rPr>
              <a:t>This works well - a place for everything and everything in its place - until you come to the report that needs to be used by both the sales department and the personnel department. </a:t>
            </a:r>
          </a:p>
          <a:p>
            <a:pPr marL="990600" lvl="1" indent="-533400"/>
            <a:r>
              <a:rPr lang="en-CA" sz="2000" smtClean="0">
                <a:effectLst/>
              </a:rPr>
              <a:t>You could put a copy of the report in both places, but this gets to be a nightmare as new versions of reports need to be deployed to multiple locations on the report server. </a:t>
            </a:r>
          </a:p>
          <a:p>
            <a:pPr marL="990600" lvl="1" indent="-533400"/>
            <a:r>
              <a:rPr lang="en-CA" sz="2000" smtClean="0">
                <a:effectLst/>
              </a:rPr>
              <a:t>You could put the report in a third folder accessed by both the sales department and the personnel department, but that can make navigation in the Report Manager difficult and confusing.</a:t>
            </a:r>
          </a:p>
          <a:p>
            <a:pPr marL="990600" lvl="1" indent="-533400"/>
            <a:r>
              <a:rPr lang="en-CA" sz="2000" smtClean="0">
                <a:effectLst/>
              </a:rPr>
              <a:t>Fortunately, Reporting Services provides a third alternative: the linked report. With a </a:t>
            </a:r>
            <a:r>
              <a:rPr lang="en-CA" sz="2000" i="1" smtClean="0">
                <a:effectLst/>
              </a:rPr>
              <a:t>linked report, </a:t>
            </a:r>
            <a:r>
              <a:rPr lang="en-CA" sz="2000" smtClean="0">
                <a:effectLst/>
              </a:rPr>
              <a:t>your report is deployed to one folder.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Linked Reports</a:t>
            </a:r>
          </a:p>
          <a:p>
            <a:pPr marL="990600" lvl="1" indent="-533400"/>
            <a:r>
              <a:rPr lang="en-CA" sz="2000" dirty="0" smtClean="0">
                <a:effectLst/>
              </a:rPr>
              <a:t>It is then pointed to by links placed elsewhere within the Report Catalog, as shown in figure below. To the user, the links look just like a report. Because of these links, the report appears to be in many places. </a:t>
            </a:r>
          </a:p>
          <a:p>
            <a:pPr marL="990600" lvl="1" indent="-533400"/>
            <a:r>
              <a:rPr lang="en-CA" sz="2000" dirty="0" smtClean="0">
                <a:effectLst/>
              </a:rPr>
              <a:t>The sales department sees it in their folder. The personnel department sees it in their folder. </a:t>
            </a:r>
          </a:p>
          <a:p>
            <a:pPr marL="990600" lvl="1" indent="-533400"/>
            <a:r>
              <a:rPr lang="en-CA" sz="2000" dirty="0" smtClean="0">
                <a:effectLst/>
              </a:rPr>
              <a:t>The fact of the matter is the report is only deployed to one location, so it is easy to administer and maintain.</a:t>
            </a:r>
          </a:p>
        </p:txBody>
      </p:sp>
      <p:pic>
        <p:nvPicPr>
          <p:cNvPr id="5122" name="Picture 2"/>
          <p:cNvPicPr>
            <a:picLocks noChangeAspect="1" noChangeArrowheads="1"/>
          </p:cNvPicPr>
          <p:nvPr/>
        </p:nvPicPr>
        <p:blipFill>
          <a:blip r:embed="rId2" cstate="print"/>
          <a:srcRect/>
          <a:stretch>
            <a:fillRect/>
          </a:stretch>
        </p:blipFill>
        <p:spPr bwMode="auto">
          <a:xfrm>
            <a:off x="2601558" y="3352800"/>
            <a:ext cx="4104042"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Deploying the Report to a Common Folder</a:t>
            </a:r>
          </a:p>
          <a:p>
            <a:pPr marL="990600" lvl="1" indent="-533400"/>
            <a:r>
              <a:rPr lang="en-CA" sz="2000" dirty="0" smtClean="0">
                <a:effectLst/>
              </a:rPr>
              <a:t>We begin by deploying the report to a common folder. Here are the steps to follow:</a:t>
            </a:r>
          </a:p>
          <a:p>
            <a:pPr marL="1371600" lvl="2" indent="-457200">
              <a:buFont typeface="Wingdings" pitchFamily="2" charset="2"/>
              <a:buAutoNum type="arabicPeriod"/>
            </a:pPr>
            <a:r>
              <a:rPr lang="en-CA" sz="2000" dirty="0" smtClean="0">
                <a:effectLst/>
              </a:rPr>
              <a:t>Log in with a user name and password that has Content Manager rights in Reporting Services.</a:t>
            </a:r>
          </a:p>
          <a:p>
            <a:pPr marL="1371600" lvl="2" indent="-457200">
              <a:buFont typeface="Wingdings" pitchFamily="2" charset="2"/>
              <a:buAutoNum type="arabicPeriod"/>
            </a:pPr>
            <a:r>
              <a:rPr lang="en-CA" sz="2000" dirty="0" smtClean="0">
                <a:effectLst/>
              </a:rPr>
              <a:t>Start SSDT or Visual Studio, and open the Chapter04 project</a:t>
            </a:r>
            <a:r>
              <a:rPr lang="en-CA" sz="2000" dirty="0" smtClean="0">
                <a:effectLst/>
              </a:rPr>
              <a:t>.</a:t>
            </a:r>
            <a:endParaRPr lang="en-CA" sz="2000" dirty="0" smtClean="0">
              <a:effectLst/>
            </a:endParaRPr>
          </a:p>
          <a:p>
            <a:pPr marL="1371600" lvl="2" indent="-457200">
              <a:buFont typeface="Wingdings" pitchFamily="2" charset="2"/>
              <a:buAutoNum type="arabicPeriod"/>
            </a:pPr>
            <a:r>
              <a:rPr lang="en-CA" sz="2000" dirty="0" smtClean="0">
                <a:effectLst/>
              </a:rPr>
              <a:t>Modify the properties of the Chapter04 project as follows:</a:t>
            </a:r>
          </a:p>
          <a:p>
            <a:pPr marL="1371600" lvl="2" indent="-457200">
              <a:buFont typeface="Wingdings" pitchFamily="2" charset="2"/>
              <a:buAutoNum type="arabicPeriod"/>
            </a:pPr>
            <a:endParaRPr lang="en-CA" sz="1800" dirty="0" smtClean="0">
              <a:effectLst/>
            </a:endParaRPr>
          </a:p>
          <a:p>
            <a:pPr marL="1371600" lvl="2" indent="-457200">
              <a:buFont typeface="Wingdings" pitchFamily="2" charset="2"/>
              <a:buAutoNum type="arabicPeriod"/>
            </a:pPr>
            <a:endParaRPr lang="en-CA" sz="1800" dirty="0" smtClean="0">
              <a:effectLst/>
            </a:endParaRPr>
          </a:p>
          <a:p>
            <a:pPr marL="1371600" lvl="2" indent="-457200">
              <a:buFont typeface="Wingdings" pitchFamily="2" charset="2"/>
              <a:buAutoNum type="arabicPeriod"/>
            </a:pPr>
            <a:endParaRPr lang="en-CA" sz="1800" dirty="0" smtClean="0">
              <a:effectLst/>
            </a:endParaRPr>
          </a:p>
          <a:p>
            <a:pPr marL="1371600" lvl="2" indent="-457200">
              <a:buFont typeface="Wingdings" pitchFamily="2" charset="2"/>
              <a:buAutoNum type="arabicPeriod"/>
            </a:pPr>
            <a:endParaRPr lang="en-CA" sz="1800" dirty="0" smtClean="0">
              <a:effectLst/>
            </a:endParaRPr>
          </a:p>
          <a:p>
            <a:pPr marL="1371600" lvl="2" indent="-457200">
              <a:buFont typeface="Wingdings" pitchFamily="2" charset="2"/>
              <a:buAutoNum type="arabicPeriod"/>
            </a:pPr>
            <a:r>
              <a:rPr lang="en-CA" sz="2000" dirty="0" smtClean="0">
                <a:effectLst/>
              </a:rPr>
              <a:t>Replace </a:t>
            </a:r>
            <a:r>
              <a:rPr lang="en-CA" sz="2000" dirty="0" err="1" smtClean="0">
                <a:effectLst/>
              </a:rPr>
              <a:t>ServerName</a:t>
            </a:r>
            <a:r>
              <a:rPr lang="en-CA" sz="2000" dirty="0" smtClean="0">
                <a:effectLst/>
              </a:rPr>
              <a:t> with the appropriate server name or with </a:t>
            </a:r>
            <a:r>
              <a:rPr lang="en-CA" sz="2000" dirty="0" err="1" smtClean="0">
                <a:effectLst/>
              </a:rPr>
              <a:t>localhost</a:t>
            </a:r>
            <a:r>
              <a:rPr lang="en-CA" sz="2000" dirty="0" smtClean="0">
                <a:effectLst/>
              </a:rPr>
              <a:t>.</a:t>
            </a:r>
          </a:p>
          <a:p>
            <a:pPr marL="1371600" lvl="2" indent="-457200">
              <a:buFont typeface="Wingdings" pitchFamily="2" charset="2"/>
              <a:buAutoNum type="arabicPeriod" startAt="5"/>
            </a:pPr>
            <a:r>
              <a:rPr lang="en-CA" sz="2000" dirty="0" smtClean="0">
                <a:effectLst/>
              </a:rPr>
              <a:t>Deploy the Invoice-Batch Number Report.</a:t>
            </a:r>
          </a:p>
          <a:p>
            <a:pPr marL="1371600" lvl="2" indent="-457200">
              <a:buFont typeface="Wingdings" pitchFamily="2" charset="2"/>
              <a:buAutoNum type="arabicPeriod" startAt="5"/>
            </a:pPr>
            <a:r>
              <a:rPr lang="en-CA" sz="2000" dirty="0" smtClean="0">
                <a:effectLst/>
              </a:rPr>
              <a:t>Close the development environment</a:t>
            </a:r>
            <a:r>
              <a:rPr lang="en-CA" sz="1800" dirty="0" smtClean="0">
                <a:effectLst/>
              </a:rPr>
              <a:t>.</a:t>
            </a:r>
          </a:p>
        </p:txBody>
      </p:sp>
      <p:pic>
        <p:nvPicPr>
          <p:cNvPr id="88068" name="Picture 4"/>
          <p:cNvPicPr>
            <a:picLocks noChangeAspect="1" noChangeArrowheads="1"/>
          </p:cNvPicPr>
          <p:nvPr/>
        </p:nvPicPr>
        <p:blipFill>
          <a:blip r:embed="rId2" cstate="print"/>
          <a:srcRect/>
          <a:stretch>
            <a:fillRect/>
          </a:stretch>
        </p:blipFill>
        <p:spPr bwMode="auto">
          <a:xfrm>
            <a:off x="2057400" y="2819400"/>
            <a:ext cx="5089844"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Creating Linked Reports</a:t>
            </a:r>
          </a:p>
          <a:p>
            <a:pPr marL="990600" lvl="1" indent="-533400"/>
            <a:r>
              <a:rPr lang="en-CA" sz="2000" dirty="0" smtClean="0">
                <a:effectLst/>
              </a:rPr>
              <a:t>Now that the report has been deployed to the Report Catalog, it is time to create our linked reports.</a:t>
            </a:r>
          </a:p>
          <a:p>
            <a:pPr marL="1371600" lvl="2" indent="-457200">
              <a:lnSpc>
                <a:spcPct val="95000"/>
              </a:lnSpc>
              <a:buFont typeface="Wingdings" pitchFamily="2" charset="2"/>
              <a:buAutoNum type="arabicPeriod"/>
            </a:pPr>
            <a:r>
              <a:rPr lang="en-CA" sz="2000" dirty="0" smtClean="0">
                <a:effectLst/>
              </a:rPr>
              <a:t>Open the Report Manager in your browser, and navigate to the Galactic Delivery Services folder.</a:t>
            </a:r>
          </a:p>
          <a:p>
            <a:pPr marL="1371600" lvl="2" indent="-457200">
              <a:lnSpc>
                <a:spcPct val="95000"/>
              </a:lnSpc>
              <a:buFont typeface="Wingdings" pitchFamily="2" charset="2"/>
              <a:buAutoNum type="arabicPeriod"/>
            </a:pPr>
            <a:r>
              <a:rPr lang="en-CA" sz="2000" dirty="0" smtClean="0">
                <a:effectLst/>
              </a:rPr>
              <a:t>Create a new folder. Type </a:t>
            </a:r>
            <a:r>
              <a:rPr lang="en-CA" sz="2000" b="1" dirty="0" err="1" smtClean="0">
                <a:effectLst/>
              </a:rPr>
              <a:t>Axelburg</a:t>
            </a:r>
            <a:r>
              <a:rPr lang="en-CA" sz="2000" b="1" dirty="0" smtClean="0">
                <a:effectLst/>
              </a:rPr>
              <a:t> </a:t>
            </a:r>
            <a:r>
              <a:rPr lang="en-CA" sz="2000" dirty="0" smtClean="0">
                <a:effectLst/>
              </a:rPr>
              <a:t>for Name and </a:t>
            </a:r>
            <a:r>
              <a:rPr lang="en-CA" sz="2000" b="1" dirty="0" err="1" smtClean="0">
                <a:effectLst/>
              </a:rPr>
              <a:t>Axelburg</a:t>
            </a:r>
            <a:r>
              <a:rPr lang="en-CA" sz="2000" b="1" dirty="0" smtClean="0">
                <a:effectLst/>
              </a:rPr>
              <a:t> Sales Office </a:t>
            </a:r>
            <a:r>
              <a:rPr lang="en-CA" sz="2000" dirty="0" smtClean="0">
                <a:effectLst/>
              </a:rPr>
              <a:t>for Description.</a:t>
            </a:r>
          </a:p>
          <a:p>
            <a:pPr marL="1371600" lvl="2" indent="-457200">
              <a:lnSpc>
                <a:spcPct val="95000"/>
              </a:lnSpc>
              <a:buFont typeface="Wingdings" pitchFamily="2" charset="2"/>
              <a:buAutoNum type="arabicPeriod"/>
            </a:pPr>
            <a:r>
              <a:rPr lang="en-CA" sz="2000" dirty="0" smtClean="0">
                <a:effectLst/>
              </a:rPr>
              <a:t>Create another new folder. Type </a:t>
            </a:r>
            <a:r>
              <a:rPr lang="en-CA" sz="2000" b="1" dirty="0" err="1" smtClean="0">
                <a:effectLst/>
              </a:rPr>
              <a:t>Utonal</a:t>
            </a:r>
            <a:r>
              <a:rPr lang="en-CA" sz="2000" b="1" dirty="0" smtClean="0">
                <a:effectLst/>
              </a:rPr>
              <a:t> </a:t>
            </a:r>
            <a:r>
              <a:rPr lang="en-CA" sz="2000" dirty="0" smtClean="0">
                <a:effectLst/>
              </a:rPr>
              <a:t>for Name and </a:t>
            </a:r>
            <a:r>
              <a:rPr lang="en-CA" sz="2000" b="1" dirty="0" err="1" smtClean="0">
                <a:effectLst/>
              </a:rPr>
              <a:t>Utonal</a:t>
            </a:r>
            <a:r>
              <a:rPr lang="en-CA" sz="2000" b="1" dirty="0" smtClean="0">
                <a:effectLst/>
              </a:rPr>
              <a:t> Sales Office </a:t>
            </a:r>
            <a:r>
              <a:rPr lang="en-CA" sz="2000" dirty="0" smtClean="0">
                <a:effectLst/>
              </a:rPr>
              <a:t>for Description.</a:t>
            </a:r>
          </a:p>
          <a:p>
            <a:pPr marL="1371600" lvl="2" indent="-457200">
              <a:lnSpc>
                <a:spcPct val="95000"/>
              </a:lnSpc>
              <a:buFont typeface="Wingdings" pitchFamily="2" charset="2"/>
              <a:buAutoNum type="arabicPeriod"/>
            </a:pPr>
            <a:r>
              <a:rPr lang="en-CA" sz="2000" dirty="0" smtClean="0">
                <a:effectLst/>
              </a:rPr>
              <a:t>Navigate to the Shared Reports folder.</a:t>
            </a:r>
          </a:p>
          <a:p>
            <a:pPr marL="1371600" lvl="2" indent="-457200">
              <a:lnSpc>
                <a:spcPct val="95000"/>
              </a:lnSpc>
              <a:buFont typeface="Wingdings" pitchFamily="2" charset="2"/>
              <a:buAutoNum type="arabicPeriod"/>
            </a:pPr>
            <a:r>
              <a:rPr lang="en-CA" sz="2000" dirty="0" smtClean="0">
                <a:effectLst/>
              </a:rPr>
              <a:t>Hover over the Invoice-Batch Number Report, and select Manage from </a:t>
            </a:r>
            <a:r>
              <a:rPr lang="en-CA" sz="2000" dirty="0" smtClean="0">
                <a:effectLst/>
              </a:rPr>
              <a:t>the drop-down </a:t>
            </a:r>
            <a:r>
              <a:rPr lang="en-CA" sz="2000" dirty="0" smtClean="0">
                <a:effectLst/>
              </a:rPr>
              <a:t>menu.</a:t>
            </a:r>
            <a:endParaRPr lang="en-CA" sz="2000" dirty="0" smtClean="0">
              <a:effectLst/>
            </a:endParaRPr>
          </a:p>
          <a:p>
            <a:pPr marL="1371600" lvl="2" indent="-457200">
              <a:lnSpc>
                <a:spcPct val="95000"/>
              </a:lnSpc>
              <a:buFont typeface="Wingdings" pitchFamily="2" charset="2"/>
              <a:buAutoNum type="arabicPeriod"/>
            </a:pPr>
            <a:r>
              <a:rPr lang="en-CA" sz="2000" dirty="0" smtClean="0">
                <a:effectLst/>
              </a:rPr>
              <a:t>Click </a:t>
            </a:r>
            <a:r>
              <a:rPr lang="en-CA" sz="2000" dirty="0" smtClean="0">
                <a:effectLst/>
              </a:rPr>
              <a:t>Create Linked Report. The Create Linked Report page appears.</a:t>
            </a:r>
          </a:p>
          <a:p>
            <a:pPr marL="1371600" lvl="2" indent="-457200">
              <a:lnSpc>
                <a:spcPct val="95000"/>
              </a:lnSpc>
              <a:buFont typeface="Wingdings" pitchFamily="2" charset="2"/>
              <a:buAutoNum type="arabicPeriod"/>
            </a:pPr>
            <a:r>
              <a:rPr lang="en-CA" sz="2000" dirty="0" smtClean="0">
                <a:effectLst/>
              </a:rPr>
              <a:t>Type </a:t>
            </a:r>
            <a:r>
              <a:rPr lang="en-CA" sz="2000" b="1" dirty="0" smtClean="0">
                <a:effectLst/>
              </a:rPr>
              <a:t>Invoice-Batch Number Report </a:t>
            </a:r>
            <a:r>
              <a:rPr lang="en-CA" sz="2000" dirty="0" smtClean="0">
                <a:effectLst/>
              </a:rPr>
              <a:t>for Name and </a:t>
            </a:r>
            <a:r>
              <a:rPr lang="en-CA" sz="2000" b="1" dirty="0" err="1" smtClean="0">
                <a:effectLst/>
              </a:rPr>
              <a:t>Axelburg</a:t>
            </a:r>
            <a:r>
              <a:rPr lang="en-CA" sz="2000" b="1" dirty="0" smtClean="0">
                <a:effectLst/>
              </a:rPr>
              <a:t> invoices in each batch </a:t>
            </a:r>
            <a:r>
              <a:rPr lang="en-CA" sz="2000" dirty="0" smtClean="0">
                <a:effectLst/>
              </a:rPr>
              <a:t>for Description.</a:t>
            </a:r>
          </a:p>
          <a:p>
            <a:pPr marL="1371600" lvl="2" indent="-457200">
              <a:lnSpc>
                <a:spcPct val="95000"/>
              </a:lnSpc>
              <a:buFont typeface="Wingdings" pitchFamily="2" charset="2"/>
              <a:buAutoNum type="arabicPeriod"/>
            </a:pPr>
            <a:r>
              <a:rPr lang="en-CA" sz="2000" dirty="0" smtClean="0">
                <a:effectLst/>
              </a:rPr>
              <a:t>Click Change Location. The Folder Location page appears.</a:t>
            </a:r>
          </a:p>
          <a:p>
            <a:pPr marL="1371600" lvl="2" indent="-457200">
              <a:lnSpc>
                <a:spcPct val="95000"/>
              </a:lnSpc>
              <a:buFont typeface="Wingdings" pitchFamily="2" charset="2"/>
              <a:buAutoNum type="arabicPeriod"/>
            </a:pPr>
            <a:r>
              <a:rPr lang="en-CA" sz="2000" dirty="0" smtClean="0">
                <a:effectLst/>
              </a:rPr>
              <a:t>Select the </a:t>
            </a:r>
            <a:r>
              <a:rPr lang="en-CA" sz="2000" dirty="0" err="1" smtClean="0">
                <a:effectLst/>
              </a:rPr>
              <a:t>Axelburg</a:t>
            </a:r>
            <a:r>
              <a:rPr lang="en-CA" sz="2000" dirty="0" smtClean="0">
                <a:effectLst/>
              </a:rPr>
              <a:t> folder, and click OK to return to the Create Linked Report page.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Creating Linked Reports</a:t>
            </a:r>
          </a:p>
          <a:p>
            <a:pPr marL="1371600" lvl="2" indent="-457200">
              <a:lnSpc>
                <a:spcPct val="85000"/>
              </a:lnSpc>
              <a:spcBef>
                <a:spcPct val="8000"/>
              </a:spcBef>
              <a:buFont typeface="Wingdings" pitchFamily="2" charset="2"/>
              <a:buAutoNum type="arabicPeriod"/>
            </a:pPr>
            <a:r>
              <a:rPr lang="en-CA" sz="2000" dirty="0" smtClean="0">
                <a:effectLst/>
              </a:rPr>
              <a:t>Click OK to create and execute this linked report in the </a:t>
            </a:r>
            <a:r>
              <a:rPr lang="en-CA" sz="2000" dirty="0" err="1" smtClean="0">
                <a:effectLst/>
              </a:rPr>
              <a:t>Axelburg</a:t>
            </a:r>
            <a:r>
              <a:rPr lang="en-CA" sz="2000" dirty="0" smtClean="0">
                <a:effectLst/>
              </a:rPr>
              <a:t> folder.</a:t>
            </a:r>
          </a:p>
          <a:p>
            <a:pPr marL="1371600" lvl="2" indent="-457200">
              <a:lnSpc>
                <a:spcPct val="85000"/>
              </a:lnSpc>
              <a:spcBef>
                <a:spcPct val="8000"/>
              </a:spcBef>
              <a:buFont typeface="Wingdings" pitchFamily="2" charset="2"/>
              <a:buAutoNum type="arabicPeriod"/>
            </a:pPr>
            <a:r>
              <a:rPr lang="en-CA" sz="2000" dirty="0" smtClean="0">
                <a:effectLst/>
              </a:rPr>
              <a:t>Type </a:t>
            </a:r>
            <a:r>
              <a:rPr lang="en-CA" sz="2000" b="1" dirty="0" smtClean="0">
                <a:effectLst/>
              </a:rPr>
              <a:t>01/01/2012 </a:t>
            </a:r>
            <a:r>
              <a:rPr lang="en-CA" sz="2000" dirty="0" smtClean="0">
                <a:effectLst/>
              </a:rPr>
              <a:t>for Enter a Start Date and </a:t>
            </a:r>
            <a:r>
              <a:rPr lang="en-CA" sz="2000" b="1" dirty="0" smtClean="0">
                <a:effectLst/>
              </a:rPr>
              <a:t>12/31/2012 </a:t>
            </a:r>
            <a:r>
              <a:rPr lang="en-CA" sz="2000" dirty="0" smtClean="0">
                <a:effectLst/>
              </a:rPr>
              <a:t>for Enter an End Date. Click View Report.</a:t>
            </a:r>
          </a:p>
          <a:p>
            <a:pPr marL="1371600" lvl="2" indent="-457200">
              <a:lnSpc>
                <a:spcPct val="85000"/>
              </a:lnSpc>
              <a:spcBef>
                <a:spcPct val="8000"/>
              </a:spcBef>
              <a:buFont typeface="Wingdings" pitchFamily="2" charset="2"/>
              <a:buAutoNum type="arabicPeriod"/>
            </a:pPr>
            <a:r>
              <a:rPr lang="en-CA" sz="2000" dirty="0" smtClean="0">
                <a:effectLst/>
              </a:rPr>
              <a:t>Click the link for the </a:t>
            </a:r>
            <a:r>
              <a:rPr lang="en-CA" sz="2000" dirty="0" err="1" smtClean="0">
                <a:effectLst/>
              </a:rPr>
              <a:t>Axelburg</a:t>
            </a:r>
            <a:r>
              <a:rPr lang="en-CA" sz="2000" dirty="0" smtClean="0">
                <a:effectLst/>
              </a:rPr>
              <a:t> folder at the top of the page.</a:t>
            </a:r>
          </a:p>
          <a:p>
            <a:pPr marL="1371600" lvl="2" indent="-457200">
              <a:lnSpc>
                <a:spcPct val="85000"/>
              </a:lnSpc>
              <a:spcBef>
                <a:spcPct val="8000"/>
              </a:spcBef>
              <a:buFont typeface="Wingdings" pitchFamily="2" charset="2"/>
              <a:buAutoNum type="arabicPeriod"/>
            </a:pPr>
            <a:r>
              <a:rPr lang="en-CA" sz="2000" dirty="0" smtClean="0">
                <a:effectLst/>
              </a:rPr>
              <a:t>Click Hide Details. You can see the linked report we just created looks like a regular report.</a:t>
            </a:r>
          </a:p>
          <a:p>
            <a:pPr marL="1371600" lvl="2" indent="-457200">
              <a:lnSpc>
                <a:spcPct val="85000"/>
              </a:lnSpc>
              <a:spcBef>
                <a:spcPct val="8000"/>
              </a:spcBef>
              <a:buFont typeface="Wingdings" pitchFamily="2" charset="2"/>
              <a:buAutoNum type="arabicPeriod"/>
            </a:pPr>
            <a:r>
              <a:rPr lang="en-CA" sz="2000" dirty="0" smtClean="0">
                <a:effectLst/>
              </a:rPr>
              <a:t>Navigate back to the Shared Reports folder.</a:t>
            </a:r>
          </a:p>
          <a:p>
            <a:pPr marL="1371600" lvl="2" indent="-457200">
              <a:lnSpc>
                <a:spcPct val="85000"/>
              </a:lnSpc>
              <a:spcBef>
                <a:spcPct val="8000"/>
              </a:spcBef>
              <a:buFont typeface="Wingdings" pitchFamily="2" charset="2"/>
              <a:buAutoNum type="arabicPeriod"/>
            </a:pPr>
            <a:r>
              <a:rPr lang="en-CA" sz="2000" dirty="0" smtClean="0">
                <a:effectLst/>
              </a:rPr>
              <a:t>Hover over the Invoice-Batch Number Report, and select Manage from the </a:t>
            </a:r>
            <a:r>
              <a:rPr lang="en-CA" sz="2000" dirty="0" smtClean="0">
                <a:effectLst/>
              </a:rPr>
              <a:t>dropdown menu.</a:t>
            </a:r>
            <a:endParaRPr lang="en-CA" sz="2000" dirty="0" smtClean="0">
              <a:effectLst/>
            </a:endParaRPr>
          </a:p>
          <a:p>
            <a:pPr marL="1371600" lvl="2" indent="-457200">
              <a:lnSpc>
                <a:spcPct val="85000"/>
              </a:lnSpc>
              <a:spcBef>
                <a:spcPct val="8000"/>
              </a:spcBef>
              <a:buFont typeface="Wingdings" pitchFamily="2" charset="2"/>
              <a:buAutoNum type="arabicPeriod"/>
            </a:pPr>
            <a:r>
              <a:rPr lang="en-CA" sz="2000" dirty="0" smtClean="0">
                <a:effectLst/>
              </a:rPr>
              <a:t>Click Create Linked Report. The Create Linked Report page appears.</a:t>
            </a:r>
          </a:p>
          <a:p>
            <a:pPr marL="1371600" lvl="2" indent="-457200">
              <a:lnSpc>
                <a:spcPct val="85000"/>
              </a:lnSpc>
              <a:spcBef>
                <a:spcPct val="8000"/>
              </a:spcBef>
              <a:buFont typeface="Wingdings" pitchFamily="2" charset="2"/>
              <a:buAutoNum type="arabicPeriod"/>
            </a:pPr>
            <a:r>
              <a:rPr lang="en-CA" sz="2000" dirty="0" smtClean="0">
                <a:effectLst/>
              </a:rPr>
              <a:t>Type </a:t>
            </a:r>
            <a:r>
              <a:rPr lang="en-CA" sz="2000" b="1" dirty="0" smtClean="0">
                <a:effectLst/>
              </a:rPr>
              <a:t>Invoice-Batch Number Report </a:t>
            </a:r>
            <a:r>
              <a:rPr lang="en-CA" sz="2000" dirty="0" smtClean="0">
                <a:effectLst/>
              </a:rPr>
              <a:t>for Name and </a:t>
            </a:r>
            <a:r>
              <a:rPr lang="en-CA" sz="2000" b="1" dirty="0" err="1" smtClean="0">
                <a:effectLst/>
              </a:rPr>
              <a:t>Utonal</a:t>
            </a:r>
            <a:r>
              <a:rPr lang="en-CA" sz="2000" b="1" dirty="0" smtClean="0">
                <a:effectLst/>
              </a:rPr>
              <a:t> invoices in each batch </a:t>
            </a:r>
            <a:r>
              <a:rPr lang="en-CA" sz="2000" dirty="0" smtClean="0">
                <a:effectLst/>
              </a:rPr>
              <a:t>for Description.</a:t>
            </a:r>
          </a:p>
          <a:p>
            <a:pPr marL="1371600" lvl="2" indent="-457200">
              <a:lnSpc>
                <a:spcPct val="85000"/>
              </a:lnSpc>
              <a:spcBef>
                <a:spcPct val="8000"/>
              </a:spcBef>
              <a:buFont typeface="Wingdings" pitchFamily="2" charset="2"/>
              <a:buAutoNum type="arabicPeriod"/>
            </a:pPr>
            <a:r>
              <a:rPr lang="en-CA" sz="2000" dirty="0" smtClean="0">
                <a:effectLst/>
              </a:rPr>
              <a:t>Click Change Location. The Folder Location page appears.</a:t>
            </a:r>
          </a:p>
          <a:p>
            <a:pPr marL="1371600" lvl="2" indent="-457200">
              <a:lnSpc>
                <a:spcPct val="85000"/>
              </a:lnSpc>
              <a:spcBef>
                <a:spcPct val="8000"/>
              </a:spcBef>
              <a:buFont typeface="Wingdings" pitchFamily="2" charset="2"/>
              <a:buAutoNum type="arabicPeriod"/>
            </a:pPr>
            <a:r>
              <a:rPr lang="en-CA" sz="2000" dirty="0" smtClean="0">
                <a:effectLst/>
              </a:rPr>
              <a:t>Select the </a:t>
            </a:r>
            <a:r>
              <a:rPr lang="en-CA" sz="2000" dirty="0" err="1" smtClean="0">
                <a:effectLst/>
              </a:rPr>
              <a:t>Utonal</a:t>
            </a:r>
            <a:r>
              <a:rPr lang="en-CA" sz="2000" dirty="0" smtClean="0">
                <a:effectLst/>
              </a:rPr>
              <a:t> folder, and click OK to return to the Create Linked Report page.</a:t>
            </a:r>
          </a:p>
          <a:p>
            <a:pPr marL="1371600" lvl="2" indent="-457200">
              <a:lnSpc>
                <a:spcPct val="85000"/>
              </a:lnSpc>
              <a:spcBef>
                <a:spcPct val="8000"/>
              </a:spcBef>
              <a:buFont typeface="Wingdings" pitchFamily="2" charset="2"/>
              <a:buAutoNum type="arabicPeriod"/>
            </a:pPr>
            <a:r>
              <a:rPr lang="en-CA" sz="2000" dirty="0" smtClean="0">
                <a:effectLst/>
              </a:rPr>
              <a:t>Click OK to create and execute this linked report in the </a:t>
            </a:r>
            <a:r>
              <a:rPr lang="en-CA" sz="2000" dirty="0" err="1" smtClean="0">
                <a:effectLst/>
              </a:rPr>
              <a:t>Utonal</a:t>
            </a:r>
            <a:r>
              <a:rPr lang="en-CA" sz="2000" dirty="0" smtClean="0">
                <a:effectLst/>
              </a:rPr>
              <a:t> folder.</a:t>
            </a:r>
          </a:p>
          <a:p>
            <a:pPr marL="1371600" lvl="2" indent="-457200">
              <a:lnSpc>
                <a:spcPct val="85000"/>
              </a:lnSpc>
              <a:spcBef>
                <a:spcPct val="8000"/>
              </a:spcBef>
              <a:buFont typeface="Wingdings" pitchFamily="2" charset="2"/>
              <a:buAutoNum type="arabicPeriod"/>
            </a:pPr>
            <a:r>
              <a:rPr lang="en-CA" sz="2000" dirty="0" smtClean="0">
                <a:effectLst/>
              </a:rPr>
              <a:t>Select </a:t>
            </a:r>
            <a:r>
              <a:rPr lang="en-CA" sz="2000" dirty="0" err="1" smtClean="0">
                <a:effectLst/>
              </a:rPr>
              <a:t>Utonal</a:t>
            </a:r>
            <a:r>
              <a:rPr lang="en-CA" sz="2000" dirty="0" smtClean="0">
                <a:effectLst/>
              </a:rPr>
              <a:t> from the Select a City drop-down list. Type </a:t>
            </a:r>
            <a:r>
              <a:rPr lang="en-CA" sz="2000" b="1" dirty="0" smtClean="0">
                <a:effectLst/>
              </a:rPr>
              <a:t>01/01/2012 </a:t>
            </a:r>
            <a:r>
              <a:rPr lang="en-CA" sz="2000" dirty="0" smtClean="0">
                <a:effectLst/>
              </a:rPr>
              <a:t>for Enter a Start Date and </a:t>
            </a:r>
            <a:r>
              <a:rPr lang="en-CA" sz="2000" b="1" dirty="0" smtClean="0">
                <a:effectLst/>
              </a:rPr>
              <a:t>12/31/2012 </a:t>
            </a:r>
            <a:r>
              <a:rPr lang="en-CA" sz="2000" dirty="0" smtClean="0">
                <a:effectLst/>
              </a:rPr>
              <a:t>for Enter an End Date. Click View Report.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Managing Report Parameters in Report Manager</a:t>
            </a:r>
          </a:p>
          <a:p>
            <a:pPr marL="990600" lvl="1" indent="-533400">
              <a:lnSpc>
                <a:spcPct val="95000"/>
              </a:lnSpc>
              <a:spcBef>
                <a:spcPct val="15000"/>
              </a:spcBef>
            </a:pPr>
            <a:r>
              <a:rPr lang="en-CA" sz="2000" dirty="0" smtClean="0">
                <a:effectLst/>
              </a:rPr>
              <a:t>We have our linked reports, but we have not quite fulfilled all the business needs stated for these linked reports. The </a:t>
            </a:r>
            <a:r>
              <a:rPr lang="en-CA" sz="2000" dirty="0" err="1" smtClean="0">
                <a:effectLst/>
              </a:rPr>
              <a:t>Axelburg</a:t>
            </a:r>
            <a:r>
              <a:rPr lang="en-CA" sz="2000" dirty="0" smtClean="0">
                <a:effectLst/>
              </a:rPr>
              <a:t> sales office is supposed to be able to see only their own invoice data. The same is true for the </a:t>
            </a:r>
            <a:r>
              <a:rPr lang="en-CA" sz="2000" dirty="0" err="1" smtClean="0">
                <a:effectLst/>
              </a:rPr>
              <a:t>Utonal</a:t>
            </a:r>
            <a:r>
              <a:rPr lang="en-CA" sz="2000" dirty="0" smtClean="0">
                <a:effectLst/>
              </a:rPr>
              <a:t> sales office. We can meet these business needs by managing the report parameters right in the Report Manager. Here are the steps to follow:</a:t>
            </a:r>
          </a:p>
          <a:p>
            <a:pPr marL="1371600" lvl="2" indent="-457200">
              <a:lnSpc>
                <a:spcPct val="95000"/>
              </a:lnSpc>
              <a:spcBef>
                <a:spcPct val="15000"/>
              </a:spcBef>
              <a:buFont typeface="Wingdings" pitchFamily="2" charset="2"/>
              <a:buAutoNum type="arabicPeriod"/>
            </a:pPr>
            <a:r>
              <a:rPr lang="en-CA" sz="2000" dirty="0" smtClean="0">
                <a:effectLst/>
              </a:rPr>
              <a:t>Navigate to the </a:t>
            </a:r>
            <a:r>
              <a:rPr lang="en-CA" sz="2000" dirty="0" err="1" smtClean="0">
                <a:effectLst/>
              </a:rPr>
              <a:t>Axelburg</a:t>
            </a:r>
            <a:r>
              <a:rPr lang="en-CA" sz="2000" dirty="0" smtClean="0">
                <a:effectLst/>
              </a:rPr>
              <a:t> folder. Note the small chain links on the icon for the Invoice-Batch Number Report. This indicates it is a linked report.</a:t>
            </a:r>
          </a:p>
          <a:p>
            <a:pPr marL="1371600" lvl="2" indent="-457200">
              <a:lnSpc>
                <a:spcPct val="95000"/>
              </a:lnSpc>
              <a:spcBef>
                <a:spcPct val="15000"/>
              </a:spcBef>
              <a:buFont typeface="Wingdings" pitchFamily="2" charset="2"/>
              <a:buAutoNum type="arabicPeriod"/>
            </a:pPr>
            <a:r>
              <a:rPr lang="en-CA" sz="2000" dirty="0" smtClean="0">
                <a:effectLst/>
              </a:rPr>
              <a:t>Click the icon in the Edit column next to the Invoice-Batch Number Report.</a:t>
            </a:r>
          </a:p>
          <a:p>
            <a:pPr marL="1371600" lvl="2" indent="-457200">
              <a:lnSpc>
                <a:spcPct val="95000"/>
              </a:lnSpc>
              <a:spcBef>
                <a:spcPct val="15000"/>
              </a:spcBef>
              <a:buFont typeface="Wingdings" pitchFamily="2" charset="2"/>
              <a:buAutoNum type="arabicPeriod"/>
            </a:pPr>
            <a:r>
              <a:rPr lang="en-CA" sz="2000" dirty="0" smtClean="0">
                <a:effectLst/>
              </a:rPr>
              <a:t>Click Parameters on the left side of the screen. The Parameter Management page appears. Note, the City parameter has a default of </a:t>
            </a:r>
            <a:r>
              <a:rPr lang="en-CA" sz="2000" dirty="0" err="1" smtClean="0">
                <a:effectLst/>
              </a:rPr>
              <a:t>Axelburg</a:t>
            </a:r>
            <a:r>
              <a:rPr lang="en-CA" sz="2000" dirty="0" smtClean="0">
                <a:effectLst/>
              </a:rPr>
              <a:t>. Because this is the </a:t>
            </a:r>
            <a:r>
              <a:rPr lang="en-CA" sz="2000" dirty="0" err="1" smtClean="0">
                <a:effectLst/>
              </a:rPr>
              <a:t>Axelburg</a:t>
            </a:r>
            <a:r>
              <a:rPr lang="en-CA" sz="2000" dirty="0" smtClean="0">
                <a:effectLst/>
              </a:rPr>
              <a:t> folder, we leave that default alone. What we modify is the user’s ability to change this default value.</a:t>
            </a:r>
          </a:p>
          <a:p>
            <a:pPr marL="1371600" lvl="2" indent="-457200">
              <a:lnSpc>
                <a:spcPct val="95000"/>
              </a:lnSpc>
              <a:spcBef>
                <a:spcPct val="15000"/>
              </a:spcBef>
              <a:buFont typeface="Wingdings" pitchFamily="2" charset="2"/>
              <a:buAutoNum type="arabicPeriod"/>
            </a:pPr>
            <a:r>
              <a:rPr lang="en-CA" sz="2000" dirty="0" smtClean="0">
                <a:effectLst/>
              </a:rPr>
              <a:t>Uncheck the Prompt User check box in the City row. The user is no longer prompted for a city. Instead, the report always uses the default value. As you may have guessed, you can have a default value, you can prompt the user for the value, or you can do both. You must do at least one of these.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dirty="0" smtClean="0">
                <a:effectLst/>
              </a:rPr>
              <a:t>Deploying Reports Using the Report Designer</a:t>
            </a:r>
          </a:p>
          <a:p>
            <a:pPr marL="990600" lvl="1" indent="-533400"/>
            <a:r>
              <a:rPr lang="en-CA" sz="2200" dirty="0" smtClean="0">
                <a:effectLst/>
              </a:rPr>
              <a:t>The most common method of moving reports to the report server is by using the Report Designer. </a:t>
            </a:r>
          </a:p>
          <a:p>
            <a:pPr marL="990600" lvl="1" indent="-533400"/>
            <a:r>
              <a:rPr lang="en-CA" sz="2200" dirty="0" smtClean="0">
                <a:effectLst/>
              </a:rPr>
              <a:t>Once you are satisfied with a report you developed, you can make it available to your users without leaving the development environment. </a:t>
            </a:r>
          </a:p>
          <a:p>
            <a:pPr marL="990600" lvl="1" indent="-533400"/>
            <a:r>
              <a:rPr lang="en-CA" sz="2200" dirty="0" smtClean="0">
                <a:effectLst/>
              </a:rPr>
              <a:t>This capability to create, preview, and deploy a report from a single authoring tool is a real plus.</a:t>
            </a:r>
          </a:p>
          <a:p>
            <a:pPr marL="990600" lvl="1" indent="-533400"/>
            <a:endParaRPr lang="en-CA" dirty="0" smtClean="0">
              <a:effectLs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Managing Report Parameters in Report Manager</a:t>
            </a:r>
          </a:p>
          <a:p>
            <a:pPr marL="1371600" lvl="2" indent="-457200">
              <a:lnSpc>
                <a:spcPct val="85000"/>
              </a:lnSpc>
              <a:spcBef>
                <a:spcPct val="7000"/>
              </a:spcBef>
              <a:buFont typeface="Wingdings" pitchFamily="2" charset="2"/>
              <a:buAutoNum type="arabicPeriod" startAt="5"/>
            </a:pPr>
            <a:endParaRPr lang="en-CA" sz="2000" dirty="0" smtClean="0">
              <a:effectLst/>
            </a:endParaRPr>
          </a:p>
          <a:p>
            <a:pPr marL="1371600" lvl="2" indent="-457200">
              <a:lnSpc>
                <a:spcPct val="85000"/>
              </a:lnSpc>
              <a:spcBef>
                <a:spcPct val="7000"/>
              </a:spcBef>
              <a:buFont typeface="Wingdings" pitchFamily="2" charset="2"/>
              <a:buAutoNum type="arabicPeriod" startAt="5"/>
            </a:pPr>
            <a:r>
              <a:rPr lang="en-CA" sz="2000" dirty="0" smtClean="0">
                <a:effectLst/>
              </a:rPr>
              <a:t>Check </a:t>
            </a:r>
            <a:r>
              <a:rPr lang="en-CA" sz="2000" dirty="0" smtClean="0">
                <a:effectLst/>
              </a:rPr>
              <a:t>the Has Default check box in the </a:t>
            </a:r>
            <a:r>
              <a:rPr lang="en-CA" sz="2000" dirty="0" err="1" smtClean="0">
                <a:effectLst/>
              </a:rPr>
              <a:t>StartDate</a:t>
            </a:r>
            <a:r>
              <a:rPr lang="en-CA" sz="2000" dirty="0" smtClean="0">
                <a:effectLst/>
              </a:rPr>
              <a:t> row. Type </a:t>
            </a:r>
            <a:r>
              <a:rPr lang="en-CA" sz="2000" b="1" dirty="0" smtClean="0">
                <a:effectLst/>
              </a:rPr>
              <a:t>01/01/2012 </a:t>
            </a:r>
            <a:r>
              <a:rPr lang="en-CA" sz="2000" dirty="0" smtClean="0">
                <a:effectLst/>
              </a:rPr>
              <a:t>for the default value for this row.</a:t>
            </a:r>
          </a:p>
          <a:p>
            <a:pPr marL="1371600" lvl="2" indent="-457200">
              <a:lnSpc>
                <a:spcPct val="85000"/>
              </a:lnSpc>
              <a:spcBef>
                <a:spcPct val="7000"/>
              </a:spcBef>
              <a:buFont typeface="Wingdings" pitchFamily="2" charset="2"/>
              <a:buAutoNum type="arabicPeriod" startAt="5"/>
            </a:pPr>
            <a:r>
              <a:rPr lang="en-CA" sz="2000" dirty="0" smtClean="0">
                <a:effectLst/>
              </a:rPr>
              <a:t>Check the Has Default check box in the </a:t>
            </a:r>
            <a:r>
              <a:rPr lang="en-CA" sz="2000" dirty="0" err="1" smtClean="0">
                <a:effectLst/>
              </a:rPr>
              <a:t>EndDate</a:t>
            </a:r>
            <a:r>
              <a:rPr lang="en-CA" sz="2000" dirty="0" smtClean="0">
                <a:effectLst/>
              </a:rPr>
              <a:t> row. Type </a:t>
            </a:r>
            <a:r>
              <a:rPr lang="en-CA" sz="2000" b="1" dirty="0" smtClean="0">
                <a:effectLst/>
              </a:rPr>
              <a:t>12/31/2012 </a:t>
            </a:r>
            <a:r>
              <a:rPr lang="en-CA" sz="2000" dirty="0" smtClean="0">
                <a:effectLst/>
              </a:rPr>
              <a:t>for the default value for this row.</a:t>
            </a:r>
          </a:p>
          <a:p>
            <a:pPr marL="1371600" lvl="2" indent="-457200">
              <a:lnSpc>
                <a:spcPct val="85000"/>
              </a:lnSpc>
              <a:spcBef>
                <a:spcPct val="7000"/>
              </a:spcBef>
              <a:buFont typeface="Wingdings" pitchFamily="2" charset="2"/>
              <a:buAutoNum type="arabicPeriod" startAt="5"/>
            </a:pPr>
            <a:r>
              <a:rPr lang="en-CA" sz="2000" dirty="0" smtClean="0">
                <a:effectLst/>
              </a:rPr>
              <a:t>Click Apply to save your changes.</a:t>
            </a:r>
          </a:p>
          <a:p>
            <a:pPr marL="1371600" lvl="2" indent="-457200">
              <a:lnSpc>
                <a:spcPct val="85000"/>
              </a:lnSpc>
              <a:spcBef>
                <a:spcPct val="7000"/>
              </a:spcBef>
              <a:buFont typeface="Wingdings" pitchFamily="2" charset="2"/>
              <a:buAutoNum type="arabicPeriod" startAt="5"/>
            </a:pPr>
            <a:r>
              <a:rPr lang="en-CA" sz="2000" dirty="0" smtClean="0">
                <a:effectLst/>
              </a:rPr>
              <a:t>Click the large Invoice-Batch Number Report title at the top of the page to </a:t>
            </a:r>
            <a:r>
              <a:rPr lang="en-CA" sz="2000" dirty="0" smtClean="0">
                <a:effectLst/>
              </a:rPr>
              <a:t>run the </a:t>
            </a:r>
            <a:r>
              <a:rPr lang="en-CA" sz="2000" dirty="0" smtClean="0">
                <a:effectLst/>
              </a:rPr>
              <a:t>report.</a:t>
            </a:r>
            <a:endParaRPr lang="en-CA" sz="2000" dirty="0" smtClean="0">
              <a:effectLst/>
            </a:endParaRPr>
          </a:p>
          <a:p>
            <a:pPr marL="1371600" lvl="2" indent="-457200">
              <a:lnSpc>
                <a:spcPct val="85000"/>
              </a:lnSpc>
              <a:spcBef>
                <a:spcPct val="7000"/>
              </a:spcBef>
              <a:buFont typeface="Wingdings" pitchFamily="2" charset="2"/>
              <a:buAutoNum type="arabicPeriod" startAt="5"/>
            </a:pPr>
            <a:r>
              <a:rPr lang="en-CA" sz="2000" dirty="0" smtClean="0">
                <a:effectLst/>
              </a:rPr>
              <a:t>Notice you can no longer select a city. It is always </a:t>
            </a:r>
            <a:r>
              <a:rPr lang="en-CA" sz="2000" dirty="0" err="1" smtClean="0">
                <a:effectLst/>
              </a:rPr>
              <a:t>Axelburg</a:t>
            </a:r>
            <a:r>
              <a:rPr lang="en-CA" sz="2000" dirty="0" smtClean="0">
                <a:effectLst/>
              </a:rPr>
              <a:t>. Also, notice we now have default values for the date. Also worth noting is these default values are much easier to modify than the default values that are part of the report, because we can make changes without having to redeploy the report.</a:t>
            </a:r>
          </a:p>
          <a:p>
            <a:pPr marL="1371600" lvl="2" indent="-457200">
              <a:lnSpc>
                <a:spcPct val="85000"/>
              </a:lnSpc>
              <a:spcBef>
                <a:spcPct val="7000"/>
              </a:spcBef>
              <a:buFont typeface="Wingdings" pitchFamily="2" charset="2"/>
              <a:buAutoNum type="arabicPeriod" startAt="5"/>
            </a:pPr>
            <a:endParaRPr lang="en-CA" sz="2000" dirty="0" smtClean="0">
              <a:effectLst/>
            </a:endParaRPr>
          </a:p>
          <a:p>
            <a:pPr marL="1371600" lvl="2" indent="-457200">
              <a:lnSpc>
                <a:spcPct val="85000"/>
              </a:lnSpc>
              <a:spcBef>
                <a:spcPct val="7000"/>
              </a:spcBef>
              <a:buFont typeface="Wingdings" pitchFamily="2" charset="2"/>
              <a:buAutoNum type="arabicPeriod" startAt="5"/>
            </a:pPr>
            <a:r>
              <a:rPr lang="en-CA" sz="2000" dirty="0" smtClean="0">
                <a:effectLst/>
              </a:rPr>
              <a:t>Navigate </a:t>
            </a:r>
            <a:r>
              <a:rPr lang="en-CA" sz="2000" dirty="0" smtClean="0">
                <a:effectLst/>
              </a:rPr>
              <a:t>to the </a:t>
            </a:r>
            <a:r>
              <a:rPr lang="en-CA" sz="2000" dirty="0" err="1" smtClean="0">
                <a:effectLst/>
              </a:rPr>
              <a:t>Utonal</a:t>
            </a:r>
            <a:r>
              <a:rPr lang="en-CA" sz="2000" dirty="0" smtClean="0">
                <a:effectLst/>
              </a:rPr>
              <a:t> folder.</a:t>
            </a:r>
          </a:p>
          <a:p>
            <a:pPr marL="1371600" lvl="2" indent="-457200">
              <a:lnSpc>
                <a:spcPct val="85000"/>
              </a:lnSpc>
              <a:spcBef>
                <a:spcPct val="7000"/>
              </a:spcBef>
              <a:buFont typeface="Wingdings" pitchFamily="2" charset="2"/>
              <a:buAutoNum type="arabicPeriod" startAt="5"/>
            </a:pPr>
            <a:r>
              <a:rPr lang="en-CA" sz="2000" dirty="0" smtClean="0">
                <a:effectLst/>
              </a:rPr>
              <a:t>Hover over the Invoice-Batch Number Report, and select Manage from the </a:t>
            </a:r>
            <a:r>
              <a:rPr lang="en-CA" sz="2000" dirty="0" smtClean="0">
                <a:effectLst/>
              </a:rPr>
              <a:t>dropdown menu</a:t>
            </a:r>
            <a:r>
              <a:rPr lang="en-CA" sz="2000" dirty="0" smtClean="0">
                <a:effectLst/>
              </a:rPr>
              <a:t>.</a:t>
            </a:r>
            <a:endParaRPr lang="en-CA" sz="2000" dirty="0" smtClean="0">
              <a:effectLst/>
            </a:endParaRPr>
          </a:p>
          <a:p>
            <a:pPr marL="1371600" lvl="2" indent="-457200">
              <a:lnSpc>
                <a:spcPct val="85000"/>
              </a:lnSpc>
              <a:spcBef>
                <a:spcPct val="7000"/>
              </a:spcBef>
              <a:buFont typeface="Wingdings" pitchFamily="2" charset="2"/>
              <a:buAutoNum type="arabicPeriod" startAt="5"/>
            </a:pPr>
            <a:r>
              <a:rPr lang="en-CA" sz="2000" dirty="0" smtClean="0">
                <a:effectLst/>
              </a:rPr>
              <a:t>Click Parameters on the left side of the screen.</a:t>
            </a:r>
          </a:p>
          <a:p>
            <a:pPr marL="1371600" lvl="2" indent="-457200">
              <a:lnSpc>
                <a:spcPct val="85000"/>
              </a:lnSpc>
              <a:spcBef>
                <a:spcPct val="7000"/>
              </a:spcBef>
              <a:buFont typeface="Wingdings" pitchFamily="2" charset="2"/>
              <a:buAutoNum type="arabicPeriod" startAt="5"/>
            </a:pPr>
            <a:r>
              <a:rPr lang="en-CA" sz="2000" dirty="0" smtClean="0">
                <a:effectLst/>
              </a:rPr>
              <a:t>Change the City field’s default parameter to </a:t>
            </a:r>
            <a:r>
              <a:rPr lang="en-CA" sz="2000" dirty="0" err="1" smtClean="0">
                <a:effectLst/>
              </a:rPr>
              <a:t>Utonal</a:t>
            </a:r>
            <a:r>
              <a:rPr lang="en-CA" sz="2000" dirty="0" smtClean="0">
                <a:effectLst/>
              </a:rPr>
              <a:t>.</a:t>
            </a:r>
          </a:p>
          <a:p>
            <a:pPr marL="1371600" lvl="2" indent="-457200">
              <a:lnSpc>
                <a:spcPct val="85000"/>
              </a:lnSpc>
              <a:spcBef>
                <a:spcPct val="7000"/>
              </a:spcBef>
              <a:buFont typeface="Wingdings" pitchFamily="2" charset="2"/>
              <a:buAutoNum type="arabicPeriod" startAt="5"/>
            </a:pPr>
            <a:r>
              <a:rPr lang="en-CA" sz="2000" dirty="0" smtClean="0">
                <a:effectLst/>
              </a:rPr>
              <a:t>Uncheck the Prompt User check box in the City row</a:t>
            </a:r>
            <a:r>
              <a:rPr lang="en-CA" sz="2000" dirty="0" smtClean="0">
                <a:effectLst/>
              </a:rPr>
              <a:t>.</a:t>
            </a:r>
            <a:endParaRPr lang="en-CA" sz="2000" dirty="0" smtClean="0">
              <a:effectLs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Managing Report Parameters in Report Manager</a:t>
            </a:r>
          </a:p>
          <a:p>
            <a:pPr marL="1371600" lvl="2" indent="-457200">
              <a:lnSpc>
                <a:spcPct val="85000"/>
              </a:lnSpc>
              <a:spcBef>
                <a:spcPct val="7000"/>
              </a:spcBef>
              <a:buFont typeface="+mj-lt"/>
              <a:buAutoNum type="arabicPeriod" startAt="15"/>
            </a:pPr>
            <a:r>
              <a:rPr lang="en-CA" sz="2000" dirty="0" smtClean="0">
                <a:effectLst/>
              </a:rPr>
              <a:t>Check </a:t>
            </a:r>
            <a:r>
              <a:rPr lang="en-CA" sz="2000" dirty="0" smtClean="0">
                <a:effectLst/>
              </a:rPr>
              <a:t>the Has Default check box in the </a:t>
            </a:r>
            <a:r>
              <a:rPr lang="en-CA" sz="2000" dirty="0" err="1" smtClean="0">
                <a:effectLst/>
              </a:rPr>
              <a:t>StartDate</a:t>
            </a:r>
            <a:r>
              <a:rPr lang="en-CA" sz="2000" dirty="0" smtClean="0">
                <a:effectLst/>
              </a:rPr>
              <a:t> row. Type </a:t>
            </a:r>
            <a:r>
              <a:rPr lang="en-CA" sz="2000" b="1" dirty="0" smtClean="0">
                <a:effectLst/>
              </a:rPr>
              <a:t>01/01/2012 </a:t>
            </a:r>
            <a:r>
              <a:rPr lang="en-CA" sz="2000" dirty="0" smtClean="0">
                <a:effectLst/>
              </a:rPr>
              <a:t>for the default value for this row.</a:t>
            </a:r>
          </a:p>
          <a:p>
            <a:pPr marL="1371600" lvl="2" indent="-457200">
              <a:lnSpc>
                <a:spcPct val="85000"/>
              </a:lnSpc>
              <a:spcBef>
                <a:spcPct val="7000"/>
              </a:spcBef>
              <a:buFont typeface="Wingdings" pitchFamily="2" charset="2"/>
              <a:buAutoNum type="arabicPeriod" startAt="15"/>
            </a:pPr>
            <a:r>
              <a:rPr lang="en-CA" sz="2000" dirty="0" smtClean="0">
                <a:effectLst/>
              </a:rPr>
              <a:t>Check the Has Default check box in the </a:t>
            </a:r>
            <a:r>
              <a:rPr lang="en-CA" sz="2000" dirty="0" err="1" smtClean="0">
                <a:effectLst/>
              </a:rPr>
              <a:t>EndDate</a:t>
            </a:r>
            <a:r>
              <a:rPr lang="en-CA" sz="2000" dirty="0" smtClean="0">
                <a:effectLst/>
              </a:rPr>
              <a:t> row. Type </a:t>
            </a:r>
            <a:r>
              <a:rPr lang="en-CA" sz="2000" b="1" dirty="0" smtClean="0">
                <a:effectLst/>
              </a:rPr>
              <a:t>12/31/2012 </a:t>
            </a:r>
            <a:r>
              <a:rPr lang="en-CA" sz="2000" dirty="0" smtClean="0">
                <a:effectLst/>
              </a:rPr>
              <a:t>for the default value for this row.</a:t>
            </a:r>
          </a:p>
          <a:p>
            <a:pPr marL="1371600" lvl="2" indent="-457200">
              <a:lnSpc>
                <a:spcPct val="85000"/>
              </a:lnSpc>
              <a:spcBef>
                <a:spcPct val="7000"/>
              </a:spcBef>
              <a:buFont typeface="Wingdings" pitchFamily="2" charset="2"/>
              <a:buAutoNum type="arabicPeriod" startAt="15"/>
            </a:pPr>
            <a:r>
              <a:rPr lang="en-CA" sz="2000" dirty="0" smtClean="0">
                <a:effectLst/>
              </a:rPr>
              <a:t>Click Apply to save your changes.</a:t>
            </a:r>
          </a:p>
          <a:p>
            <a:pPr marL="1371600" lvl="2" indent="-457200">
              <a:lnSpc>
                <a:spcPct val="85000"/>
              </a:lnSpc>
              <a:spcBef>
                <a:spcPct val="7000"/>
              </a:spcBef>
              <a:buFont typeface="Wingdings" pitchFamily="2" charset="2"/>
              <a:buAutoNum type="arabicPeriod" startAt="15"/>
            </a:pPr>
            <a:r>
              <a:rPr lang="en-CA" sz="2000" dirty="0" smtClean="0">
                <a:effectLst/>
              </a:rPr>
              <a:t>Click the large Invoice-Batch Number Report title at the top of the page to </a:t>
            </a:r>
            <a:r>
              <a:rPr lang="en-CA" sz="2000" dirty="0" smtClean="0">
                <a:effectLst/>
              </a:rPr>
              <a:t>run the </a:t>
            </a:r>
            <a:r>
              <a:rPr lang="en-CA" sz="2000" dirty="0" smtClean="0">
                <a:effectLst/>
              </a:rPr>
              <a:t>report</a:t>
            </a:r>
            <a:r>
              <a:rPr lang="en-CA" sz="2000" dirty="0" smtClean="0">
                <a:effectLst/>
              </a:rPr>
              <a:t>.</a:t>
            </a:r>
          </a:p>
          <a:p>
            <a:pPr marL="1371600" lvl="2" indent="-457200">
              <a:lnSpc>
                <a:spcPct val="85000"/>
              </a:lnSpc>
              <a:spcBef>
                <a:spcPct val="7000"/>
              </a:spcBef>
              <a:buFont typeface="Wingdings" pitchFamily="2" charset="2"/>
              <a:buAutoNum type="arabicPeriod" startAt="15"/>
            </a:pPr>
            <a:endParaRPr lang="en-CA" sz="2000" dirty="0" smtClean="0">
              <a:effectLst/>
            </a:endParaRPr>
          </a:p>
          <a:p>
            <a:pPr marL="990600" lvl="1" indent="-533400">
              <a:lnSpc>
                <a:spcPct val="95000"/>
              </a:lnSpc>
              <a:spcBef>
                <a:spcPct val="15000"/>
              </a:spcBef>
            </a:pPr>
            <a:r>
              <a:rPr lang="en-CA" sz="2000" dirty="0" smtClean="0">
                <a:effectLst/>
              </a:rPr>
              <a:t>Now we have the linked reports working just the way we need them. </a:t>
            </a:r>
            <a:r>
              <a:rPr lang="en-CA" sz="2000" dirty="0" smtClean="0">
                <a:effectLst/>
              </a:rPr>
              <a:t>Not only </a:t>
            </a:r>
            <a:r>
              <a:rPr lang="en-CA" sz="2000" dirty="0" smtClean="0">
                <a:effectLst/>
              </a:rPr>
              <a:t>did we </a:t>
            </a:r>
            <a:r>
              <a:rPr lang="en-CA" sz="2000" dirty="0" smtClean="0">
                <a:effectLst/>
              </a:rPr>
              <a:t>simplify things by not deploying the report in multiple places, but we also were </a:t>
            </a:r>
            <a:r>
              <a:rPr lang="en-CA" sz="2000" dirty="0" smtClean="0">
                <a:effectLst/>
              </a:rPr>
              <a:t>able to </a:t>
            </a:r>
            <a:r>
              <a:rPr lang="en-CA" sz="2000" dirty="0" smtClean="0">
                <a:effectLst/>
              </a:rPr>
              <a:t>hardcode parameter values for each linked report.</a:t>
            </a:r>
            <a:endParaRPr lang="en-CA" sz="2000" dirty="0" smtClean="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Deploying Reports in the </a:t>
            </a:r>
            <a:r>
              <a:rPr lang="en-CA" sz="2800" b="1" dirty="0" smtClean="0">
                <a:effectLst/>
              </a:rPr>
              <a:t>Chapter07 </a:t>
            </a:r>
            <a:r>
              <a:rPr lang="en-CA" sz="2800" b="1" dirty="0" smtClean="0">
                <a:effectLst/>
              </a:rPr>
              <a:t>Project Using the Report Designer</a:t>
            </a:r>
          </a:p>
          <a:p>
            <a:pPr marL="990600" lvl="1" indent="-533400">
              <a:lnSpc>
                <a:spcPct val="95000"/>
              </a:lnSpc>
            </a:pPr>
            <a:r>
              <a:rPr lang="en-CA" sz="2200" dirty="0" smtClean="0">
                <a:effectLst/>
              </a:rPr>
              <a:t>Let’s try deploying the report project from Chapter </a:t>
            </a:r>
            <a:r>
              <a:rPr lang="en-CA" sz="2200" dirty="0" smtClean="0">
                <a:effectLst/>
              </a:rPr>
              <a:t>7. </a:t>
            </a:r>
            <a:r>
              <a:rPr lang="en-CA" sz="2200" dirty="0" smtClean="0">
                <a:effectLst/>
              </a:rPr>
              <a:t>To do so, follow these steps:</a:t>
            </a:r>
          </a:p>
          <a:p>
            <a:pPr marL="1371600" lvl="2" indent="-457200">
              <a:lnSpc>
                <a:spcPct val="95000"/>
              </a:lnSpc>
              <a:buFont typeface="Wingdings" pitchFamily="2" charset="2"/>
              <a:buAutoNum type="arabicPeriod"/>
            </a:pPr>
            <a:r>
              <a:rPr lang="en-CA" sz="2000" dirty="0" smtClean="0">
                <a:effectLst/>
              </a:rPr>
              <a:t>Start SSDT or Visual Studio, and open the Chapter07 project.</a:t>
            </a:r>
            <a:endParaRPr lang="en-CA" sz="2000" dirty="0" smtClean="0">
              <a:effectLst/>
            </a:endParaRPr>
          </a:p>
          <a:p>
            <a:pPr marL="1371600" lvl="2" indent="-457200">
              <a:lnSpc>
                <a:spcPct val="95000"/>
              </a:lnSpc>
              <a:buFont typeface="Wingdings" pitchFamily="2" charset="2"/>
              <a:buAutoNum type="arabicPeriod"/>
            </a:pPr>
            <a:r>
              <a:rPr lang="en-CA" sz="2000" dirty="0" smtClean="0">
                <a:effectLst/>
              </a:rPr>
              <a:t>Select Project | </a:t>
            </a:r>
            <a:r>
              <a:rPr lang="en-CA" sz="2000" dirty="0" smtClean="0">
                <a:effectLst/>
              </a:rPr>
              <a:t>Properties </a:t>
            </a:r>
            <a:r>
              <a:rPr lang="en-CA" sz="2000" dirty="0" smtClean="0">
                <a:effectLst/>
              </a:rPr>
              <a:t>from the main menu. The </a:t>
            </a:r>
            <a:r>
              <a:rPr lang="en-CA" sz="2000" dirty="0" smtClean="0">
                <a:effectLst/>
              </a:rPr>
              <a:t>Chapter07 </a:t>
            </a:r>
            <a:r>
              <a:rPr lang="en-CA" sz="2000" dirty="0" smtClean="0">
                <a:effectLst/>
              </a:rPr>
              <a:t>Property Pages dialog box appears.</a:t>
            </a:r>
          </a:p>
          <a:p>
            <a:pPr marL="1371600" lvl="2" indent="-457200">
              <a:lnSpc>
                <a:spcPct val="95000"/>
              </a:lnSpc>
              <a:buFont typeface="Wingdings" pitchFamily="2" charset="2"/>
              <a:buAutoNum type="arabicPeriod"/>
            </a:pPr>
            <a:r>
              <a:rPr lang="en-CA" sz="2000" dirty="0" smtClean="0">
                <a:effectLst/>
              </a:rPr>
              <a:t>Type </a:t>
            </a:r>
            <a:r>
              <a:rPr lang="en-CA" sz="2000" b="1" dirty="0" smtClean="0">
                <a:effectLst/>
              </a:rPr>
              <a:t>Galactic Delivery </a:t>
            </a:r>
            <a:r>
              <a:rPr lang="en-CA" sz="2000" b="1" dirty="0" smtClean="0">
                <a:effectLst/>
              </a:rPr>
              <a:t>Services/Data Services </a:t>
            </a:r>
            <a:r>
              <a:rPr lang="en-CA" sz="2000" dirty="0" smtClean="0">
                <a:effectLst/>
              </a:rPr>
              <a:t>for </a:t>
            </a:r>
            <a:r>
              <a:rPr lang="en-CA" sz="2000" dirty="0" err="1" smtClean="0">
                <a:effectLst/>
              </a:rPr>
              <a:t>TargetDataSourceFolder</a:t>
            </a:r>
            <a:r>
              <a:rPr lang="en-CA" sz="2000" dirty="0" smtClean="0">
                <a:effectLst/>
              </a:rPr>
              <a:t>. </a:t>
            </a:r>
            <a:r>
              <a:rPr lang="en-CA" sz="2000" dirty="0" smtClean="0">
                <a:effectLst/>
              </a:rPr>
              <a:t>This is the folder into which the report is going to be deployed</a:t>
            </a:r>
            <a:r>
              <a:rPr lang="en-CA" sz="2000" dirty="0" smtClean="0">
                <a:effectLst/>
              </a:rPr>
              <a:t>.</a:t>
            </a:r>
          </a:p>
          <a:p>
            <a:pPr marL="1371600" lvl="2" indent="-457200">
              <a:lnSpc>
                <a:spcPct val="95000"/>
              </a:lnSpc>
              <a:buFont typeface="Wingdings" pitchFamily="2" charset="2"/>
              <a:buAutoNum type="arabicPeriod"/>
            </a:pPr>
            <a:r>
              <a:rPr lang="en-CA" sz="2000" dirty="0" smtClean="0">
                <a:effectLst/>
              </a:rPr>
              <a:t>Type </a:t>
            </a:r>
            <a:r>
              <a:rPr lang="en-CA" sz="2000" b="1" dirty="0" smtClean="0">
                <a:effectLst/>
              </a:rPr>
              <a:t>Galactic Delivery </a:t>
            </a:r>
            <a:r>
              <a:rPr lang="en-CA" sz="2000" b="1" dirty="0" smtClean="0">
                <a:effectLst/>
              </a:rPr>
              <a:t>Services/Chapter07 </a:t>
            </a:r>
            <a:r>
              <a:rPr lang="en-CA" sz="2000" dirty="0" smtClean="0">
                <a:effectLst/>
              </a:rPr>
              <a:t>for </a:t>
            </a:r>
            <a:r>
              <a:rPr lang="en-CA" sz="2000" dirty="0" err="1" smtClean="0">
                <a:effectLst/>
              </a:rPr>
              <a:t>TargetReportFolder</a:t>
            </a:r>
            <a:r>
              <a:rPr lang="en-CA" sz="2000" dirty="0" smtClean="0">
                <a:effectLst/>
              </a:rPr>
              <a:t>. This is the folder into which the report is going to be deployed</a:t>
            </a:r>
            <a:r>
              <a:rPr lang="en-CA" sz="2000" dirty="0" smtClean="0">
                <a:effectLst/>
              </a:rPr>
              <a:t>.</a:t>
            </a:r>
            <a:endParaRPr lang="en-CA" sz="2000" dirty="0" smtClean="0">
              <a:effectLst/>
            </a:endParaRPr>
          </a:p>
          <a:p>
            <a:pPr marL="1371600" lvl="2" indent="-457200">
              <a:lnSpc>
                <a:spcPct val="95000"/>
              </a:lnSpc>
              <a:buFont typeface="Wingdings" pitchFamily="2" charset="2"/>
              <a:buAutoNum type="arabicPeriod"/>
            </a:pPr>
            <a:r>
              <a:rPr lang="en-CA" sz="2000" dirty="0" smtClean="0">
                <a:effectLst/>
              </a:rPr>
              <a:t>Type </a:t>
            </a:r>
            <a:r>
              <a:rPr lang="en-CA" sz="2000" b="1" dirty="0" smtClean="0">
                <a:effectLst/>
              </a:rPr>
              <a:t>http://ComputerName/ReportServer </a:t>
            </a:r>
            <a:r>
              <a:rPr lang="en-CA" sz="2000" dirty="0" smtClean="0">
                <a:effectLst/>
              </a:rPr>
              <a:t>for </a:t>
            </a:r>
            <a:r>
              <a:rPr lang="en-CA" sz="2000" dirty="0" err="1" smtClean="0">
                <a:effectLst/>
              </a:rPr>
              <a:t>TargetServerURL</a:t>
            </a:r>
            <a:r>
              <a:rPr lang="en-CA" sz="2000" dirty="0" smtClean="0">
                <a:effectLst/>
              </a:rPr>
              <a:t>, where </a:t>
            </a:r>
            <a:r>
              <a:rPr lang="en-CA" sz="2000" dirty="0" err="1" smtClean="0">
                <a:effectLst/>
              </a:rPr>
              <a:t>ComputerName</a:t>
            </a:r>
            <a:r>
              <a:rPr lang="en-CA" sz="2000" dirty="0" smtClean="0">
                <a:effectLst/>
              </a:rPr>
              <a:t> is the name of the computer where the report server is installed. You should replace http: with https: if you are using a secure connection. You can use </a:t>
            </a:r>
            <a:r>
              <a:rPr lang="en-CA" sz="2000" dirty="0" err="1" smtClean="0">
                <a:effectLst/>
              </a:rPr>
              <a:t>localhost</a:t>
            </a:r>
            <a:r>
              <a:rPr lang="en-CA" sz="2000" dirty="0" smtClean="0">
                <a:effectLst/>
              </a:rPr>
              <a:t> in place of the computer name if the report server is installed on the same computer you are using to run Visual Studio</a:t>
            </a:r>
            <a:r>
              <a:rPr lang="en-CA" sz="2000" dirty="0" smtClean="0">
                <a:effectLst/>
              </a:rPr>
              <a:t>.</a:t>
            </a:r>
          </a:p>
          <a:p>
            <a:pPr marL="1371600" lvl="2" indent="-457200">
              <a:lnSpc>
                <a:spcPct val="95000"/>
              </a:lnSpc>
              <a:buFont typeface="Wingdings" pitchFamily="2" charset="2"/>
              <a:buAutoNum type="arabicPeriod"/>
            </a:pPr>
            <a:r>
              <a:rPr lang="en-CA" sz="2000" dirty="0" smtClean="0">
                <a:effectLst/>
              </a:rPr>
              <a:t>Click OK to exit the </a:t>
            </a:r>
            <a:r>
              <a:rPr lang="en-CA" sz="2000" dirty="0" smtClean="0">
                <a:effectLst/>
              </a:rPr>
              <a:t>Chapter07 </a:t>
            </a:r>
            <a:r>
              <a:rPr lang="en-CA" sz="2000" dirty="0" smtClean="0">
                <a:effectLst/>
              </a:rPr>
              <a:t>Property Pages dialog box</a:t>
            </a:r>
            <a:r>
              <a:rPr lang="en-CA" sz="2000" dirty="0" smtClean="0">
                <a:effectLst/>
              </a:rPr>
              <a:t>.</a:t>
            </a:r>
            <a:endParaRPr lang="en-CA" sz="2000" dirty="0" smtClean="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Deploying Reports in the Chapter09 Project Using the Report Designer</a:t>
            </a:r>
          </a:p>
          <a:p>
            <a:pPr marL="1371600" lvl="2" indent="-457200">
              <a:buFont typeface="+mj-lt"/>
              <a:buAutoNum type="arabicPeriod" startAt="7"/>
            </a:pPr>
            <a:r>
              <a:rPr lang="en-CA" sz="2200" dirty="0" smtClean="0">
                <a:effectLst/>
              </a:rPr>
              <a:t>Right-click the </a:t>
            </a:r>
            <a:r>
              <a:rPr lang="en-CA" sz="2200" dirty="0" smtClean="0">
                <a:effectLst/>
              </a:rPr>
              <a:t>Chapter07 </a:t>
            </a:r>
            <a:r>
              <a:rPr lang="en-CA" sz="2200" dirty="0" smtClean="0">
                <a:effectLst/>
              </a:rPr>
              <a:t>project entry in the Solution Explorer, and select Deploy from the context menu.</a:t>
            </a:r>
          </a:p>
          <a:p>
            <a:pPr marL="1371600" lvl="2" indent="-457200">
              <a:buFont typeface="Wingdings" pitchFamily="2" charset="2"/>
              <a:buAutoNum type="arabicPeriod" startAt="7"/>
            </a:pPr>
            <a:r>
              <a:rPr lang="en-CA" sz="2200" dirty="0" smtClean="0">
                <a:effectLst/>
              </a:rPr>
              <a:t>The </a:t>
            </a:r>
            <a:r>
              <a:rPr lang="en-CA" sz="2200" dirty="0" smtClean="0">
                <a:effectLst/>
              </a:rPr>
              <a:t>authoring environment </a:t>
            </a:r>
            <a:r>
              <a:rPr lang="en-CA" sz="2200" dirty="0" smtClean="0">
                <a:effectLst/>
              </a:rPr>
              <a:t>builds all the reports in the project and then deploys all the reports, along with their supporting files, to the report server. The results of the build and deploy are shown in the Output window.</a:t>
            </a:r>
          </a:p>
          <a:p>
            <a:pPr marL="1371600" lvl="2" indent="-457200">
              <a:buFont typeface="Wingdings" pitchFamily="2" charset="2"/>
              <a:buAutoNum type="arabicPeriod" startAt="7"/>
            </a:pPr>
            <a:r>
              <a:rPr lang="en-CA" sz="2200" dirty="0" smtClean="0">
                <a:effectLst/>
              </a:rPr>
              <a:t>Open the Report Manager in your browser. Click the Galactic Delivery Services folder to view its contents. You see </a:t>
            </a:r>
            <a:r>
              <a:rPr lang="en-CA" sz="2200" dirty="0" smtClean="0">
                <a:effectLst/>
              </a:rPr>
              <a:t>that the authoring environment created </a:t>
            </a:r>
            <a:r>
              <a:rPr lang="en-CA" sz="2200" dirty="0" smtClean="0">
                <a:effectLst/>
              </a:rPr>
              <a:t>two new folders in the Galactic Delivery Services folder</a:t>
            </a:r>
            <a:r>
              <a:rPr lang="en-CA" sz="2200" dirty="0" smtClean="0">
                <a:effectLst/>
              </a:rPr>
              <a:t>: one called Chapter07 </a:t>
            </a:r>
            <a:r>
              <a:rPr lang="en-CA" sz="2200" dirty="0" smtClean="0">
                <a:effectLst/>
              </a:rPr>
              <a:t>and one </a:t>
            </a:r>
            <a:r>
              <a:rPr lang="en-CA" sz="2200" dirty="0" smtClean="0">
                <a:effectLst/>
              </a:rPr>
              <a:t>called Data Sources.</a:t>
            </a:r>
            <a:endParaRPr lang="en-CA" sz="2200" dirty="0" smtClean="0">
              <a:effectLst/>
            </a:endParaRPr>
          </a:p>
          <a:p>
            <a:pPr marL="1371600" lvl="2" indent="-457200">
              <a:buFont typeface="Wingdings" pitchFamily="2" charset="2"/>
              <a:buAutoNum type="arabicPeriod" startAt="7"/>
            </a:pPr>
            <a:r>
              <a:rPr lang="en-CA" sz="2200" dirty="0" smtClean="0">
                <a:effectLst/>
              </a:rPr>
              <a:t>Click </a:t>
            </a:r>
            <a:r>
              <a:rPr lang="en-CA" sz="2200" dirty="0" smtClean="0">
                <a:effectLst/>
              </a:rPr>
              <a:t>the Chapter </a:t>
            </a:r>
            <a:r>
              <a:rPr lang="en-CA" sz="2200" dirty="0" smtClean="0">
                <a:effectLst/>
              </a:rPr>
              <a:t>07 </a:t>
            </a:r>
            <a:r>
              <a:rPr lang="en-CA" sz="2200" dirty="0" smtClean="0">
                <a:effectLst/>
              </a:rPr>
              <a:t>folder to view its content. All the items in the </a:t>
            </a:r>
            <a:r>
              <a:rPr lang="en-CA" sz="2200" dirty="0" smtClean="0">
                <a:effectLst/>
              </a:rPr>
              <a:t>Chapter07 project were deployed.</a:t>
            </a:r>
            <a:endParaRPr lang="en-CA" sz="2200" dirty="0" smtClean="0">
              <a:effectLst/>
            </a:endParaRPr>
          </a:p>
          <a:p>
            <a:pPr marL="1371600" lvl="2" indent="-457200">
              <a:buFont typeface="Wingdings" pitchFamily="2" charset="2"/>
              <a:buAutoNum type="arabicPeriod" startAt="7"/>
            </a:pPr>
            <a:r>
              <a:rPr lang="en-CA" sz="2200" dirty="0" smtClean="0">
                <a:effectLst/>
              </a:rPr>
              <a:t>Click the </a:t>
            </a:r>
            <a:r>
              <a:rPr lang="en-CA" sz="2200" dirty="0" smtClean="0">
                <a:effectLst/>
              </a:rPr>
              <a:t>Earth US Deliveries </a:t>
            </a:r>
            <a:r>
              <a:rPr lang="en-CA" sz="2200" dirty="0" smtClean="0">
                <a:effectLst/>
              </a:rPr>
              <a:t>report. You see the </a:t>
            </a:r>
            <a:r>
              <a:rPr lang="en-CA" sz="2200" dirty="0" smtClean="0">
                <a:effectLst/>
              </a:rPr>
              <a:t>rendered report.</a:t>
            </a:r>
            <a:endParaRPr lang="en-CA" sz="2200" dirty="0" smtClean="0">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b="1" dirty="0" smtClean="0">
                <a:effectLst/>
              </a:rPr>
              <a:t>Working Through the Web Service</a:t>
            </a:r>
            <a:endParaRPr lang="en-CA" sz="2800" b="1" dirty="0" smtClean="0">
              <a:effectLst/>
            </a:endParaRPr>
          </a:p>
          <a:p>
            <a:pPr marL="990600" lvl="1" indent="-533400"/>
            <a:r>
              <a:rPr lang="en-CA" sz="2200" dirty="0" smtClean="0">
                <a:effectLst/>
              </a:rPr>
              <a:t>When the Report Designer deploys reports, it works through the Reporting Services web service. </a:t>
            </a:r>
          </a:p>
          <a:p>
            <a:pPr marL="990600" lvl="1" indent="-533400"/>
            <a:r>
              <a:rPr lang="en-CA" sz="2200" dirty="0" smtClean="0">
                <a:effectLst/>
              </a:rPr>
              <a:t>The Report Manager web application provides a human interface to Reporting Services. The web service provides an interface for other programs to communicate with Reporting Services. </a:t>
            </a:r>
          </a:p>
          <a:p>
            <a:pPr marL="990600" lvl="1" indent="-533400"/>
            <a:r>
              <a:rPr lang="en-CA" sz="2200" dirty="0" smtClean="0">
                <a:effectLst/>
              </a:rPr>
              <a:t>Because the Report Designer falls into the latter of these two categories, it uses the web service to deploy reports.</a:t>
            </a:r>
          </a:p>
          <a:p>
            <a:pPr marL="990600" lvl="1" indent="-533400"/>
            <a:r>
              <a:rPr lang="en-CA" sz="2200" dirty="0" smtClean="0">
                <a:effectLst/>
              </a:rPr>
              <a:t>The web service has a different URL from the Report Manager. You must enter the URL for the web service and not the Report Manager in the Properties Pages dialog box for the deployment to work properly. </a:t>
            </a:r>
          </a:p>
          <a:p>
            <a:pPr marL="990600" lvl="1" indent="-533400"/>
            <a:r>
              <a:rPr lang="en-CA" sz="2200" dirty="0" smtClean="0">
                <a:effectLst/>
              </a:rPr>
              <a:t>The default URL for the web service is shown in Step </a:t>
            </a:r>
            <a:r>
              <a:rPr lang="en-CA" sz="2200" dirty="0" smtClean="0">
                <a:effectLst/>
              </a:rPr>
              <a:t>5 </a:t>
            </a:r>
            <a:r>
              <a:rPr lang="en-CA" sz="2200" dirty="0" smtClean="0">
                <a:effectLst/>
              </a:rPr>
              <a:t>in the previous section.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b="1" dirty="0" smtClean="0">
                <a:effectLst/>
              </a:rPr>
              <a:t>Deploying a Single Report</a:t>
            </a:r>
            <a:endParaRPr lang="en-CA" sz="2800" b="1" dirty="0" smtClean="0">
              <a:effectLst/>
            </a:endParaRPr>
          </a:p>
          <a:p>
            <a:pPr marL="990600" lvl="1" indent="-533400"/>
            <a:r>
              <a:rPr lang="en-CA" sz="2200" dirty="0" smtClean="0">
                <a:effectLst/>
              </a:rPr>
              <a:t>In Step </a:t>
            </a:r>
            <a:r>
              <a:rPr lang="en-CA" sz="2200" dirty="0" smtClean="0">
                <a:effectLst/>
              </a:rPr>
              <a:t>7, </a:t>
            </a:r>
            <a:r>
              <a:rPr lang="en-CA" sz="2200" dirty="0" smtClean="0">
                <a:effectLst/>
              </a:rPr>
              <a:t>you used the project’s context menu to deploy all the items in the project.</a:t>
            </a:r>
          </a:p>
          <a:p>
            <a:pPr marL="990600" lvl="1" indent="-533400"/>
            <a:r>
              <a:rPr lang="en-CA" sz="2200" dirty="0" smtClean="0">
                <a:effectLst/>
              </a:rPr>
              <a:t>Alternatively, you could have right-clicked a report and selected Deploy from the report’s context menu. </a:t>
            </a:r>
          </a:p>
          <a:p>
            <a:pPr marL="990600" lvl="1" indent="-533400"/>
            <a:r>
              <a:rPr lang="en-CA" sz="2200" dirty="0" smtClean="0">
                <a:effectLst/>
              </a:rPr>
              <a:t>However, this would have deployed only this report, not the entire project.</a:t>
            </a:r>
          </a:p>
          <a:p>
            <a:pPr marL="990600" lvl="1" indent="-533400"/>
            <a:r>
              <a:rPr lang="en-CA" sz="2200" dirty="0" smtClean="0">
                <a:effectLst/>
              </a:rPr>
              <a:t>On some occasions, you might want to deploy a single report rather than the entire project. </a:t>
            </a:r>
          </a:p>
          <a:p>
            <a:pPr marL="990600" lvl="1" indent="-533400"/>
            <a:r>
              <a:rPr lang="en-CA" sz="2200" dirty="0" smtClean="0">
                <a:effectLst/>
              </a:rPr>
              <a:t>At times, one report is going to be completed and ready for deployment, while the other reports in the project are still under construction. </a:t>
            </a:r>
          </a:p>
          <a:p>
            <a:pPr marL="990600" lvl="1" indent="-533400"/>
            <a:r>
              <a:rPr lang="en-CA" sz="2200" dirty="0" smtClean="0">
                <a:effectLst/>
              </a:rPr>
              <a:t>At other times, one report will be revised after the entire project has already been deployed. In these situations, it is only necessary to redeploy the single revised report.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Orbit</Template>
  <TotalTime>5444</TotalTime>
  <Words>6965</Words>
  <Application>Microsoft Office PowerPoint</Application>
  <PresentationFormat>On-screen Show (4:3)</PresentationFormat>
  <Paragraphs>432</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Orbit</vt:lpstr>
      <vt:lpstr>Managing Report Execution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Company>GBC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PHP</dc:title>
  <dc:creator>Alma Ramadani</dc:creator>
  <cp:lastModifiedBy>YR</cp:lastModifiedBy>
  <cp:revision>775</cp:revision>
  <cp:lastPrinted>1601-01-01T00:00:00Z</cp:lastPrinted>
  <dcterms:created xsi:type="dcterms:W3CDTF">2009-08-10T15:42:28Z</dcterms:created>
  <dcterms:modified xsi:type="dcterms:W3CDTF">2013-09-01T23:29:24Z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