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handoutMasterIdLst>
    <p:handoutMasterId r:id="rId8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2" r:id="rId16"/>
    <p:sldId id="273" r:id="rId17"/>
    <p:sldId id="274" r:id="rId18"/>
    <p:sldId id="275" r:id="rId19"/>
    <p:sldId id="276" r:id="rId20"/>
    <p:sldId id="277" r:id="rId21"/>
    <p:sldId id="278" r:id="rId22"/>
    <p:sldId id="279" r:id="rId23"/>
    <p:sldId id="281" r:id="rId24"/>
    <p:sldId id="280" r:id="rId25"/>
    <p:sldId id="282" r:id="rId26"/>
    <p:sldId id="283" r:id="rId27"/>
    <p:sldId id="284" r:id="rId28"/>
    <p:sldId id="285" r:id="rId29"/>
    <p:sldId id="286" r:id="rId30"/>
    <p:sldId id="287" r:id="rId31"/>
    <p:sldId id="288" r:id="rId32"/>
    <p:sldId id="289" r:id="rId33"/>
    <p:sldId id="290" r:id="rId34"/>
    <p:sldId id="291" r:id="rId35"/>
    <p:sldId id="292" r:id="rId36"/>
    <p:sldId id="294" r:id="rId37"/>
    <p:sldId id="293"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36" r:id="rId66"/>
    <p:sldId id="337" r:id="rId67"/>
    <p:sldId id="338" r:id="rId68"/>
    <p:sldId id="339" r:id="rId69"/>
    <p:sldId id="323" r:id="rId70"/>
    <p:sldId id="324" r:id="rId71"/>
    <p:sldId id="325" r:id="rId72"/>
    <p:sldId id="326" r:id="rId73"/>
    <p:sldId id="327" r:id="rId74"/>
    <p:sldId id="328" r:id="rId75"/>
    <p:sldId id="329" r:id="rId76"/>
    <p:sldId id="330" r:id="rId77"/>
    <p:sldId id="331" r:id="rId78"/>
    <p:sldId id="340" r:id="rId79"/>
    <p:sldId id="341" r:id="rId80"/>
    <p:sldId id="342" r:id="rId81"/>
    <p:sldId id="343" r:id="rId82"/>
    <p:sldId id="344" r:id="rId83"/>
    <p:sldId id="332" r:id="rId84"/>
    <p:sldId id="333" r:id="rId85"/>
    <p:sldId id="334" r:id="rId86"/>
    <p:sldId id="335" r:id="rId87"/>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8" autoAdjust="0"/>
    <p:restoredTop sz="94228" autoAdjust="0"/>
  </p:normalViewPr>
  <p:slideViewPr>
    <p:cSldViewPr>
      <p:cViewPr varScale="1">
        <p:scale>
          <a:sx n="102" d="100"/>
          <a:sy n="102" d="100"/>
        </p:scale>
        <p:origin x="180"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sz="quarter" idx="1"/>
          </p:nvPr>
        </p:nvSpPr>
        <p:spPr>
          <a:xfrm>
            <a:off x="3898102" y="0"/>
            <a:ext cx="2982119" cy="466434"/>
          </a:xfrm>
          <a:prstGeom prst="rect">
            <a:avLst/>
          </a:prstGeom>
        </p:spPr>
        <p:txBody>
          <a:bodyPr vert="horz" lIns="92446" tIns="46223" rIns="92446" bIns="46223" rtlCol="0"/>
          <a:lstStyle>
            <a:lvl1pPr algn="r">
              <a:defRPr sz="1200"/>
            </a:lvl1pPr>
          </a:lstStyle>
          <a:p>
            <a:fld id="{7F05C6BD-ECAC-4160-AAF3-2B4779800DEE}" type="datetimeFigureOut">
              <a:rPr lang="en-US" smtClean="0"/>
              <a:t>11/20/2017</a:t>
            </a:fld>
            <a:endParaRPr lang="en-US"/>
          </a:p>
        </p:txBody>
      </p:sp>
      <p:sp>
        <p:nvSpPr>
          <p:cNvPr id="4" name="Footer Placeholder 3"/>
          <p:cNvSpPr>
            <a:spLocks noGrp="1"/>
          </p:cNvSpPr>
          <p:nvPr>
            <p:ph type="ftr" sz="quarter" idx="2"/>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5" name="Slide Number Placeholder 4"/>
          <p:cNvSpPr>
            <a:spLocks noGrp="1"/>
          </p:cNvSpPr>
          <p:nvPr>
            <p:ph type="sldNum" sz="quarter" idx="3"/>
          </p:nvPr>
        </p:nvSpPr>
        <p:spPr>
          <a:xfrm>
            <a:off x="3898102" y="8829967"/>
            <a:ext cx="2982119" cy="466433"/>
          </a:xfrm>
          <a:prstGeom prst="rect">
            <a:avLst/>
          </a:prstGeom>
        </p:spPr>
        <p:txBody>
          <a:bodyPr vert="horz" lIns="92446" tIns="46223" rIns="92446" bIns="46223" rtlCol="0" anchor="b"/>
          <a:lstStyle>
            <a:lvl1pPr algn="r">
              <a:defRPr sz="1200"/>
            </a:lvl1pPr>
          </a:lstStyle>
          <a:p>
            <a:fld id="{C2A6EE11-6B96-4378-B466-7935C43E2037}" type="slidenum">
              <a:rPr lang="en-US" smtClean="0"/>
              <a:t>‹#›</a:t>
            </a:fld>
            <a:endParaRPr lang="en-US"/>
          </a:p>
        </p:txBody>
      </p:sp>
    </p:spTree>
    <p:extLst>
      <p:ext uri="{BB962C8B-B14F-4D97-AF65-F5344CB8AC3E}">
        <p14:creationId xmlns:p14="http://schemas.microsoft.com/office/powerpoint/2010/main" val="243297103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3902075"/>
            <a:ext cx="3400425" cy="2949575"/>
            <a:chOff x="0" y="2458"/>
            <a:chExt cx="2142" cy="1858"/>
          </a:xfrm>
        </p:grpSpPr>
        <p:sp>
          <p:nvSpPr>
            <p:cNvPr id="5"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p>
          </p:txBody>
        </p:sp>
        <p:sp>
          <p:nvSpPr>
            <p:cNvPr id="6"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pPr>
                <a:defRPr/>
              </a:pPr>
              <a:endParaRPr lang="en-US"/>
            </a:p>
          </p:txBody>
        </p:sp>
        <p:sp>
          <p:nvSpPr>
            <p:cNvPr id="7"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p>
          </p:txBody>
        </p:sp>
        <p:sp>
          <p:nvSpPr>
            <p:cNvPr id="8"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p>
          </p:txBody>
        </p:sp>
        <p:sp>
          <p:nvSpPr>
            <p:cNvPr id="9"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pPr>
                <a:defRPr/>
              </a:pPr>
              <a:endParaRPr lang="en-US"/>
            </a:p>
          </p:txBody>
        </p:sp>
        <p:sp>
          <p:nvSpPr>
            <p:cNvPr id="10"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pPr>
                <a:defRPr/>
              </a:pPr>
              <a:endParaRPr lang="en-US"/>
            </a:p>
          </p:txBody>
        </p:sp>
        <p:sp>
          <p:nvSpPr>
            <p:cNvPr id="11"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pPr>
                <a:defRPr/>
              </a:pPr>
              <a:endParaRPr lang="en-US"/>
            </a:p>
          </p:txBody>
        </p:sp>
      </p:grpSp>
      <p:sp>
        <p:nvSpPr>
          <p:cNvPr id="338954" name="Rectangle 10"/>
          <p:cNvSpPr>
            <a:spLocks noGrp="1" noChangeArrowheads="1"/>
          </p:cNvSpPr>
          <p:nvPr>
            <p:ph type="ctrTitle" sz="quarter"/>
          </p:nvPr>
        </p:nvSpPr>
        <p:spPr>
          <a:xfrm>
            <a:off x="685800" y="1873250"/>
            <a:ext cx="7772400" cy="1555750"/>
          </a:xfrm>
        </p:spPr>
        <p:txBody>
          <a:bodyPr/>
          <a:lstStyle>
            <a:lvl1pPr>
              <a:defRPr sz="4800"/>
            </a:lvl1pPr>
          </a:lstStyle>
          <a:p>
            <a:r>
              <a:rPr lang="en-US"/>
              <a:t>Click to edit Master title style</a:t>
            </a:r>
          </a:p>
        </p:txBody>
      </p:sp>
      <p:sp>
        <p:nvSpPr>
          <p:cNvPr id="338955" name="Rectangle 11"/>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2" name="Rectangle 12"/>
          <p:cNvSpPr>
            <a:spLocks noGrp="1" noChangeArrowheads="1"/>
          </p:cNvSpPr>
          <p:nvPr>
            <p:ph type="dt" sz="quarter" idx="10"/>
          </p:nvPr>
        </p:nvSpPr>
        <p:spPr/>
        <p:txBody>
          <a:bodyPr/>
          <a:lstStyle>
            <a:lvl1pPr>
              <a:defRPr/>
            </a:lvl1pPr>
          </a:lstStyle>
          <a:p>
            <a:pPr>
              <a:defRPr/>
            </a:pPr>
            <a:endParaRPr lang="en-US"/>
          </a:p>
        </p:txBody>
      </p:sp>
      <p:sp>
        <p:nvSpPr>
          <p:cNvPr id="13" name="Rectangle 13"/>
          <p:cNvSpPr>
            <a:spLocks noGrp="1" noChangeArrowheads="1"/>
          </p:cNvSpPr>
          <p:nvPr>
            <p:ph type="ftr" sz="quarter" idx="11"/>
          </p:nvPr>
        </p:nvSpPr>
        <p:spPr/>
        <p:txBody>
          <a:bodyPr/>
          <a:lstStyle>
            <a:lvl1pPr>
              <a:defRPr/>
            </a:lvl1pPr>
          </a:lstStyle>
          <a:p>
            <a:pPr>
              <a:defRPr/>
            </a:pPr>
            <a:endParaRPr lang="en-US"/>
          </a:p>
        </p:txBody>
      </p:sp>
      <p:sp>
        <p:nvSpPr>
          <p:cNvPr id="14" name="Rectangle 14"/>
          <p:cNvSpPr>
            <a:spLocks noGrp="1" noChangeArrowheads="1"/>
          </p:cNvSpPr>
          <p:nvPr>
            <p:ph type="sldNum" sz="quarter" idx="12"/>
          </p:nvPr>
        </p:nvSpPr>
        <p:spPr/>
        <p:txBody>
          <a:bodyPr/>
          <a:lstStyle>
            <a:lvl1pPr>
              <a:defRPr/>
            </a:lvl1pPr>
          </a:lstStyle>
          <a:p>
            <a:pPr>
              <a:defRPr/>
            </a:pPr>
            <a:fld id="{1C3ED4C7-3C4A-47B1-BEC0-3A4FFDEB3C0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D2273601-F72B-4003-86CB-611BD89CE3C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9A56C6C5-CC62-4C65-98D6-1088D74EFEF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B939BFED-7CE2-43EC-806C-1B036C9F66E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B06AC552-BB0D-4911-87E7-224ED0B4704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AFE82795-08F4-483E-BEB4-142C3785326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dt" sz="half" idx="10"/>
          </p:nvPr>
        </p:nvSpPr>
        <p:spPr>
          <a:ln/>
        </p:spPr>
        <p:txBody>
          <a:bodyPr/>
          <a:lstStyle>
            <a:lvl1pPr>
              <a:defRPr/>
            </a:lvl1pPr>
          </a:lstStyle>
          <a:p>
            <a:pPr>
              <a:defRPr/>
            </a:pPr>
            <a:endParaRPr lang="en-US"/>
          </a:p>
        </p:txBody>
      </p:sp>
      <p:sp>
        <p:nvSpPr>
          <p:cNvPr id="8" name="Rectangle 13"/>
          <p:cNvSpPr>
            <a:spLocks noGrp="1" noChangeArrowheads="1"/>
          </p:cNvSpPr>
          <p:nvPr>
            <p:ph type="ftr" sz="quarter" idx="11"/>
          </p:nvPr>
        </p:nvSpPr>
        <p:spPr>
          <a:ln/>
        </p:spPr>
        <p:txBody>
          <a:bodyPr/>
          <a:lstStyle>
            <a:lvl1pPr>
              <a:defRPr/>
            </a:lvl1pPr>
          </a:lstStyle>
          <a:p>
            <a:pPr>
              <a:defRPr/>
            </a:pPr>
            <a:endParaRPr lang="en-US"/>
          </a:p>
        </p:txBody>
      </p:sp>
      <p:sp>
        <p:nvSpPr>
          <p:cNvPr id="9" name="Rectangle 14"/>
          <p:cNvSpPr>
            <a:spLocks noGrp="1" noChangeArrowheads="1"/>
          </p:cNvSpPr>
          <p:nvPr>
            <p:ph type="sldNum" sz="quarter" idx="12"/>
          </p:nvPr>
        </p:nvSpPr>
        <p:spPr>
          <a:ln/>
        </p:spPr>
        <p:txBody>
          <a:bodyPr/>
          <a:lstStyle>
            <a:lvl1pPr>
              <a:defRPr/>
            </a:lvl1pPr>
          </a:lstStyle>
          <a:p>
            <a:pPr>
              <a:defRPr/>
            </a:pPr>
            <a:fld id="{0CD83135-91BD-42F1-BA73-65ECB96E09F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2"/>
          <p:cNvSpPr>
            <a:spLocks noGrp="1" noChangeArrowheads="1"/>
          </p:cNvSpPr>
          <p:nvPr>
            <p:ph type="dt" sz="half" idx="10"/>
          </p:nvPr>
        </p:nvSpPr>
        <p:spPr>
          <a:ln/>
        </p:spPr>
        <p:txBody>
          <a:bodyPr/>
          <a:lstStyle>
            <a:lvl1pPr>
              <a:defRPr/>
            </a:lvl1pPr>
          </a:lstStyle>
          <a:p>
            <a:pPr>
              <a:defRPr/>
            </a:pPr>
            <a:endParaRPr lang="en-US"/>
          </a:p>
        </p:txBody>
      </p:sp>
      <p:sp>
        <p:nvSpPr>
          <p:cNvPr id="4" name="Rectangle 13"/>
          <p:cNvSpPr>
            <a:spLocks noGrp="1" noChangeArrowheads="1"/>
          </p:cNvSpPr>
          <p:nvPr>
            <p:ph type="ftr" sz="quarter" idx="11"/>
          </p:nvPr>
        </p:nvSpPr>
        <p:spPr>
          <a:ln/>
        </p:spPr>
        <p:txBody>
          <a:bodyPr/>
          <a:lstStyle>
            <a:lvl1pPr>
              <a:defRPr/>
            </a:lvl1pPr>
          </a:lstStyle>
          <a:p>
            <a:pPr>
              <a:defRPr/>
            </a:pPr>
            <a:endParaRPr lang="en-US"/>
          </a:p>
        </p:txBody>
      </p:sp>
      <p:sp>
        <p:nvSpPr>
          <p:cNvPr id="5" name="Rectangle 14"/>
          <p:cNvSpPr>
            <a:spLocks noGrp="1" noChangeArrowheads="1"/>
          </p:cNvSpPr>
          <p:nvPr>
            <p:ph type="sldNum" sz="quarter" idx="12"/>
          </p:nvPr>
        </p:nvSpPr>
        <p:spPr>
          <a:ln/>
        </p:spPr>
        <p:txBody>
          <a:bodyPr/>
          <a:lstStyle>
            <a:lvl1pPr>
              <a:defRPr/>
            </a:lvl1pPr>
          </a:lstStyle>
          <a:p>
            <a:pPr>
              <a:defRPr/>
            </a:pPr>
            <a:fld id="{33AD7729-A8AB-4CD6-AF0C-AC6F9A21E31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endParaRPr lang="en-US"/>
          </a:p>
        </p:txBody>
      </p:sp>
      <p:sp>
        <p:nvSpPr>
          <p:cNvPr id="3" name="Rectangle 13"/>
          <p:cNvSpPr>
            <a:spLocks noGrp="1" noChangeArrowheads="1"/>
          </p:cNvSpPr>
          <p:nvPr>
            <p:ph type="ftr" sz="quarter" idx="11"/>
          </p:nvPr>
        </p:nvSpPr>
        <p:spPr>
          <a:ln/>
        </p:spPr>
        <p:txBody>
          <a:bodyPr/>
          <a:lstStyle>
            <a:lvl1pPr>
              <a:defRPr/>
            </a:lvl1pPr>
          </a:lstStyle>
          <a:p>
            <a:pPr>
              <a:defRPr/>
            </a:pPr>
            <a:endParaRPr lang="en-US"/>
          </a:p>
        </p:txBody>
      </p:sp>
      <p:sp>
        <p:nvSpPr>
          <p:cNvPr id="4" name="Rectangle 14"/>
          <p:cNvSpPr>
            <a:spLocks noGrp="1" noChangeArrowheads="1"/>
          </p:cNvSpPr>
          <p:nvPr>
            <p:ph type="sldNum" sz="quarter" idx="12"/>
          </p:nvPr>
        </p:nvSpPr>
        <p:spPr>
          <a:ln/>
        </p:spPr>
        <p:txBody>
          <a:bodyPr/>
          <a:lstStyle>
            <a:lvl1pPr>
              <a:defRPr/>
            </a:lvl1pPr>
          </a:lstStyle>
          <a:p>
            <a:pPr>
              <a:defRPr/>
            </a:pPr>
            <a:fld id="{B2FEE94D-9DD3-4DDA-A126-DC6430E6671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C86B4C05-4BBB-4705-8DA0-EAC45E4112A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26C8AE6B-B31C-4330-9CAF-C0343FCB2A6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3902075"/>
            <a:ext cx="3400425" cy="2949575"/>
            <a:chOff x="0" y="2458"/>
            <a:chExt cx="2142" cy="1858"/>
          </a:xfrm>
        </p:grpSpPr>
        <p:sp>
          <p:nvSpPr>
            <p:cNvPr id="337923"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p>
          </p:txBody>
        </p:sp>
        <p:sp>
          <p:nvSpPr>
            <p:cNvPr id="337924"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pPr>
                <a:defRPr/>
              </a:pPr>
              <a:endParaRPr lang="en-US"/>
            </a:p>
          </p:txBody>
        </p:sp>
        <p:sp>
          <p:nvSpPr>
            <p:cNvPr id="337925"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p>
          </p:txBody>
        </p:sp>
        <p:sp>
          <p:nvSpPr>
            <p:cNvPr id="337926"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p>
          </p:txBody>
        </p:sp>
        <p:sp>
          <p:nvSpPr>
            <p:cNvPr id="337927"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pPr>
                <a:defRPr/>
              </a:pPr>
              <a:endParaRPr lang="en-US"/>
            </a:p>
          </p:txBody>
        </p:sp>
        <p:sp>
          <p:nvSpPr>
            <p:cNvPr id="337928"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pPr>
                <a:defRPr/>
              </a:pPr>
              <a:endParaRPr lang="en-US"/>
            </a:p>
          </p:txBody>
        </p:sp>
        <p:sp>
          <p:nvSpPr>
            <p:cNvPr id="337929"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pPr>
                <a:defRPr/>
              </a:pPr>
              <a:endParaRPr lang="en-US"/>
            </a:p>
          </p:txBody>
        </p:sp>
      </p:grpSp>
      <p:sp>
        <p:nvSpPr>
          <p:cNvPr id="337930" name="Rectangle 10"/>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337931" name="Rectangle 11"/>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37932" name="Rectangle 12"/>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10199"/>
                  </a:outerShdw>
                </a:effectLst>
              </a:defRPr>
            </a:lvl1pPr>
          </a:lstStyle>
          <a:p>
            <a:pPr>
              <a:defRPr/>
            </a:pPr>
            <a:endParaRPr lang="en-US"/>
          </a:p>
        </p:txBody>
      </p:sp>
      <p:sp>
        <p:nvSpPr>
          <p:cNvPr id="337933" name="Rectangle 1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10199"/>
                  </a:outerShdw>
                </a:effectLst>
              </a:defRPr>
            </a:lvl1pPr>
          </a:lstStyle>
          <a:p>
            <a:pPr>
              <a:defRPr/>
            </a:pPr>
            <a:endParaRPr lang="en-US"/>
          </a:p>
        </p:txBody>
      </p:sp>
      <p:sp>
        <p:nvSpPr>
          <p:cNvPr id="337934" name="Rectangle 14"/>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10199"/>
                  </a:outerShdw>
                </a:effectLst>
              </a:defRPr>
            </a:lvl1pPr>
          </a:lstStyle>
          <a:p>
            <a:pPr>
              <a:defRPr/>
            </a:pPr>
            <a:fld id="{BA583209-B1AF-44CF-BAA4-31DD750F38A7}"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766" r:id="rId1"/>
    <p:sldLayoutId id="2147483765" r:id="rId2"/>
    <p:sldLayoutId id="2147483764" r:id="rId3"/>
    <p:sldLayoutId id="2147483763" r:id="rId4"/>
    <p:sldLayoutId id="2147483762" r:id="rId5"/>
    <p:sldLayoutId id="2147483761" r:id="rId6"/>
    <p:sldLayoutId id="2147483760" r:id="rId7"/>
    <p:sldLayoutId id="2147483759" r:id="rId8"/>
    <p:sldLayoutId id="2147483758" r:id="rId9"/>
    <p:sldLayoutId id="2147483757" r:id="rId10"/>
    <p:sldLayoutId id="2147483756"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9pPr>
    </p:titleStyle>
    <p:bodyStyle>
      <a:lvl1pPr marL="342900" indent="-342900" algn="l" rtl="0" eaLnBrk="0" fontAlgn="base" hangingPunct="0">
        <a:spcBef>
          <a:spcPct val="20000"/>
        </a:spcBef>
        <a:spcAft>
          <a:spcPct val="0"/>
        </a:spcAft>
        <a:buClr>
          <a:srgbClr val="00FF00"/>
        </a:buClr>
        <a:buSzPct val="75000"/>
        <a:buFont typeface="Wingdings"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eaLnBrk="0" fontAlgn="base" hangingPunct="0">
        <a:spcBef>
          <a:spcPct val="20000"/>
        </a:spcBef>
        <a:spcAft>
          <a:spcPct val="0"/>
        </a:spcAft>
        <a:buClr>
          <a:srgbClr val="FF0000"/>
        </a:buClr>
        <a:buSzPct val="75000"/>
        <a:buFont typeface="Wingdings" pitchFamily="2" charset="2"/>
        <a:buChar char="l"/>
        <a:defRPr sz="2800">
          <a:solidFill>
            <a:schemeClr val="tx1"/>
          </a:solidFill>
          <a:effectLst>
            <a:outerShdw blurRad="38100" dist="38100" dir="2700000" algn="tl">
              <a:srgbClr val="010199"/>
            </a:outerShdw>
          </a:effectLst>
          <a:latin typeface="+mn-lt"/>
        </a:defRPr>
      </a:lvl2pPr>
      <a:lvl3pPr marL="1143000" indent="-228600" algn="l" rtl="0" eaLnBrk="0" fontAlgn="base" hangingPunct="0">
        <a:spcBef>
          <a:spcPct val="20000"/>
        </a:spcBef>
        <a:spcAft>
          <a:spcPct val="0"/>
        </a:spcAft>
        <a:buClr>
          <a:srgbClr val="FFFF00"/>
        </a:buClr>
        <a:buSzPct val="75000"/>
        <a:buFont typeface="Wingdings" pitchFamily="2" charset="2"/>
        <a:buChar char="l"/>
        <a:defRPr sz="2400">
          <a:solidFill>
            <a:schemeClr val="tx1"/>
          </a:solidFill>
          <a:effectLst>
            <a:outerShdw blurRad="38100" dist="38100" dir="2700000" algn="tl">
              <a:srgbClr val="010199"/>
            </a:outerShdw>
          </a:effectLst>
          <a:latin typeface="+mn-lt"/>
        </a:defRPr>
      </a:lvl3pPr>
      <a:lvl4pPr marL="1600200" indent="-228600" algn="l" rtl="0" eaLnBrk="0" fontAlgn="base" hangingPunct="0">
        <a:spcBef>
          <a:spcPct val="20000"/>
        </a:spcBef>
        <a:spcAft>
          <a:spcPct val="0"/>
        </a:spcAft>
        <a:buClr>
          <a:schemeClr val="folHlink"/>
        </a:buClr>
        <a:buSzPct val="75000"/>
        <a:buFont typeface="Wingdings" pitchFamily="2" charset="2"/>
        <a:buChar char="l"/>
        <a:defRPr sz="2000">
          <a:solidFill>
            <a:schemeClr val="tx1"/>
          </a:solidFill>
          <a:effectLst>
            <a:outerShdw blurRad="38100" dist="38100" dir="2700000" algn="tl">
              <a:srgbClr val="010199"/>
            </a:outerShdw>
          </a:effectLst>
          <a:latin typeface="+mn-lt"/>
        </a:defRPr>
      </a:lvl4pPr>
      <a:lvl5pPr marL="20574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5pPr>
      <a:lvl6pPr marL="25146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6pPr>
      <a:lvl7pPr marL="29718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7pPr>
      <a:lvl8pPr marL="34290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8pPr>
      <a:lvl9pPr marL="38862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1676400"/>
            <a:ext cx="8077200" cy="2971800"/>
          </a:xfrm>
        </p:spPr>
        <p:txBody>
          <a:bodyPr/>
          <a:lstStyle/>
          <a:p>
            <a:pPr>
              <a:defRPr/>
            </a:pPr>
            <a:r>
              <a:rPr lang="en-CA" dirty="0" smtClean="0"/>
              <a:t>Constructing Intermediate Reports</a:t>
            </a:r>
            <a:endParaRPr lang="en-US" dirty="0" smtClean="0">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400" b="1" smtClean="0">
                <a:effectLst/>
              </a:rPr>
              <a:t>Exercise 1</a:t>
            </a:r>
          </a:p>
          <a:p>
            <a:pPr marL="990600" lvl="1" indent="-533400">
              <a:lnSpc>
                <a:spcPct val="80000"/>
              </a:lnSpc>
            </a:pPr>
            <a:r>
              <a:rPr lang="en-CA" sz="2200" b="1" smtClean="0">
                <a:effectLst/>
              </a:rPr>
              <a:t>Report Template, Task 2: Create the Page Footer on the Template Report</a:t>
            </a:r>
            <a:endParaRPr lang="en-US" sz="2100" b="1" smtClean="0">
              <a:effectLst/>
            </a:endParaRPr>
          </a:p>
          <a:p>
            <a:pPr marL="1371600" lvl="2" indent="-457200">
              <a:lnSpc>
                <a:spcPct val="90000"/>
              </a:lnSpc>
              <a:buFont typeface="Wingdings" pitchFamily="2" charset="2"/>
              <a:buNone/>
            </a:pPr>
            <a:r>
              <a:rPr lang="en-CA" sz="2000" smtClean="0">
                <a:effectLst/>
              </a:rPr>
              <a:t>	Your report layout should appear similar to figure below.</a:t>
            </a:r>
          </a:p>
          <a:p>
            <a:pPr marL="1371600" lvl="2" indent="-457200">
              <a:lnSpc>
                <a:spcPct val="90000"/>
              </a:lnSpc>
            </a:pPr>
            <a:endParaRPr lang="en-CA" sz="2000" smtClean="0">
              <a:effectLst/>
            </a:endParaRPr>
          </a:p>
          <a:p>
            <a:pPr marL="1371600" lvl="2" indent="-457200">
              <a:lnSpc>
                <a:spcPct val="90000"/>
              </a:lnSpc>
            </a:pPr>
            <a:endParaRPr lang="en-CA" sz="2000" smtClean="0">
              <a:effectLst/>
            </a:endParaRPr>
          </a:p>
          <a:p>
            <a:pPr marL="1371600" lvl="2" indent="-457200">
              <a:lnSpc>
                <a:spcPct val="90000"/>
              </a:lnSpc>
            </a:pPr>
            <a:endParaRPr lang="en-CA" sz="2000" smtClean="0">
              <a:effectLst/>
            </a:endParaRPr>
          </a:p>
          <a:p>
            <a:pPr marL="1371600" lvl="2" indent="-457200">
              <a:lnSpc>
                <a:spcPct val="90000"/>
              </a:lnSpc>
            </a:pPr>
            <a:endParaRPr lang="en-CA" sz="2000" smtClean="0">
              <a:effectLst/>
            </a:endParaRPr>
          </a:p>
          <a:p>
            <a:pPr marL="1371600" lvl="2" indent="-457200">
              <a:lnSpc>
                <a:spcPct val="90000"/>
              </a:lnSpc>
            </a:pPr>
            <a:endParaRPr lang="en-CA" sz="2000" smtClean="0">
              <a:effectLst/>
            </a:endParaRPr>
          </a:p>
          <a:p>
            <a:pPr marL="1371600" lvl="2" indent="-457200">
              <a:lnSpc>
                <a:spcPct val="90000"/>
              </a:lnSpc>
            </a:pPr>
            <a:endParaRPr lang="en-CA" sz="2000" smtClean="0">
              <a:effectLst/>
            </a:endParaRPr>
          </a:p>
          <a:p>
            <a:pPr marL="1371600" lvl="2" indent="-457200">
              <a:lnSpc>
                <a:spcPct val="90000"/>
              </a:lnSpc>
            </a:pPr>
            <a:endParaRPr lang="en-CA" sz="2000" smtClean="0">
              <a:effectLst/>
            </a:endParaRPr>
          </a:p>
          <a:p>
            <a:pPr marL="1371600" lvl="2" indent="-457200">
              <a:lnSpc>
                <a:spcPct val="90000"/>
              </a:lnSpc>
            </a:pPr>
            <a:endParaRPr lang="en-CA" sz="2000" smtClean="0">
              <a:effectLst/>
            </a:endParaRPr>
          </a:p>
          <a:p>
            <a:pPr marL="1371600" lvl="2" indent="-457200">
              <a:lnSpc>
                <a:spcPct val="90000"/>
              </a:lnSpc>
            </a:pPr>
            <a:endParaRPr lang="en-CA" sz="2000" smtClean="0">
              <a:effectLst/>
            </a:endParaRPr>
          </a:p>
          <a:p>
            <a:pPr marL="1371600" lvl="2" indent="-457200">
              <a:lnSpc>
                <a:spcPct val="90000"/>
              </a:lnSpc>
              <a:buFont typeface="Wingdings" pitchFamily="2" charset="2"/>
              <a:buAutoNum type="arabicPeriod" startAt="16"/>
            </a:pPr>
            <a:r>
              <a:rPr lang="en-CA" sz="2000" smtClean="0">
                <a:effectLst/>
              </a:rPr>
              <a:t>Click the Preview tab. Your report should appear similar to figure below.</a:t>
            </a:r>
          </a:p>
          <a:p>
            <a:pPr marL="1371600" lvl="2" indent="-457200">
              <a:lnSpc>
                <a:spcPct val="90000"/>
              </a:lnSpc>
              <a:buFont typeface="Wingdings" pitchFamily="2" charset="2"/>
              <a:buAutoNum type="arabicPeriod" startAt="16"/>
            </a:pPr>
            <a:endParaRPr lang="en-US" sz="2000" smtClean="0">
              <a:effectLst/>
            </a:endParaRPr>
          </a:p>
        </p:txBody>
      </p:sp>
      <p:pic>
        <p:nvPicPr>
          <p:cNvPr id="24579" name="Picture 3"/>
          <p:cNvPicPr>
            <a:picLocks noChangeAspect="1" noChangeArrowheads="1"/>
          </p:cNvPicPr>
          <p:nvPr/>
        </p:nvPicPr>
        <p:blipFill>
          <a:blip r:embed="rId2" cstate="print"/>
          <a:srcRect/>
          <a:stretch>
            <a:fillRect/>
          </a:stretch>
        </p:blipFill>
        <p:spPr bwMode="auto">
          <a:xfrm>
            <a:off x="1981200" y="1447800"/>
            <a:ext cx="5678488" cy="2879725"/>
          </a:xfrm>
          <a:prstGeom prst="rect">
            <a:avLst/>
          </a:prstGeom>
          <a:noFill/>
          <a:ln w="9525">
            <a:noFill/>
            <a:miter lim="800000"/>
            <a:headEnd/>
            <a:tailEnd/>
          </a:ln>
          <a:effectLst/>
        </p:spPr>
      </p:pic>
      <p:pic>
        <p:nvPicPr>
          <p:cNvPr id="24580" name="Picture 4"/>
          <p:cNvPicPr>
            <a:picLocks noChangeAspect="1" noChangeArrowheads="1"/>
          </p:cNvPicPr>
          <p:nvPr/>
        </p:nvPicPr>
        <p:blipFill>
          <a:blip r:embed="rId3" cstate="print"/>
          <a:srcRect/>
          <a:stretch>
            <a:fillRect/>
          </a:stretch>
        </p:blipFill>
        <p:spPr bwMode="auto">
          <a:xfrm>
            <a:off x="1981200" y="4999038"/>
            <a:ext cx="5794375" cy="18589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1</a:t>
            </a:r>
          </a:p>
          <a:p>
            <a:pPr marL="990600" lvl="1" indent="-533400">
              <a:lnSpc>
                <a:spcPct val="80000"/>
              </a:lnSpc>
            </a:pPr>
            <a:r>
              <a:rPr lang="en-CA" sz="2200" b="1" dirty="0" smtClean="0">
                <a:effectLst/>
              </a:rPr>
              <a:t>Report Template, Task 2: Create the Page Footer on the Template Report</a:t>
            </a:r>
            <a:endParaRPr lang="en-US" sz="2200" b="1" dirty="0" smtClean="0">
              <a:effectLst/>
            </a:endParaRPr>
          </a:p>
          <a:p>
            <a:pPr marL="1371600" lvl="2" indent="-457200">
              <a:buFont typeface="Wingdings" pitchFamily="2" charset="2"/>
              <a:buAutoNum type="arabicPeriod" startAt="17"/>
            </a:pPr>
            <a:r>
              <a:rPr lang="en-CA" sz="2000" dirty="0" smtClean="0">
                <a:effectLst/>
              </a:rPr>
              <a:t>For a better look at what the header and footer will look like on a printed report, click the Print Layout button, as shown in figure below.</a:t>
            </a:r>
          </a:p>
          <a:p>
            <a:pPr marL="1371600" lvl="2" indent="-457200">
              <a:buFont typeface="Wingdings" pitchFamily="2" charset="2"/>
              <a:buAutoNum type="arabicPeriod" startAt="17"/>
            </a:pPr>
            <a:endParaRPr lang="en-CA" sz="2000" dirty="0" smtClean="0">
              <a:effectLst/>
            </a:endParaRPr>
          </a:p>
          <a:p>
            <a:pPr marL="1371600" lvl="2" indent="-457200">
              <a:buFont typeface="Wingdings" pitchFamily="2" charset="2"/>
              <a:buAutoNum type="arabicPeriod" startAt="17"/>
            </a:pPr>
            <a:endParaRPr lang="en-CA" sz="2000" dirty="0" smtClean="0">
              <a:effectLst/>
            </a:endParaRPr>
          </a:p>
          <a:p>
            <a:pPr marL="1371600" lvl="2" indent="-457200">
              <a:buFont typeface="Wingdings" pitchFamily="2" charset="2"/>
              <a:buAutoNum type="arabicPeriod" startAt="17"/>
            </a:pPr>
            <a:endParaRPr lang="en-CA" sz="2000" dirty="0" smtClean="0">
              <a:effectLst/>
            </a:endParaRPr>
          </a:p>
          <a:p>
            <a:pPr marL="1371600" lvl="2" indent="-457200">
              <a:buFont typeface="Wingdings" pitchFamily="2" charset="2"/>
              <a:buAutoNum type="arabicPeriod" startAt="17"/>
            </a:pPr>
            <a:endParaRPr lang="en-CA" sz="2000" dirty="0" smtClean="0">
              <a:effectLst/>
            </a:endParaRPr>
          </a:p>
          <a:p>
            <a:pPr marL="1371600" lvl="2" indent="-457200">
              <a:buFont typeface="Wingdings" pitchFamily="2" charset="2"/>
              <a:buAutoNum type="arabicPeriod" startAt="17"/>
            </a:pPr>
            <a:endParaRPr lang="en-CA" sz="2000" dirty="0" smtClean="0">
              <a:effectLst/>
            </a:endParaRPr>
          </a:p>
          <a:p>
            <a:pPr marL="1371600" lvl="2" indent="-457200">
              <a:buFont typeface="Wingdings" pitchFamily="2" charset="2"/>
              <a:buAutoNum type="arabicPeriod" startAt="17"/>
            </a:pPr>
            <a:endParaRPr lang="en-CA" sz="1000" dirty="0" smtClean="0">
              <a:effectLst/>
            </a:endParaRPr>
          </a:p>
          <a:p>
            <a:pPr marL="1371600" lvl="2" indent="-457200">
              <a:buFont typeface="Wingdings" pitchFamily="2" charset="2"/>
              <a:buAutoNum type="arabicPeriod" startAt="17"/>
            </a:pPr>
            <a:r>
              <a:rPr lang="en-CA" sz="2000" dirty="0" smtClean="0">
                <a:effectLst/>
              </a:rPr>
              <a:t>Finally, let’s set the margins for the report. Click the Design tab.</a:t>
            </a:r>
          </a:p>
          <a:p>
            <a:pPr marL="1371600" lvl="2" indent="-457200">
              <a:buFont typeface="Wingdings" pitchFamily="2" charset="2"/>
              <a:buAutoNum type="arabicPeriod" startAt="17"/>
            </a:pPr>
            <a:r>
              <a:rPr lang="en-CA" sz="2000" dirty="0" smtClean="0">
                <a:effectLst/>
              </a:rPr>
              <a:t>In the main menu, select Report | Report Properties. The Report Properties dialog box appears.</a:t>
            </a:r>
          </a:p>
          <a:p>
            <a:pPr marL="1371600" lvl="2" indent="-457200">
              <a:buFont typeface="Wingdings" pitchFamily="2" charset="2"/>
              <a:buAutoNum type="arabicPeriod" startAt="17"/>
            </a:pPr>
            <a:r>
              <a:rPr lang="en-CA" sz="2000" dirty="0" smtClean="0">
                <a:effectLst/>
              </a:rPr>
              <a:t>Modify the following values:</a:t>
            </a:r>
          </a:p>
          <a:p>
            <a:pPr marL="1371600" lvl="2" indent="-457200">
              <a:buFont typeface="Wingdings" pitchFamily="2" charset="2"/>
              <a:buAutoNum type="arabicPeriod" startAt="17"/>
            </a:pPr>
            <a:endParaRPr lang="en-CA" sz="2000" dirty="0" smtClean="0">
              <a:effectLst/>
            </a:endParaRPr>
          </a:p>
          <a:p>
            <a:pPr marL="1371600" lvl="2" indent="-457200">
              <a:buFont typeface="Wingdings" pitchFamily="2" charset="2"/>
              <a:buAutoNum type="arabicPeriod" startAt="17"/>
            </a:pPr>
            <a:endParaRPr lang="en-CA" dirty="0" smtClean="0">
              <a:effectLst/>
            </a:endParaRPr>
          </a:p>
          <a:p>
            <a:pPr marL="1371600" lvl="2" indent="-457200">
              <a:buFont typeface="Wingdings" pitchFamily="2" charset="2"/>
              <a:buAutoNum type="arabicPeriod" startAt="17"/>
            </a:pPr>
            <a:endParaRPr lang="en-CA" dirty="0" smtClean="0">
              <a:effectLst/>
            </a:endParaRPr>
          </a:p>
          <a:p>
            <a:pPr marL="1371600" lvl="2" indent="-457200">
              <a:buFont typeface="Wingdings" pitchFamily="2" charset="2"/>
              <a:buAutoNum type="arabicPeriod" startAt="17"/>
            </a:pPr>
            <a:endParaRPr lang="en-CA" dirty="0" smtClean="0">
              <a:effectLst/>
            </a:endParaRPr>
          </a:p>
          <a:p>
            <a:pPr marL="1371600" lvl="2" indent="-457200">
              <a:buFont typeface="Wingdings" pitchFamily="2" charset="2"/>
              <a:buNone/>
            </a:pPr>
            <a:endParaRPr lang="en-US" dirty="0" smtClean="0">
              <a:effectLst/>
            </a:endParaRPr>
          </a:p>
        </p:txBody>
      </p:sp>
      <p:pic>
        <p:nvPicPr>
          <p:cNvPr id="25605" name="Picture 5"/>
          <p:cNvPicPr>
            <a:picLocks noChangeAspect="1" noChangeArrowheads="1"/>
          </p:cNvPicPr>
          <p:nvPr/>
        </p:nvPicPr>
        <p:blipFill>
          <a:blip r:embed="rId2" cstate="print"/>
          <a:srcRect/>
          <a:stretch>
            <a:fillRect/>
          </a:stretch>
        </p:blipFill>
        <p:spPr bwMode="auto">
          <a:xfrm>
            <a:off x="1524000" y="2133600"/>
            <a:ext cx="6019800" cy="1889937"/>
          </a:xfrm>
          <a:prstGeom prst="rect">
            <a:avLst/>
          </a:prstGeom>
          <a:noFill/>
          <a:ln w="9525">
            <a:noFill/>
            <a:miter lim="800000"/>
            <a:headEnd/>
            <a:tailEnd/>
          </a:ln>
          <a:effectLst/>
        </p:spPr>
      </p:pic>
      <p:pic>
        <p:nvPicPr>
          <p:cNvPr id="25607" name="Picture 7"/>
          <p:cNvPicPr>
            <a:picLocks noChangeAspect="1" noChangeArrowheads="1"/>
          </p:cNvPicPr>
          <p:nvPr/>
        </p:nvPicPr>
        <p:blipFill>
          <a:blip r:embed="rId3" cstate="print"/>
          <a:srcRect/>
          <a:stretch>
            <a:fillRect/>
          </a:stretch>
        </p:blipFill>
        <p:spPr bwMode="auto">
          <a:xfrm>
            <a:off x="2590800" y="5486400"/>
            <a:ext cx="3886201" cy="13121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1</a:t>
            </a:r>
          </a:p>
          <a:p>
            <a:pPr marL="990600" lvl="1" indent="-533400">
              <a:lnSpc>
                <a:spcPct val="80000"/>
              </a:lnSpc>
            </a:pPr>
            <a:r>
              <a:rPr lang="en-CA" sz="2200" b="1" dirty="0" smtClean="0">
                <a:effectLst/>
              </a:rPr>
              <a:t>Report Template, Task 2: Create the Page Footer on the Template Report</a:t>
            </a:r>
            <a:endParaRPr lang="en-US" sz="2200" b="1" dirty="0" smtClean="0">
              <a:effectLst/>
            </a:endParaRPr>
          </a:p>
          <a:p>
            <a:pPr marL="1371600" lvl="2" indent="-457200">
              <a:buFont typeface="+mj-lt"/>
              <a:buAutoNum type="arabicPeriod" startAt="21"/>
            </a:pPr>
            <a:r>
              <a:rPr lang="en-CA" sz="1900" dirty="0" smtClean="0">
                <a:effectLst/>
              </a:rPr>
              <a:t>Click OK to exit the Report Properties dialog box.</a:t>
            </a:r>
          </a:p>
          <a:p>
            <a:pPr marL="1371600" lvl="2" indent="-457200">
              <a:buFont typeface="Wingdings" pitchFamily="2" charset="2"/>
              <a:buAutoNum type="arabicPeriod" startAt="21"/>
            </a:pPr>
            <a:r>
              <a:rPr lang="en-CA" sz="1900" dirty="0" smtClean="0">
                <a:effectLst/>
              </a:rPr>
              <a:t>Click the Preview tab. The header and footer should appear to be positioned better on the page.</a:t>
            </a:r>
          </a:p>
          <a:p>
            <a:pPr marL="1371600" lvl="2" indent="-457200">
              <a:buFont typeface="Wingdings" pitchFamily="2" charset="2"/>
              <a:buAutoNum type="arabicPeriod" startAt="21"/>
            </a:pPr>
            <a:r>
              <a:rPr lang="en-CA" sz="1900" dirty="0" smtClean="0">
                <a:effectLst/>
              </a:rPr>
              <a:t>Click the Print Layout button to exit the print layout mode.</a:t>
            </a:r>
          </a:p>
          <a:p>
            <a:pPr marL="1371600" lvl="2" indent="-457200">
              <a:buFont typeface="Wingdings" pitchFamily="2" charset="2"/>
              <a:buAutoNum type="arabicPeriod" startAt="21"/>
            </a:pPr>
            <a:r>
              <a:rPr lang="en-CA" sz="1900" dirty="0" smtClean="0">
                <a:effectLst/>
              </a:rPr>
              <a:t>Click Save All on the toolbar.</a:t>
            </a:r>
          </a:p>
          <a:p>
            <a:pPr marL="1371600" lvl="2" indent="-457200"/>
            <a:r>
              <a:rPr lang="en-CA" sz="1900" dirty="0" smtClean="0">
                <a:latin typeface="+mn-lt"/>
              </a:rPr>
              <a:t>Reporting Services provides a number of global or built-in fields you can use in your reports, including the following</a:t>
            </a:r>
            <a:r>
              <a:rPr lang="en-CA" sz="2000" dirty="0" smtClean="0">
                <a:latin typeface="+mn-lt"/>
              </a:rPr>
              <a:t>:</a:t>
            </a:r>
          </a:p>
          <a:p>
            <a:pPr marL="1371600" lvl="2" indent="-457200">
              <a:buNone/>
            </a:pPr>
            <a:endParaRPr lang="en-CA" sz="2000" dirty="0" smtClean="0">
              <a:effectLst/>
            </a:endParaRPr>
          </a:p>
          <a:p>
            <a:pPr marL="1371600" lvl="2" indent="-457200">
              <a:buFont typeface="Wingdings" pitchFamily="2" charset="2"/>
              <a:buAutoNum type="arabicPeriod" startAt="17"/>
            </a:pPr>
            <a:endParaRPr lang="en-CA" sz="2000" dirty="0" smtClean="0">
              <a:effectLst/>
            </a:endParaRPr>
          </a:p>
          <a:p>
            <a:pPr marL="1371600" lvl="2" indent="-457200">
              <a:buFont typeface="Wingdings" pitchFamily="2" charset="2"/>
              <a:buAutoNum type="arabicPeriod" startAt="17"/>
            </a:pPr>
            <a:endParaRPr lang="en-CA" dirty="0" smtClean="0">
              <a:effectLst/>
            </a:endParaRPr>
          </a:p>
          <a:p>
            <a:pPr marL="1371600" lvl="2" indent="-457200">
              <a:buFont typeface="Wingdings" pitchFamily="2" charset="2"/>
              <a:buAutoNum type="arabicPeriod" startAt="17"/>
            </a:pPr>
            <a:endParaRPr lang="en-CA" sz="2000" dirty="0" smtClean="0">
              <a:effectLst/>
            </a:endParaRPr>
          </a:p>
          <a:p>
            <a:pPr marL="1371600" lvl="2" indent="-457200">
              <a:buFont typeface="Wingdings" pitchFamily="2" charset="2"/>
              <a:buNone/>
            </a:pPr>
            <a:endParaRPr lang="en-US" dirty="0" smtClean="0">
              <a:effectLst/>
            </a:endParaRPr>
          </a:p>
        </p:txBody>
      </p:sp>
      <p:pic>
        <p:nvPicPr>
          <p:cNvPr id="26630" name="Picture 6"/>
          <p:cNvPicPr>
            <a:picLocks noChangeAspect="1" noChangeArrowheads="1"/>
          </p:cNvPicPr>
          <p:nvPr/>
        </p:nvPicPr>
        <p:blipFill>
          <a:blip r:embed="rId2" cstate="print"/>
          <a:srcRect/>
          <a:stretch>
            <a:fillRect/>
          </a:stretch>
        </p:blipFill>
        <p:spPr bwMode="auto">
          <a:xfrm>
            <a:off x="1905000" y="3429000"/>
            <a:ext cx="5581928"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400" b="1" dirty="0" smtClean="0">
                <a:effectLst/>
              </a:rPr>
              <a:t>Exercise 1</a:t>
            </a:r>
          </a:p>
          <a:p>
            <a:pPr marL="990600" lvl="1" indent="-533400">
              <a:lnSpc>
                <a:spcPct val="90000"/>
              </a:lnSpc>
            </a:pPr>
            <a:r>
              <a:rPr lang="en-CA" sz="2000" b="1" dirty="0" smtClean="0">
                <a:effectLst/>
              </a:rPr>
              <a:t>Report Template, Task 3: Copy the Template to the Report Project Directory</a:t>
            </a:r>
            <a:endParaRPr lang="en-US" sz="2000" b="1" dirty="0" smtClean="0">
              <a:effectLst/>
            </a:endParaRPr>
          </a:p>
          <a:p>
            <a:pPr marL="1371600" lvl="2" indent="-457200">
              <a:lnSpc>
                <a:spcPct val="90000"/>
              </a:lnSpc>
              <a:buFont typeface="Wingdings" pitchFamily="2" charset="2"/>
              <a:buAutoNum type="arabicPeriod"/>
            </a:pPr>
            <a:r>
              <a:rPr lang="en-CA" sz="2000" dirty="0" smtClean="0">
                <a:effectLst/>
              </a:rPr>
              <a:t>From the main menu, select File | Close Project to close the project and its associated solution.</a:t>
            </a:r>
          </a:p>
          <a:p>
            <a:pPr marL="1371600" lvl="2" indent="-457200">
              <a:lnSpc>
                <a:spcPct val="90000"/>
              </a:lnSpc>
              <a:buFont typeface="Wingdings" pitchFamily="2" charset="2"/>
              <a:buAutoNum type="arabicPeriod"/>
            </a:pPr>
            <a:r>
              <a:rPr lang="en-CA" sz="2000" dirty="0" smtClean="0">
                <a:effectLst/>
              </a:rPr>
              <a:t>Open Windows Explorer and navigate to the folder you created for the Template project. From the My Documents folder, the path should be the following:</a:t>
            </a:r>
          </a:p>
          <a:p>
            <a:pPr marL="1371600" lvl="2" indent="-457200">
              <a:lnSpc>
                <a:spcPct val="90000"/>
              </a:lnSpc>
              <a:buFont typeface="Wingdings" pitchFamily="2" charset="2"/>
              <a:buNone/>
            </a:pPr>
            <a:r>
              <a:rPr lang="en-CA" sz="2000" dirty="0" smtClean="0">
                <a:effectLst/>
              </a:rPr>
              <a:t>		</a:t>
            </a:r>
            <a:r>
              <a:rPr lang="en-CA" sz="1800" b="1" dirty="0" smtClean="0">
                <a:effectLst/>
                <a:latin typeface="Courier New" pitchFamily="49" charset="0"/>
              </a:rPr>
              <a:t>Visual Studio 2010\Projects\MSSQLRS\Template</a:t>
            </a:r>
          </a:p>
          <a:p>
            <a:pPr marL="1371600" lvl="2" indent="-457200">
              <a:lnSpc>
                <a:spcPct val="90000"/>
              </a:lnSpc>
              <a:buFont typeface="Wingdings" pitchFamily="2" charset="2"/>
              <a:buAutoNum type="arabicPeriod" startAt="3"/>
            </a:pPr>
            <a:r>
              <a:rPr lang="en-CA" sz="2000" dirty="0" smtClean="0">
                <a:effectLst/>
              </a:rPr>
              <a:t>In the Template folder, highlight the file GDSReport.rdl. This is the template report we just created. Make sure you highlight GDSReport.rdl and </a:t>
            </a:r>
            <a:r>
              <a:rPr lang="en-CA" sz="2000" i="1" dirty="0" smtClean="0">
                <a:effectLst/>
              </a:rPr>
              <a:t>not </a:t>
            </a:r>
            <a:r>
              <a:rPr lang="en-CA" sz="2000" dirty="0" err="1" smtClean="0">
                <a:effectLst/>
              </a:rPr>
              <a:t>GDSReport.rdl.data</a:t>
            </a:r>
            <a:r>
              <a:rPr lang="en-CA" sz="2000" dirty="0" smtClean="0">
                <a:effectLst/>
              </a:rPr>
              <a:t>.</a:t>
            </a:r>
          </a:p>
          <a:p>
            <a:pPr marL="1371600" lvl="2" indent="-457200">
              <a:lnSpc>
                <a:spcPct val="90000"/>
              </a:lnSpc>
              <a:buFont typeface="Wingdings" pitchFamily="2" charset="2"/>
              <a:buAutoNum type="arabicPeriod" startAt="3"/>
            </a:pPr>
            <a:r>
              <a:rPr lang="en-CA" sz="2000" dirty="0" smtClean="0">
                <a:effectLst/>
              </a:rPr>
              <a:t>Press ctrl-c to copy this file.</a:t>
            </a:r>
          </a:p>
          <a:p>
            <a:pPr marL="1371600" lvl="2" indent="-457200">
              <a:lnSpc>
                <a:spcPct val="90000"/>
              </a:lnSpc>
              <a:buFont typeface="Wingdings" pitchFamily="2" charset="2"/>
              <a:buAutoNum type="arabicPeriod" startAt="3"/>
            </a:pPr>
            <a:r>
              <a:rPr lang="en-CA" sz="2000" dirty="0" smtClean="0">
                <a:effectLst/>
              </a:rPr>
              <a:t>Navigate to the directory where the Report Designer stores its templates. In a default installation, this is:</a:t>
            </a:r>
          </a:p>
          <a:p>
            <a:pPr marL="1371600" lvl="2" indent="-457200">
              <a:lnSpc>
                <a:spcPct val="90000"/>
              </a:lnSpc>
              <a:buFont typeface="Wingdings" pitchFamily="2" charset="2"/>
              <a:buNone/>
            </a:pPr>
            <a:r>
              <a:rPr lang="en-CA" sz="1600" dirty="0" smtClean="0">
                <a:effectLst/>
              </a:rPr>
              <a:t>	</a:t>
            </a:r>
            <a:r>
              <a:rPr lang="en-CA" sz="1600" b="1" dirty="0" smtClean="0">
                <a:effectLst/>
                <a:latin typeface="Courier New" pitchFamily="49" charset="0"/>
              </a:rPr>
              <a:t>C:\Program Files\Microsoft Visual Studio 10.0\Common7\IDE\</a:t>
            </a:r>
          </a:p>
          <a:p>
            <a:pPr marL="1371600" lvl="2" indent="-457200">
              <a:lnSpc>
                <a:spcPct val="90000"/>
              </a:lnSpc>
              <a:buFont typeface="Wingdings" pitchFamily="2" charset="2"/>
              <a:buNone/>
            </a:pPr>
            <a:r>
              <a:rPr lang="en-CA" sz="1600" b="1" dirty="0" smtClean="0">
                <a:effectLst/>
                <a:latin typeface="Courier New" pitchFamily="49" charset="0"/>
              </a:rPr>
              <a:t>		</a:t>
            </a:r>
            <a:r>
              <a:rPr lang="en-CA" sz="1600" b="1" dirty="0" err="1" smtClean="0">
                <a:effectLst/>
                <a:latin typeface="Courier New" pitchFamily="49" charset="0"/>
              </a:rPr>
              <a:t>PrivateAssemblies</a:t>
            </a:r>
            <a:r>
              <a:rPr lang="en-CA" sz="1600" b="1" dirty="0" smtClean="0">
                <a:effectLst/>
                <a:latin typeface="Courier New" pitchFamily="49" charset="0"/>
              </a:rPr>
              <a:t>\</a:t>
            </a:r>
            <a:r>
              <a:rPr lang="en-CA" sz="1600" b="1" dirty="0" err="1" smtClean="0">
                <a:effectLst/>
                <a:latin typeface="Courier New" pitchFamily="49" charset="0"/>
              </a:rPr>
              <a:t>ProjectItems</a:t>
            </a:r>
            <a:r>
              <a:rPr lang="en-CA" sz="1600" b="1" dirty="0" smtClean="0">
                <a:effectLst/>
                <a:latin typeface="Courier New" pitchFamily="49" charset="0"/>
              </a:rPr>
              <a:t>\</a:t>
            </a:r>
            <a:r>
              <a:rPr lang="en-CA" sz="1600" b="1" dirty="0" err="1" smtClean="0">
                <a:effectLst/>
                <a:latin typeface="Courier New" pitchFamily="49" charset="0"/>
              </a:rPr>
              <a:t>ReportProject</a:t>
            </a:r>
            <a:endParaRPr lang="en-CA" sz="1600" b="1" dirty="0" smtClean="0">
              <a:effectLst/>
              <a:latin typeface="Courier New" pitchFamily="49" charset="0"/>
            </a:endParaRPr>
          </a:p>
          <a:p>
            <a:pPr marL="1371600" lvl="2" indent="-457200">
              <a:lnSpc>
                <a:spcPct val="90000"/>
              </a:lnSpc>
              <a:buFont typeface="Wingdings" pitchFamily="2" charset="2"/>
              <a:buAutoNum type="arabicPeriod" startAt="6"/>
            </a:pPr>
            <a:r>
              <a:rPr lang="en-CA" sz="2000" dirty="0" smtClean="0">
                <a:effectLst/>
              </a:rPr>
              <a:t>Select the </a:t>
            </a:r>
            <a:r>
              <a:rPr lang="en-CA" sz="2000" dirty="0" err="1" smtClean="0">
                <a:effectLst/>
              </a:rPr>
              <a:t>ReportProject</a:t>
            </a:r>
            <a:r>
              <a:rPr lang="en-CA" sz="2000" dirty="0" smtClean="0">
                <a:effectLst/>
              </a:rPr>
              <a:t> folder.</a:t>
            </a:r>
          </a:p>
          <a:p>
            <a:pPr marL="1371600" lvl="2" indent="-457200">
              <a:lnSpc>
                <a:spcPct val="90000"/>
              </a:lnSpc>
              <a:buFont typeface="Wingdings" pitchFamily="2" charset="2"/>
              <a:buAutoNum type="arabicPeriod" startAt="6"/>
            </a:pPr>
            <a:r>
              <a:rPr lang="en-CA" sz="2000" dirty="0" smtClean="0">
                <a:effectLst/>
              </a:rPr>
              <a:t>Press ctrl-v to paste the copied file in this directory.</a:t>
            </a:r>
          </a:p>
          <a:p>
            <a:pPr marL="1371600" lvl="2" indent="-457200">
              <a:lnSpc>
                <a:spcPct val="90000"/>
              </a:lnSpc>
              <a:buFont typeface="Wingdings" pitchFamily="2" charset="2"/>
              <a:buAutoNum type="arabicPeriod" startAt="6"/>
            </a:pPr>
            <a:r>
              <a:rPr lang="en-CA" sz="2000" dirty="0" smtClean="0">
                <a:effectLst/>
              </a:rPr>
              <a:t>Close Windows Explorer.</a:t>
            </a:r>
            <a:endParaRPr lang="en-US" sz="2000" dirty="0" smtClean="0">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4294967295"/>
          </p:nvPr>
        </p:nvSpPr>
        <p:spPr>
          <a:xfrm>
            <a:off x="85725" y="76200"/>
            <a:ext cx="8991600" cy="6705600"/>
          </a:xfrm>
        </p:spPr>
        <p:txBody>
          <a:bodyPr/>
          <a:lstStyle/>
          <a:p>
            <a:pPr marL="609600" indent="-609600" eaLnBrk="1" hangingPunct="1">
              <a:lnSpc>
                <a:spcPct val="90000"/>
              </a:lnSpc>
            </a:pPr>
            <a:r>
              <a:rPr lang="en-CA" b="1" dirty="0" smtClean="0">
                <a:effectLst/>
              </a:rPr>
              <a:t>The Employee Time Report</a:t>
            </a:r>
            <a:endParaRPr lang="en-US" sz="2800" b="1" dirty="0" smtClean="0"/>
          </a:p>
          <a:p>
            <a:pPr marL="1009650" lvl="1" indent="-609600" eaLnBrk="1" hangingPunct="1">
              <a:lnSpc>
                <a:spcPct val="85000"/>
              </a:lnSpc>
            </a:pPr>
            <a:r>
              <a:rPr lang="en-US" sz="2300" b="1" dirty="0" smtClean="0">
                <a:effectLst/>
              </a:rPr>
              <a:t>Features Highlighted</a:t>
            </a:r>
          </a:p>
          <a:p>
            <a:pPr marL="1371600" lvl="2" indent="-457200">
              <a:lnSpc>
                <a:spcPct val="85000"/>
              </a:lnSpc>
            </a:pPr>
            <a:r>
              <a:rPr lang="en-CA" sz="2200" dirty="0" smtClean="0">
                <a:effectLst/>
              </a:rPr>
              <a:t>Using a report template</a:t>
            </a:r>
          </a:p>
          <a:p>
            <a:pPr marL="1371600" lvl="2" indent="-457200">
              <a:lnSpc>
                <a:spcPct val="85000"/>
              </a:lnSpc>
            </a:pPr>
            <a:r>
              <a:rPr lang="en-CA" sz="2200" dirty="0" smtClean="0">
                <a:effectLst/>
              </a:rPr>
              <a:t>Putting totals in headers and footers</a:t>
            </a:r>
          </a:p>
          <a:p>
            <a:pPr marL="1371600" lvl="2" indent="-457200">
              <a:lnSpc>
                <a:spcPct val="85000"/>
              </a:lnSpc>
            </a:pPr>
            <a:r>
              <a:rPr lang="en-CA" sz="2200" dirty="0" smtClean="0">
                <a:effectLst/>
              </a:rPr>
              <a:t>Using scope to affect aggregate function results</a:t>
            </a:r>
          </a:p>
          <a:p>
            <a:pPr marL="1371600" lvl="2" indent="-457200">
              <a:lnSpc>
                <a:spcPct val="85000"/>
              </a:lnSpc>
            </a:pPr>
            <a:r>
              <a:rPr lang="en-CA" sz="2200" dirty="0" smtClean="0">
                <a:effectLst/>
              </a:rPr>
              <a:t>Toggling visibility</a:t>
            </a:r>
            <a:endParaRPr lang="en-CA" sz="2200" dirty="0" smtClean="0"/>
          </a:p>
          <a:p>
            <a:pPr marL="1009650" lvl="1" indent="-609600">
              <a:lnSpc>
                <a:spcPct val="85000"/>
              </a:lnSpc>
            </a:pPr>
            <a:r>
              <a:rPr lang="en-US" sz="2300" b="1" dirty="0" smtClean="0">
                <a:effectLst/>
              </a:rPr>
              <a:t>Business Need</a:t>
            </a:r>
            <a:r>
              <a:rPr lang="en-US" sz="2100" b="1" dirty="0" smtClean="0">
                <a:effectLst/>
              </a:rPr>
              <a:t> - </a:t>
            </a:r>
            <a:r>
              <a:rPr lang="en-CA" sz="2200" dirty="0" smtClean="0">
                <a:effectLst/>
              </a:rPr>
              <a:t>The Galactic Delivery Services personnel department needs a report showing the amount of time entered by its employees on their weekly timesheets. The report should group the time by job, employee, and week, with totals presented for each grouping. The groups should be collapsed initially, and the user should be able to drill down into the desired group. Group totals should be visible even when the group is collapsed.</a:t>
            </a:r>
            <a:endParaRPr lang="en-US" sz="2200" dirty="0" smtClean="0">
              <a:effectLst/>
            </a:endParaRPr>
          </a:p>
          <a:p>
            <a:pPr marL="1009650" lvl="1" indent="-609600" eaLnBrk="1" hangingPunct="1">
              <a:lnSpc>
                <a:spcPct val="85000"/>
              </a:lnSpc>
            </a:pPr>
            <a:r>
              <a:rPr lang="en-US" sz="2300" b="1" dirty="0" smtClean="0">
                <a:effectLst/>
              </a:rPr>
              <a:t>Task Overview</a:t>
            </a:r>
          </a:p>
          <a:p>
            <a:pPr marL="1371600" lvl="2" indent="-457200">
              <a:lnSpc>
                <a:spcPct val="85000"/>
              </a:lnSpc>
              <a:buFont typeface="Wingdings" pitchFamily="2" charset="2"/>
              <a:buAutoNum type="arabicPeriod"/>
            </a:pPr>
            <a:r>
              <a:rPr lang="en-CA" sz="2200" dirty="0" smtClean="0">
                <a:effectLst/>
              </a:rPr>
              <a:t>Create a New Report, and a New Dataset.</a:t>
            </a:r>
          </a:p>
          <a:p>
            <a:pPr marL="1371600" lvl="2" indent="-457200">
              <a:lnSpc>
                <a:spcPct val="85000"/>
              </a:lnSpc>
              <a:buFont typeface="Wingdings" pitchFamily="2" charset="2"/>
              <a:buAutoNum type="arabicPeriod"/>
            </a:pPr>
            <a:r>
              <a:rPr lang="en-CA" sz="2200" dirty="0" smtClean="0">
                <a:effectLst/>
              </a:rPr>
              <a:t>Populate the Report Layout.</a:t>
            </a:r>
          </a:p>
          <a:p>
            <a:pPr marL="1371600" lvl="2" indent="-457200">
              <a:lnSpc>
                <a:spcPct val="85000"/>
              </a:lnSpc>
              <a:buFont typeface="Wingdings" pitchFamily="2" charset="2"/>
              <a:buAutoNum type="arabicPeriod"/>
            </a:pPr>
            <a:r>
              <a:rPr lang="en-CA" sz="2200" dirty="0" smtClean="0">
                <a:effectLst/>
              </a:rPr>
              <a:t>Add Drilldown Capability.</a:t>
            </a:r>
          </a:p>
          <a:p>
            <a:pPr marL="1371600" lvl="2" indent="-457200">
              <a:lnSpc>
                <a:spcPct val="85000"/>
              </a:lnSpc>
              <a:buFont typeface="Wingdings" pitchFamily="2" charset="2"/>
              <a:buAutoNum type="arabicPeriod"/>
            </a:pPr>
            <a:r>
              <a:rPr lang="en-CA" sz="2200" dirty="0" smtClean="0">
                <a:effectLst/>
              </a:rPr>
              <a:t>Add Totalling.</a:t>
            </a:r>
            <a:endParaRPr lang="en-US" sz="2200" dirty="0" smtClean="0">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2</a:t>
            </a:r>
          </a:p>
          <a:p>
            <a:pPr marL="990600" lvl="1" indent="-533400"/>
            <a:r>
              <a:rPr lang="en-CA" sz="2100" b="1" dirty="0" smtClean="0">
                <a:effectLst/>
              </a:rPr>
              <a:t>Employee Time Report, Task 1: Create the Chapter07 Project, a Shared Data Source, a New Report, and a Dataset</a:t>
            </a:r>
            <a:endParaRPr lang="en-US" sz="2100" b="1" dirty="0" smtClean="0">
              <a:effectLst/>
            </a:endParaRPr>
          </a:p>
          <a:p>
            <a:pPr marL="1371600" lvl="2" indent="-457200">
              <a:buFont typeface="Wingdings" pitchFamily="2" charset="2"/>
              <a:buAutoNum type="arabicPeriod"/>
            </a:pPr>
            <a:r>
              <a:rPr lang="en-CA" sz="2100" dirty="0" smtClean="0">
                <a:effectLst/>
              </a:rPr>
              <a:t>Create a new Reporting Services project called Chapter08 in the MSSQLRS folder. </a:t>
            </a:r>
          </a:p>
          <a:p>
            <a:pPr marL="1371600" lvl="2" indent="-457200">
              <a:buFont typeface="Wingdings" pitchFamily="2" charset="2"/>
              <a:buAutoNum type="arabicPeriod"/>
            </a:pPr>
            <a:r>
              <a:rPr lang="en-CA" sz="2100" dirty="0" smtClean="0">
                <a:effectLst/>
              </a:rPr>
              <a:t>Create a shared data source called Galactic for the Galactic database. </a:t>
            </a:r>
          </a:p>
          <a:p>
            <a:pPr marL="1371600" lvl="2" indent="-457200">
              <a:buFont typeface="Wingdings" pitchFamily="2" charset="2"/>
              <a:buAutoNum type="arabicPeriod"/>
            </a:pPr>
            <a:r>
              <a:rPr lang="en-CA" sz="2100" dirty="0" smtClean="0">
                <a:effectLst/>
              </a:rPr>
              <a:t>Right-click Reports in the Solution Explorer. Select Add | New Item from the context menu. The Add New Item dialog box appears.</a:t>
            </a:r>
          </a:p>
          <a:p>
            <a:pPr marL="1371600" lvl="2" indent="-457200">
              <a:buFont typeface="Wingdings" pitchFamily="2" charset="2"/>
              <a:buAutoNum type="arabicPeriod"/>
            </a:pPr>
            <a:r>
              <a:rPr lang="en-US" sz="2100" dirty="0" smtClean="0">
                <a:effectLst/>
              </a:rPr>
              <a:t>Single-click </a:t>
            </a:r>
            <a:r>
              <a:rPr lang="en-US" sz="2100" dirty="0" err="1" smtClean="0">
                <a:effectLst/>
              </a:rPr>
              <a:t>GDSReport</a:t>
            </a:r>
            <a:r>
              <a:rPr lang="en-US" sz="2100" dirty="0" smtClean="0">
                <a:effectLst/>
              </a:rPr>
              <a:t> in the Templates area to select it. Change the Name to </a:t>
            </a:r>
            <a:r>
              <a:rPr lang="en-US" sz="2100" dirty="0" err="1" smtClean="0">
                <a:effectLst/>
              </a:rPr>
              <a:t>EmployeeTime</a:t>
            </a:r>
            <a:r>
              <a:rPr lang="en-US" sz="2100" dirty="0" smtClean="0">
                <a:effectLst/>
              </a:rPr>
              <a:t> and click Add.</a:t>
            </a:r>
          </a:p>
          <a:p>
            <a:pPr marL="1371600" lvl="2" indent="-457200">
              <a:buFont typeface="Wingdings" pitchFamily="2" charset="2"/>
              <a:buAutoNum type="arabicPeriod"/>
            </a:pPr>
            <a:r>
              <a:rPr lang="en-US" sz="2100" dirty="0" smtClean="0">
                <a:effectLst/>
              </a:rPr>
              <a:t>Create a data source called “Galactic” in this new report. This new data source should reference the Galactic shared data source.</a:t>
            </a:r>
            <a:r>
              <a:rPr lang="en-US" dirty="0" smtClean="0">
                <a:effectLst/>
              </a:rPr>
              <a:t> </a:t>
            </a:r>
          </a:p>
          <a:p>
            <a:pPr marL="1371600" lvl="2" indent="-457200">
              <a:buFont typeface="Wingdings" pitchFamily="2" charset="2"/>
              <a:buAutoNum type="arabicPeriod"/>
            </a:pPr>
            <a:endParaRPr lang="en-US" dirty="0" smtClean="0">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2</a:t>
            </a:r>
          </a:p>
          <a:p>
            <a:pPr marL="990600" lvl="1" indent="-533400"/>
            <a:r>
              <a:rPr lang="en-CA" sz="2100" b="1" dirty="0" smtClean="0">
                <a:effectLst/>
              </a:rPr>
              <a:t>Employee Time Report, Task 1: Create the Chapter07 Project, a Shared Data Source, a New Report, and a Dataset</a:t>
            </a:r>
            <a:endParaRPr lang="en-US" sz="2100" b="1" dirty="0" smtClean="0">
              <a:effectLst/>
            </a:endParaRPr>
          </a:p>
          <a:p>
            <a:pPr marL="1371600" lvl="2" indent="-457200">
              <a:buFont typeface="Wingdings" pitchFamily="2" charset="2"/>
              <a:buAutoNum type="arabicPeriod" startAt="6"/>
            </a:pPr>
            <a:r>
              <a:rPr lang="en-CA" sz="2100" dirty="0" smtClean="0">
                <a:effectLst/>
              </a:rPr>
              <a:t>Create a dataset called “</a:t>
            </a:r>
            <a:r>
              <a:rPr lang="en-CA" sz="2100" dirty="0" err="1" smtClean="0">
                <a:effectLst/>
              </a:rPr>
              <a:t>EmployeeTime</a:t>
            </a:r>
            <a:r>
              <a:rPr lang="en-CA" sz="2100" dirty="0" smtClean="0">
                <a:effectLst/>
              </a:rPr>
              <a:t>” with the following query:</a:t>
            </a:r>
          </a:p>
          <a:p>
            <a:pPr marL="1371600" lvl="2" indent="-457200">
              <a:lnSpc>
                <a:spcPct val="90000"/>
              </a:lnSpc>
              <a:buFont typeface="Wingdings" pitchFamily="2" charset="2"/>
              <a:buNone/>
            </a:pPr>
            <a:r>
              <a:rPr lang="en-US" sz="1800" dirty="0" smtClean="0">
                <a:effectLst/>
                <a:latin typeface="Courier New" pitchFamily="49" charset="0"/>
              </a:rPr>
              <a:t>SELECT Description AS Job,</a:t>
            </a:r>
          </a:p>
          <a:p>
            <a:pPr marL="1371600" lvl="2" indent="-457200">
              <a:lnSpc>
                <a:spcPct val="90000"/>
              </a:lnSpc>
              <a:buFont typeface="Wingdings" pitchFamily="2" charset="2"/>
              <a:buNone/>
            </a:pPr>
            <a:r>
              <a:rPr lang="en-US" sz="1800" dirty="0" smtClean="0">
                <a:effectLst/>
                <a:latin typeface="Courier New" pitchFamily="49" charset="0"/>
              </a:rPr>
              <a:t>	</a:t>
            </a:r>
            <a:r>
              <a:rPr lang="en-US" sz="1800" dirty="0" err="1" smtClean="0">
                <a:effectLst/>
                <a:latin typeface="Courier New" pitchFamily="49" charset="0"/>
              </a:rPr>
              <a:t>Employee.EmployeeNumber</a:t>
            </a:r>
            <a:r>
              <a:rPr lang="en-US" sz="1800" dirty="0" smtClean="0">
                <a:effectLst/>
                <a:latin typeface="Courier New" pitchFamily="49" charset="0"/>
              </a:rPr>
              <a:t>,</a:t>
            </a:r>
          </a:p>
          <a:p>
            <a:pPr marL="1371600" lvl="2" indent="-457200">
              <a:lnSpc>
                <a:spcPct val="90000"/>
              </a:lnSpc>
              <a:buFont typeface="Wingdings" pitchFamily="2" charset="2"/>
              <a:buNone/>
            </a:pPr>
            <a:r>
              <a:rPr lang="en-US" sz="1800" dirty="0" smtClean="0">
                <a:effectLst/>
                <a:latin typeface="Courier New" pitchFamily="49" charset="0"/>
              </a:rPr>
              <a:t>	</a:t>
            </a:r>
            <a:r>
              <a:rPr lang="en-US" sz="1800" dirty="0" err="1" smtClean="0">
                <a:effectLst/>
                <a:latin typeface="Courier New" pitchFamily="49" charset="0"/>
              </a:rPr>
              <a:t>FirstName</a:t>
            </a:r>
            <a:r>
              <a:rPr lang="en-US" sz="1800" dirty="0" smtClean="0">
                <a:effectLst/>
                <a:latin typeface="Courier New" pitchFamily="49" charset="0"/>
              </a:rPr>
              <a:t>,</a:t>
            </a:r>
          </a:p>
          <a:p>
            <a:pPr marL="1371600" lvl="2" indent="-457200">
              <a:lnSpc>
                <a:spcPct val="90000"/>
              </a:lnSpc>
              <a:buFont typeface="Wingdings" pitchFamily="2" charset="2"/>
              <a:buNone/>
            </a:pPr>
            <a:r>
              <a:rPr lang="en-US" sz="1800" dirty="0" smtClean="0">
                <a:effectLst/>
                <a:latin typeface="Courier New" pitchFamily="49" charset="0"/>
              </a:rPr>
              <a:t>	</a:t>
            </a:r>
            <a:r>
              <a:rPr lang="en-US" sz="1800" dirty="0" err="1" smtClean="0">
                <a:effectLst/>
                <a:latin typeface="Courier New" pitchFamily="49" charset="0"/>
              </a:rPr>
              <a:t>LastName</a:t>
            </a:r>
            <a:r>
              <a:rPr lang="en-US" sz="1800" dirty="0" smtClean="0">
                <a:effectLst/>
                <a:latin typeface="Courier New" pitchFamily="49" charset="0"/>
              </a:rPr>
              <a:t>,</a:t>
            </a:r>
          </a:p>
          <a:p>
            <a:pPr marL="1371600" lvl="2" indent="-457200">
              <a:lnSpc>
                <a:spcPct val="90000"/>
              </a:lnSpc>
              <a:buFont typeface="Wingdings" pitchFamily="2" charset="2"/>
              <a:buNone/>
            </a:pPr>
            <a:r>
              <a:rPr lang="en-US" sz="1800" dirty="0" smtClean="0">
                <a:effectLst/>
                <a:latin typeface="Courier New" pitchFamily="49" charset="0"/>
              </a:rPr>
              <a:t>	CONVERT(char(4),DATEPART(</a:t>
            </a:r>
            <a:r>
              <a:rPr lang="en-US" sz="1800" dirty="0" err="1" smtClean="0">
                <a:effectLst/>
                <a:latin typeface="Courier New" pitchFamily="49" charset="0"/>
              </a:rPr>
              <a:t>yy</a:t>
            </a:r>
            <a:r>
              <a:rPr lang="en-US" sz="1800" dirty="0" smtClean="0">
                <a:effectLst/>
                <a:latin typeface="Courier New" pitchFamily="49" charset="0"/>
              </a:rPr>
              <a:t>, </a:t>
            </a:r>
            <a:r>
              <a:rPr lang="en-US" sz="1800" dirty="0" err="1" smtClean="0">
                <a:effectLst/>
                <a:latin typeface="Courier New" pitchFamily="49" charset="0"/>
              </a:rPr>
              <a:t>WorkDate</a:t>
            </a:r>
            <a:r>
              <a:rPr lang="en-US" sz="1800" dirty="0" smtClean="0">
                <a:effectLst/>
                <a:latin typeface="Courier New" pitchFamily="49" charset="0"/>
              </a:rPr>
              <a:t>))+'-'+</a:t>
            </a:r>
          </a:p>
          <a:p>
            <a:pPr marL="1371600" lvl="2" indent="-457200">
              <a:lnSpc>
                <a:spcPct val="90000"/>
              </a:lnSpc>
              <a:buFont typeface="Wingdings" pitchFamily="2" charset="2"/>
              <a:buNone/>
            </a:pPr>
            <a:r>
              <a:rPr lang="en-US" sz="1800" dirty="0" smtClean="0">
                <a:effectLst/>
                <a:latin typeface="Courier New" pitchFamily="49" charset="0"/>
              </a:rPr>
              <a:t>	CONVERT(char(2),DATEPART(wk, </a:t>
            </a:r>
            <a:r>
              <a:rPr lang="en-US" sz="1800" dirty="0" err="1" smtClean="0">
                <a:effectLst/>
                <a:latin typeface="Courier New" pitchFamily="49" charset="0"/>
              </a:rPr>
              <a:t>WorkDate</a:t>
            </a:r>
            <a:r>
              <a:rPr lang="en-US" sz="1800" dirty="0" smtClean="0">
                <a:effectLst/>
                <a:latin typeface="Courier New" pitchFamily="49" charset="0"/>
              </a:rPr>
              <a:t>)) AS Week,</a:t>
            </a:r>
          </a:p>
          <a:p>
            <a:pPr marL="1371600" lvl="2" indent="-457200">
              <a:lnSpc>
                <a:spcPct val="90000"/>
              </a:lnSpc>
              <a:buFont typeface="Wingdings" pitchFamily="2" charset="2"/>
              <a:buNone/>
            </a:pPr>
            <a:r>
              <a:rPr lang="en-US" sz="1800" dirty="0" smtClean="0">
                <a:effectLst/>
                <a:latin typeface="Courier New" pitchFamily="49" charset="0"/>
              </a:rPr>
              <a:t>	</a:t>
            </a:r>
            <a:r>
              <a:rPr lang="en-US" sz="1800" dirty="0" err="1" smtClean="0">
                <a:effectLst/>
                <a:latin typeface="Courier New" pitchFamily="49" charset="0"/>
              </a:rPr>
              <a:t>WorkDate</a:t>
            </a:r>
            <a:r>
              <a:rPr lang="en-US" sz="1800" dirty="0" smtClean="0">
                <a:effectLst/>
                <a:latin typeface="Courier New" pitchFamily="49" charset="0"/>
              </a:rPr>
              <a:t>,</a:t>
            </a:r>
          </a:p>
          <a:p>
            <a:pPr marL="1371600" lvl="2" indent="-457200">
              <a:lnSpc>
                <a:spcPct val="90000"/>
              </a:lnSpc>
              <a:buFont typeface="Wingdings" pitchFamily="2" charset="2"/>
              <a:buNone/>
            </a:pPr>
            <a:r>
              <a:rPr lang="en-US" sz="1800" dirty="0" smtClean="0">
                <a:effectLst/>
                <a:latin typeface="Courier New" pitchFamily="49" charset="0"/>
              </a:rPr>
              <a:t>	</a:t>
            </a:r>
            <a:r>
              <a:rPr lang="en-US" sz="1800" dirty="0" err="1" smtClean="0">
                <a:effectLst/>
                <a:latin typeface="Courier New" pitchFamily="49" charset="0"/>
              </a:rPr>
              <a:t>HoursWorked</a:t>
            </a:r>
            <a:endParaRPr lang="en-US" sz="1800" dirty="0" smtClean="0">
              <a:effectLst/>
              <a:latin typeface="Courier New" pitchFamily="49" charset="0"/>
            </a:endParaRPr>
          </a:p>
          <a:p>
            <a:pPr marL="1371600" lvl="2" indent="-457200">
              <a:lnSpc>
                <a:spcPct val="90000"/>
              </a:lnSpc>
              <a:buFont typeface="Wingdings" pitchFamily="2" charset="2"/>
              <a:buNone/>
            </a:pPr>
            <a:r>
              <a:rPr lang="en-US" sz="1800" dirty="0" smtClean="0">
                <a:effectLst/>
                <a:latin typeface="Courier New" pitchFamily="49" charset="0"/>
              </a:rPr>
              <a:t>FROM </a:t>
            </a:r>
            <a:r>
              <a:rPr lang="en-US" sz="1800" dirty="0" err="1" smtClean="0">
                <a:effectLst/>
                <a:latin typeface="Courier New" pitchFamily="49" charset="0"/>
              </a:rPr>
              <a:t>TimeEntry</a:t>
            </a:r>
            <a:endParaRPr lang="en-US" sz="1800" dirty="0" smtClean="0">
              <a:effectLst/>
              <a:latin typeface="Courier New" pitchFamily="49" charset="0"/>
            </a:endParaRPr>
          </a:p>
          <a:p>
            <a:pPr marL="1371600" lvl="2" indent="-457200">
              <a:lnSpc>
                <a:spcPct val="90000"/>
              </a:lnSpc>
              <a:buFont typeface="Wingdings" pitchFamily="2" charset="2"/>
              <a:buNone/>
            </a:pPr>
            <a:r>
              <a:rPr lang="en-US" sz="1800" dirty="0" smtClean="0">
                <a:effectLst/>
                <a:latin typeface="Courier New" pitchFamily="49" charset="0"/>
              </a:rPr>
              <a:t>INNER JOIN Assignment</a:t>
            </a:r>
          </a:p>
          <a:p>
            <a:pPr marL="1371600" lvl="2" indent="-457200">
              <a:lnSpc>
                <a:spcPct val="90000"/>
              </a:lnSpc>
              <a:buFont typeface="Wingdings" pitchFamily="2" charset="2"/>
              <a:buNone/>
            </a:pPr>
            <a:r>
              <a:rPr lang="en-US" sz="1800" dirty="0" smtClean="0">
                <a:effectLst/>
                <a:latin typeface="Courier New" pitchFamily="49" charset="0"/>
              </a:rPr>
              <a:t>	ON </a:t>
            </a:r>
            <a:r>
              <a:rPr lang="en-US" sz="1800" dirty="0" err="1" smtClean="0">
                <a:effectLst/>
                <a:latin typeface="Courier New" pitchFamily="49" charset="0"/>
              </a:rPr>
              <a:t>TimeEntry.AssignmentID</a:t>
            </a:r>
            <a:r>
              <a:rPr lang="en-US" sz="1800" dirty="0" smtClean="0">
                <a:effectLst/>
                <a:latin typeface="Courier New" pitchFamily="49" charset="0"/>
              </a:rPr>
              <a:t> = </a:t>
            </a:r>
            <a:r>
              <a:rPr lang="en-US" sz="1800" dirty="0" err="1" smtClean="0">
                <a:effectLst/>
                <a:latin typeface="Courier New" pitchFamily="49" charset="0"/>
              </a:rPr>
              <a:t>Assignment.AssignmentID</a:t>
            </a:r>
            <a:endParaRPr lang="en-US" sz="1800" dirty="0" smtClean="0">
              <a:effectLst/>
              <a:latin typeface="Courier New" pitchFamily="49" charset="0"/>
            </a:endParaRPr>
          </a:p>
          <a:p>
            <a:pPr marL="1371600" lvl="2" indent="-457200">
              <a:lnSpc>
                <a:spcPct val="90000"/>
              </a:lnSpc>
              <a:buFont typeface="Wingdings" pitchFamily="2" charset="2"/>
              <a:buNone/>
            </a:pPr>
            <a:r>
              <a:rPr lang="en-US" sz="1800" dirty="0" smtClean="0">
                <a:effectLst/>
                <a:latin typeface="Courier New" pitchFamily="49" charset="0"/>
              </a:rPr>
              <a:t>INNER JOIN Employee</a:t>
            </a:r>
          </a:p>
          <a:p>
            <a:pPr marL="1371600" lvl="2" indent="-457200">
              <a:lnSpc>
                <a:spcPct val="90000"/>
              </a:lnSpc>
              <a:buFont typeface="Wingdings" pitchFamily="2" charset="2"/>
              <a:buNone/>
            </a:pPr>
            <a:r>
              <a:rPr lang="en-US" sz="1800" dirty="0" smtClean="0">
                <a:effectLst/>
                <a:latin typeface="Courier New" pitchFamily="49" charset="0"/>
              </a:rPr>
              <a:t>	ON </a:t>
            </a:r>
            <a:r>
              <a:rPr lang="en-US" sz="1800" dirty="0" err="1" smtClean="0">
                <a:effectLst/>
                <a:latin typeface="Courier New" pitchFamily="49" charset="0"/>
              </a:rPr>
              <a:t>Assignment.EmployeeNumber</a:t>
            </a:r>
            <a:r>
              <a:rPr lang="en-US" sz="1800" dirty="0" smtClean="0">
                <a:effectLst/>
                <a:latin typeface="Courier New" pitchFamily="49" charset="0"/>
              </a:rPr>
              <a:t> = </a:t>
            </a:r>
            <a:r>
              <a:rPr lang="en-US" sz="1800" dirty="0" err="1" smtClean="0">
                <a:effectLst/>
                <a:latin typeface="Courier New" pitchFamily="49" charset="0"/>
              </a:rPr>
              <a:t>Employee.EmployeeNumber</a:t>
            </a:r>
            <a:endParaRPr lang="en-US" sz="1800" dirty="0" smtClean="0">
              <a:effectLst/>
              <a:latin typeface="Courier New" pitchFamily="49" charset="0"/>
            </a:endParaRPr>
          </a:p>
          <a:p>
            <a:pPr marL="1371600" lvl="2" indent="-457200">
              <a:lnSpc>
                <a:spcPct val="90000"/>
              </a:lnSpc>
              <a:buFont typeface="Wingdings" pitchFamily="2" charset="2"/>
              <a:buNone/>
            </a:pPr>
            <a:r>
              <a:rPr lang="en-US" sz="1800" dirty="0" smtClean="0">
                <a:effectLst/>
                <a:latin typeface="Courier New" pitchFamily="49" charset="0"/>
              </a:rPr>
              <a:t>INNER JOIN Job</a:t>
            </a:r>
          </a:p>
          <a:p>
            <a:pPr marL="1371600" lvl="2" indent="-457200">
              <a:lnSpc>
                <a:spcPct val="90000"/>
              </a:lnSpc>
              <a:buFont typeface="Wingdings" pitchFamily="2" charset="2"/>
              <a:buNone/>
            </a:pPr>
            <a:r>
              <a:rPr lang="en-US" sz="1800" dirty="0" smtClean="0">
                <a:effectLst/>
                <a:latin typeface="Courier New" pitchFamily="49" charset="0"/>
              </a:rPr>
              <a:t>	ON </a:t>
            </a:r>
            <a:r>
              <a:rPr lang="en-US" sz="1800" dirty="0" err="1" smtClean="0">
                <a:effectLst/>
                <a:latin typeface="Courier New" pitchFamily="49" charset="0"/>
              </a:rPr>
              <a:t>Assignment.JobID</a:t>
            </a:r>
            <a:r>
              <a:rPr lang="en-US" sz="1800" dirty="0" smtClean="0">
                <a:effectLst/>
                <a:latin typeface="Courier New" pitchFamily="49" charset="0"/>
              </a:rPr>
              <a:t> = </a:t>
            </a:r>
            <a:r>
              <a:rPr lang="en-US" sz="1800" dirty="0" err="1" smtClean="0">
                <a:effectLst/>
                <a:latin typeface="Courier New" pitchFamily="49" charset="0"/>
              </a:rPr>
              <a:t>Job.JobID</a:t>
            </a:r>
            <a:endParaRPr lang="en-US" sz="1800" dirty="0" smtClean="0">
              <a:effectLst/>
              <a:latin typeface="Courier New" pitchFamily="49" charset="0"/>
            </a:endParaRPr>
          </a:p>
          <a:p>
            <a:pPr marL="1371600" lvl="2" indent="-457200">
              <a:lnSpc>
                <a:spcPct val="90000"/>
              </a:lnSpc>
              <a:buFont typeface="Wingdings" pitchFamily="2" charset="2"/>
              <a:buNone/>
            </a:pPr>
            <a:r>
              <a:rPr lang="en-US" sz="1800" dirty="0" smtClean="0">
                <a:effectLst/>
                <a:latin typeface="Courier New" pitchFamily="49" charset="0"/>
              </a:rPr>
              <a:t>ORDER BY Job, </a:t>
            </a:r>
            <a:r>
              <a:rPr lang="en-US" sz="1800" dirty="0" err="1" smtClean="0">
                <a:effectLst/>
                <a:latin typeface="Courier New" pitchFamily="49" charset="0"/>
              </a:rPr>
              <a:t>Employee.EmployeeNumber</a:t>
            </a:r>
            <a:r>
              <a:rPr lang="en-US" sz="1800" dirty="0" smtClean="0">
                <a:effectLst/>
                <a:latin typeface="Courier New" pitchFamily="49" charset="0"/>
              </a:rPr>
              <a:t>, Week, </a:t>
            </a:r>
            <a:r>
              <a:rPr lang="en-US" sz="1800" dirty="0" err="1" smtClean="0">
                <a:effectLst/>
                <a:latin typeface="Courier New" pitchFamily="49" charset="0"/>
              </a:rPr>
              <a:t>WorkDate</a:t>
            </a:r>
            <a:endParaRPr lang="en-US" sz="1800" dirty="0" smtClean="0">
              <a:effectLst/>
              <a:latin typeface="Courier New"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2</a:t>
            </a:r>
          </a:p>
          <a:p>
            <a:pPr marL="990600" lvl="1" indent="-533400"/>
            <a:r>
              <a:rPr lang="en-CA" sz="2300" b="1" dirty="0" smtClean="0">
                <a:effectLst/>
              </a:rPr>
              <a:t>Employee Time Report, Task 2: Populate the Report Layout</a:t>
            </a:r>
            <a:endParaRPr lang="en-US" sz="2300" b="1" dirty="0" smtClean="0">
              <a:effectLst/>
            </a:endParaRPr>
          </a:p>
          <a:p>
            <a:pPr marL="1371600" lvl="2" indent="-457200">
              <a:lnSpc>
                <a:spcPct val="95000"/>
              </a:lnSpc>
              <a:buFont typeface="Wingdings" pitchFamily="2" charset="2"/>
              <a:buAutoNum type="arabicPeriod"/>
            </a:pPr>
            <a:r>
              <a:rPr lang="en-CA" sz="2000" dirty="0" smtClean="0">
                <a:effectLst/>
              </a:rPr>
              <a:t>Place a text box onto the body of the report. Modify the following properties of this text box:</a:t>
            </a:r>
            <a:endParaRPr lang="en-US" sz="2000" dirty="0" smtClean="0">
              <a:effectLst/>
            </a:endParaRPr>
          </a:p>
          <a:p>
            <a:pPr marL="1371600" lvl="2" indent="-457200">
              <a:lnSpc>
                <a:spcPct val="95000"/>
              </a:lnSpc>
              <a:buFont typeface="Wingdings" pitchFamily="2" charset="2"/>
              <a:buAutoNum type="arabicPeriod"/>
            </a:pPr>
            <a:endParaRPr lang="en-US" sz="2000" dirty="0" smtClean="0">
              <a:effectLst/>
            </a:endParaRPr>
          </a:p>
          <a:p>
            <a:pPr marL="1371600" lvl="2" indent="-457200">
              <a:lnSpc>
                <a:spcPct val="95000"/>
              </a:lnSpc>
              <a:buFont typeface="Wingdings" pitchFamily="2" charset="2"/>
              <a:buAutoNum type="arabicPeriod"/>
            </a:pPr>
            <a:endParaRPr lang="en-US" sz="2000" dirty="0" smtClean="0">
              <a:effectLst/>
            </a:endParaRPr>
          </a:p>
          <a:p>
            <a:pPr marL="1371600" lvl="2" indent="-457200">
              <a:lnSpc>
                <a:spcPct val="95000"/>
              </a:lnSpc>
              <a:buFont typeface="Wingdings" pitchFamily="2" charset="2"/>
              <a:buAutoNum type="arabicPeriod"/>
            </a:pPr>
            <a:endParaRPr lang="en-US" sz="2000" dirty="0" smtClean="0">
              <a:effectLst/>
            </a:endParaRPr>
          </a:p>
          <a:p>
            <a:pPr marL="1371600" lvl="2" indent="-457200">
              <a:lnSpc>
                <a:spcPct val="95000"/>
              </a:lnSpc>
              <a:buFont typeface="Wingdings" pitchFamily="2" charset="2"/>
              <a:buAutoNum type="arabicPeriod"/>
            </a:pPr>
            <a:endParaRPr lang="en-US" sz="2000" dirty="0" smtClean="0">
              <a:effectLst/>
            </a:endParaRPr>
          </a:p>
          <a:p>
            <a:pPr marL="1371600" lvl="2" indent="-457200">
              <a:lnSpc>
                <a:spcPct val="95000"/>
              </a:lnSpc>
              <a:buFont typeface="Wingdings" pitchFamily="2" charset="2"/>
              <a:buAutoNum type="arabicPeriod"/>
            </a:pPr>
            <a:endParaRPr lang="en-US" sz="2000" dirty="0" smtClean="0">
              <a:effectLst/>
            </a:endParaRPr>
          </a:p>
          <a:p>
            <a:pPr marL="1371600" lvl="2" indent="-457200">
              <a:lnSpc>
                <a:spcPct val="95000"/>
              </a:lnSpc>
              <a:buFont typeface="Wingdings" pitchFamily="2" charset="2"/>
              <a:buAutoNum type="arabicPeriod"/>
            </a:pPr>
            <a:r>
              <a:rPr lang="en-US" sz="2000" dirty="0" smtClean="0">
                <a:effectLst/>
              </a:rPr>
              <a:t>Use the table template from the Toolbox to place a </a:t>
            </a:r>
            <a:r>
              <a:rPr lang="en-US" sz="2000" dirty="0" err="1" smtClean="0">
                <a:effectLst/>
              </a:rPr>
              <a:t>tablix</a:t>
            </a:r>
            <a:r>
              <a:rPr lang="en-US" sz="2000" dirty="0" smtClean="0">
                <a:effectLst/>
              </a:rPr>
              <a:t> onto the body of the report immediately below the text box you just added.</a:t>
            </a:r>
          </a:p>
          <a:p>
            <a:pPr marL="1371600" lvl="2" indent="-457200">
              <a:lnSpc>
                <a:spcPct val="95000"/>
              </a:lnSpc>
              <a:buFont typeface="Wingdings" pitchFamily="2" charset="2"/>
              <a:buAutoNum type="arabicPeriod"/>
            </a:pPr>
            <a:r>
              <a:rPr lang="en-US" sz="2000" dirty="0" smtClean="0">
                <a:effectLst/>
              </a:rPr>
              <a:t>In the Report Data window, drag the </a:t>
            </a:r>
            <a:r>
              <a:rPr lang="en-US" sz="2000" dirty="0" err="1" smtClean="0">
                <a:effectLst/>
              </a:rPr>
              <a:t>WorkDate</a:t>
            </a:r>
            <a:r>
              <a:rPr lang="en-US" sz="2000" dirty="0" smtClean="0">
                <a:effectLst/>
              </a:rPr>
              <a:t> field into the data row in the center column of the </a:t>
            </a:r>
            <a:r>
              <a:rPr lang="en-US" sz="2000" dirty="0" err="1" smtClean="0">
                <a:effectLst/>
              </a:rPr>
              <a:t>tablix</a:t>
            </a:r>
            <a:r>
              <a:rPr lang="en-US" sz="2000" dirty="0" smtClean="0">
                <a:effectLst/>
              </a:rPr>
              <a:t>.</a:t>
            </a:r>
          </a:p>
          <a:p>
            <a:pPr marL="1371600" lvl="2" indent="-457200">
              <a:lnSpc>
                <a:spcPct val="95000"/>
              </a:lnSpc>
              <a:buFont typeface="Wingdings" pitchFamily="2" charset="2"/>
              <a:buAutoNum type="arabicPeriod"/>
            </a:pPr>
            <a:r>
              <a:rPr lang="en-US" sz="2000" dirty="0" smtClean="0">
                <a:effectLst/>
              </a:rPr>
              <a:t>Drag the </a:t>
            </a:r>
            <a:r>
              <a:rPr lang="en-US" sz="2000" dirty="0" err="1" smtClean="0">
                <a:effectLst/>
              </a:rPr>
              <a:t>HoursWorked</a:t>
            </a:r>
            <a:r>
              <a:rPr lang="en-US" sz="2000" dirty="0" smtClean="0">
                <a:effectLst/>
              </a:rPr>
              <a:t> field into the data row in the right-hand column of the table.</a:t>
            </a:r>
          </a:p>
          <a:p>
            <a:pPr marL="1371600" lvl="2" indent="-457200">
              <a:lnSpc>
                <a:spcPct val="95000"/>
              </a:lnSpc>
              <a:buFont typeface="Wingdings" pitchFamily="2" charset="2"/>
              <a:buAutoNum type="arabicPeriod"/>
            </a:pPr>
            <a:r>
              <a:rPr lang="en-US" sz="2000" dirty="0" smtClean="0">
                <a:effectLst/>
              </a:rPr>
              <a:t>Select the entire header row in the </a:t>
            </a:r>
            <a:r>
              <a:rPr lang="en-US" sz="2000" dirty="0" err="1" smtClean="0">
                <a:effectLst/>
              </a:rPr>
              <a:t>tablix</a:t>
            </a:r>
            <a:r>
              <a:rPr lang="en-US" sz="2000" dirty="0" smtClean="0">
                <a:effectLst/>
              </a:rPr>
              <a:t>. Modify the following property:</a:t>
            </a:r>
          </a:p>
        </p:txBody>
      </p:sp>
      <p:pic>
        <p:nvPicPr>
          <p:cNvPr id="34822" name="Picture 6"/>
          <p:cNvPicPr>
            <a:picLocks noChangeAspect="1" noChangeArrowheads="1"/>
          </p:cNvPicPr>
          <p:nvPr/>
        </p:nvPicPr>
        <p:blipFill>
          <a:blip r:embed="rId2" cstate="print"/>
          <a:srcRect r="25046"/>
          <a:stretch>
            <a:fillRect/>
          </a:stretch>
        </p:blipFill>
        <p:spPr bwMode="auto">
          <a:xfrm>
            <a:off x="2514600" y="6274822"/>
            <a:ext cx="4724400" cy="443478"/>
          </a:xfrm>
          <a:prstGeom prst="rect">
            <a:avLst/>
          </a:prstGeom>
          <a:noFill/>
          <a:ln w="9525">
            <a:noFill/>
            <a:miter lim="800000"/>
            <a:headEnd/>
            <a:tailEnd/>
          </a:ln>
          <a:effectLst/>
        </p:spPr>
      </p:pic>
      <p:pic>
        <p:nvPicPr>
          <p:cNvPr id="34823" name="Picture 7"/>
          <p:cNvPicPr>
            <a:picLocks noChangeAspect="1" noChangeArrowheads="1"/>
          </p:cNvPicPr>
          <p:nvPr/>
        </p:nvPicPr>
        <p:blipFill>
          <a:blip r:embed="rId3" cstate="print"/>
          <a:srcRect/>
          <a:stretch>
            <a:fillRect/>
          </a:stretch>
        </p:blipFill>
        <p:spPr bwMode="auto">
          <a:xfrm>
            <a:off x="2971800" y="1891145"/>
            <a:ext cx="3505200" cy="17845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2</a:t>
            </a:r>
          </a:p>
          <a:p>
            <a:pPr marL="990600" lvl="1" indent="-533400"/>
            <a:r>
              <a:rPr lang="en-CA" sz="2300" b="1" dirty="0" smtClean="0">
                <a:effectLst/>
              </a:rPr>
              <a:t>Employee Time Report, Task 2: Populate the Report Layout</a:t>
            </a:r>
            <a:endParaRPr lang="en-US" sz="2300" b="1" dirty="0" smtClean="0">
              <a:effectLst/>
            </a:endParaRPr>
          </a:p>
          <a:p>
            <a:pPr marL="1371600" lvl="2" indent="-457200">
              <a:lnSpc>
                <a:spcPct val="90000"/>
              </a:lnSpc>
              <a:buFont typeface="Wingdings" pitchFamily="2" charset="2"/>
              <a:buAutoNum type="arabicPeriod" startAt="6"/>
            </a:pPr>
            <a:r>
              <a:rPr lang="en-CA" sz="2000" dirty="0" smtClean="0">
                <a:effectLst/>
              </a:rPr>
              <a:t>Right-click anywhere in the lower row of the </a:t>
            </a:r>
            <a:r>
              <a:rPr lang="en-CA" sz="2000" dirty="0" err="1" smtClean="0">
                <a:effectLst/>
              </a:rPr>
              <a:t>tablix</a:t>
            </a:r>
            <a:r>
              <a:rPr lang="en-CA" sz="2000" dirty="0" smtClean="0">
                <a:effectLst/>
              </a:rPr>
              <a:t> and hover over the Add Group item in the </a:t>
            </a:r>
            <a:r>
              <a:rPr lang="en-CA" sz="2000" dirty="0" err="1" smtClean="0">
                <a:effectLst/>
              </a:rPr>
              <a:t>Tablix</a:t>
            </a:r>
            <a:r>
              <a:rPr lang="en-CA" sz="2000" dirty="0" smtClean="0">
                <a:effectLst/>
              </a:rPr>
              <a:t> area of the context menu. Select the Parent Group item from the Row Group area of the submenu. The </a:t>
            </a:r>
            <a:r>
              <a:rPr lang="en-CA" sz="2000" dirty="0" err="1" smtClean="0">
                <a:effectLst/>
              </a:rPr>
              <a:t>Tablix</a:t>
            </a:r>
            <a:r>
              <a:rPr lang="en-CA" sz="2000" dirty="0" smtClean="0">
                <a:effectLst/>
              </a:rPr>
              <a:t> group dialog box appears.</a:t>
            </a:r>
          </a:p>
          <a:p>
            <a:pPr marL="1371600" lvl="2" indent="-457200">
              <a:lnSpc>
                <a:spcPct val="90000"/>
              </a:lnSpc>
              <a:buFont typeface="Wingdings" pitchFamily="2" charset="2"/>
              <a:buAutoNum type="arabicPeriod" startAt="6"/>
            </a:pPr>
            <a:r>
              <a:rPr lang="en-CA" sz="2000" dirty="0" smtClean="0">
                <a:effectLst/>
              </a:rPr>
              <a:t>Select [Week] from the Group by drop-down list.</a:t>
            </a:r>
          </a:p>
          <a:p>
            <a:pPr marL="1371600" lvl="2" indent="-457200">
              <a:lnSpc>
                <a:spcPct val="90000"/>
              </a:lnSpc>
              <a:buFont typeface="Wingdings" pitchFamily="2" charset="2"/>
              <a:buAutoNum type="arabicPeriod" startAt="6"/>
            </a:pPr>
            <a:r>
              <a:rPr lang="en-CA" sz="2000" dirty="0" smtClean="0">
                <a:effectLst/>
              </a:rPr>
              <a:t>Check the Add group header check box and the Add group footer check box.</a:t>
            </a:r>
          </a:p>
          <a:p>
            <a:pPr marL="1371600" lvl="2" indent="-457200">
              <a:lnSpc>
                <a:spcPct val="90000"/>
              </a:lnSpc>
              <a:buFont typeface="Wingdings" pitchFamily="2" charset="2"/>
              <a:buAutoNum type="arabicPeriod" startAt="6"/>
            </a:pPr>
            <a:r>
              <a:rPr lang="en-CA" sz="2000" dirty="0" smtClean="0">
                <a:effectLst/>
              </a:rPr>
              <a:t>Click OK to exit the </a:t>
            </a:r>
            <a:r>
              <a:rPr lang="en-CA" sz="2000" dirty="0" err="1" smtClean="0">
                <a:effectLst/>
              </a:rPr>
              <a:t>Tablix</a:t>
            </a:r>
            <a:r>
              <a:rPr lang="en-CA" sz="2000" dirty="0" smtClean="0">
                <a:effectLst/>
              </a:rPr>
              <a:t> group dialog box.</a:t>
            </a:r>
          </a:p>
          <a:p>
            <a:pPr marL="1371600" lvl="2" indent="-457200">
              <a:lnSpc>
                <a:spcPct val="90000"/>
              </a:lnSpc>
              <a:buFont typeface="Wingdings" pitchFamily="2" charset="2"/>
              <a:buAutoNum type="arabicPeriod" startAt="6"/>
            </a:pPr>
            <a:r>
              <a:rPr lang="en-CA" sz="2000" dirty="0" smtClean="0">
                <a:effectLst/>
              </a:rPr>
              <a:t>Right-click the cell containing the [Week] field and select </a:t>
            </a:r>
            <a:r>
              <a:rPr lang="en-CA" sz="2000" dirty="0" err="1" smtClean="0">
                <a:effectLst/>
              </a:rPr>
              <a:t>Tablix</a:t>
            </a:r>
            <a:r>
              <a:rPr lang="en-CA" sz="2000" dirty="0" smtClean="0">
                <a:effectLst/>
              </a:rPr>
              <a:t>: Add Group | Row Group: Parent Group from the context menu. The </a:t>
            </a:r>
            <a:r>
              <a:rPr lang="en-CA" sz="2000" dirty="0" err="1" smtClean="0">
                <a:effectLst/>
              </a:rPr>
              <a:t>Tablix</a:t>
            </a:r>
            <a:r>
              <a:rPr lang="en-CA" sz="2000" dirty="0" smtClean="0">
                <a:effectLst/>
              </a:rPr>
              <a:t> group dialog box appears.</a:t>
            </a:r>
          </a:p>
          <a:p>
            <a:pPr marL="1371600" lvl="2" indent="-457200">
              <a:lnSpc>
                <a:spcPct val="90000"/>
              </a:lnSpc>
              <a:buFont typeface="Wingdings" pitchFamily="2" charset="2"/>
              <a:buAutoNum type="arabicPeriod" startAt="6"/>
            </a:pPr>
            <a:r>
              <a:rPr lang="en-CA" sz="2000" dirty="0" smtClean="0">
                <a:effectLst/>
              </a:rPr>
              <a:t>Select [</a:t>
            </a:r>
            <a:r>
              <a:rPr lang="en-CA" sz="2000" dirty="0" err="1" smtClean="0">
                <a:effectLst/>
              </a:rPr>
              <a:t>EmployeeNumber</a:t>
            </a:r>
            <a:r>
              <a:rPr lang="en-CA" sz="2000" dirty="0" smtClean="0">
                <a:effectLst/>
              </a:rPr>
              <a:t>] from the Group by drop-down list.</a:t>
            </a:r>
          </a:p>
          <a:p>
            <a:pPr marL="1371600" lvl="2" indent="-457200">
              <a:lnSpc>
                <a:spcPct val="90000"/>
              </a:lnSpc>
              <a:buFont typeface="Wingdings" pitchFamily="2" charset="2"/>
              <a:buAutoNum type="arabicPeriod" startAt="6"/>
            </a:pPr>
            <a:r>
              <a:rPr lang="en-CA" sz="2000" dirty="0" smtClean="0">
                <a:effectLst/>
              </a:rPr>
              <a:t>Check the Add group header check box and the Add group footer check box.</a:t>
            </a:r>
          </a:p>
          <a:p>
            <a:pPr marL="1371600" lvl="2" indent="-457200">
              <a:lnSpc>
                <a:spcPct val="90000"/>
              </a:lnSpc>
              <a:buFont typeface="Wingdings" pitchFamily="2" charset="2"/>
              <a:buAutoNum type="arabicPeriod" startAt="6"/>
            </a:pPr>
            <a:r>
              <a:rPr lang="en-CA" sz="2000" dirty="0" smtClean="0">
                <a:effectLst/>
              </a:rPr>
              <a:t>Click OK to exit the </a:t>
            </a:r>
            <a:r>
              <a:rPr lang="en-CA" sz="2000" dirty="0" err="1" smtClean="0">
                <a:effectLst/>
              </a:rPr>
              <a:t>Tablix</a:t>
            </a:r>
            <a:r>
              <a:rPr lang="en-CA" sz="2000" dirty="0" smtClean="0">
                <a:effectLst/>
              </a:rPr>
              <a:t> group dialog box.</a:t>
            </a:r>
          </a:p>
          <a:p>
            <a:pPr marL="1371600" lvl="2" indent="-457200">
              <a:lnSpc>
                <a:spcPct val="90000"/>
              </a:lnSpc>
              <a:buFont typeface="Wingdings" pitchFamily="2" charset="2"/>
              <a:buAutoNum type="arabicPeriod" startAt="6"/>
            </a:pPr>
            <a:r>
              <a:rPr lang="en-CA" sz="2000" dirty="0" smtClean="0">
                <a:effectLst/>
              </a:rPr>
              <a:t>Right-click the cell containing the [</a:t>
            </a:r>
            <a:r>
              <a:rPr lang="en-CA" sz="2000" dirty="0" err="1" smtClean="0">
                <a:effectLst/>
              </a:rPr>
              <a:t>EmployeeNumber</a:t>
            </a:r>
            <a:r>
              <a:rPr lang="en-CA" sz="2000" dirty="0" smtClean="0">
                <a:effectLst/>
              </a:rPr>
              <a:t>] field and select </a:t>
            </a:r>
            <a:r>
              <a:rPr lang="en-CA" sz="2000" dirty="0" err="1" smtClean="0">
                <a:effectLst/>
              </a:rPr>
              <a:t>Tablix</a:t>
            </a:r>
            <a:r>
              <a:rPr lang="en-CA" sz="2000" dirty="0" smtClean="0">
                <a:effectLst/>
              </a:rPr>
              <a:t>: Add Group | Row Group: Parent Group from the context menu. The </a:t>
            </a:r>
            <a:r>
              <a:rPr lang="en-CA" sz="2000" dirty="0" err="1" smtClean="0">
                <a:effectLst/>
              </a:rPr>
              <a:t>Tablix</a:t>
            </a:r>
            <a:r>
              <a:rPr lang="en-CA" sz="2000" dirty="0" smtClean="0">
                <a:effectLst/>
              </a:rPr>
              <a:t> group dialog box appears.</a:t>
            </a:r>
            <a:endParaRPr lang="en-US" sz="2000" dirty="0" smtClean="0">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2</a:t>
            </a:r>
          </a:p>
          <a:p>
            <a:pPr marL="990600" lvl="1" indent="-533400"/>
            <a:r>
              <a:rPr lang="en-CA" sz="2300" b="1" dirty="0" smtClean="0">
                <a:effectLst/>
              </a:rPr>
              <a:t>Employee Time Report, Task 2: Populate the Report Layout</a:t>
            </a:r>
            <a:endParaRPr lang="en-US" sz="2300" b="1" dirty="0" smtClean="0">
              <a:effectLst/>
            </a:endParaRPr>
          </a:p>
          <a:p>
            <a:pPr marL="1371600" lvl="2" indent="-457200">
              <a:buFont typeface="Wingdings" pitchFamily="2" charset="2"/>
              <a:buAutoNum type="arabicPeriod" startAt="15"/>
            </a:pPr>
            <a:r>
              <a:rPr lang="en-CA" sz="2000" dirty="0" smtClean="0">
                <a:effectLst/>
              </a:rPr>
              <a:t>Select [ Job] from the Group by drop-down list.</a:t>
            </a:r>
          </a:p>
          <a:p>
            <a:pPr marL="1371600" lvl="2" indent="-457200">
              <a:buFont typeface="Wingdings" pitchFamily="2" charset="2"/>
              <a:buAutoNum type="arabicPeriod" startAt="15"/>
            </a:pPr>
            <a:r>
              <a:rPr lang="en-CA" sz="2000" dirty="0" smtClean="0">
                <a:effectLst/>
              </a:rPr>
              <a:t>Check the Add group header check box and the Add group footer check box.</a:t>
            </a:r>
          </a:p>
          <a:p>
            <a:pPr marL="1371600" lvl="2" indent="-457200">
              <a:buFont typeface="Wingdings" pitchFamily="2" charset="2"/>
              <a:buAutoNum type="arabicPeriod" startAt="15"/>
            </a:pPr>
            <a:r>
              <a:rPr lang="en-CA" sz="2000" dirty="0" smtClean="0">
                <a:effectLst/>
              </a:rPr>
              <a:t>Click OK to exit the </a:t>
            </a:r>
            <a:r>
              <a:rPr lang="en-CA" sz="2000" dirty="0" err="1" smtClean="0">
                <a:effectLst/>
              </a:rPr>
              <a:t>Tablix</a:t>
            </a:r>
            <a:r>
              <a:rPr lang="en-CA" sz="2000" dirty="0" smtClean="0">
                <a:effectLst/>
              </a:rPr>
              <a:t> group dialog box. The report layout should appear as shown in figure below.</a:t>
            </a:r>
            <a:endParaRPr lang="en-US" sz="2000" dirty="0" smtClean="0">
              <a:effectLst/>
            </a:endParaRPr>
          </a:p>
        </p:txBody>
      </p:sp>
      <p:pic>
        <p:nvPicPr>
          <p:cNvPr id="36868" name="Picture 4"/>
          <p:cNvPicPr>
            <a:picLocks noChangeAspect="1" noChangeArrowheads="1"/>
          </p:cNvPicPr>
          <p:nvPr/>
        </p:nvPicPr>
        <p:blipFill>
          <a:blip r:embed="rId2" cstate="print"/>
          <a:srcRect/>
          <a:stretch>
            <a:fillRect/>
          </a:stretch>
        </p:blipFill>
        <p:spPr bwMode="auto">
          <a:xfrm>
            <a:off x="1524000" y="3019908"/>
            <a:ext cx="6210300" cy="38380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85725" y="76200"/>
            <a:ext cx="8991600" cy="6553200"/>
          </a:xfrm>
        </p:spPr>
        <p:txBody>
          <a:bodyPr/>
          <a:lstStyle/>
          <a:p>
            <a:pPr eaLnBrk="1" hangingPunct="1">
              <a:lnSpc>
                <a:spcPct val="90000"/>
              </a:lnSpc>
              <a:defRPr/>
            </a:pPr>
            <a:r>
              <a:rPr lang="en-CA" sz="3600" b="1" dirty="0" smtClean="0"/>
              <a:t>Never Having to Say “I’m Sorry”</a:t>
            </a:r>
          </a:p>
          <a:p>
            <a:pPr lvl="1">
              <a:defRPr/>
            </a:pPr>
            <a:r>
              <a:rPr lang="en-CA" dirty="0" smtClean="0"/>
              <a:t>Users can be particular about the way their reports are laid out. In many cases, you will be creating new reports to replace existing ones. </a:t>
            </a:r>
          </a:p>
          <a:p>
            <a:pPr lvl="1">
              <a:defRPr/>
            </a:pPr>
            <a:r>
              <a:rPr lang="en-CA" dirty="0" smtClean="0"/>
              <a:t>It may be that the user was getting a report from a legacy system, from an Access report or a  spreadsheet, or from a ledger book. </a:t>
            </a:r>
          </a:p>
          <a:p>
            <a:pPr lvl="1">
              <a:defRPr/>
            </a:pPr>
            <a:r>
              <a:rPr lang="en-CA" dirty="0" smtClean="0"/>
              <a:t>Whatever the case, the user is used to seeing the data presented in a certain way, with everything arranged just so.</a:t>
            </a:r>
          </a:p>
          <a:p>
            <a:pPr lvl="1">
              <a:defRPr/>
            </a:pPr>
            <a:r>
              <a:rPr lang="en-CA" dirty="0" smtClean="0"/>
              <a:t>What the users don’t want to hear is, “I’m sorry, but we can’t do it that way in Reporting Services.”</a:t>
            </a:r>
          </a:p>
          <a:p>
            <a:pPr lvl="1">
              <a:defRPr/>
            </a:pPr>
            <a:endParaRPr lang="en-CA"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2</a:t>
            </a:r>
          </a:p>
          <a:p>
            <a:pPr marL="990600" lvl="1" indent="-533400">
              <a:lnSpc>
                <a:spcPct val="90000"/>
              </a:lnSpc>
            </a:pPr>
            <a:r>
              <a:rPr lang="en-CA" sz="2400" b="1" dirty="0" smtClean="0">
                <a:effectLst/>
              </a:rPr>
              <a:t>Employee Time Report, Task 2: Populate the Report Layout</a:t>
            </a:r>
            <a:endParaRPr lang="en-US" sz="2400" b="1" dirty="0" smtClean="0">
              <a:effectLst/>
            </a:endParaRPr>
          </a:p>
          <a:p>
            <a:pPr marL="1371600" lvl="2" indent="-457200">
              <a:lnSpc>
                <a:spcPct val="90000"/>
              </a:lnSpc>
              <a:buFont typeface="Wingdings" pitchFamily="2" charset="2"/>
              <a:buAutoNum type="arabicPeriod" startAt="18"/>
            </a:pPr>
            <a:r>
              <a:rPr lang="en-CA" sz="2000" dirty="0" smtClean="0">
                <a:effectLst/>
              </a:rPr>
              <a:t>In addition to the header and footer rows for each group, we have a header column for each group. These are the columns to the left of the double dashed line. Click the gray rectangle above the Group3 column and hold down the mouse button. Drag the mouse pointer to the gray rectangle above the Group1 column and release the mouse button. All three group columns to the left of the double dashed lines should be selected.</a:t>
            </a:r>
          </a:p>
          <a:p>
            <a:pPr marL="1371600" lvl="2" indent="-457200">
              <a:lnSpc>
                <a:spcPct val="90000"/>
              </a:lnSpc>
              <a:buFont typeface="Wingdings" pitchFamily="2" charset="2"/>
              <a:buAutoNum type="arabicPeriod" startAt="18"/>
            </a:pPr>
            <a:r>
              <a:rPr lang="en-CA" sz="2000" dirty="0" smtClean="0">
                <a:effectLst/>
              </a:rPr>
              <a:t>Right-click in the gray rectangle above the Group1 column and select Delete Columns from the context menu. This deletes the grouping columns, but it does not delete the groups or the group header and footer rows. </a:t>
            </a:r>
          </a:p>
          <a:p>
            <a:pPr marL="1371600" lvl="2" indent="-457200">
              <a:lnSpc>
                <a:spcPct val="90000"/>
              </a:lnSpc>
              <a:buFont typeface="Wingdings" pitchFamily="2" charset="2"/>
              <a:buAutoNum type="arabicPeriod" startAt="18"/>
            </a:pPr>
            <a:r>
              <a:rPr lang="en-CA" sz="2000" dirty="0" smtClean="0">
                <a:effectLst/>
              </a:rPr>
              <a:t>The symbols in the gray boxes to the left of the </a:t>
            </a:r>
            <a:r>
              <a:rPr lang="en-CA" sz="2000" dirty="0" err="1" smtClean="0">
                <a:effectLst/>
              </a:rPr>
              <a:t>tablix</a:t>
            </a:r>
            <a:r>
              <a:rPr lang="en-CA" sz="2000" dirty="0" smtClean="0">
                <a:effectLst/>
              </a:rPr>
              <a:t> identify the three groupings and the detail row. The detail row has the gray box with the three horizontal lines. Immediately above the detail row is the header for the innermost group. The innermost group is the Week group. The innermost group is surrounded by the header and footer for the middle group, which is the Employee group. </a:t>
            </a:r>
            <a:endParaRPr lang="en-US" sz="2000" dirty="0" smtClean="0">
              <a:effectLs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2</a:t>
            </a:r>
          </a:p>
          <a:p>
            <a:pPr marL="990600" lvl="1" indent="-533400"/>
            <a:r>
              <a:rPr lang="en-CA" sz="2300" b="1" dirty="0" smtClean="0">
                <a:effectLst/>
              </a:rPr>
              <a:t>Employee Time Report, Task 2: Populate the Report Layout</a:t>
            </a:r>
            <a:endParaRPr lang="en-US" sz="2300" b="1" dirty="0" smtClean="0">
              <a:effectLst/>
            </a:endParaRPr>
          </a:p>
          <a:p>
            <a:pPr marL="1371600" lvl="2" indent="-457200">
              <a:lnSpc>
                <a:spcPct val="90000"/>
              </a:lnSpc>
              <a:buFont typeface="Wingdings" pitchFamily="2" charset="2"/>
              <a:buAutoNum type="arabicPeriod" startAt="20"/>
            </a:pPr>
            <a:r>
              <a:rPr lang="en-CA" sz="2000" dirty="0" smtClean="0">
                <a:effectLst/>
              </a:rPr>
              <a:t>The middle group is surrounded by </a:t>
            </a:r>
            <a:r>
              <a:rPr lang="en-US" sz="2000" dirty="0" smtClean="0">
                <a:effectLst/>
              </a:rPr>
              <a:t>the header and footer for the outermost group, which is the Job group. At the very top of the </a:t>
            </a:r>
            <a:r>
              <a:rPr lang="en-US" sz="2000" dirty="0" err="1" smtClean="0">
                <a:effectLst/>
              </a:rPr>
              <a:t>tablix</a:t>
            </a:r>
            <a:r>
              <a:rPr lang="en-US" sz="2000" dirty="0" smtClean="0">
                <a:effectLst/>
              </a:rPr>
              <a:t> is a </a:t>
            </a:r>
            <a:r>
              <a:rPr lang="en-US" sz="2000" dirty="0" err="1" smtClean="0">
                <a:effectLst/>
              </a:rPr>
              <a:t>tablix</a:t>
            </a:r>
            <a:r>
              <a:rPr lang="en-US" sz="2000" dirty="0" smtClean="0">
                <a:effectLst/>
              </a:rPr>
              <a:t> header row for column headings (see figure below). Hover over the leftmost cell in the top group header row. Select the Job field from the Field Selector.</a:t>
            </a:r>
          </a:p>
        </p:txBody>
      </p:sp>
      <p:pic>
        <p:nvPicPr>
          <p:cNvPr id="38916" name="Picture 4"/>
          <p:cNvPicPr>
            <a:picLocks noChangeAspect="1" noChangeArrowheads="1"/>
          </p:cNvPicPr>
          <p:nvPr/>
        </p:nvPicPr>
        <p:blipFill>
          <a:blip r:embed="rId2" cstate="print"/>
          <a:srcRect/>
          <a:stretch>
            <a:fillRect/>
          </a:stretch>
        </p:blipFill>
        <p:spPr bwMode="auto">
          <a:xfrm>
            <a:off x="1161185" y="2695575"/>
            <a:ext cx="7629525" cy="4010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2</a:t>
            </a:r>
          </a:p>
          <a:p>
            <a:pPr marL="990600" lvl="1" indent="-533400"/>
            <a:r>
              <a:rPr lang="en-CA" sz="2300" b="1" dirty="0" smtClean="0">
                <a:effectLst/>
              </a:rPr>
              <a:t>Employee Time Report, Task 2: Populate the Report Layout</a:t>
            </a:r>
            <a:endParaRPr lang="en-US" sz="2300" b="1" dirty="0" smtClean="0">
              <a:effectLst/>
            </a:endParaRPr>
          </a:p>
          <a:p>
            <a:pPr marL="1371600" lvl="2" indent="-457200">
              <a:lnSpc>
                <a:spcPct val="90000"/>
              </a:lnSpc>
              <a:buFont typeface="Wingdings" pitchFamily="2" charset="2"/>
              <a:buAutoNum type="arabicPeriod" startAt="21"/>
            </a:pPr>
            <a:r>
              <a:rPr lang="en-CA" sz="2000" dirty="0" smtClean="0">
                <a:effectLst/>
              </a:rPr>
              <a:t>Modify the following property of this cell:</a:t>
            </a:r>
          </a:p>
          <a:p>
            <a:pPr marL="1371600" lvl="2" indent="-457200">
              <a:lnSpc>
                <a:spcPct val="90000"/>
              </a:lnSpc>
              <a:buFont typeface="Wingdings" pitchFamily="2" charset="2"/>
              <a:buAutoNum type="arabicPeriod" startAt="21"/>
            </a:pPr>
            <a:endParaRPr lang="en-CA" sz="2000" dirty="0" smtClean="0">
              <a:effectLst/>
            </a:endParaRPr>
          </a:p>
          <a:p>
            <a:pPr marL="1371600" lvl="2" indent="-457200">
              <a:lnSpc>
                <a:spcPct val="90000"/>
              </a:lnSpc>
              <a:buFont typeface="Wingdings" pitchFamily="2" charset="2"/>
              <a:buAutoNum type="arabicPeriod" startAt="21"/>
            </a:pPr>
            <a:endParaRPr lang="en-CA" sz="2000" dirty="0" smtClean="0">
              <a:effectLst/>
            </a:endParaRPr>
          </a:p>
          <a:p>
            <a:pPr marL="1371600" lvl="2" indent="-457200">
              <a:lnSpc>
                <a:spcPct val="90000"/>
              </a:lnSpc>
              <a:buFont typeface="Wingdings" pitchFamily="2" charset="2"/>
              <a:buAutoNum type="arabicPeriod" startAt="21"/>
            </a:pPr>
            <a:endParaRPr lang="en-CA" sz="2000" dirty="0" smtClean="0">
              <a:effectLst/>
            </a:endParaRPr>
          </a:p>
          <a:p>
            <a:pPr marL="1371600" lvl="2" indent="-457200">
              <a:buFont typeface="Wingdings" pitchFamily="2" charset="2"/>
              <a:buAutoNum type="arabicPeriod" startAt="22"/>
            </a:pPr>
            <a:r>
              <a:rPr lang="en-US" sz="2000" dirty="0" smtClean="0">
                <a:effectLst/>
              </a:rPr>
              <a:t>Right-click anywhere in the leftmost column in the table. Select </a:t>
            </a:r>
            <a:r>
              <a:rPr lang="en-US" sz="2000" dirty="0" err="1" smtClean="0">
                <a:effectLst/>
              </a:rPr>
              <a:t>Tablix</a:t>
            </a:r>
            <a:r>
              <a:rPr lang="en-US" sz="2000" dirty="0" smtClean="0">
                <a:effectLst/>
              </a:rPr>
              <a:t>: Insert Column | Right from the context menu.</a:t>
            </a:r>
          </a:p>
          <a:p>
            <a:pPr marL="1371600" lvl="2" indent="-457200">
              <a:buFont typeface="Wingdings" pitchFamily="2" charset="2"/>
              <a:buAutoNum type="arabicPeriod" startAt="22"/>
            </a:pPr>
            <a:r>
              <a:rPr lang="en-US" sz="2000" dirty="0" smtClean="0">
                <a:effectLst/>
              </a:rPr>
              <a:t>Hover over the cell in the middle group header row in the column you just created. Select the </a:t>
            </a:r>
            <a:r>
              <a:rPr lang="en-US" sz="2000" dirty="0" err="1" smtClean="0">
                <a:effectLst/>
              </a:rPr>
              <a:t>EmployeeNumber</a:t>
            </a:r>
            <a:r>
              <a:rPr lang="en-US" sz="2000" dirty="0" smtClean="0">
                <a:effectLst/>
              </a:rPr>
              <a:t> field from the Field Selector.</a:t>
            </a:r>
          </a:p>
          <a:p>
            <a:pPr marL="1371600" lvl="2" indent="-457200">
              <a:buFont typeface="Wingdings" pitchFamily="2" charset="2"/>
              <a:buAutoNum type="arabicPeriod" startAt="22"/>
            </a:pPr>
            <a:r>
              <a:rPr lang="en-US" sz="2000" dirty="0" smtClean="0">
                <a:effectLst/>
              </a:rPr>
              <a:t>Modify the following property of this cell:</a:t>
            </a:r>
          </a:p>
          <a:p>
            <a:pPr marL="1371600" lvl="2" indent="-457200">
              <a:buFont typeface="Wingdings" pitchFamily="2" charset="2"/>
              <a:buAutoNum type="arabicPeriod" startAt="22"/>
            </a:pPr>
            <a:endParaRPr lang="en-US" sz="2000" dirty="0" smtClean="0">
              <a:effectLst/>
            </a:endParaRPr>
          </a:p>
          <a:p>
            <a:pPr marL="1371600" lvl="2" indent="-457200">
              <a:buFont typeface="Wingdings" pitchFamily="2" charset="2"/>
              <a:buAutoNum type="arabicPeriod" startAt="22"/>
            </a:pPr>
            <a:endParaRPr lang="en-US" sz="2000" dirty="0" smtClean="0">
              <a:effectLst/>
            </a:endParaRPr>
          </a:p>
          <a:p>
            <a:pPr marL="1371600" lvl="2" indent="-457200">
              <a:buFont typeface="Wingdings" pitchFamily="2" charset="2"/>
              <a:buAutoNum type="arabicPeriod" startAt="25"/>
            </a:pPr>
            <a:r>
              <a:rPr lang="en-US" sz="2000" dirty="0" smtClean="0">
                <a:effectLst/>
              </a:rPr>
              <a:t>Drag the width of the leftmost column in the table until the column is just wide enough for the word “Job” in the table header cell.</a:t>
            </a:r>
          </a:p>
        </p:txBody>
      </p:sp>
      <p:pic>
        <p:nvPicPr>
          <p:cNvPr id="40964" name="Picture 4"/>
          <p:cNvPicPr>
            <a:picLocks noChangeAspect="1" noChangeArrowheads="1"/>
          </p:cNvPicPr>
          <p:nvPr/>
        </p:nvPicPr>
        <p:blipFill>
          <a:blip r:embed="rId2" cstate="print"/>
          <a:srcRect/>
          <a:stretch>
            <a:fillRect/>
          </a:stretch>
        </p:blipFill>
        <p:spPr bwMode="auto">
          <a:xfrm>
            <a:off x="1047750" y="1752600"/>
            <a:ext cx="7639050" cy="620713"/>
          </a:xfrm>
          <a:prstGeom prst="rect">
            <a:avLst/>
          </a:prstGeom>
          <a:noFill/>
          <a:ln w="9525">
            <a:noFill/>
            <a:miter lim="800000"/>
            <a:headEnd/>
            <a:tailEnd/>
          </a:ln>
          <a:effectLst/>
        </p:spPr>
      </p:pic>
      <p:pic>
        <p:nvPicPr>
          <p:cNvPr id="40965" name="Picture 5"/>
          <p:cNvPicPr>
            <a:picLocks noChangeAspect="1" noChangeArrowheads="1"/>
          </p:cNvPicPr>
          <p:nvPr/>
        </p:nvPicPr>
        <p:blipFill>
          <a:blip r:embed="rId3" cstate="print"/>
          <a:srcRect/>
          <a:stretch>
            <a:fillRect/>
          </a:stretch>
        </p:blipFill>
        <p:spPr bwMode="auto">
          <a:xfrm>
            <a:off x="1047750" y="4648200"/>
            <a:ext cx="7639050" cy="6302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2</a:t>
            </a:r>
          </a:p>
          <a:p>
            <a:pPr marL="990600" lvl="1" indent="-533400"/>
            <a:r>
              <a:rPr lang="en-CA" sz="2300" b="1" dirty="0" smtClean="0">
                <a:effectLst/>
              </a:rPr>
              <a:t>Employee Time Report, Task 2: Populate the Report Layout</a:t>
            </a:r>
            <a:endParaRPr lang="en-US" sz="2300" b="1" dirty="0" smtClean="0">
              <a:effectLst/>
            </a:endParaRPr>
          </a:p>
          <a:p>
            <a:pPr marL="1371600" lvl="2" indent="-457200">
              <a:lnSpc>
                <a:spcPct val="95000"/>
              </a:lnSpc>
              <a:buFont typeface="Wingdings" pitchFamily="2" charset="2"/>
              <a:buAutoNum type="arabicPeriod" startAt="26"/>
            </a:pPr>
            <a:r>
              <a:rPr lang="en-CA" sz="2000" dirty="0" smtClean="0">
                <a:effectLst/>
              </a:rPr>
              <a:t>Select the two leftmost cells in the row for the outermost group header, </a:t>
            </a:r>
            <a:r>
              <a:rPr lang="en-CA" sz="2000" dirty="0" err="1" smtClean="0">
                <a:effectLst/>
              </a:rPr>
              <a:t>rightclick</a:t>
            </a:r>
            <a:r>
              <a:rPr lang="en-CA" sz="2000" dirty="0" smtClean="0">
                <a:effectLst/>
              </a:rPr>
              <a:t> and select </a:t>
            </a:r>
            <a:r>
              <a:rPr lang="en-CA" sz="2000" dirty="0" err="1" smtClean="0">
                <a:effectLst/>
              </a:rPr>
              <a:t>Tablix</a:t>
            </a:r>
            <a:r>
              <a:rPr lang="en-CA" sz="2000" dirty="0" smtClean="0">
                <a:effectLst/>
              </a:rPr>
              <a:t>: Merge Cells from the context menu. </a:t>
            </a:r>
          </a:p>
          <a:p>
            <a:pPr marL="1371600" lvl="2" indent="-457200">
              <a:lnSpc>
                <a:spcPct val="95000"/>
              </a:lnSpc>
              <a:buFont typeface="Wingdings" pitchFamily="2" charset="2"/>
              <a:buAutoNum type="arabicPeriod" startAt="26"/>
            </a:pPr>
            <a:r>
              <a:rPr lang="en-CA" sz="2000" dirty="0" smtClean="0">
                <a:effectLst/>
              </a:rPr>
              <a:t>Right-click anywhere in the second-from-the-left column in the table. Select </a:t>
            </a:r>
            <a:r>
              <a:rPr lang="en-CA" sz="2000" dirty="0" err="1" smtClean="0">
                <a:effectLst/>
              </a:rPr>
              <a:t>Tablix</a:t>
            </a:r>
            <a:r>
              <a:rPr lang="en-CA" sz="2000" dirty="0" smtClean="0">
                <a:effectLst/>
              </a:rPr>
              <a:t>: Insert Column | Right from the context menu.</a:t>
            </a:r>
          </a:p>
          <a:p>
            <a:pPr marL="1371600" lvl="2" indent="-457200">
              <a:lnSpc>
                <a:spcPct val="95000"/>
              </a:lnSpc>
              <a:buFont typeface="Wingdings" pitchFamily="2" charset="2"/>
              <a:buAutoNum type="arabicPeriod" startAt="26"/>
            </a:pPr>
            <a:r>
              <a:rPr lang="en-CA" sz="2000" dirty="0" smtClean="0">
                <a:effectLst/>
              </a:rPr>
              <a:t>Hover over the cell in the column you just created in the innermost group header row. Select the Week field from the Field Selector.</a:t>
            </a:r>
          </a:p>
          <a:p>
            <a:pPr marL="1371600" lvl="2" indent="-457200">
              <a:lnSpc>
                <a:spcPct val="95000"/>
              </a:lnSpc>
              <a:buFont typeface="Wingdings" pitchFamily="2" charset="2"/>
              <a:buAutoNum type="arabicPeriod" startAt="26"/>
            </a:pPr>
            <a:r>
              <a:rPr lang="en-CA" sz="2000" dirty="0" smtClean="0">
                <a:effectLst/>
              </a:rPr>
              <a:t>Modify the following property of this cell:</a:t>
            </a:r>
          </a:p>
          <a:p>
            <a:pPr marL="1371600" lvl="2" indent="-457200">
              <a:lnSpc>
                <a:spcPct val="95000"/>
              </a:lnSpc>
              <a:buFont typeface="Wingdings" pitchFamily="2" charset="2"/>
              <a:buAutoNum type="arabicPeriod" startAt="26"/>
            </a:pPr>
            <a:endParaRPr lang="en-CA" sz="2000" dirty="0" smtClean="0">
              <a:effectLst/>
            </a:endParaRPr>
          </a:p>
          <a:p>
            <a:pPr marL="1371600" lvl="2" indent="-457200">
              <a:lnSpc>
                <a:spcPct val="95000"/>
              </a:lnSpc>
              <a:buFont typeface="Wingdings" pitchFamily="2" charset="2"/>
              <a:buAutoNum type="arabicPeriod" startAt="26"/>
            </a:pPr>
            <a:endParaRPr lang="en-CA" sz="2000" dirty="0" smtClean="0">
              <a:effectLst/>
            </a:endParaRPr>
          </a:p>
          <a:p>
            <a:pPr marL="1371600" lvl="2" indent="-457200">
              <a:lnSpc>
                <a:spcPct val="95000"/>
              </a:lnSpc>
              <a:buFont typeface="Wingdings" pitchFamily="2" charset="2"/>
              <a:buAutoNum type="arabicPeriod" startAt="30"/>
            </a:pPr>
            <a:r>
              <a:rPr lang="en-US" sz="2000" dirty="0" smtClean="0">
                <a:effectLst/>
              </a:rPr>
              <a:t>Drag the width of the second column from the left until it is just wide enough for the words “Employee Number” in the </a:t>
            </a:r>
            <a:r>
              <a:rPr lang="en-US" sz="2000" dirty="0" err="1" smtClean="0">
                <a:effectLst/>
              </a:rPr>
              <a:t>tablix</a:t>
            </a:r>
            <a:r>
              <a:rPr lang="en-US" sz="2000" dirty="0" smtClean="0">
                <a:effectLst/>
              </a:rPr>
              <a:t> header cell.</a:t>
            </a:r>
          </a:p>
          <a:p>
            <a:pPr marL="1371600" lvl="2" indent="-457200">
              <a:lnSpc>
                <a:spcPct val="95000"/>
              </a:lnSpc>
              <a:buFont typeface="Wingdings" pitchFamily="2" charset="2"/>
              <a:buAutoNum type="arabicPeriod" startAt="30"/>
            </a:pPr>
            <a:r>
              <a:rPr lang="en-US" sz="2000" dirty="0" smtClean="0">
                <a:effectLst/>
              </a:rPr>
              <a:t>Drag the width of the third column from the left until it is about twice as wide as the word “Week” in the </a:t>
            </a:r>
            <a:r>
              <a:rPr lang="en-US" sz="2000" dirty="0" err="1" smtClean="0">
                <a:effectLst/>
              </a:rPr>
              <a:t>tablix</a:t>
            </a:r>
            <a:r>
              <a:rPr lang="en-US" sz="2000" dirty="0" smtClean="0">
                <a:effectLst/>
              </a:rPr>
              <a:t> header cell.</a:t>
            </a:r>
          </a:p>
          <a:p>
            <a:pPr marL="1371600" lvl="2" indent="-457200">
              <a:lnSpc>
                <a:spcPct val="95000"/>
              </a:lnSpc>
              <a:buFont typeface="Wingdings" pitchFamily="2" charset="2"/>
              <a:buAutoNum type="arabicPeriod" startAt="30"/>
            </a:pPr>
            <a:r>
              <a:rPr lang="en-US" sz="2000" dirty="0" smtClean="0">
                <a:effectLst/>
              </a:rPr>
              <a:t>Drag the width of the fourth column from the left until it is about twice as wide as the words “Work Date” in the </a:t>
            </a:r>
            <a:r>
              <a:rPr lang="en-US" sz="2000" dirty="0" err="1" smtClean="0">
                <a:effectLst/>
              </a:rPr>
              <a:t>tablix</a:t>
            </a:r>
            <a:r>
              <a:rPr lang="en-US" sz="2000" dirty="0" smtClean="0">
                <a:effectLst/>
              </a:rPr>
              <a:t> header cell.</a:t>
            </a:r>
          </a:p>
        </p:txBody>
      </p:sp>
      <p:pic>
        <p:nvPicPr>
          <p:cNvPr id="43011" name="Picture 3"/>
          <p:cNvPicPr>
            <a:picLocks noChangeAspect="1" noChangeArrowheads="1"/>
          </p:cNvPicPr>
          <p:nvPr/>
        </p:nvPicPr>
        <p:blipFill>
          <a:blip r:embed="rId2" cstate="print"/>
          <a:srcRect/>
          <a:stretch>
            <a:fillRect/>
          </a:stretch>
        </p:blipFill>
        <p:spPr bwMode="auto">
          <a:xfrm>
            <a:off x="1143000" y="3898900"/>
            <a:ext cx="7639050" cy="612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2</a:t>
            </a:r>
          </a:p>
          <a:p>
            <a:pPr marL="990600" lvl="1" indent="-533400">
              <a:lnSpc>
                <a:spcPct val="90000"/>
              </a:lnSpc>
            </a:pPr>
            <a:r>
              <a:rPr lang="en-CA" sz="2400" b="1" dirty="0" smtClean="0">
                <a:effectLst/>
              </a:rPr>
              <a:t>Employee Time Report, Task 2: Populate the Report Layout</a:t>
            </a:r>
            <a:endParaRPr lang="en-US" sz="2400" b="1" dirty="0" smtClean="0">
              <a:effectLst/>
            </a:endParaRPr>
          </a:p>
          <a:p>
            <a:pPr marL="1371600" lvl="2" indent="-457200">
              <a:lnSpc>
                <a:spcPct val="85000"/>
              </a:lnSpc>
              <a:buFont typeface="Wingdings" pitchFamily="2" charset="2"/>
              <a:buAutoNum type="arabicPeriod" startAt="33"/>
            </a:pPr>
            <a:r>
              <a:rPr lang="en-CA" sz="1900" dirty="0" smtClean="0">
                <a:effectLst/>
              </a:rPr>
              <a:t>Select the cell containing “[Sum(</a:t>
            </a:r>
            <a:r>
              <a:rPr lang="en-CA" sz="1900" dirty="0" err="1" smtClean="0">
                <a:effectLst/>
              </a:rPr>
              <a:t>EmployeeNumber</a:t>
            </a:r>
            <a:r>
              <a:rPr lang="en-CA" sz="1900" dirty="0" smtClean="0">
                <a:effectLst/>
              </a:rPr>
              <a:t>)]”. In addition, select the two cells to the right of this cell. Right-click this group of cells and select </a:t>
            </a:r>
            <a:r>
              <a:rPr lang="en-CA" sz="1900" dirty="0" err="1" smtClean="0">
                <a:effectLst/>
              </a:rPr>
              <a:t>Tablix</a:t>
            </a:r>
            <a:r>
              <a:rPr lang="en-CA" sz="1900" dirty="0" smtClean="0">
                <a:effectLst/>
              </a:rPr>
              <a:t>: Merge Cells from the context menu.</a:t>
            </a:r>
          </a:p>
          <a:p>
            <a:pPr marL="1371600" lvl="2" indent="-457200">
              <a:lnSpc>
                <a:spcPct val="85000"/>
              </a:lnSpc>
              <a:buFont typeface="Wingdings" pitchFamily="2" charset="2"/>
              <a:buAutoNum type="arabicPeriod" startAt="33"/>
            </a:pPr>
            <a:r>
              <a:rPr lang="en-CA" sz="1900" dirty="0" smtClean="0">
                <a:effectLst/>
              </a:rPr>
              <a:t>Modify the value of the merged cell that results from Step 33. Select Expression from the drop-down list to make editing easier. Set the value to the following:</a:t>
            </a:r>
          </a:p>
          <a:p>
            <a:pPr marL="1752600" lvl="3" indent="-381000">
              <a:lnSpc>
                <a:spcPct val="85000"/>
              </a:lnSpc>
              <a:buFont typeface="Wingdings" pitchFamily="2" charset="2"/>
              <a:buNone/>
            </a:pPr>
            <a:r>
              <a:rPr lang="en-CA" sz="1700" dirty="0" smtClean="0">
                <a:effectLst/>
                <a:latin typeface="Courier New" pitchFamily="49" charset="0"/>
              </a:rPr>
              <a:t>=</a:t>
            </a:r>
            <a:r>
              <a:rPr lang="en-CA" sz="1700" dirty="0" err="1" smtClean="0">
                <a:effectLst/>
                <a:latin typeface="Courier New" pitchFamily="49" charset="0"/>
              </a:rPr>
              <a:t>Fields!EmployeeNumber.Value</a:t>
            </a:r>
            <a:r>
              <a:rPr lang="en-CA" sz="1700" dirty="0" smtClean="0">
                <a:effectLst/>
                <a:latin typeface="Courier New" pitchFamily="49" charset="0"/>
              </a:rPr>
              <a:t> &amp; "-" &amp;</a:t>
            </a:r>
          </a:p>
          <a:p>
            <a:pPr marL="1752600" lvl="3" indent="-381000">
              <a:lnSpc>
                <a:spcPct val="85000"/>
              </a:lnSpc>
              <a:buFont typeface="Wingdings" pitchFamily="2" charset="2"/>
              <a:buNone/>
            </a:pPr>
            <a:r>
              <a:rPr lang="en-CA" sz="1700" dirty="0" err="1" smtClean="0">
                <a:effectLst/>
                <a:latin typeface="Courier New" pitchFamily="49" charset="0"/>
              </a:rPr>
              <a:t>Fields!FirstName.Value</a:t>
            </a:r>
            <a:r>
              <a:rPr lang="en-CA" sz="1700" dirty="0" smtClean="0">
                <a:effectLst/>
                <a:latin typeface="Courier New" pitchFamily="49" charset="0"/>
              </a:rPr>
              <a:t> &amp; " " &amp; </a:t>
            </a:r>
            <a:r>
              <a:rPr lang="en-CA" sz="1700" dirty="0" err="1" smtClean="0">
                <a:effectLst/>
                <a:latin typeface="Courier New" pitchFamily="49" charset="0"/>
              </a:rPr>
              <a:t>Fields!LastName.Value</a:t>
            </a:r>
            <a:endParaRPr lang="en-CA" sz="1700" dirty="0" smtClean="0">
              <a:effectLst/>
              <a:latin typeface="Courier New" pitchFamily="49" charset="0"/>
            </a:endParaRPr>
          </a:p>
          <a:p>
            <a:pPr marL="1371600" lvl="2" indent="-457200">
              <a:lnSpc>
                <a:spcPct val="85000"/>
              </a:lnSpc>
              <a:buFont typeface="Wingdings" pitchFamily="2" charset="2"/>
              <a:buAutoNum type="arabicPeriod" startAt="33"/>
            </a:pPr>
            <a:r>
              <a:rPr lang="en-CA" sz="1900" dirty="0" smtClean="0">
                <a:effectLst/>
              </a:rPr>
              <a:t>Click OK to exit the Expression dialog box. Your report layout should appear similar to figure below.</a:t>
            </a:r>
          </a:p>
          <a:p>
            <a:pPr marL="1371600" lvl="2" indent="-457200">
              <a:lnSpc>
                <a:spcPct val="85000"/>
              </a:lnSpc>
              <a:buFont typeface="Wingdings" pitchFamily="2" charset="2"/>
              <a:buAutoNum type="arabicPeriod" startAt="33"/>
            </a:pPr>
            <a:r>
              <a:rPr lang="en-CA" sz="1900" dirty="0" smtClean="0">
                <a:effectLst/>
              </a:rPr>
              <a:t>Click the Preview tab.</a:t>
            </a:r>
            <a:endParaRPr lang="en-US" sz="1900" dirty="0" smtClean="0">
              <a:effectLst/>
            </a:endParaRPr>
          </a:p>
        </p:txBody>
      </p:sp>
      <p:pic>
        <p:nvPicPr>
          <p:cNvPr id="41990" name="Picture 6"/>
          <p:cNvPicPr>
            <a:picLocks noChangeAspect="1" noChangeArrowheads="1"/>
          </p:cNvPicPr>
          <p:nvPr/>
        </p:nvPicPr>
        <p:blipFill>
          <a:blip r:embed="rId2" cstate="print"/>
          <a:srcRect/>
          <a:stretch>
            <a:fillRect/>
          </a:stretch>
        </p:blipFill>
        <p:spPr bwMode="auto">
          <a:xfrm>
            <a:off x="5257800" y="3688640"/>
            <a:ext cx="3886200" cy="31693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2</a:t>
            </a:r>
          </a:p>
          <a:p>
            <a:pPr marL="990600" lvl="1" indent="-533400">
              <a:lnSpc>
                <a:spcPct val="90000"/>
              </a:lnSpc>
            </a:pPr>
            <a:r>
              <a:rPr lang="en-CA" sz="2000" b="1" dirty="0" smtClean="0">
                <a:effectLst/>
              </a:rPr>
              <a:t>Employee Time Report, Task 3: Add Drilldown Capability</a:t>
            </a:r>
            <a:endParaRPr lang="en-US" sz="2000" b="1" dirty="0" smtClean="0">
              <a:effectLst/>
            </a:endParaRPr>
          </a:p>
          <a:p>
            <a:pPr marL="1371600" lvl="2" indent="-457200">
              <a:lnSpc>
                <a:spcPct val="90000"/>
              </a:lnSpc>
              <a:buFont typeface="Wingdings" pitchFamily="2" charset="2"/>
              <a:buAutoNum type="arabicPeriod"/>
            </a:pPr>
            <a:r>
              <a:rPr lang="en-CA" sz="2000" dirty="0" smtClean="0">
                <a:effectLst/>
              </a:rPr>
              <a:t>Click the Design tab.</a:t>
            </a:r>
          </a:p>
          <a:p>
            <a:pPr marL="1371600" lvl="2" indent="-457200">
              <a:lnSpc>
                <a:spcPct val="90000"/>
              </a:lnSpc>
              <a:buFont typeface="Wingdings" pitchFamily="2" charset="2"/>
              <a:buAutoNum type="arabicPeriod"/>
            </a:pPr>
            <a:r>
              <a:rPr lang="en-CA" sz="2000" dirty="0" smtClean="0">
                <a:effectLst/>
              </a:rPr>
              <a:t>Using the drop-down menu for </a:t>
            </a:r>
            <a:r>
              <a:rPr lang="en-CA" sz="2000" dirty="0" err="1" smtClean="0">
                <a:effectLst/>
              </a:rPr>
              <a:t>EmployeeNumber</a:t>
            </a:r>
            <a:r>
              <a:rPr lang="en-CA" sz="2000" dirty="0" smtClean="0">
                <a:effectLst/>
              </a:rPr>
              <a:t> in the Row Groups pane, select Group Properties. The Group Properties dialog box appears.</a:t>
            </a:r>
          </a:p>
          <a:p>
            <a:pPr marL="1371600" lvl="2" indent="-457200">
              <a:lnSpc>
                <a:spcPct val="90000"/>
              </a:lnSpc>
              <a:buFont typeface="Wingdings" pitchFamily="2" charset="2"/>
              <a:buAutoNum type="arabicPeriod"/>
            </a:pPr>
            <a:r>
              <a:rPr lang="en-CA" sz="2000" dirty="0" smtClean="0">
                <a:effectLst/>
              </a:rPr>
              <a:t>Select the Visibility page.</a:t>
            </a:r>
          </a:p>
          <a:p>
            <a:pPr marL="1371600" lvl="2" indent="-457200">
              <a:lnSpc>
                <a:spcPct val="90000"/>
              </a:lnSpc>
              <a:buFont typeface="Wingdings" pitchFamily="2" charset="2"/>
              <a:buAutoNum type="arabicPeriod"/>
            </a:pPr>
            <a:r>
              <a:rPr lang="en-CA" sz="2000" dirty="0" smtClean="0">
                <a:effectLst/>
              </a:rPr>
              <a:t>Select the Hide radio button under the When the report is initially run: prompt.</a:t>
            </a:r>
          </a:p>
          <a:p>
            <a:pPr marL="1371600" lvl="2" indent="-457200">
              <a:lnSpc>
                <a:spcPct val="90000"/>
              </a:lnSpc>
              <a:buFont typeface="Wingdings" pitchFamily="2" charset="2"/>
              <a:buAutoNum type="arabicPeriod"/>
            </a:pPr>
            <a:r>
              <a:rPr lang="en-CA" sz="2000" dirty="0" smtClean="0">
                <a:effectLst/>
              </a:rPr>
              <a:t>Check the Display can be toggled by this report item check box.</a:t>
            </a:r>
          </a:p>
          <a:p>
            <a:pPr marL="1371600" lvl="2" indent="-457200">
              <a:lnSpc>
                <a:spcPct val="90000"/>
              </a:lnSpc>
              <a:buFont typeface="Wingdings" pitchFamily="2" charset="2"/>
              <a:buAutoNum type="arabicPeriod"/>
            </a:pPr>
            <a:r>
              <a:rPr lang="en-CA" sz="2000" dirty="0" smtClean="0">
                <a:effectLst/>
              </a:rPr>
              <a:t>Select Job from the drop-down list immediately below this check box.</a:t>
            </a:r>
          </a:p>
          <a:p>
            <a:pPr marL="1371600" lvl="2" indent="-457200">
              <a:lnSpc>
                <a:spcPct val="90000"/>
              </a:lnSpc>
              <a:buFont typeface="Wingdings" pitchFamily="2" charset="2"/>
              <a:buAutoNum type="arabicPeriod"/>
            </a:pPr>
            <a:r>
              <a:rPr lang="en-CA" sz="2000" dirty="0" smtClean="0">
                <a:effectLst/>
              </a:rPr>
              <a:t>Click OK to exit the Group Properties dialog box.</a:t>
            </a:r>
          </a:p>
          <a:p>
            <a:pPr marL="1371600" lvl="2" indent="-457200">
              <a:lnSpc>
                <a:spcPct val="90000"/>
              </a:lnSpc>
              <a:buFont typeface="Wingdings" pitchFamily="2" charset="2"/>
              <a:buAutoNum type="arabicPeriod"/>
            </a:pPr>
            <a:r>
              <a:rPr lang="en-CA" sz="2000" dirty="0" smtClean="0">
                <a:effectLst/>
              </a:rPr>
              <a:t>Using the drop-down menu for Group1 in the Row Groups pane, select Group Properties. The Group Properties dialog box appears.</a:t>
            </a:r>
          </a:p>
          <a:p>
            <a:pPr marL="1371600" lvl="2" indent="-457200">
              <a:lnSpc>
                <a:spcPct val="90000"/>
              </a:lnSpc>
              <a:buFont typeface="Wingdings" pitchFamily="2" charset="2"/>
              <a:buAutoNum type="arabicPeriod"/>
            </a:pPr>
            <a:r>
              <a:rPr lang="en-US" sz="2000" dirty="0" smtClean="0">
                <a:effectLst/>
              </a:rPr>
              <a:t>Select the Visibility page.</a:t>
            </a:r>
          </a:p>
          <a:p>
            <a:pPr marL="1371600" lvl="2" indent="-457200">
              <a:lnSpc>
                <a:spcPct val="90000"/>
              </a:lnSpc>
              <a:buFont typeface="Wingdings" pitchFamily="2" charset="2"/>
              <a:buAutoNum type="arabicPeriod"/>
            </a:pPr>
            <a:r>
              <a:rPr lang="en-US" sz="2000" dirty="0" smtClean="0">
                <a:effectLst/>
              </a:rPr>
              <a:t>Select the Hide radio button under the When the report is initially run: prompt.</a:t>
            </a:r>
          </a:p>
          <a:p>
            <a:pPr marL="1371600" lvl="2" indent="-457200">
              <a:lnSpc>
                <a:spcPct val="90000"/>
              </a:lnSpc>
              <a:buFont typeface="Wingdings" pitchFamily="2" charset="2"/>
              <a:buAutoNum type="arabicPeriod"/>
            </a:pPr>
            <a:r>
              <a:rPr lang="en-US" sz="2000" dirty="0" smtClean="0">
                <a:effectLst/>
              </a:rPr>
              <a:t>Check the Display can be toggled by this report item check box.</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b="1" dirty="0" smtClean="0">
                <a:effectLst/>
              </a:rPr>
              <a:t>Exercise 2</a:t>
            </a:r>
          </a:p>
          <a:p>
            <a:pPr marL="990600" lvl="1" indent="-533400"/>
            <a:r>
              <a:rPr lang="en-CA" sz="2400" b="1" dirty="0" smtClean="0">
                <a:effectLst/>
              </a:rPr>
              <a:t>Employee Time Report, Task 3: Add Drilldown Capability</a:t>
            </a:r>
            <a:endParaRPr lang="en-US" sz="2400" b="1" dirty="0" smtClean="0">
              <a:effectLst/>
            </a:endParaRPr>
          </a:p>
          <a:p>
            <a:pPr marL="1371600" lvl="2" indent="-457200">
              <a:buFont typeface="Wingdings" pitchFamily="2" charset="2"/>
              <a:buAutoNum type="arabicPeriod" startAt="12"/>
            </a:pPr>
            <a:r>
              <a:rPr lang="en-CA" sz="2000" dirty="0" smtClean="0">
                <a:effectLst/>
              </a:rPr>
              <a:t>Select </a:t>
            </a:r>
            <a:r>
              <a:rPr lang="en-CA" sz="2000" dirty="0" err="1" smtClean="0">
                <a:effectLst/>
              </a:rPr>
              <a:t>EmployeeNumber</a:t>
            </a:r>
            <a:r>
              <a:rPr lang="en-CA" sz="2000" dirty="0" smtClean="0">
                <a:effectLst/>
              </a:rPr>
              <a:t> from the drop-down list immediately below this check box.</a:t>
            </a:r>
          </a:p>
          <a:p>
            <a:pPr marL="1371600" lvl="2" indent="-457200">
              <a:buFont typeface="Wingdings" pitchFamily="2" charset="2"/>
              <a:buAutoNum type="arabicPeriod" startAt="12"/>
            </a:pPr>
            <a:r>
              <a:rPr lang="en-CA" sz="2000" dirty="0" smtClean="0">
                <a:effectLst/>
              </a:rPr>
              <a:t>Click OK to exit the Group Properties dialog box.</a:t>
            </a:r>
          </a:p>
          <a:p>
            <a:pPr marL="1371600" lvl="2" indent="-457200">
              <a:buFont typeface="Wingdings" pitchFamily="2" charset="2"/>
              <a:buAutoNum type="arabicPeriod" startAt="12"/>
            </a:pPr>
            <a:r>
              <a:rPr lang="en-CA" sz="2000" dirty="0" smtClean="0">
                <a:effectLst/>
              </a:rPr>
              <a:t>Using the drop-down menu for the Details group in the Row Groups pane, select Group Properties. The Group Properties dialog box appears.</a:t>
            </a:r>
          </a:p>
          <a:p>
            <a:pPr marL="1371600" lvl="2" indent="-457200">
              <a:buFont typeface="Wingdings" pitchFamily="2" charset="2"/>
              <a:buAutoNum type="arabicPeriod" startAt="12"/>
            </a:pPr>
            <a:r>
              <a:rPr lang="en-CA" sz="2000" dirty="0" smtClean="0">
                <a:effectLst/>
              </a:rPr>
              <a:t>Select the Visibility page.</a:t>
            </a:r>
          </a:p>
          <a:p>
            <a:pPr marL="1371600" lvl="2" indent="-457200">
              <a:buFont typeface="Wingdings" pitchFamily="2" charset="2"/>
              <a:buAutoNum type="arabicPeriod" startAt="12"/>
            </a:pPr>
            <a:r>
              <a:rPr lang="en-CA" sz="2000" dirty="0" smtClean="0">
                <a:effectLst/>
              </a:rPr>
              <a:t>Select the Hide radio button under the When the report is initially run: prompt.</a:t>
            </a:r>
          </a:p>
          <a:p>
            <a:pPr marL="1371600" lvl="2" indent="-457200">
              <a:buFont typeface="Wingdings" pitchFamily="2" charset="2"/>
              <a:buAutoNum type="arabicPeriod" startAt="12"/>
            </a:pPr>
            <a:r>
              <a:rPr lang="en-CA" sz="2000" dirty="0" smtClean="0">
                <a:effectLst/>
              </a:rPr>
              <a:t>Check the Display can be toggled by this report item check box.</a:t>
            </a:r>
          </a:p>
          <a:p>
            <a:pPr marL="1371600" lvl="2" indent="-457200">
              <a:buFont typeface="Wingdings" pitchFamily="2" charset="2"/>
              <a:buAutoNum type="arabicPeriod" startAt="12"/>
            </a:pPr>
            <a:r>
              <a:rPr lang="en-CA" sz="2000" dirty="0" smtClean="0">
                <a:effectLst/>
              </a:rPr>
              <a:t>Select Week from the drop-down list immediately below this check box.</a:t>
            </a:r>
          </a:p>
          <a:p>
            <a:pPr marL="1371600" lvl="2" indent="-457200">
              <a:buFont typeface="Wingdings" pitchFamily="2" charset="2"/>
              <a:buAutoNum type="arabicPeriod" startAt="12"/>
            </a:pPr>
            <a:r>
              <a:rPr lang="en-US" sz="2000" dirty="0" smtClean="0">
                <a:effectLst/>
              </a:rPr>
              <a:t>Click OK to exit the Group Properties dialog box.</a:t>
            </a:r>
          </a:p>
          <a:p>
            <a:pPr marL="1371600" lvl="2" indent="-457200">
              <a:buFont typeface="Wingdings" pitchFamily="2" charset="2"/>
              <a:buAutoNum type="arabicPeriod" startAt="12"/>
            </a:pPr>
            <a:r>
              <a:rPr lang="en-US" sz="2000" dirty="0" smtClean="0">
                <a:effectLst/>
              </a:rPr>
              <a:t>Click the Preview tab.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2</a:t>
            </a:r>
          </a:p>
          <a:p>
            <a:pPr marL="990600" lvl="1" indent="-533400"/>
            <a:r>
              <a:rPr lang="en-CA" sz="2000" b="1" dirty="0" smtClean="0">
                <a:effectLst/>
              </a:rPr>
              <a:t>Employee Time Report, Task 4: Add Totaling</a:t>
            </a:r>
            <a:endParaRPr lang="en-US" sz="2000" b="1" dirty="0" smtClean="0">
              <a:effectLst/>
            </a:endParaRPr>
          </a:p>
          <a:p>
            <a:pPr marL="1371600" lvl="2" indent="-457200">
              <a:buFont typeface="Wingdings" pitchFamily="2" charset="2"/>
              <a:buAutoNum type="arabicPeriod"/>
            </a:pPr>
            <a:r>
              <a:rPr lang="en-CA" sz="2000" dirty="0" smtClean="0">
                <a:effectLst/>
              </a:rPr>
              <a:t>Click the Design tab.</a:t>
            </a:r>
          </a:p>
          <a:p>
            <a:pPr marL="1371600" lvl="2" indent="-457200">
              <a:buFont typeface="Wingdings" pitchFamily="2" charset="2"/>
              <a:buAutoNum type="arabicPeriod"/>
            </a:pPr>
            <a:r>
              <a:rPr lang="en-CA" sz="2000" dirty="0" smtClean="0">
                <a:effectLst/>
              </a:rPr>
              <a:t>Right-click the rightmost cell in the header row for the outermost group (the Job group) and select Textbox: Text Box Properties from the context menu. The Text Box Properties dialog box appears.</a:t>
            </a:r>
          </a:p>
          <a:p>
            <a:pPr marL="1371600" lvl="2" indent="-457200">
              <a:buFont typeface="Wingdings" pitchFamily="2" charset="2"/>
              <a:buAutoNum type="arabicPeriod"/>
            </a:pPr>
            <a:r>
              <a:rPr lang="en-CA" sz="2000" dirty="0" smtClean="0">
                <a:effectLst/>
              </a:rPr>
              <a:t>Type the following for Value:</a:t>
            </a:r>
          </a:p>
          <a:p>
            <a:pPr marL="1371600" lvl="2" indent="-457200">
              <a:buFont typeface="Wingdings" pitchFamily="2" charset="2"/>
              <a:buNone/>
            </a:pPr>
            <a:r>
              <a:rPr lang="en-CA" sz="2000" dirty="0" smtClean="0">
                <a:effectLst/>
              </a:rPr>
              <a:t>	</a:t>
            </a:r>
            <a:r>
              <a:rPr lang="en-CA" sz="2000" dirty="0" smtClean="0">
                <a:effectLst/>
                <a:latin typeface="Courier New" pitchFamily="49" charset="0"/>
              </a:rPr>
              <a:t>=Sum(</a:t>
            </a:r>
            <a:r>
              <a:rPr lang="en-CA" sz="2000" dirty="0" err="1" smtClean="0">
                <a:effectLst/>
                <a:latin typeface="Courier New" pitchFamily="49" charset="0"/>
              </a:rPr>
              <a:t>Fields!HoursWorked.Value</a:t>
            </a:r>
            <a:r>
              <a:rPr lang="en-CA" sz="2000" dirty="0" smtClean="0">
                <a:effectLst/>
                <a:latin typeface="Courier New" pitchFamily="49" charset="0"/>
              </a:rPr>
              <a:t>)</a:t>
            </a:r>
          </a:p>
          <a:p>
            <a:pPr marL="1371600" lvl="2" indent="-457200">
              <a:buFont typeface="Wingdings" pitchFamily="2" charset="2"/>
              <a:buAutoNum type="arabicPeriod" startAt="4"/>
            </a:pPr>
            <a:r>
              <a:rPr lang="en-CA" sz="2000" dirty="0" smtClean="0">
                <a:effectLst/>
              </a:rPr>
              <a:t>Select the Visibility page of the dialog box.</a:t>
            </a:r>
          </a:p>
          <a:p>
            <a:pPr marL="1371600" lvl="2" indent="-457200">
              <a:buFont typeface="Wingdings" pitchFamily="2" charset="2"/>
              <a:buAutoNum type="arabicPeriod" startAt="4"/>
            </a:pPr>
            <a:r>
              <a:rPr lang="en-CA" sz="2000" dirty="0" smtClean="0">
                <a:effectLst/>
              </a:rPr>
              <a:t>Check the Display can be toggled by this report item check box.</a:t>
            </a:r>
          </a:p>
          <a:p>
            <a:pPr marL="1371600" lvl="2" indent="-457200">
              <a:buFont typeface="Wingdings" pitchFamily="2" charset="2"/>
              <a:buAutoNum type="arabicPeriod" startAt="4"/>
            </a:pPr>
            <a:r>
              <a:rPr lang="en-CA" sz="2000" dirty="0" smtClean="0">
                <a:effectLst/>
              </a:rPr>
              <a:t>Select Job from the drop-down list immediately below this check box. (We are leaving the Show radio button selected.)</a:t>
            </a:r>
          </a:p>
          <a:p>
            <a:pPr marL="1371600" lvl="2" indent="-457200">
              <a:buFont typeface="Wingdings" pitchFamily="2" charset="2"/>
              <a:buAutoNum type="arabicPeriod" startAt="4"/>
            </a:pPr>
            <a:r>
              <a:rPr lang="en-CA" sz="2000" dirty="0" smtClean="0">
                <a:effectLst/>
              </a:rPr>
              <a:t>Click OK to exit the Text Box Properties dialog box.</a:t>
            </a:r>
          </a:p>
          <a:p>
            <a:pPr marL="1371600" lvl="2" indent="-457200">
              <a:buFont typeface="Wingdings" pitchFamily="2" charset="2"/>
              <a:buAutoNum type="arabicPeriod" startAt="4"/>
            </a:pPr>
            <a:r>
              <a:rPr lang="en-CA" sz="2000" dirty="0" smtClean="0">
                <a:effectLst/>
              </a:rPr>
              <a:t>Right-click the rightmost cell in the header row for the middle group (the Employee group) and select Textbox: Text Box Properties from the context menu. The Text Box Properties dialog box appears.</a:t>
            </a:r>
            <a:r>
              <a:rPr lang="en-US" sz="1800" dirty="0" smtClean="0">
                <a:effectLst/>
              </a:rPr>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b="1" dirty="0" smtClean="0">
                <a:effectLst/>
              </a:rPr>
              <a:t>Exercise 2</a:t>
            </a:r>
          </a:p>
          <a:p>
            <a:pPr marL="990600" lvl="1" indent="-533400"/>
            <a:r>
              <a:rPr lang="en-CA" sz="2400" b="1" dirty="0" smtClean="0">
                <a:effectLst/>
              </a:rPr>
              <a:t>Employee Time Report, Task 4: Add Totaling</a:t>
            </a:r>
            <a:endParaRPr lang="en-US" sz="2400" b="1" dirty="0" smtClean="0">
              <a:effectLst/>
            </a:endParaRPr>
          </a:p>
          <a:p>
            <a:pPr marL="1371600" lvl="2" indent="-457200">
              <a:buFont typeface="Wingdings" pitchFamily="2" charset="2"/>
              <a:buAutoNum type="arabicPeriod" startAt="9"/>
            </a:pPr>
            <a:r>
              <a:rPr lang="en-CA" sz="2000" dirty="0" smtClean="0">
                <a:effectLst/>
              </a:rPr>
              <a:t>Type the following for Value:</a:t>
            </a:r>
          </a:p>
          <a:p>
            <a:pPr marL="1371600" lvl="2" indent="-457200">
              <a:buFont typeface="Wingdings" pitchFamily="2" charset="2"/>
              <a:buNone/>
            </a:pPr>
            <a:r>
              <a:rPr lang="en-CA" sz="2000" dirty="0" smtClean="0">
                <a:effectLst/>
              </a:rPr>
              <a:t>	</a:t>
            </a:r>
            <a:r>
              <a:rPr lang="en-CA" sz="2000" dirty="0" smtClean="0">
                <a:effectLst/>
                <a:latin typeface="Courier New" pitchFamily="49" charset="0"/>
              </a:rPr>
              <a:t>=Sum(</a:t>
            </a:r>
            <a:r>
              <a:rPr lang="en-CA" sz="2000" dirty="0" err="1" smtClean="0">
                <a:effectLst/>
                <a:latin typeface="Courier New" pitchFamily="49" charset="0"/>
              </a:rPr>
              <a:t>Fields!HoursWorked.Value</a:t>
            </a:r>
            <a:r>
              <a:rPr lang="en-CA" sz="2000" dirty="0" smtClean="0">
                <a:effectLst/>
                <a:latin typeface="Courier New" pitchFamily="49" charset="0"/>
              </a:rPr>
              <a:t>)</a:t>
            </a:r>
          </a:p>
          <a:p>
            <a:pPr marL="1371600" lvl="2" indent="-457200">
              <a:buFont typeface="Wingdings" pitchFamily="2" charset="2"/>
              <a:buAutoNum type="arabicPeriod" startAt="10"/>
            </a:pPr>
            <a:r>
              <a:rPr lang="en-CA" sz="2000" dirty="0" smtClean="0">
                <a:effectLst/>
              </a:rPr>
              <a:t>Select the Visibility page of the dialog box.</a:t>
            </a:r>
          </a:p>
          <a:p>
            <a:pPr marL="1371600" lvl="2" indent="-457200">
              <a:buFont typeface="Wingdings" pitchFamily="2" charset="2"/>
              <a:buAutoNum type="arabicPeriod" startAt="10"/>
            </a:pPr>
            <a:r>
              <a:rPr lang="en-CA" sz="2000" dirty="0" smtClean="0">
                <a:effectLst/>
              </a:rPr>
              <a:t>Check the Display can be toggled by this report item check box.</a:t>
            </a:r>
          </a:p>
          <a:p>
            <a:pPr marL="1371600" lvl="2" indent="-457200">
              <a:buFont typeface="Wingdings" pitchFamily="2" charset="2"/>
              <a:buAutoNum type="arabicPeriod" startAt="10"/>
            </a:pPr>
            <a:r>
              <a:rPr lang="en-CA" sz="2000" dirty="0" smtClean="0">
                <a:effectLst/>
              </a:rPr>
              <a:t>Select </a:t>
            </a:r>
            <a:r>
              <a:rPr lang="en-CA" sz="2000" dirty="0" err="1" smtClean="0">
                <a:effectLst/>
              </a:rPr>
              <a:t>EmployeeNumber</a:t>
            </a:r>
            <a:r>
              <a:rPr lang="en-CA" sz="2000" dirty="0" smtClean="0">
                <a:effectLst/>
              </a:rPr>
              <a:t> from the drop-down list immediately below this check box. (We are leaving the Show radio button selected.)</a:t>
            </a:r>
          </a:p>
          <a:p>
            <a:pPr marL="1371600" lvl="2" indent="-457200">
              <a:buFont typeface="Wingdings" pitchFamily="2" charset="2"/>
              <a:buAutoNum type="arabicPeriod" startAt="10"/>
            </a:pPr>
            <a:r>
              <a:rPr lang="en-CA" sz="2000" dirty="0" smtClean="0">
                <a:effectLst/>
              </a:rPr>
              <a:t>Click OK to exit the Text Box Properties dialog box.</a:t>
            </a:r>
          </a:p>
          <a:p>
            <a:pPr marL="1371600" lvl="2" indent="-457200">
              <a:buFont typeface="Wingdings" pitchFamily="2" charset="2"/>
              <a:buAutoNum type="arabicPeriod" startAt="10"/>
            </a:pPr>
            <a:r>
              <a:rPr lang="en-CA" sz="2000" dirty="0" smtClean="0">
                <a:effectLst/>
              </a:rPr>
              <a:t>Right-click the rightmost cell in the header row for the innermost group (the Week group) and select Textbox: Text Box Properties from the context menu. The</a:t>
            </a:r>
          </a:p>
          <a:p>
            <a:pPr marL="1371600" lvl="2" indent="-457200">
              <a:buFont typeface="Wingdings" pitchFamily="2" charset="2"/>
              <a:buAutoNum type="arabicPeriod" startAt="10"/>
            </a:pPr>
            <a:r>
              <a:rPr lang="en-CA" sz="2000" dirty="0" smtClean="0">
                <a:effectLst/>
              </a:rPr>
              <a:t>Text Box Properties dialog box appears.</a:t>
            </a:r>
          </a:p>
          <a:p>
            <a:pPr marL="1371600" lvl="2" indent="-457200">
              <a:buFont typeface="Wingdings" pitchFamily="2" charset="2"/>
              <a:buAutoNum type="arabicPeriod" startAt="10"/>
            </a:pPr>
            <a:r>
              <a:rPr lang="en-CA" sz="2000" dirty="0" smtClean="0">
                <a:effectLst/>
              </a:rPr>
              <a:t>Type the following for Value:</a:t>
            </a:r>
          </a:p>
          <a:p>
            <a:pPr marL="1371600" lvl="2" indent="-457200">
              <a:buFont typeface="Wingdings" pitchFamily="2" charset="2"/>
              <a:buNone/>
            </a:pPr>
            <a:r>
              <a:rPr lang="en-CA" sz="2000" dirty="0" smtClean="0">
                <a:effectLst/>
              </a:rPr>
              <a:t>	</a:t>
            </a:r>
            <a:r>
              <a:rPr lang="en-CA" sz="2000" dirty="0" smtClean="0">
                <a:effectLst/>
                <a:latin typeface="Courier New" pitchFamily="49" charset="0"/>
              </a:rPr>
              <a:t>=Sum(</a:t>
            </a:r>
            <a:r>
              <a:rPr lang="en-CA" sz="2000" dirty="0" err="1" smtClean="0">
                <a:effectLst/>
                <a:latin typeface="Courier New" pitchFamily="49" charset="0"/>
              </a:rPr>
              <a:t>Fields!HoursWorked.Value</a:t>
            </a:r>
            <a:r>
              <a:rPr lang="en-CA" sz="2000" dirty="0" smtClean="0">
                <a:effectLst/>
                <a:latin typeface="Courier New" pitchFamily="49" charset="0"/>
              </a:rPr>
              <a:t>)</a:t>
            </a:r>
            <a:r>
              <a:rPr lang="en-US" sz="2000" dirty="0" smtClean="0">
                <a:effectLst/>
              </a:rPr>
              <a:t> </a:t>
            </a:r>
          </a:p>
          <a:p>
            <a:pPr marL="1371600" lvl="2" indent="-457200">
              <a:buFont typeface="Wingdings" pitchFamily="2" charset="2"/>
              <a:buAutoNum type="arabicPeriod" startAt="16"/>
            </a:pPr>
            <a:r>
              <a:rPr lang="en-US" sz="2000" dirty="0" smtClean="0">
                <a:effectLst/>
              </a:rPr>
              <a:t>Select the Visibility page of the dialog box.</a:t>
            </a:r>
          </a:p>
          <a:p>
            <a:pPr marL="1371600" lvl="2" indent="-457200">
              <a:buFont typeface="Wingdings" pitchFamily="2" charset="2"/>
              <a:buAutoNum type="arabicPeriod" startAt="16"/>
            </a:pPr>
            <a:r>
              <a:rPr lang="en-US" sz="2000" dirty="0" smtClean="0">
                <a:effectLst/>
              </a:rPr>
              <a:t>Check the Display can be toggled by this report item check box.</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b="1" dirty="0" smtClean="0">
                <a:effectLst/>
              </a:rPr>
              <a:t>Exercise 2</a:t>
            </a:r>
          </a:p>
          <a:p>
            <a:pPr marL="990600" lvl="1" indent="-533400"/>
            <a:r>
              <a:rPr lang="en-CA" sz="2400" b="1" dirty="0" smtClean="0">
                <a:effectLst/>
              </a:rPr>
              <a:t>Employee Time Report, Task 4: Add Totaling</a:t>
            </a:r>
            <a:endParaRPr lang="en-US" sz="2400" b="1" dirty="0" smtClean="0">
              <a:effectLst/>
            </a:endParaRPr>
          </a:p>
          <a:p>
            <a:pPr marL="1371600" lvl="2" indent="-457200">
              <a:lnSpc>
                <a:spcPct val="90000"/>
              </a:lnSpc>
              <a:buFont typeface="Wingdings" pitchFamily="2" charset="2"/>
              <a:buAutoNum type="arabicPeriod" startAt="18"/>
            </a:pPr>
            <a:r>
              <a:rPr lang="en-CA" sz="2000" dirty="0" smtClean="0">
                <a:effectLst/>
              </a:rPr>
              <a:t>Select Week from the drop-down list immediately below this check box. </a:t>
            </a:r>
          </a:p>
          <a:p>
            <a:pPr marL="1371600" lvl="2" indent="-457200">
              <a:lnSpc>
                <a:spcPct val="90000"/>
              </a:lnSpc>
              <a:buFont typeface="Wingdings" pitchFamily="2" charset="2"/>
              <a:buAutoNum type="arabicPeriod" startAt="18"/>
            </a:pPr>
            <a:r>
              <a:rPr lang="en-CA" sz="2000" dirty="0" smtClean="0">
                <a:effectLst/>
              </a:rPr>
              <a:t>Click OK to exit the Text Box Properties dialog box.</a:t>
            </a:r>
          </a:p>
          <a:p>
            <a:pPr marL="1371600" lvl="2" indent="-457200">
              <a:lnSpc>
                <a:spcPct val="90000"/>
              </a:lnSpc>
              <a:buFont typeface="Wingdings" pitchFamily="2" charset="2"/>
              <a:buAutoNum type="arabicPeriod" startAt="18"/>
            </a:pPr>
            <a:r>
              <a:rPr lang="en-CA" sz="2000" dirty="0" smtClean="0">
                <a:effectLst/>
              </a:rPr>
              <a:t>Click the gray square for the footer row of the outermost group. Modify the following properties for this footer row using the Properties window:</a:t>
            </a:r>
            <a:endParaRPr lang="en-US" sz="2000" dirty="0" smtClean="0">
              <a:effectLst/>
            </a:endParaRPr>
          </a:p>
          <a:p>
            <a:pPr marL="1371600" lvl="2" indent="-457200">
              <a:lnSpc>
                <a:spcPct val="90000"/>
              </a:lnSpc>
              <a:buFont typeface="Wingdings" pitchFamily="2" charset="2"/>
              <a:buAutoNum type="arabicPeriod" startAt="18"/>
            </a:pPr>
            <a:endParaRPr lang="en-US" sz="2000" dirty="0" smtClean="0">
              <a:effectLst/>
            </a:endParaRPr>
          </a:p>
          <a:p>
            <a:pPr marL="1371600" lvl="2" indent="-457200">
              <a:lnSpc>
                <a:spcPct val="90000"/>
              </a:lnSpc>
              <a:buFont typeface="Wingdings" pitchFamily="2" charset="2"/>
              <a:buAutoNum type="arabicPeriod" startAt="18"/>
            </a:pPr>
            <a:endParaRPr lang="en-US" sz="2000" dirty="0" smtClean="0">
              <a:effectLst/>
            </a:endParaRPr>
          </a:p>
          <a:p>
            <a:pPr marL="1371600" lvl="2" indent="-457200">
              <a:lnSpc>
                <a:spcPct val="90000"/>
              </a:lnSpc>
              <a:buFont typeface="Wingdings" pitchFamily="2" charset="2"/>
              <a:buAutoNum type="arabicPeriod" startAt="18"/>
            </a:pPr>
            <a:r>
              <a:rPr lang="en-US" sz="2000" dirty="0" smtClean="0">
                <a:effectLst/>
              </a:rPr>
              <a:t>Click the gray square for the footer row of the middle group. Modify the following properties for this footer row using the Properties window:</a:t>
            </a:r>
          </a:p>
          <a:p>
            <a:pPr marL="1371600" lvl="2" indent="-457200">
              <a:lnSpc>
                <a:spcPct val="90000"/>
              </a:lnSpc>
              <a:buFont typeface="Wingdings" pitchFamily="2" charset="2"/>
              <a:buAutoNum type="arabicPeriod" startAt="18"/>
            </a:pPr>
            <a:endParaRPr lang="en-US" sz="2000" dirty="0" smtClean="0">
              <a:effectLst/>
            </a:endParaRPr>
          </a:p>
          <a:p>
            <a:pPr marL="1371600" lvl="2" indent="-457200">
              <a:lnSpc>
                <a:spcPct val="90000"/>
              </a:lnSpc>
              <a:buFont typeface="Wingdings" pitchFamily="2" charset="2"/>
              <a:buAutoNum type="arabicPeriod" startAt="18"/>
            </a:pPr>
            <a:endParaRPr lang="en-US" sz="2000" dirty="0" smtClean="0">
              <a:effectLst/>
            </a:endParaRPr>
          </a:p>
          <a:p>
            <a:pPr marL="1371600" lvl="2" indent="-457200">
              <a:lnSpc>
                <a:spcPct val="90000"/>
              </a:lnSpc>
              <a:buFont typeface="Wingdings" pitchFamily="2" charset="2"/>
              <a:buAutoNum type="arabicPeriod" startAt="18"/>
            </a:pPr>
            <a:r>
              <a:rPr lang="en-US" sz="2000" dirty="0" smtClean="0">
                <a:effectLst/>
              </a:rPr>
              <a:t>Click the gray square for the footer row of the innermost group. Modify the following properties for this footer row using the Properties window:</a:t>
            </a:r>
          </a:p>
        </p:txBody>
      </p:sp>
      <p:pic>
        <p:nvPicPr>
          <p:cNvPr id="48134" name="Picture 6"/>
          <p:cNvPicPr>
            <a:picLocks noChangeAspect="1" noChangeArrowheads="1"/>
          </p:cNvPicPr>
          <p:nvPr/>
        </p:nvPicPr>
        <p:blipFill>
          <a:blip r:embed="rId2" cstate="print"/>
          <a:srcRect/>
          <a:stretch>
            <a:fillRect/>
          </a:stretch>
        </p:blipFill>
        <p:spPr bwMode="auto">
          <a:xfrm>
            <a:off x="3810000" y="2667000"/>
            <a:ext cx="3810000" cy="760382"/>
          </a:xfrm>
          <a:prstGeom prst="rect">
            <a:avLst/>
          </a:prstGeom>
          <a:noFill/>
          <a:ln w="9525">
            <a:noFill/>
            <a:miter lim="800000"/>
            <a:headEnd/>
            <a:tailEnd/>
          </a:ln>
        </p:spPr>
      </p:pic>
      <p:pic>
        <p:nvPicPr>
          <p:cNvPr id="48135" name="Picture 7"/>
          <p:cNvPicPr>
            <a:picLocks noChangeAspect="1" noChangeArrowheads="1"/>
          </p:cNvPicPr>
          <p:nvPr/>
        </p:nvPicPr>
        <p:blipFill>
          <a:blip r:embed="rId3" cstate="print"/>
          <a:srcRect/>
          <a:stretch>
            <a:fillRect/>
          </a:stretch>
        </p:blipFill>
        <p:spPr bwMode="auto">
          <a:xfrm>
            <a:off x="3810000" y="4153522"/>
            <a:ext cx="4038600" cy="799478"/>
          </a:xfrm>
          <a:prstGeom prst="rect">
            <a:avLst/>
          </a:prstGeom>
          <a:noFill/>
          <a:ln w="9525">
            <a:noFill/>
            <a:miter lim="800000"/>
            <a:headEnd/>
            <a:tailEnd/>
          </a:ln>
        </p:spPr>
      </p:pic>
      <p:pic>
        <p:nvPicPr>
          <p:cNvPr id="48136" name="Picture 8"/>
          <p:cNvPicPr>
            <a:picLocks noChangeAspect="1" noChangeArrowheads="1"/>
          </p:cNvPicPr>
          <p:nvPr/>
        </p:nvPicPr>
        <p:blipFill>
          <a:blip r:embed="rId4" cstate="print"/>
          <a:srcRect/>
          <a:stretch>
            <a:fillRect/>
          </a:stretch>
        </p:blipFill>
        <p:spPr bwMode="auto">
          <a:xfrm>
            <a:off x="3810000" y="5867400"/>
            <a:ext cx="4038600" cy="7905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85725" y="76200"/>
            <a:ext cx="8991600" cy="6705600"/>
          </a:xfrm>
        </p:spPr>
        <p:txBody>
          <a:bodyPr/>
          <a:lstStyle/>
          <a:p>
            <a:pPr marL="609600" indent="-609600" eaLnBrk="1" hangingPunct="1">
              <a:lnSpc>
                <a:spcPct val="90000"/>
              </a:lnSpc>
              <a:defRPr/>
            </a:pPr>
            <a:r>
              <a:rPr lang="en-CA" sz="2800" b="1" dirty="0" smtClean="0"/>
              <a:t>The Report Template</a:t>
            </a:r>
            <a:endParaRPr lang="en-US" sz="2800" b="1" dirty="0" smtClean="0"/>
          </a:p>
          <a:p>
            <a:pPr marL="1009650" lvl="1" indent="-609600" eaLnBrk="1" hangingPunct="1">
              <a:lnSpc>
                <a:spcPct val="90000"/>
              </a:lnSpc>
              <a:defRPr/>
            </a:pPr>
            <a:r>
              <a:rPr lang="en-US" sz="2300" b="1" dirty="0" smtClean="0">
                <a:effectLst/>
              </a:rPr>
              <a:t>Features Highlighted</a:t>
            </a:r>
          </a:p>
          <a:p>
            <a:pPr marL="1371600" lvl="2" indent="-457200">
              <a:lnSpc>
                <a:spcPct val="90000"/>
              </a:lnSpc>
              <a:defRPr/>
            </a:pPr>
            <a:r>
              <a:rPr lang="en-CA" sz="2000" dirty="0" smtClean="0"/>
              <a:t>Creating a reusable template for reports</a:t>
            </a:r>
          </a:p>
          <a:p>
            <a:pPr marL="1371600" lvl="2" indent="-457200">
              <a:lnSpc>
                <a:spcPct val="90000"/>
              </a:lnSpc>
              <a:defRPr/>
            </a:pPr>
            <a:r>
              <a:rPr lang="en-CA" sz="2000" dirty="0" smtClean="0"/>
              <a:t>Using values from the Built-in Fields collection</a:t>
            </a:r>
          </a:p>
          <a:p>
            <a:pPr marL="990600" lvl="1" indent="-533400">
              <a:lnSpc>
                <a:spcPct val="90000"/>
              </a:lnSpc>
              <a:defRPr/>
            </a:pPr>
            <a:r>
              <a:rPr lang="en-US" sz="2300" b="1" dirty="0" smtClean="0">
                <a:effectLst/>
              </a:rPr>
              <a:t>Business Need</a:t>
            </a:r>
            <a:r>
              <a:rPr lang="en-US" sz="2100" b="1" dirty="0" smtClean="0">
                <a:effectLst/>
              </a:rPr>
              <a:t> - </a:t>
            </a:r>
            <a:r>
              <a:rPr lang="en-CA" sz="2100" dirty="0" smtClean="0">
                <a:effectLst/>
              </a:rPr>
              <a:t>Galactic Delivery Services (GDS) is looking to increase the efficiency of its report developers. GDS would like a template that can be used for each new report created. The report template is to include the GDS logo and the company name in a header across the top of each page. The template is also to include a footer across the bottom of each page showing the date and time the report was printed, who printed the report, the current page number, and the total number of pages in the report.</a:t>
            </a:r>
            <a:endParaRPr lang="en-US" sz="2100" dirty="0" smtClean="0">
              <a:effectLst/>
            </a:endParaRPr>
          </a:p>
          <a:p>
            <a:pPr marL="990600" lvl="1" indent="-533400" eaLnBrk="1" hangingPunct="1">
              <a:lnSpc>
                <a:spcPct val="90000"/>
              </a:lnSpc>
              <a:defRPr/>
            </a:pPr>
            <a:r>
              <a:rPr lang="en-US" sz="2300" b="1" dirty="0" smtClean="0">
                <a:effectLst/>
              </a:rPr>
              <a:t>Task Overview</a:t>
            </a:r>
          </a:p>
          <a:p>
            <a:pPr marL="1371600" lvl="2" indent="-457200">
              <a:lnSpc>
                <a:spcPct val="90000"/>
              </a:lnSpc>
              <a:buFont typeface="Wingdings" pitchFamily="2" charset="2"/>
              <a:buAutoNum type="arabicPeriod"/>
              <a:defRPr/>
            </a:pPr>
            <a:r>
              <a:rPr lang="en-CA" sz="2000" dirty="0" smtClean="0">
                <a:effectLst/>
              </a:rPr>
              <a:t>Create the Template Project and the Template Report with a Page Header.</a:t>
            </a:r>
          </a:p>
          <a:p>
            <a:pPr marL="1371600" lvl="2" indent="-457200">
              <a:lnSpc>
                <a:spcPct val="90000"/>
              </a:lnSpc>
              <a:buFont typeface="Wingdings" pitchFamily="2" charset="2"/>
              <a:buAutoNum type="arabicPeriod"/>
              <a:defRPr/>
            </a:pPr>
            <a:r>
              <a:rPr lang="en-CA" sz="2000" dirty="0" smtClean="0">
                <a:effectLst/>
              </a:rPr>
              <a:t>Create the Page Footer on the Template Report.</a:t>
            </a:r>
          </a:p>
          <a:p>
            <a:pPr marL="1371600" lvl="2" indent="-457200">
              <a:lnSpc>
                <a:spcPct val="90000"/>
              </a:lnSpc>
              <a:buFont typeface="Wingdings" pitchFamily="2" charset="2"/>
              <a:buAutoNum type="arabicPeriod"/>
              <a:defRPr/>
            </a:pPr>
            <a:r>
              <a:rPr lang="en-CA" sz="2000" dirty="0" smtClean="0">
                <a:effectLst/>
              </a:rPr>
              <a:t>Copy the Template to the Report Project Directory.</a:t>
            </a:r>
            <a:endParaRPr lang="en-US" sz="2000" dirty="0" smtClean="0">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b="1" dirty="0" smtClean="0">
                <a:effectLst/>
              </a:rPr>
              <a:t>Exercise 2</a:t>
            </a:r>
          </a:p>
          <a:p>
            <a:pPr marL="990600" lvl="1" indent="-533400"/>
            <a:r>
              <a:rPr lang="en-CA" sz="2400" b="1" dirty="0" smtClean="0">
                <a:effectLst/>
              </a:rPr>
              <a:t>Employee Time Report, Task 4: Add Totalling</a:t>
            </a:r>
            <a:endParaRPr lang="en-US" sz="2400" b="1" dirty="0" smtClean="0">
              <a:effectLst/>
            </a:endParaRPr>
          </a:p>
          <a:p>
            <a:pPr marL="1371600" lvl="2" indent="-457200">
              <a:buFont typeface="Wingdings" pitchFamily="2" charset="2"/>
              <a:buAutoNum type="arabicPeriod" startAt="23"/>
            </a:pPr>
            <a:r>
              <a:rPr lang="en-CA" sz="2000" dirty="0" smtClean="0">
                <a:effectLst/>
              </a:rPr>
              <a:t>Select the rightmost cell in the footer row of the innermost group. Modify the following properties for this text box using the Properties window:</a:t>
            </a:r>
          </a:p>
          <a:p>
            <a:pPr marL="1371600" lvl="2" indent="-457200">
              <a:buFont typeface="Wingdings" pitchFamily="2" charset="2"/>
              <a:buAutoNum type="arabicPeriod" startAt="23"/>
            </a:pPr>
            <a:endParaRPr lang="en-CA" sz="2000" dirty="0" smtClean="0">
              <a:effectLst/>
            </a:endParaRPr>
          </a:p>
          <a:p>
            <a:pPr marL="1371600" lvl="2" indent="-457200">
              <a:buFont typeface="Wingdings" pitchFamily="2" charset="2"/>
              <a:buAutoNum type="arabicPeriod" startAt="23"/>
            </a:pPr>
            <a:endParaRPr lang="en-CA" sz="2000" dirty="0" smtClean="0">
              <a:effectLst/>
            </a:endParaRPr>
          </a:p>
          <a:p>
            <a:pPr marL="1371600" lvl="2" indent="-457200">
              <a:buFont typeface="Wingdings" pitchFamily="2" charset="2"/>
              <a:buAutoNum type="arabicPeriod" startAt="23"/>
            </a:pPr>
            <a:endParaRPr lang="en-CA" sz="2000" dirty="0" smtClean="0">
              <a:effectLst/>
            </a:endParaRPr>
          </a:p>
          <a:p>
            <a:pPr marL="1371600" lvl="2" indent="-457200">
              <a:buFont typeface="Wingdings" pitchFamily="2" charset="2"/>
              <a:buAutoNum type="arabicPeriod" startAt="23"/>
            </a:pPr>
            <a:endParaRPr lang="en-CA" sz="2000" dirty="0" smtClean="0">
              <a:effectLst/>
            </a:endParaRPr>
          </a:p>
          <a:p>
            <a:pPr marL="1371600" lvl="2" indent="-457200">
              <a:buFont typeface="Wingdings" pitchFamily="2" charset="2"/>
              <a:buAutoNum type="arabicPeriod" startAt="23"/>
            </a:pPr>
            <a:endParaRPr lang="en-CA" sz="2000" dirty="0" smtClean="0">
              <a:effectLst/>
            </a:endParaRPr>
          </a:p>
          <a:p>
            <a:pPr marL="1371600" lvl="2" indent="-457200">
              <a:buFont typeface="Wingdings" pitchFamily="2" charset="2"/>
              <a:buAutoNum type="arabicPeriod" startAt="23"/>
            </a:pPr>
            <a:r>
              <a:rPr lang="en-US" sz="2000" dirty="0" smtClean="0">
                <a:effectLst/>
              </a:rPr>
              <a:t>Repeat Step 23 for the rightmost cell in the footer row of the middle group.</a:t>
            </a:r>
          </a:p>
          <a:p>
            <a:pPr marL="1371600" lvl="2" indent="-457200">
              <a:buFont typeface="Wingdings" pitchFamily="2" charset="2"/>
              <a:buAutoNum type="arabicPeriod" startAt="23"/>
            </a:pPr>
            <a:r>
              <a:rPr lang="en-US" sz="2000" dirty="0" smtClean="0">
                <a:effectLst/>
              </a:rPr>
              <a:t>Repeat Step 23 for the rightmost cell in the footer row of the outermost group.</a:t>
            </a:r>
          </a:p>
          <a:p>
            <a:pPr marL="1371600" lvl="2" indent="-457200">
              <a:buFont typeface="Wingdings" pitchFamily="2" charset="2"/>
              <a:buAutoNum type="arabicPeriod" startAt="23"/>
            </a:pPr>
            <a:r>
              <a:rPr lang="en-US" sz="2000" dirty="0" smtClean="0">
                <a:effectLst/>
              </a:rPr>
              <a:t>Right-click anywhere in the last row of the </a:t>
            </a:r>
            <a:r>
              <a:rPr lang="en-US" sz="2000" dirty="0" err="1" smtClean="0">
                <a:effectLst/>
              </a:rPr>
              <a:t>tablix</a:t>
            </a:r>
            <a:r>
              <a:rPr lang="en-US" sz="2000" dirty="0" smtClean="0">
                <a:effectLst/>
              </a:rPr>
              <a:t> and select </a:t>
            </a:r>
            <a:r>
              <a:rPr lang="en-US" sz="2000" dirty="0" err="1" smtClean="0">
                <a:effectLst/>
              </a:rPr>
              <a:t>Tablix</a:t>
            </a:r>
            <a:r>
              <a:rPr lang="en-US" sz="2000" dirty="0" smtClean="0">
                <a:effectLst/>
              </a:rPr>
              <a:t>: Insert Row | Outside Group - Below from the context menu. A row that will serve as a </a:t>
            </a:r>
            <a:r>
              <a:rPr lang="en-US" sz="2000" dirty="0" err="1" smtClean="0">
                <a:effectLst/>
              </a:rPr>
              <a:t>tablix</a:t>
            </a:r>
            <a:r>
              <a:rPr lang="en-US" sz="2000" dirty="0" smtClean="0">
                <a:effectLst/>
              </a:rPr>
              <a:t> footer row is added.</a:t>
            </a:r>
          </a:p>
        </p:txBody>
      </p:sp>
      <p:pic>
        <p:nvPicPr>
          <p:cNvPr id="49158" name="Picture 6"/>
          <p:cNvPicPr>
            <a:picLocks noChangeAspect="1" noChangeArrowheads="1"/>
          </p:cNvPicPr>
          <p:nvPr/>
        </p:nvPicPr>
        <p:blipFill>
          <a:blip r:embed="rId2" cstate="print"/>
          <a:srcRect/>
          <a:stretch>
            <a:fillRect/>
          </a:stretch>
        </p:blipFill>
        <p:spPr bwMode="auto">
          <a:xfrm>
            <a:off x="1371600" y="2117725"/>
            <a:ext cx="7096125" cy="1616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b="1" smtClean="0">
                <a:effectLst/>
              </a:rPr>
              <a:t>Exercise 2</a:t>
            </a:r>
          </a:p>
          <a:p>
            <a:pPr marL="990600" lvl="1" indent="-533400"/>
            <a:r>
              <a:rPr lang="en-CA" sz="2400" b="1" smtClean="0">
                <a:effectLst/>
              </a:rPr>
              <a:t>Employee Time Report, Task 4: Add Totalling</a:t>
            </a:r>
            <a:endParaRPr lang="en-US" sz="2400" b="1" smtClean="0">
              <a:effectLst/>
            </a:endParaRPr>
          </a:p>
          <a:p>
            <a:pPr marL="1371600" lvl="2" indent="-457200">
              <a:buFont typeface="Wingdings" pitchFamily="2" charset="2"/>
              <a:buAutoNum type="arabicPeriod" startAt="27"/>
            </a:pPr>
            <a:r>
              <a:rPr lang="en-CA" sz="2000" smtClean="0">
                <a:effectLst/>
              </a:rPr>
              <a:t>Select the rightmost cell in this new tablix footer row. Modify the following properties for this text box using the Properties window:</a:t>
            </a:r>
          </a:p>
          <a:p>
            <a:pPr marL="1371600" lvl="2" indent="-457200">
              <a:buFont typeface="Wingdings" pitchFamily="2" charset="2"/>
              <a:buAutoNum type="arabicPeriod" startAt="23"/>
            </a:pPr>
            <a:endParaRPr lang="en-CA" sz="2000" smtClean="0">
              <a:effectLst/>
            </a:endParaRPr>
          </a:p>
          <a:p>
            <a:pPr marL="1371600" lvl="2" indent="-457200">
              <a:buFont typeface="Wingdings" pitchFamily="2" charset="2"/>
              <a:buAutoNum type="arabicPeriod" startAt="23"/>
            </a:pPr>
            <a:endParaRPr lang="en-CA" sz="2000" smtClean="0">
              <a:effectLst/>
            </a:endParaRPr>
          </a:p>
          <a:p>
            <a:pPr marL="1371600" lvl="2" indent="-457200">
              <a:buFont typeface="Wingdings" pitchFamily="2" charset="2"/>
              <a:buAutoNum type="arabicPeriod" startAt="23"/>
            </a:pPr>
            <a:endParaRPr lang="en-CA" sz="2000" smtClean="0">
              <a:effectLst/>
            </a:endParaRPr>
          </a:p>
          <a:p>
            <a:pPr marL="1371600" lvl="2" indent="-457200">
              <a:buFont typeface="Wingdings" pitchFamily="2" charset="2"/>
              <a:buAutoNum type="arabicPeriod" startAt="23"/>
            </a:pPr>
            <a:endParaRPr lang="en-CA" sz="2000" smtClean="0">
              <a:effectLst/>
            </a:endParaRPr>
          </a:p>
          <a:p>
            <a:pPr marL="990600" lvl="1" indent="-533400">
              <a:buFont typeface="Wingdings" pitchFamily="2" charset="2"/>
              <a:buAutoNum type="arabicPeriod"/>
            </a:pPr>
            <a:endParaRPr lang="en-CA" sz="2400" smtClean="0">
              <a:effectLst/>
            </a:endParaRPr>
          </a:p>
          <a:p>
            <a:pPr marL="990600" lvl="1" indent="-533400">
              <a:buFont typeface="Wingdings" pitchFamily="2" charset="2"/>
              <a:buAutoNum type="arabicPeriod"/>
            </a:pPr>
            <a:endParaRPr lang="en-CA" sz="2400" smtClean="0">
              <a:effectLst/>
            </a:endParaRPr>
          </a:p>
          <a:p>
            <a:pPr marL="1371600" lvl="2" indent="-457200">
              <a:buFont typeface="Wingdings" pitchFamily="2" charset="2"/>
              <a:buAutoNum type="arabicPeriod" startAt="28"/>
            </a:pPr>
            <a:r>
              <a:rPr lang="en-US" sz="2000" smtClean="0">
                <a:effectLst/>
              </a:rPr>
              <a:t>Click the Preview tab. </a:t>
            </a:r>
          </a:p>
          <a:p>
            <a:pPr marL="1371600" lvl="2" indent="-457200">
              <a:buFont typeface="Wingdings" pitchFamily="2" charset="2"/>
              <a:buAutoNum type="arabicPeriod" startAt="28"/>
            </a:pPr>
            <a:r>
              <a:rPr lang="en-US" sz="2000" smtClean="0">
                <a:effectLst/>
              </a:rPr>
              <a:t>Click Save All on the toolbar.</a:t>
            </a:r>
          </a:p>
        </p:txBody>
      </p:sp>
      <p:pic>
        <p:nvPicPr>
          <p:cNvPr id="50180" name="Picture 4"/>
          <p:cNvPicPr>
            <a:picLocks noChangeAspect="1" noChangeArrowheads="1"/>
          </p:cNvPicPr>
          <p:nvPr/>
        </p:nvPicPr>
        <p:blipFill>
          <a:blip r:embed="rId2" cstate="print"/>
          <a:srcRect/>
          <a:stretch>
            <a:fillRect/>
          </a:stretch>
        </p:blipFill>
        <p:spPr bwMode="auto">
          <a:xfrm>
            <a:off x="1295400" y="1905000"/>
            <a:ext cx="7258050" cy="182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553200"/>
          </a:xfrm>
        </p:spPr>
        <p:txBody>
          <a:bodyPr/>
          <a:lstStyle/>
          <a:p>
            <a:pPr eaLnBrk="1" hangingPunct="1">
              <a:lnSpc>
                <a:spcPct val="90000"/>
              </a:lnSpc>
            </a:pPr>
            <a:r>
              <a:rPr lang="en-CA" sz="2800" b="1" smtClean="0">
                <a:effectLst/>
              </a:rPr>
              <a:t>Data Caching During Preview</a:t>
            </a:r>
            <a:endParaRPr lang="en-CA" b="1" smtClean="0"/>
          </a:p>
          <a:p>
            <a:pPr lvl="1">
              <a:lnSpc>
                <a:spcPct val="90000"/>
              </a:lnSpc>
            </a:pPr>
            <a:r>
              <a:rPr lang="en-CA" sz="2400" smtClean="0">
                <a:effectLst/>
              </a:rPr>
              <a:t>We switched between layout and preview a number of times during the development of the Employee Time report. </a:t>
            </a:r>
          </a:p>
          <a:p>
            <a:pPr lvl="1">
              <a:lnSpc>
                <a:spcPct val="90000"/>
              </a:lnSpc>
            </a:pPr>
            <a:r>
              <a:rPr lang="en-CA" sz="2400" smtClean="0">
                <a:effectLst/>
              </a:rPr>
              <a:t>If you were to look on your SQL Server, however, you would find the rather complex query that provides the data for this report was only executed once. </a:t>
            </a:r>
          </a:p>
          <a:p>
            <a:pPr lvl="1">
              <a:lnSpc>
                <a:spcPct val="90000"/>
              </a:lnSpc>
            </a:pPr>
            <a:r>
              <a:rPr lang="en-CA" sz="2400" smtClean="0">
                <a:effectLst/>
              </a:rPr>
              <a:t>This is because the data returned for the dataset the first time the report was run is stored in a cache file. Any time after that, when the same report is run in the Report Designer with the same query, same parameters, and same data access credentials, the cached data is used.</a:t>
            </a:r>
          </a:p>
          <a:p>
            <a:pPr lvl="1">
              <a:lnSpc>
                <a:spcPct val="90000"/>
              </a:lnSpc>
            </a:pPr>
            <a:r>
              <a:rPr lang="en-CA" sz="2400" smtClean="0">
                <a:effectLst/>
              </a:rPr>
              <a:t>This data caching helps to make your report development sessions more efficient. Even if you have a report based on a query that takes a fair amount of time to run, you only have to wait for it once. </a:t>
            </a:r>
          </a:p>
          <a:p>
            <a:pPr lvl="1">
              <a:lnSpc>
                <a:spcPct val="90000"/>
              </a:lnSpc>
            </a:pPr>
            <a:r>
              <a:rPr lang="en-CA" sz="2400" smtClean="0">
                <a:effectLst/>
              </a:rPr>
              <a:t>Any time you preview the report after that, the data is pulled from the cache file with no delay. This caching process also substantially decreases the load on your SQL server.</a:t>
            </a:r>
            <a:endParaRPr lang="en-CA" sz="24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553200"/>
          </a:xfrm>
        </p:spPr>
        <p:txBody>
          <a:bodyPr/>
          <a:lstStyle/>
          <a:p>
            <a:pPr eaLnBrk="1" hangingPunct="1">
              <a:lnSpc>
                <a:spcPct val="90000"/>
              </a:lnSpc>
            </a:pPr>
            <a:r>
              <a:rPr lang="en-CA" sz="2800" b="1" smtClean="0">
                <a:effectLst/>
              </a:rPr>
              <a:t>Data Caching During Preview</a:t>
            </a:r>
            <a:endParaRPr lang="en-CA" b="1" smtClean="0"/>
          </a:p>
          <a:p>
            <a:pPr lvl="1">
              <a:lnSpc>
                <a:spcPct val="80000"/>
              </a:lnSpc>
            </a:pPr>
            <a:r>
              <a:rPr lang="en-CA" sz="2400" smtClean="0">
                <a:effectLst/>
              </a:rPr>
              <a:t>The drawback to the data-caching process comes when you are making changes to the data at the same time you are developing a report. </a:t>
            </a:r>
          </a:p>
          <a:p>
            <a:pPr lvl="1">
              <a:lnSpc>
                <a:spcPct val="80000"/>
              </a:lnSpc>
            </a:pPr>
            <a:r>
              <a:rPr lang="en-CA" sz="2400" smtClean="0">
                <a:effectLst/>
              </a:rPr>
              <a:t>If you insert new records or update existing records after the first time you preview the report, and then expect to see those changes in your report the next time you preview it, you are going to be confused, disappointed, or perhaps both. </a:t>
            </a:r>
          </a:p>
          <a:p>
            <a:pPr lvl="1">
              <a:lnSpc>
                <a:spcPct val="80000"/>
              </a:lnSpc>
            </a:pPr>
            <a:r>
              <a:rPr lang="en-CA" sz="2400" smtClean="0">
                <a:effectLst/>
              </a:rPr>
              <a:t>The report is rendered from the cached data that does not include the changes. To remedy this situation, click the Refresh toolbar button.</a:t>
            </a:r>
          </a:p>
          <a:p>
            <a:pPr lvl="1">
              <a:lnSpc>
                <a:spcPct val="80000"/>
              </a:lnSpc>
            </a:pPr>
            <a:r>
              <a:rPr lang="en-CA" sz="2400" smtClean="0">
                <a:effectLst/>
              </a:rPr>
              <a:t>This will cause the Report Builder to re-run the queries in the report and create a new cache file. The cache file is in the same folder as the report definition file and has the same name, with a .data on the end. </a:t>
            </a:r>
          </a:p>
          <a:p>
            <a:pPr lvl="1">
              <a:lnSpc>
                <a:spcPct val="80000"/>
              </a:lnSpc>
            </a:pPr>
            <a:r>
              <a:rPr lang="en-CA" sz="2400" smtClean="0">
                <a:effectLst/>
              </a:rPr>
              <a:t>Remember, this data-caching process is only used by the Report Builder during report development. A different data-caching scheme operates on the report server after the report has been put into production.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4294967295"/>
          </p:nvPr>
        </p:nvSpPr>
        <p:spPr>
          <a:xfrm>
            <a:off x="85725" y="76200"/>
            <a:ext cx="8991600" cy="6705600"/>
          </a:xfrm>
        </p:spPr>
        <p:txBody>
          <a:bodyPr/>
          <a:lstStyle/>
          <a:p>
            <a:pPr marL="609600" indent="-609600" eaLnBrk="1" hangingPunct="1">
              <a:lnSpc>
                <a:spcPct val="90000"/>
              </a:lnSpc>
            </a:pPr>
            <a:r>
              <a:rPr lang="en-CA" b="1" smtClean="0">
                <a:effectLst/>
              </a:rPr>
              <a:t>The Employee List Report</a:t>
            </a:r>
            <a:endParaRPr lang="en-US" sz="2800" b="1" smtClean="0"/>
          </a:p>
          <a:p>
            <a:pPr marL="1009650" lvl="1" indent="-609600" eaLnBrk="1" hangingPunct="1">
              <a:lnSpc>
                <a:spcPct val="95000"/>
              </a:lnSpc>
            </a:pPr>
            <a:r>
              <a:rPr lang="en-US" sz="2300" b="1" smtClean="0">
                <a:effectLst/>
              </a:rPr>
              <a:t>Features Highlighted</a:t>
            </a:r>
          </a:p>
          <a:p>
            <a:pPr marL="1371600" lvl="2" indent="-457200">
              <a:lnSpc>
                <a:spcPct val="95000"/>
              </a:lnSpc>
            </a:pPr>
            <a:r>
              <a:rPr lang="en-CA" sz="2000" smtClean="0">
                <a:effectLst/>
              </a:rPr>
              <a:t>Implementing user-selectable grouping</a:t>
            </a:r>
          </a:p>
          <a:p>
            <a:pPr marL="1371600" lvl="2" indent="-457200">
              <a:lnSpc>
                <a:spcPct val="95000"/>
              </a:lnSpc>
            </a:pPr>
            <a:r>
              <a:rPr lang="en-CA" sz="2000" smtClean="0">
                <a:effectLst/>
              </a:rPr>
              <a:t>Implementing interactive sorting</a:t>
            </a:r>
          </a:p>
          <a:p>
            <a:pPr marL="1371600" lvl="2" indent="-457200">
              <a:lnSpc>
                <a:spcPct val="95000"/>
              </a:lnSpc>
            </a:pPr>
            <a:r>
              <a:rPr lang="en-CA" sz="2000" smtClean="0">
                <a:effectLst/>
              </a:rPr>
              <a:t>Using explicit page breaks</a:t>
            </a:r>
          </a:p>
          <a:p>
            <a:pPr marL="1371600" lvl="2" indent="-457200">
              <a:lnSpc>
                <a:spcPct val="95000"/>
              </a:lnSpc>
            </a:pPr>
            <a:r>
              <a:rPr lang="en-CA" sz="2000" smtClean="0">
                <a:effectLst/>
              </a:rPr>
              <a:t>Using a floating header</a:t>
            </a:r>
            <a:endParaRPr lang="en-CA" sz="2000" smtClean="0"/>
          </a:p>
          <a:p>
            <a:pPr marL="1009650" lvl="1" indent="-609600">
              <a:lnSpc>
                <a:spcPct val="95000"/>
              </a:lnSpc>
            </a:pPr>
            <a:r>
              <a:rPr lang="en-US" sz="2300" b="1" smtClean="0">
                <a:effectLst/>
              </a:rPr>
              <a:t>Business Need</a:t>
            </a:r>
            <a:r>
              <a:rPr lang="en-US" sz="2100" b="1" smtClean="0">
                <a:effectLst/>
              </a:rPr>
              <a:t> - </a:t>
            </a:r>
            <a:r>
              <a:rPr lang="en-CA" sz="2000" smtClean="0">
                <a:effectLst/>
              </a:rPr>
              <a:t>The Galactic Delivery Services personnel department wants a flexible report for listing employee information. Rather than having a number of reports for each of their separate grouping and sorting needs, they want a single report where they can choose the grouping and sort order each time the report is run. The report should be able to group on job, hub, or city of residence. The report should be able to sort by employee number, last name, or hire date. Also, each new group should start on a new page. The header information should remain visible even when the user scrolls down the report page.</a:t>
            </a:r>
            <a:endParaRPr lang="en-US" sz="2000" smtClean="0">
              <a:effectLst/>
            </a:endParaRPr>
          </a:p>
          <a:p>
            <a:pPr marL="1009650" lvl="1" indent="-609600" eaLnBrk="1" hangingPunct="1">
              <a:lnSpc>
                <a:spcPct val="95000"/>
              </a:lnSpc>
            </a:pPr>
            <a:r>
              <a:rPr lang="en-US" sz="2300" b="1" smtClean="0">
                <a:effectLst/>
              </a:rPr>
              <a:t>Task Overview</a:t>
            </a:r>
          </a:p>
          <a:p>
            <a:pPr marL="1371600" lvl="2" indent="-457200">
              <a:lnSpc>
                <a:spcPct val="95000"/>
              </a:lnSpc>
            </a:pPr>
            <a:r>
              <a:rPr lang="en-CA" sz="2000" smtClean="0">
                <a:effectLst/>
              </a:rPr>
              <a:t>Create a New Report and a Dataset.</a:t>
            </a:r>
          </a:p>
          <a:p>
            <a:pPr marL="1371600" lvl="2" indent="-457200">
              <a:lnSpc>
                <a:spcPct val="95000"/>
              </a:lnSpc>
            </a:pPr>
            <a:r>
              <a:rPr lang="en-CA" sz="2000" smtClean="0">
                <a:effectLst/>
              </a:rPr>
              <a:t>Create the Report Layout.</a:t>
            </a:r>
          </a:p>
          <a:p>
            <a:pPr marL="1371600" lvl="2" indent="-457200">
              <a:lnSpc>
                <a:spcPct val="95000"/>
              </a:lnSpc>
            </a:pPr>
            <a:r>
              <a:rPr lang="en-CA" sz="2000" smtClean="0">
                <a:effectLst/>
              </a:rPr>
              <a:t>Add Interactive Sorting and a Floating Header.</a:t>
            </a:r>
            <a:endParaRPr lang="en-US" sz="2000" smtClean="0">
              <a:effectLs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3</a:t>
            </a:r>
          </a:p>
          <a:p>
            <a:pPr marL="990600" lvl="1" indent="-533400">
              <a:lnSpc>
                <a:spcPct val="90000"/>
              </a:lnSpc>
            </a:pPr>
            <a:r>
              <a:rPr lang="en-CA" sz="2200" b="1" dirty="0" smtClean="0">
                <a:effectLst/>
              </a:rPr>
              <a:t>Employee List Report, Task 1: Create a New Report and a Dataset</a:t>
            </a:r>
            <a:endParaRPr lang="en-US" sz="2200" b="1" dirty="0" smtClean="0">
              <a:effectLst/>
            </a:endParaRPr>
          </a:p>
          <a:p>
            <a:pPr marL="1371600" lvl="2" indent="-457200">
              <a:lnSpc>
                <a:spcPct val="90000"/>
              </a:lnSpc>
              <a:buFont typeface="Wingdings" pitchFamily="2" charset="2"/>
              <a:buAutoNum type="arabicPeriod"/>
            </a:pPr>
            <a:r>
              <a:rPr lang="en-CA" sz="2000" dirty="0" smtClean="0">
                <a:effectLst/>
              </a:rPr>
              <a:t>Reopen the Chapter08 project, if it was closed. Close the </a:t>
            </a:r>
            <a:r>
              <a:rPr lang="en-CA" sz="2000" dirty="0" err="1" smtClean="0">
                <a:effectLst/>
              </a:rPr>
              <a:t>EmployeeTime</a:t>
            </a:r>
            <a:r>
              <a:rPr lang="en-CA" sz="2000" dirty="0" smtClean="0">
                <a:effectLst/>
              </a:rPr>
              <a:t> report, if it is still open.</a:t>
            </a:r>
          </a:p>
          <a:p>
            <a:pPr marL="1371600" lvl="2" indent="-457200">
              <a:lnSpc>
                <a:spcPct val="90000"/>
              </a:lnSpc>
              <a:buFont typeface="Wingdings" pitchFamily="2" charset="2"/>
              <a:buAutoNum type="arabicPeriod"/>
            </a:pPr>
            <a:r>
              <a:rPr lang="en-CA" sz="2000" dirty="0" smtClean="0">
                <a:effectLst/>
              </a:rPr>
              <a:t>Right-click Reports in the Solution Explorer and select Add | New Item from the context menu. The Add New Item - Chapter08 dialog box appears.</a:t>
            </a:r>
          </a:p>
          <a:p>
            <a:pPr marL="1371600" lvl="2" indent="-457200">
              <a:lnSpc>
                <a:spcPct val="90000"/>
              </a:lnSpc>
              <a:buFont typeface="Wingdings" pitchFamily="2" charset="2"/>
              <a:buAutoNum type="arabicPeriod"/>
            </a:pPr>
            <a:r>
              <a:rPr lang="en-US" sz="2000" dirty="0" smtClean="0">
                <a:effectLst/>
              </a:rPr>
              <a:t>Single-click </a:t>
            </a:r>
            <a:r>
              <a:rPr lang="en-US" sz="2000" dirty="0" err="1" smtClean="0">
                <a:effectLst/>
              </a:rPr>
              <a:t>GDSReport</a:t>
            </a:r>
            <a:r>
              <a:rPr lang="en-US" sz="2000" dirty="0" smtClean="0">
                <a:effectLst/>
              </a:rPr>
              <a:t> in the Templates area to select it. Change the name to </a:t>
            </a:r>
            <a:r>
              <a:rPr lang="en-US" sz="2000" dirty="0" err="1" smtClean="0">
                <a:effectLst/>
              </a:rPr>
              <a:t>EmployeeList</a:t>
            </a:r>
            <a:r>
              <a:rPr lang="en-US" sz="2000" dirty="0" smtClean="0">
                <a:effectLst/>
              </a:rPr>
              <a:t> and click Add.</a:t>
            </a:r>
          </a:p>
          <a:p>
            <a:pPr marL="1371600" lvl="2" indent="-457200">
              <a:lnSpc>
                <a:spcPct val="90000"/>
              </a:lnSpc>
              <a:buFont typeface="Wingdings" pitchFamily="2" charset="2"/>
              <a:buAutoNum type="arabicPeriod"/>
            </a:pPr>
            <a:r>
              <a:rPr lang="en-US" sz="2000" dirty="0" smtClean="0">
                <a:effectLst/>
              </a:rPr>
              <a:t>Create a data source called “Galactic” in this new report. This new data source should reference the Galactic shared data source.</a:t>
            </a:r>
          </a:p>
          <a:p>
            <a:pPr marL="1371600" lvl="2" indent="-457200">
              <a:lnSpc>
                <a:spcPct val="90000"/>
              </a:lnSpc>
              <a:buFont typeface="Wingdings" pitchFamily="2" charset="2"/>
              <a:buAutoNum type="arabicPeriod"/>
            </a:pPr>
            <a:r>
              <a:rPr lang="en-US" sz="2000" dirty="0" smtClean="0">
                <a:effectLst/>
              </a:rPr>
              <a:t>Create a dataset called “Employees” with the following query:</a:t>
            </a:r>
          </a:p>
          <a:p>
            <a:pPr marL="1371600" lvl="2" indent="-457200">
              <a:lnSpc>
                <a:spcPct val="90000"/>
              </a:lnSpc>
              <a:buFont typeface="Wingdings" pitchFamily="2" charset="2"/>
              <a:buNone/>
            </a:pPr>
            <a:r>
              <a:rPr lang="en-US" sz="1600" dirty="0" smtClean="0">
                <a:effectLst/>
              </a:rPr>
              <a:t>	SELECT </a:t>
            </a:r>
            <a:r>
              <a:rPr lang="en-US" sz="1600" dirty="0" err="1" smtClean="0">
                <a:effectLst/>
              </a:rPr>
              <a:t>Job.Description</a:t>
            </a:r>
            <a:r>
              <a:rPr lang="en-US" sz="1600" dirty="0" smtClean="0">
                <a:effectLst/>
              </a:rPr>
              <a:t> AS Job, </a:t>
            </a:r>
            <a:r>
              <a:rPr lang="en-US" sz="1600" dirty="0" err="1" smtClean="0">
                <a:effectLst/>
              </a:rPr>
              <a:t>Hub.Description</a:t>
            </a:r>
            <a:r>
              <a:rPr lang="en-US" sz="1600" dirty="0" smtClean="0">
                <a:effectLst/>
              </a:rPr>
              <a:t> AS Hub, 	</a:t>
            </a:r>
            <a:r>
              <a:rPr lang="en-US" sz="1600" dirty="0" err="1" smtClean="0">
                <a:effectLst/>
              </a:rPr>
              <a:t>Employee.EmployeeNumber</a:t>
            </a:r>
            <a:r>
              <a:rPr lang="en-US" sz="1600" dirty="0" smtClean="0">
                <a:effectLst/>
              </a:rPr>
              <a:t>, </a:t>
            </a:r>
            <a:r>
              <a:rPr lang="en-US" sz="1600" dirty="0" err="1" smtClean="0">
                <a:effectLst/>
              </a:rPr>
              <a:t>FirstName</a:t>
            </a:r>
            <a:r>
              <a:rPr lang="en-US" sz="1600" dirty="0" smtClean="0">
                <a:effectLst/>
              </a:rPr>
              <a:t>, </a:t>
            </a:r>
            <a:r>
              <a:rPr lang="en-US" sz="1600" dirty="0" err="1" smtClean="0">
                <a:effectLst/>
              </a:rPr>
              <a:t>LastName</a:t>
            </a:r>
            <a:r>
              <a:rPr lang="en-US" sz="1600" dirty="0" smtClean="0">
                <a:effectLst/>
              </a:rPr>
              <a:t>, Address1, City, State,</a:t>
            </a:r>
          </a:p>
          <a:p>
            <a:pPr marL="1371600" lvl="2" indent="-457200">
              <a:lnSpc>
                <a:spcPct val="90000"/>
              </a:lnSpc>
              <a:buFont typeface="Wingdings" pitchFamily="2" charset="2"/>
              <a:buNone/>
            </a:pPr>
            <a:r>
              <a:rPr lang="en-US" sz="1600" dirty="0" smtClean="0">
                <a:effectLst/>
              </a:rPr>
              <a:t>		</a:t>
            </a:r>
            <a:r>
              <a:rPr lang="en-US" sz="1600" dirty="0" err="1" smtClean="0">
                <a:effectLst/>
              </a:rPr>
              <a:t>ZipCode</a:t>
            </a:r>
            <a:r>
              <a:rPr lang="en-US" sz="1600" dirty="0" smtClean="0">
                <a:effectLst/>
              </a:rPr>
              <a:t>, </a:t>
            </a:r>
            <a:r>
              <a:rPr lang="en-US" sz="1600" dirty="0" err="1" smtClean="0">
                <a:effectLst/>
              </a:rPr>
              <a:t>HireDate</a:t>
            </a:r>
            <a:r>
              <a:rPr lang="en-US" sz="1600" dirty="0" smtClean="0">
                <a:effectLst/>
              </a:rPr>
              <a:t>, </a:t>
            </a:r>
            <a:r>
              <a:rPr lang="en-US" sz="1600" dirty="0" err="1" smtClean="0">
                <a:effectLst/>
              </a:rPr>
              <a:t>HighestLevelOfEducation</a:t>
            </a:r>
            <a:r>
              <a:rPr lang="en-US" sz="1600" dirty="0" smtClean="0">
                <a:effectLst/>
              </a:rPr>
              <a:t>, </a:t>
            </a:r>
            <a:r>
              <a:rPr lang="en-US" sz="1600" dirty="0" err="1" smtClean="0">
                <a:effectLst/>
              </a:rPr>
              <a:t>UnionMembership</a:t>
            </a:r>
            <a:r>
              <a:rPr lang="en-US" sz="1600" dirty="0" smtClean="0">
                <a:effectLst/>
              </a:rPr>
              <a:t> </a:t>
            </a:r>
          </a:p>
          <a:p>
            <a:pPr marL="1371600" lvl="2" indent="-457200">
              <a:lnSpc>
                <a:spcPct val="90000"/>
              </a:lnSpc>
              <a:buFont typeface="Wingdings" pitchFamily="2" charset="2"/>
              <a:buNone/>
            </a:pPr>
            <a:r>
              <a:rPr lang="en-US" sz="1600" dirty="0" smtClean="0">
                <a:effectLst/>
              </a:rPr>
              <a:t>	FROM Employee</a:t>
            </a:r>
          </a:p>
          <a:p>
            <a:pPr marL="1371600" lvl="2" indent="-457200">
              <a:lnSpc>
                <a:spcPct val="90000"/>
              </a:lnSpc>
              <a:buFont typeface="Wingdings" pitchFamily="2" charset="2"/>
              <a:buNone/>
            </a:pPr>
            <a:r>
              <a:rPr lang="en-US" sz="1600" dirty="0" smtClean="0">
                <a:effectLst/>
              </a:rPr>
              <a:t>	INNER JOIN Assignment</a:t>
            </a:r>
          </a:p>
          <a:p>
            <a:pPr marL="1371600" lvl="2" indent="-457200">
              <a:lnSpc>
                <a:spcPct val="90000"/>
              </a:lnSpc>
              <a:buFont typeface="Wingdings" pitchFamily="2" charset="2"/>
              <a:buNone/>
            </a:pPr>
            <a:r>
              <a:rPr lang="en-US" sz="1600" dirty="0" smtClean="0">
                <a:effectLst/>
              </a:rPr>
              <a:t>	ON </a:t>
            </a:r>
            <a:r>
              <a:rPr lang="en-US" sz="1600" dirty="0" err="1" smtClean="0">
                <a:effectLst/>
              </a:rPr>
              <a:t>Employee.EmployeeNumber</a:t>
            </a:r>
            <a:r>
              <a:rPr lang="en-US" sz="1600" dirty="0" smtClean="0">
                <a:effectLst/>
              </a:rPr>
              <a:t> = </a:t>
            </a:r>
            <a:r>
              <a:rPr lang="en-US" sz="1600" dirty="0" err="1" smtClean="0">
                <a:effectLst/>
              </a:rPr>
              <a:t>Assignment.EmployeeNumber</a:t>
            </a:r>
            <a:endParaRPr lang="en-US" sz="1600" dirty="0" smtClean="0">
              <a:effectLst/>
            </a:endParaRPr>
          </a:p>
          <a:p>
            <a:pPr marL="1371600" lvl="2" indent="-457200">
              <a:lnSpc>
                <a:spcPct val="90000"/>
              </a:lnSpc>
              <a:buFont typeface="Wingdings" pitchFamily="2" charset="2"/>
              <a:buNone/>
            </a:pPr>
            <a:r>
              <a:rPr lang="en-US" sz="1600" dirty="0" smtClean="0">
                <a:effectLst/>
              </a:rPr>
              <a:t>	INNER JOIN Job</a:t>
            </a:r>
          </a:p>
          <a:p>
            <a:pPr marL="1371600" lvl="2" indent="-457200">
              <a:lnSpc>
                <a:spcPct val="90000"/>
              </a:lnSpc>
              <a:buFont typeface="Wingdings" pitchFamily="2" charset="2"/>
              <a:buNone/>
            </a:pPr>
            <a:r>
              <a:rPr lang="en-US" sz="1600" dirty="0" smtClean="0">
                <a:effectLst/>
              </a:rPr>
              <a:t>	ON </a:t>
            </a:r>
            <a:r>
              <a:rPr lang="en-US" sz="1600" dirty="0" err="1" smtClean="0">
                <a:effectLst/>
              </a:rPr>
              <a:t>Assignment.JobID</a:t>
            </a:r>
            <a:r>
              <a:rPr lang="en-US" sz="1600" dirty="0" smtClean="0">
                <a:effectLst/>
              </a:rPr>
              <a:t> = </a:t>
            </a:r>
            <a:r>
              <a:rPr lang="en-US" sz="1600" dirty="0" err="1" smtClean="0">
                <a:effectLst/>
              </a:rPr>
              <a:t>Job.JobID</a:t>
            </a:r>
            <a:endParaRPr lang="en-US" sz="1600" dirty="0" smtClean="0">
              <a:effectLst/>
            </a:endParaRPr>
          </a:p>
          <a:p>
            <a:pPr marL="1371600" lvl="2" indent="-457200">
              <a:lnSpc>
                <a:spcPct val="90000"/>
              </a:lnSpc>
              <a:buFont typeface="Wingdings" pitchFamily="2" charset="2"/>
              <a:buNone/>
            </a:pPr>
            <a:r>
              <a:rPr lang="en-US" sz="1600" dirty="0" smtClean="0">
                <a:effectLst/>
              </a:rPr>
              <a:t>	INNER JOIN Hub</a:t>
            </a:r>
          </a:p>
          <a:p>
            <a:pPr marL="1371600" lvl="2" indent="-457200">
              <a:lnSpc>
                <a:spcPct val="90000"/>
              </a:lnSpc>
              <a:buFont typeface="Wingdings" pitchFamily="2" charset="2"/>
              <a:buNone/>
            </a:pPr>
            <a:r>
              <a:rPr lang="en-US" sz="1600" dirty="0" smtClean="0">
                <a:effectLst/>
              </a:rPr>
              <a:t>	ON </a:t>
            </a:r>
            <a:r>
              <a:rPr lang="en-US" sz="1600" dirty="0" err="1" smtClean="0">
                <a:effectLst/>
              </a:rPr>
              <a:t>Assignment.HubCode</a:t>
            </a:r>
            <a:r>
              <a:rPr lang="en-US" sz="1600" dirty="0" smtClean="0">
                <a:effectLst/>
              </a:rPr>
              <a:t> = </a:t>
            </a:r>
            <a:r>
              <a:rPr lang="en-US" sz="1600" dirty="0" err="1" smtClean="0">
                <a:effectLst/>
              </a:rPr>
              <a:t>Hub.HubCode</a:t>
            </a:r>
            <a:endParaRPr lang="en-US" sz="1600" dirty="0" smtClean="0">
              <a:effectLs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3</a:t>
            </a:r>
          </a:p>
          <a:p>
            <a:pPr marL="990600" lvl="1" indent="-533400">
              <a:lnSpc>
                <a:spcPct val="90000"/>
              </a:lnSpc>
            </a:pPr>
            <a:r>
              <a:rPr lang="en-CA" sz="2100" b="1" dirty="0" smtClean="0">
                <a:effectLst/>
              </a:rPr>
              <a:t>Employee List Report, Task 2: Create the Report Layout</a:t>
            </a:r>
            <a:endParaRPr lang="en-US" sz="2100" b="1" dirty="0" smtClean="0">
              <a:effectLst/>
            </a:endParaRPr>
          </a:p>
          <a:p>
            <a:pPr marL="1371600" lvl="2" indent="-457200">
              <a:lnSpc>
                <a:spcPct val="95000"/>
              </a:lnSpc>
              <a:buFont typeface="Wingdings" pitchFamily="2" charset="2"/>
              <a:buAutoNum type="arabicPeriod"/>
            </a:pPr>
            <a:r>
              <a:rPr lang="en-CA" sz="2000" dirty="0" smtClean="0">
                <a:effectLst/>
              </a:rPr>
              <a:t>Place a text box onto the body of the report. Modify the following properties of this text box:</a:t>
            </a:r>
          </a:p>
          <a:p>
            <a:pPr marL="1371600" lvl="2" indent="-457200">
              <a:lnSpc>
                <a:spcPct val="95000"/>
              </a:lnSpc>
              <a:buFont typeface="Wingdings" pitchFamily="2" charset="2"/>
              <a:buAutoNum type="arabicPeriod"/>
            </a:pPr>
            <a:endParaRPr lang="en-CA" sz="2000" dirty="0" smtClean="0">
              <a:effectLst/>
            </a:endParaRPr>
          </a:p>
          <a:p>
            <a:pPr marL="1371600" lvl="2" indent="-457200">
              <a:lnSpc>
                <a:spcPct val="95000"/>
              </a:lnSpc>
              <a:buFont typeface="Wingdings" pitchFamily="2" charset="2"/>
              <a:buAutoNum type="arabicPeriod"/>
            </a:pPr>
            <a:endParaRPr lang="en-CA" sz="2000" dirty="0" smtClean="0">
              <a:effectLst/>
            </a:endParaRPr>
          </a:p>
          <a:p>
            <a:pPr marL="1371600" lvl="2" indent="-457200">
              <a:lnSpc>
                <a:spcPct val="95000"/>
              </a:lnSpc>
              <a:buFont typeface="Wingdings" pitchFamily="2" charset="2"/>
              <a:buAutoNum type="arabicPeriod"/>
            </a:pPr>
            <a:endParaRPr lang="en-CA" sz="2000" dirty="0" smtClean="0">
              <a:effectLst/>
            </a:endParaRPr>
          </a:p>
          <a:p>
            <a:pPr marL="1371600" lvl="2" indent="-457200">
              <a:lnSpc>
                <a:spcPct val="95000"/>
              </a:lnSpc>
              <a:buFont typeface="Wingdings" pitchFamily="2" charset="2"/>
              <a:buAutoNum type="arabicPeriod"/>
            </a:pPr>
            <a:endParaRPr lang="en-CA" sz="2000" dirty="0" smtClean="0">
              <a:effectLst/>
            </a:endParaRPr>
          </a:p>
          <a:p>
            <a:pPr marL="1371600" lvl="2" indent="-457200">
              <a:lnSpc>
                <a:spcPct val="95000"/>
              </a:lnSpc>
              <a:buFont typeface="Wingdings" pitchFamily="2" charset="2"/>
              <a:buAutoNum type="arabicPeriod"/>
            </a:pPr>
            <a:endParaRPr lang="en-CA" sz="2000" dirty="0" smtClean="0">
              <a:effectLst/>
            </a:endParaRPr>
          </a:p>
          <a:p>
            <a:pPr marL="1371600" lvl="2" indent="-457200">
              <a:lnSpc>
                <a:spcPct val="95000"/>
              </a:lnSpc>
              <a:buFont typeface="Wingdings" pitchFamily="2" charset="2"/>
              <a:buAutoNum type="arabicPeriod"/>
            </a:pPr>
            <a:endParaRPr lang="en-CA" sz="2000" dirty="0" smtClean="0">
              <a:effectLst/>
            </a:endParaRPr>
          </a:p>
          <a:p>
            <a:pPr marL="1371600" lvl="2" indent="-457200">
              <a:lnSpc>
                <a:spcPct val="95000"/>
              </a:lnSpc>
              <a:buFont typeface="Wingdings" pitchFamily="2" charset="2"/>
              <a:buAutoNum type="arabicPeriod"/>
            </a:pPr>
            <a:r>
              <a:rPr lang="en-US" sz="2000" dirty="0" smtClean="0">
                <a:effectLst/>
              </a:rPr>
              <a:t>Use the table template to place a </a:t>
            </a:r>
            <a:r>
              <a:rPr lang="en-US" sz="2000" dirty="0" err="1" smtClean="0">
                <a:effectLst/>
              </a:rPr>
              <a:t>tablix</a:t>
            </a:r>
            <a:r>
              <a:rPr lang="en-US" sz="2000" dirty="0" smtClean="0">
                <a:effectLst/>
              </a:rPr>
              <a:t> onto the body of the report immediately below the text box you just added.</a:t>
            </a:r>
          </a:p>
          <a:p>
            <a:pPr marL="1371600" lvl="2" indent="-457200">
              <a:lnSpc>
                <a:spcPct val="95000"/>
              </a:lnSpc>
              <a:buFont typeface="Wingdings" pitchFamily="2" charset="2"/>
              <a:buAutoNum type="arabicPeriod"/>
            </a:pPr>
            <a:r>
              <a:rPr lang="en-US" sz="2000" dirty="0" smtClean="0">
                <a:effectLst/>
              </a:rPr>
              <a:t>Hover over the leftmost field in the data row of the </a:t>
            </a:r>
            <a:r>
              <a:rPr lang="en-US" sz="2000" dirty="0" err="1" smtClean="0">
                <a:effectLst/>
              </a:rPr>
              <a:t>tablix</a:t>
            </a:r>
            <a:r>
              <a:rPr lang="en-US" sz="2000" dirty="0" smtClean="0">
                <a:effectLst/>
              </a:rPr>
              <a:t> and select the </a:t>
            </a:r>
            <a:r>
              <a:rPr lang="en-US" sz="2000" dirty="0" err="1" smtClean="0">
                <a:effectLst/>
              </a:rPr>
              <a:t>EmployeeNumber</a:t>
            </a:r>
            <a:r>
              <a:rPr lang="en-US" sz="2000" dirty="0" smtClean="0">
                <a:effectLst/>
              </a:rPr>
              <a:t> field from the Field Selector.</a:t>
            </a:r>
          </a:p>
          <a:p>
            <a:pPr marL="1371600" lvl="2" indent="-457200">
              <a:lnSpc>
                <a:spcPct val="95000"/>
              </a:lnSpc>
              <a:buFont typeface="Wingdings" pitchFamily="2" charset="2"/>
              <a:buAutoNum type="arabicPeriod"/>
            </a:pPr>
            <a:r>
              <a:rPr lang="en-US" sz="2000" dirty="0" smtClean="0">
                <a:effectLst/>
              </a:rPr>
              <a:t>Select the </a:t>
            </a:r>
            <a:r>
              <a:rPr lang="en-US" sz="2000" dirty="0" err="1" smtClean="0">
                <a:effectLst/>
              </a:rPr>
              <a:t>FirstName</a:t>
            </a:r>
            <a:r>
              <a:rPr lang="en-US" sz="2000" dirty="0" smtClean="0">
                <a:effectLst/>
              </a:rPr>
              <a:t> field in the middle cell in the data row of the </a:t>
            </a:r>
            <a:r>
              <a:rPr lang="en-US" sz="2000" dirty="0" err="1" smtClean="0">
                <a:effectLst/>
              </a:rPr>
              <a:t>tablix</a:t>
            </a:r>
            <a:r>
              <a:rPr lang="en-US" sz="2000" dirty="0" smtClean="0">
                <a:effectLst/>
              </a:rPr>
              <a:t>.</a:t>
            </a:r>
          </a:p>
          <a:p>
            <a:pPr marL="1371600" lvl="2" indent="-457200">
              <a:lnSpc>
                <a:spcPct val="95000"/>
              </a:lnSpc>
              <a:buFont typeface="Wingdings" pitchFamily="2" charset="2"/>
              <a:buAutoNum type="arabicPeriod"/>
            </a:pPr>
            <a:r>
              <a:rPr lang="en-US" sz="2000" dirty="0" smtClean="0">
                <a:effectLst/>
              </a:rPr>
              <a:t>Select the </a:t>
            </a:r>
            <a:r>
              <a:rPr lang="en-US" sz="2000" dirty="0" err="1" smtClean="0">
                <a:effectLst/>
              </a:rPr>
              <a:t>LastName</a:t>
            </a:r>
            <a:r>
              <a:rPr lang="en-US" sz="2000" dirty="0" smtClean="0">
                <a:effectLst/>
              </a:rPr>
              <a:t> field in the rightmost cell in the data row of the </a:t>
            </a:r>
            <a:r>
              <a:rPr lang="en-US" sz="2000" dirty="0" err="1" smtClean="0">
                <a:effectLst/>
              </a:rPr>
              <a:t>tablix</a:t>
            </a:r>
            <a:r>
              <a:rPr lang="en-US" sz="2000" dirty="0" smtClean="0">
                <a:effectLst/>
              </a:rPr>
              <a:t>.</a:t>
            </a:r>
          </a:p>
          <a:p>
            <a:pPr marL="1371600" lvl="2" indent="-457200">
              <a:lnSpc>
                <a:spcPct val="95000"/>
              </a:lnSpc>
              <a:buFont typeface="Wingdings" pitchFamily="2" charset="2"/>
              <a:buAutoNum type="arabicPeriod"/>
            </a:pPr>
            <a:r>
              <a:rPr lang="en-US" sz="2000" dirty="0" smtClean="0">
                <a:effectLst/>
              </a:rPr>
              <a:t>Drag the Address1 field from the Report Data window onto the right edge of the </a:t>
            </a:r>
            <a:r>
              <a:rPr lang="en-US" sz="2000" dirty="0" err="1" smtClean="0">
                <a:effectLst/>
              </a:rPr>
              <a:t>tablix</a:t>
            </a:r>
            <a:r>
              <a:rPr lang="en-US" sz="2000" dirty="0" smtClean="0">
                <a:effectLst/>
              </a:rPr>
              <a:t>. This will create a new column in the </a:t>
            </a:r>
            <a:r>
              <a:rPr lang="en-US" sz="2000" dirty="0" err="1" smtClean="0">
                <a:effectLst/>
              </a:rPr>
              <a:t>tablix</a:t>
            </a:r>
            <a:r>
              <a:rPr lang="en-US" sz="2000" dirty="0" smtClean="0">
                <a:effectLst/>
              </a:rPr>
              <a:t>.</a:t>
            </a:r>
          </a:p>
        </p:txBody>
      </p:sp>
      <p:pic>
        <p:nvPicPr>
          <p:cNvPr id="56325" name="Picture 5"/>
          <p:cNvPicPr>
            <a:picLocks noChangeAspect="1" noChangeArrowheads="1"/>
          </p:cNvPicPr>
          <p:nvPr/>
        </p:nvPicPr>
        <p:blipFill>
          <a:blip r:embed="rId2" cstate="print"/>
          <a:srcRect/>
          <a:stretch>
            <a:fillRect/>
          </a:stretch>
        </p:blipFill>
        <p:spPr bwMode="auto">
          <a:xfrm>
            <a:off x="2334480" y="1503221"/>
            <a:ext cx="4648200" cy="20759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3</a:t>
            </a:r>
          </a:p>
          <a:p>
            <a:pPr marL="990600" lvl="1" indent="-533400">
              <a:lnSpc>
                <a:spcPct val="90000"/>
              </a:lnSpc>
            </a:pPr>
            <a:r>
              <a:rPr lang="en-CA" sz="2100" b="1" dirty="0" smtClean="0">
                <a:effectLst/>
              </a:rPr>
              <a:t>Employee List Report, Task 2: Create the Report Layout</a:t>
            </a:r>
            <a:endParaRPr lang="en-US" sz="2100" b="1" dirty="0" smtClean="0">
              <a:effectLst/>
            </a:endParaRPr>
          </a:p>
          <a:p>
            <a:pPr marL="1371600" lvl="2" indent="-457200">
              <a:lnSpc>
                <a:spcPct val="90000"/>
              </a:lnSpc>
              <a:buFont typeface="Wingdings" pitchFamily="2" charset="2"/>
              <a:buAutoNum type="arabicPeriod" startAt="7"/>
            </a:pPr>
            <a:r>
              <a:rPr lang="en-CA" sz="2000" dirty="0" smtClean="0">
                <a:effectLst/>
              </a:rPr>
              <a:t>Repeat Step 6 for the City, State, </a:t>
            </a:r>
            <a:r>
              <a:rPr lang="en-CA" sz="2000" dirty="0" err="1" smtClean="0">
                <a:effectLst/>
              </a:rPr>
              <a:t>ZipCode</a:t>
            </a:r>
            <a:r>
              <a:rPr lang="en-CA" sz="2000" dirty="0" smtClean="0">
                <a:effectLst/>
              </a:rPr>
              <a:t>, </a:t>
            </a:r>
            <a:r>
              <a:rPr lang="en-CA" sz="2000" dirty="0" err="1" smtClean="0">
                <a:effectLst/>
              </a:rPr>
              <a:t>HireDate</a:t>
            </a:r>
            <a:r>
              <a:rPr lang="en-CA" sz="2000" dirty="0" smtClean="0">
                <a:effectLst/>
              </a:rPr>
              <a:t>, </a:t>
            </a:r>
            <a:r>
              <a:rPr lang="en-CA" sz="2000" dirty="0" err="1" smtClean="0">
                <a:effectLst/>
              </a:rPr>
              <a:t>HighestLevelOfEducation</a:t>
            </a:r>
            <a:r>
              <a:rPr lang="en-CA" sz="2000" dirty="0" smtClean="0">
                <a:effectLst/>
              </a:rPr>
              <a:t>, and </a:t>
            </a:r>
            <a:r>
              <a:rPr lang="en-CA" sz="2000" dirty="0" err="1" smtClean="0">
                <a:effectLst/>
              </a:rPr>
              <a:t>UnionMembership</a:t>
            </a:r>
            <a:r>
              <a:rPr lang="en-CA" sz="2000" dirty="0" smtClean="0">
                <a:effectLst/>
              </a:rPr>
              <a:t> fields. As the </a:t>
            </a:r>
            <a:r>
              <a:rPr lang="en-CA" sz="2000" dirty="0" err="1" smtClean="0">
                <a:effectLst/>
              </a:rPr>
              <a:t>tablix</a:t>
            </a:r>
            <a:r>
              <a:rPr lang="en-CA" sz="2000" dirty="0" smtClean="0">
                <a:effectLst/>
              </a:rPr>
              <a:t> grows wider, the report body will also grow wider to accommodate it.</a:t>
            </a:r>
          </a:p>
          <a:p>
            <a:pPr marL="1371600" lvl="2" indent="-457200">
              <a:lnSpc>
                <a:spcPct val="90000"/>
              </a:lnSpc>
              <a:buFont typeface="Wingdings" pitchFamily="2" charset="2"/>
              <a:buAutoNum type="arabicPeriod" startAt="7"/>
            </a:pPr>
            <a:r>
              <a:rPr lang="en-US" sz="2000" dirty="0" smtClean="0">
                <a:effectLst/>
              </a:rPr>
              <a:t>Right-click the cell in the detail row containing the </a:t>
            </a:r>
            <a:r>
              <a:rPr lang="en-US" sz="2000" dirty="0" err="1" smtClean="0">
                <a:effectLst/>
              </a:rPr>
              <a:t>HireDate</a:t>
            </a:r>
            <a:r>
              <a:rPr lang="en-US" sz="2000" dirty="0" smtClean="0">
                <a:effectLst/>
              </a:rPr>
              <a:t> and select Textbox: Text Box Properties from the context menu. The Text Box Properties dialog box appears.</a:t>
            </a:r>
          </a:p>
          <a:p>
            <a:pPr marL="1371600" lvl="2" indent="-457200">
              <a:lnSpc>
                <a:spcPct val="90000"/>
              </a:lnSpc>
              <a:buFont typeface="Wingdings" pitchFamily="2" charset="2"/>
              <a:buAutoNum type="arabicPeriod" startAt="7"/>
            </a:pPr>
            <a:r>
              <a:rPr lang="en-US" sz="2000" dirty="0" smtClean="0">
                <a:effectLst/>
              </a:rPr>
              <a:t>Modify the following properties</a:t>
            </a:r>
            <a:r>
              <a:rPr lang="en-US" dirty="0" smtClean="0">
                <a:effectLst/>
              </a:rPr>
              <a:t>:</a:t>
            </a:r>
          </a:p>
          <a:p>
            <a:pPr marL="1371600" lvl="2" indent="-457200">
              <a:lnSpc>
                <a:spcPct val="90000"/>
              </a:lnSpc>
              <a:buFont typeface="Wingdings" pitchFamily="2" charset="2"/>
              <a:buAutoNum type="arabicPeriod" startAt="7"/>
            </a:pPr>
            <a:endParaRPr lang="en-US" dirty="0" smtClean="0">
              <a:effectLst/>
            </a:endParaRPr>
          </a:p>
          <a:p>
            <a:pPr marL="1371600" lvl="2" indent="-457200">
              <a:lnSpc>
                <a:spcPct val="90000"/>
              </a:lnSpc>
              <a:buFont typeface="Wingdings" pitchFamily="2" charset="2"/>
              <a:buAutoNum type="arabicPeriod" startAt="7"/>
            </a:pPr>
            <a:endParaRPr lang="en-US" dirty="0" smtClean="0">
              <a:effectLst/>
            </a:endParaRPr>
          </a:p>
          <a:p>
            <a:pPr marL="1371600" lvl="2" indent="-457200">
              <a:lnSpc>
                <a:spcPct val="90000"/>
              </a:lnSpc>
              <a:buFont typeface="Wingdings" pitchFamily="2" charset="2"/>
              <a:buAutoNum type="arabicPeriod" startAt="7"/>
            </a:pPr>
            <a:endParaRPr lang="en-US" dirty="0" smtClean="0">
              <a:effectLst/>
            </a:endParaRPr>
          </a:p>
          <a:p>
            <a:pPr marL="1371600" lvl="2" indent="-457200">
              <a:lnSpc>
                <a:spcPct val="90000"/>
              </a:lnSpc>
              <a:buFont typeface="Wingdings" pitchFamily="2" charset="2"/>
              <a:buAutoNum type="arabicPeriod" startAt="7"/>
            </a:pPr>
            <a:endParaRPr lang="en-US" dirty="0" smtClean="0">
              <a:effectLst/>
            </a:endParaRPr>
          </a:p>
          <a:p>
            <a:pPr marL="1371600" lvl="2" indent="-457200">
              <a:lnSpc>
                <a:spcPct val="90000"/>
              </a:lnSpc>
              <a:buFont typeface="Wingdings" pitchFamily="2" charset="2"/>
              <a:buAutoNum type="arabicPeriod" startAt="10"/>
            </a:pPr>
            <a:r>
              <a:rPr lang="en-US" sz="2000" dirty="0" smtClean="0">
                <a:effectLst/>
              </a:rPr>
              <a:t>Click OK to exit the Text Box Properties dialog box.</a:t>
            </a:r>
          </a:p>
          <a:p>
            <a:pPr marL="1371600" lvl="2" indent="-457200">
              <a:lnSpc>
                <a:spcPct val="90000"/>
              </a:lnSpc>
              <a:buFont typeface="Wingdings" pitchFamily="2" charset="2"/>
              <a:buAutoNum type="arabicPeriod" startAt="10"/>
            </a:pPr>
            <a:r>
              <a:rPr lang="en-US" sz="2000" dirty="0" smtClean="0">
                <a:effectLst/>
              </a:rPr>
              <a:t>Size each column appropriately. Use the Preview tab to check your work.  Continue switching between the Design tab and the Preview tab until you have the table columns sized correctly.</a:t>
            </a:r>
          </a:p>
          <a:p>
            <a:pPr marL="1371600" lvl="2" indent="-457200">
              <a:lnSpc>
                <a:spcPct val="90000"/>
              </a:lnSpc>
              <a:buFont typeface="Wingdings" pitchFamily="2" charset="2"/>
              <a:buAutoNum type="arabicPeriod" startAt="10"/>
            </a:pPr>
            <a:r>
              <a:rPr lang="en-US" sz="2000" dirty="0" smtClean="0">
                <a:effectLst/>
              </a:rPr>
              <a:t>Drag the right edge of the report body layout area until it is just touching the right side of the </a:t>
            </a:r>
            <a:r>
              <a:rPr lang="en-US" sz="2000" dirty="0" err="1" smtClean="0">
                <a:effectLst/>
              </a:rPr>
              <a:t>tablix</a:t>
            </a:r>
            <a:r>
              <a:rPr lang="en-US" sz="2000" dirty="0" smtClean="0">
                <a:effectLst/>
              </a:rPr>
              <a:t>.</a:t>
            </a:r>
          </a:p>
        </p:txBody>
      </p:sp>
      <p:pic>
        <p:nvPicPr>
          <p:cNvPr id="55303" name="Picture 7"/>
          <p:cNvPicPr>
            <a:picLocks noChangeAspect="1" noChangeArrowheads="1"/>
          </p:cNvPicPr>
          <p:nvPr/>
        </p:nvPicPr>
        <p:blipFill>
          <a:blip r:embed="rId2" cstate="print"/>
          <a:srcRect/>
          <a:stretch>
            <a:fillRect/>
          </a:stretch>
        </p:blipFill>
        <p:spPr bwMode="auto">
          <a:xfrm>
            <a:off x="2244441" y="3303334"/>
            <a:ext cx="4516579" cy="1603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3</a:t>
            </a:r>
          </a:p>
          <a:p>
            <a:pPr marL="990600" lvl="1" indent="-533400">
              <a:lnSpc>
                <a:spcPct val="90000"/>
              </a:lnSpc>
            </a:pPr>
            <a:r>
              <a:rPr lang="en-CA" sz="2100" b="1" dirty="0" smtClean="0">
                <a:effectLst/>
              </a:rPr>
              <a:t>Employee List Report, Task 2: Create the Report Layout</a:t>
            </a:r>
            <a:endParaRPr lang="en-US" sz="2100" b="1" dirty="0" smtClean="0">
              <a:effectLst/>
            </a:endParaRPr>
          </a:p>
          <a:p>
            <a:pPr marL="1371600" lvl="2" indent="-457200">
              <a:buFont typeface="Wingdings" pitchFamily="2" charset="2"/>
              <a:buAutoNum type="arabicPeriod" startAt="13"/>
            </a:pPr>
            <a:r>
              <a:rPr lang="en-CA" sz="2000" dirty="0" smtClean="0">
                <a:effectLst/>
              </a:rPr>
              <a:t>Click the gray square for the table header row to select the entire row. Modify the following property:</a:t>
            </a:r>
          </a:p>
          <a:p>
            <a:pPr marL="1371600" lvl="2" indent="-457200">
              <a:buFont typeface="Wingdings" pitchFamily="2" charset="2"/>
              <a:buAutoNum type="arabicPeriod" startAt="13"/>
            </a:pPr>
            <a:endParaRPr lang="en-US" sz="2000" dirty="0" smtClean="0">
              <a:effectLst/>
            </a:endParaRPr>
          </a:p>
          <a:p>
            <a:pPr marL="1371600" lvl="2" indent="-457200">
              <a:buFont typeface="Wingdings" pitchFamily="2" charset="2"/>
              <a:buAutoNum type="arabicPeriod" startAt="13"/>
            </a:pPr>
            <a:endParaRPr lang="en-US" sz="2000" dirty="0" smtClean="0">
              <a:effectLst/>
            </a:endParaRPr>
          </a:p>
          <a:p>
            <a:pPr marL="1371600" lvl="2" indent="-457200">
              <a:buFont typeface="Wingdings" pitchFamily="2" charset="2"/>
              <a:buAutoNum type="arabicPeriod" startAt="13"/>
            </a:pPr>
            <a:r>
              <a:rPr lang="en-US" sz="2000" dirty="0" smtClean="0">
                <a:effectLst/>
              </a:rPr>
              <a:t>In the Report Data window, right-click the Parameters entry and select Add Parameter from the context menu. The Report Parameter Properties dialog box appears.</a:t>
            </a:r>
          </a:p>
          <a:p>
            <a:pPr marL="1371600" lvl="2" indent="-457200">
              <a:buFont typeface="Wingdings" pitchFamily="2" charset="2"/>
              <a:buAutoNum type="arabicPeriod" startAt="13"/>
            </a:pPr>
            <a:r>
              <a:rPr lang="en-US" sz="2000" dirty="0" smtClean="0">
                <a:effectLst/>
              </a:rPr>
              <a:t>Type </a:t>
            </a:r>
            <a:r>
              <a:rPr lang="en-US" sz="2000" b="1" dirty="0" err="1" smtClean="0">
                <a:effectLst/>
              </a:rPr>
              <a:t>GroupOrder</a:t>
            </a:r>
            <a:r>
              <a:rPr lang="en-US" sz="2000" b="1" dirty="0" smtClean="0">
                <a:effectLst/>
              </a:rPr>
              <a:t> </a:t>
            </a:r>
            <a:r>
              <a:rPr lang="en-US" sz="2000" dirty="0" smtClean="0">
                <a:effectLst/>
              </a:rPr>
              <a:t>for Name and </a:t>
            </a:r>
            <a:r>
              <a:rPr lang="en-US" sz="2000" b="1" dirty="0" smtClean="0">
                <a:effectLst/>
              </a:rPr>
              <a:t>Group By </a:t>
            </a:r>
            <a:r>
              <a:rPr lang="en-US" sz="2000" dirty="0" smtClean="0">
                <a:effectLst/>
              </a:rPr>
              <a:t>for Prompt.</a:t>
            </a:r>
          </a:p>
          <a:p>
            <a:pPr marL="1371600" lvl="2" indent="-457200">
              <a:buFont typeface="Wingdings" pitchFamily="2" charset="2"/>
              <a:buAutoNum type="arabicPeriod" startAt="13"/>
            </a:pPr>
            <a:r>
              <a:rPr lang="en-US" sz="2000" dirty="0" smtClean="0">
                <a:effectLst/>
              </a:rPr>
              <a:t>Select the Available Values page.</a:t>
            </a:r>
          </a:p>
          <a:p>
            <a:pPr marL="1371600" lvl="2" indent="-457200">
              <a:buFont typeface="Wingdings" pitchFamily="2" charset="2"/>
              <a:buAutoNum type="arabicPeriod" startAt="13"/>
            </a:pPr>
            <a:r>
              <a:rPr lang="en-US" sz="2000" dirty="0" smtClean="0">
                <a:effectLst/>
              </a:rPr>
              <a:t>Select the Specify values radio button.</a:t>
            </a:r>
          </a:p>
          <a:p>
            <a:pPr marL="1371600" lvl="2" indent="-457200">
              <a:buFont typeface="Wingdings" pitchFamily="2" charset="2"/>
              <a:buAutoNum type="arabicPeriod" startAt="13"/>
            </a:pPr>
            <a:r>
              <a:rPr lang="en-US" sz="2000" dirty="0" smtClean="0">
                <a:effectLst/>
              </a:rPr>
              <a:t>Add the following items to the list. </a:t>
            </a:r>
          </a:p>
          <a:p>
            <a:pPr marL="1371600" lvl="2" indent="-457200">
              <a:buFont typeface="Wingdings" pitchFamily="2" charset="2"/>
              <a:buAutoNum type="arabicPeriod" startAt="13"/>
            </a:pPr>
            <a:endParaRPr lang="en-US" sz="2000" dirty="0" smtClean="0">
              <a:effectLst/>
            </a:endParaRPr>
          </a:p>
          <a:p>
            <a:pPr marL="1371600" lvl="2" indent="-457200">
              <a:buFont typeface="Wingdings" pitchFamily="2" charset="2"/>
              <a:buAutoNum type="arabicPeriod" startAt="13"/>
            </a:pPr>
            <a:endParaRPr lang="en-US" sz="2000" dirty="0" smtClean="0">
              <a:effectLst/>
            </a:endParaRPr>
          </a:p>
          <a:p>
            <a:pPr marL="1371600" lvl="2" indent="-457200">
              <a:buFont typeface="Wingdings" pitchFamily="2" charset="2"/>
              <a:buAutoNum type="arabicPeriod" startAt="13"/>
            </a:pPr>
            <a:endParaRPr lang="en-US" sz="2000" dirty="0" smtClean="0">
              <a:effectLst/>
            </a:endParaRPr>
          </a:p>
          <a:p>
            <a:pPr marL="1371600" lvl="2" indent="-457200">
              <a:buFont typeface="Wingdings" pitchFamily="2" charset="2"/>
              <a:buAutoNum type="arabicPeriod" startAt="13"/>
            </a:pPr>
            <a:r>
              <a:rPr lang="en-US" sz="2000" dirty="0" smtClean="0">
                <a:effectLst/>
              </a:rPr>
              <a:t>Select the Default Values page.</a:t>
            </a:r>
          </a:p>
          <a:p>
            <a:pPr marL="1371600" lvl="2" indent="-457200">
              <a:buFont typeface="Wingdings" pitchFamily="2" charset="2"/>
              <a:buAutoNum type="arabicPeriod" startAt="13"/>
            </a:pPr>
            <a:r>
              <a:rPr lang="en-US" sz="2000" dirty="0" smtClean="0">
                <a:effectLst/>
              </a:rPr>
              <a:t>Select the Specify values radio button.</a:t>
            </a:r>
          </a:p>
        </p:txBody>
      </p:sp>
      <p:pic>
        <p:nvPicPr>
          <p:cNvPr id="57349" name="Picture 5"/>
          <p:cNvPicPr>
            <a:picLocks noChangeAspect="1" noChangeArrowheads="1"/>
          </p:cNvPicPr>
          <p:nvPr/>
        </p:nvPicPr>
        <p:blipFill>
          <a:blip r:embed="rId2" cstate="print"/>
          <a:srcRect/>
          <a:stretch>
            <a:fillRect/>
          </a:stretch>
        </p:blipFill>
        <p:spPr bwMode="auto">
          <a:xfrm>
            <a:off x="1541463" y="4724400"/>
            <a:ext cx="6764337" cy="990600"/>
          </a:xfrm>
          <a:prstGeom prst="rect">
            <a:avLst/>
          </a:prstGeom>
          <a:noFill/>
          <a:ln w="9525">
            <a:noFill/>
            <a:miter lim="800000"/>
            <a:headEnd/>
            <a:tailEnd/>
          </a:ln>
          <a:effectLst/>
        </p:spPr>
      </p:pic>
      <p:pic>
        <p:nvPicPr>
          <p:cNvPr id="57350" name="Picture 6"/>
          <p:cNvPicPr>
            <a:picLocks noChangeAspect="1" noChangeArrowheads="1"/>
          </p:cNvPicPr>
          <p:nvPr/>
        </p:nvPicPr>
        <p:blipFill>
          <a:blip r:embed="rId3" cstate="print"/>
          <a:srcRect/>
          <a:stretch>
            <a:fillRect/>
          </a:stretch>
        </p:blipFill>
        <p:spPr bwMode="auto">
          <a:xfrm>
            <a:off x="1524000" y="1600200"/>
            <a:ext cx="4924425" cy="571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3</a:t>
            </a:r>
          </a:p>
          <a:p>
            <a:pPr marL="990600" lvl="1" indent="-533400">
              <a:lnSpc>
                <a:spcPct val="90000"/>
              </a:lnSpc>
            </a:pPr>
            <a:r>
              <a:rPr lang="en-CA" sz="2100" b="1" dirty="0" smtClean="0">
                <a:effectLst/>
              </a:rPr>
              <a:t>Employee List Report, Task 2: Create the Report Layout</a:t>
            </a:r>
            <a:endParaRPr lang="en-US" sz="2100" b="1" dirty="0" smtClean="0">
              <a:effectLst/>
            </a:endParaRPr>
          </a:p>
          <a:p>
            <a:pPr marL="1371600" lvl="2" indent="-457200">
              <a:buFont typeface="Wingdings" pitchFamily="2" charset="2"/>
              <a:buAutoNum type="arabicPeriod" startAt="21"/>
            </a:pPr>
            <a:r>
              <a:rPr lang="en-CA" sz="2000" dirty="0" smtClean="0">
                <a:effectLst/>
              </a:rPr>
              <a:t>Add the following item to the list. (Click Add to create a new entry.)</a:t>
            </a:r>
          </a:p>
          <a:p>
            <a:pPr marL="1371600" lvl="2" indent="-457200">
              <a:buFont typeface="Wingdings" pitchFamily="2" charset="2"/>
              <a:buAutoNum type="arabicPeriod" startAt="21"/>
            </a:pPr>
            <a:endParaRPr lang="en-CA" sz="2000" dirty="0" smtClean="0">
              <a:effectLst/>
            </a:endParaRPr>
          </a:p>
          <a:p>
            <a:pPr marL="1371600" lvl="2" indent="-457200"/>
            <a:endParaRPr lang="en-CA" sz="2000" dirty="0" smtClean="0">
              <a:effectLst/>
            </a:endParaRPr>
          </a:p>
          <a:p>
            <a:pPr marL="1371600" lvl="2" indent="-457200">
              <a:buFont typeface="Wingdings" pitchFamily="2" charset="2"/>
              <a:buAutoNum type="arabicPeriod" startAt="22"/>
            </a:pPr>
            <a:r>
              <a:rPr lang="en-CA" sz="2000" dirty="0" smtClean="0">
                <a:effectLst/>
              </a:rPr>
              <a:t>Click OK to exit the Report Parameter Properties dialog box.</a:t>
            </a:r>
          </a:p>
          <a:p>
            <a:pPr marL="1371600" lvl="2" indent="-457200">
              <a:buFont typeface="Wingdings" pitchFamily="2" charset="2"/>
              <a:buAutoNum type="arabicPeriod" startAt="22"/>
            </a:pPr>
            <a:r>
              <a:rPr lang="en-CA" sz="2000" dirty="0" smtClean="0">
                <a:effectLst/>
              </a:rPr>
              <a:t>Right-click in the gray square in the upper-right corner of the </a:t>
            </a:r>
            <a:r>
              <a:rPr lang="en-CA" sz="2000" dirty="0" err="1" smtClean="0">
                <a:effectLst/>
              </a:rPr>
              <a:t>tablix</a:t>
            </a:r>
            <a:r>
              <a:rPr lang="en-CA" sz="2000" dirty="0" smtClean="0">
                <a:effectLst/>
              </a:rPr>
              <a:t> and select </a:t>
            </a:r>
            <a:r>
              <a:rPr lang="en-CA" sz="2000" dirty="0" err="1" smtClean="0">
                <a:effectLst/>
              </a:rPr>
              <a:t>Tablix</a:t>
            </a:r>
            <a:r>
              <a:rPr lang="en-CA" sz="2000" dirty="0" smtClean="0">
                <a:effectLst/>
              </a:rPr>
              <a:t> Properties from the context menu. The </a:t>
            </a:r>
            <a:r>
              <a:rPr lang="en-CA" sz="2000" dirty="0" err="1" smtClean="0">
                <a:effectLst/>
              </a:rPr>
              <a:t>Tablix</a:t>
            </a:r>
            <a:r>
              <a:rPr lang="en-CA" sz="2000" dirty="0" smtClean="0">
                <a:effectLst/>
              </a:rPr>
              <a:t> Properties dialog box appears.</a:t>
            </a:r>
          </a:p>
          <a:p>
            <a:pPr marL="1371600" lvl="2" indent="-457200">
              <a:buFont typeface="Wingdings" pitchFamily="2" charset="2"/>
              <a:buAutoNum type="arabicPeriod" startAt="22"/>
            </a:pPr>
            <a:r>
              <a:rPr lang="en-CA" sz="2000" dirty="0" smtClean="0">
                <a:effectLst/>
              </a:rPr>
              <a:t>In the Column Headers section of the General page, check the Repeat header rows on each page check box. </a:t>
            </a:r>
          </a:p>
          <a:p>
            <a:pPr marL="1371600" lvl="2" indent="-457200">
              <a:buFont typeface="Wingdings" pitchFamily="2" charset="2"/>
              <a:buAutoNum type="arabicPeriod" startAt="22"/>
            </a:pPr>
            <a:r>
              <a:rPr lang="en-CA" sz="2000" dirty="0" smtClean="0">
                <a:effectLst/>
              </a:rPr>
              <a:t>Click OK to exit the </a:t>
            </a:r>
            <a:r>
              <a:rPr lang="en-CA" sz="2000" dirty="0" err="1" smtClean="0">
                <a:effectLst/>
              </a:rPr>
              <a:t>Tablix</a:t>
            </a:r>
            <a:r>
              <a:rPr lang="en-CA" sz="2000" dirty="0" smtClean="0">
                <a:effectLst/>
              </a:rPr>
              <a:t> Properties dialog box.</a:t>
            </a:r>
          </a:p>
          <a:p>
            <a:pPr marL="1371600" lvl="2" indent="-457200">
              <a:buFont typeface="Wingdings" pitchFamily="2" charset="2"/>
              <a:buAutoNum type="arabicPeriod" startAt="22"/>
            </a:pPr>
            <a:r>
              <a:rPr lang="en-CA" sz="2000" dirty="0" smtClean="0">
                <a:effectLst/>
              </a:rPr>
              <a:t>Right-click anywhere in the detail row of the </a:t>
            </a:r>
            <a:r>
              <a:rPr lang="en-CA" sz="2000" dirty="0" err="1" smtClean="0">
                <a:effectLst/>
              </a:rPr>
              <a:t>tablix</a:t>
            </a:r>
            <a:r>
              <a:rPr lang="en-CA" sz="2000" dirty="0" smtClean="0">
                <a:effectLst/>
              </a:rPr>
              <a:t> and select </a:t>
            </a:r>
            <a:r>
              <a:rPr lang="en-CA" sz="2000" dirty="0" err="1" smtClean="0">
                <a:effectLst/>
              </a:rPr>
              <a:t>Tablix</a:t>
            </a:r>
            <a:r>
              <a:rPr lang="en-CA" sz="2000" dirty="0" smtClean="0">
                <a:effectLst/>
              </a:rPr>
              <a:t>: Add Group | Row Group: Parent Group. The </a:t>
            </a:r>
            <a:r>
              <a:rPr lang="en-CA" sz="2000" dirty="0" err="1" smtClean="0">
                <a:effectLst/>
              </a:rPr>
              <a:t>Tablix</a:t>
            </a:r>
            <a:r>
              <a:rPr lang="en-CA" sz="2000" dirty="0" smtClean="0">
                <a:effectLst/>
              </a:rPr>
              <a:t> group dialog box appears.</a:t>
            </a:r>
          </a:p>
          <a:p>
            <a:pPr marL="1371600" lvl="2" indent="-457200">
              <a:buFont typeface="Wingdings" pitchFamily="2" charset="2"/>
              <a:buAutoNum type="arabicPeriod" startAt="22"/>
            </a:pPr>
            <a:r>
              <a:rPr lang="en-CA" sz="2000" dirty="0" smtClean="0">
                <a:effectLst/>
              </a:rPr>
              <a:t>Click the </a:t>
            </a:r>
            <a:r>
              <a:rPr lang="en-CA" sz="2000" i="1" dirty="0" err="1" smtClean="0">
                <a:effectLst/>
              </a:rPr>
              <a:t>fx</a:t>
            </a:r>
            <a:r>
              <a:rPr lang="en-CA" sz="2000" i="1" dirty="0" smtClean="0">
                <a:effectLst/>
              </a:rPr>
              <a:t> </a:t>
            </a:r>
            <a:r>
              <a:rPr lang="en-CA" sz="2000" dirty="0" smtClean="0">
                <a:effectLst/>
              </a:rPr>
              <a:t>button. The Expression dialog box appears.</a:t>
            </a:r>
            <a:endParaRPr lang="en-US" sz="2000" dirty="0" smtClean="0">
              <a:effectLst/>
            </a:endParaRPr>
          </a:p>
        </p:txBody>
      </p:sp>
      <p:pic>
        <p:nvPicPr>
          <p:cNvPr id="58373" name="Picture 5"/>
          <p:cNvPicPr>
            <a:picLocks noChangeAspect="1" noChangeArrowheads="1"/>
          </p:cNvPicPr>
          <p:nvPr/>
        </p:nvPicPr>
        <p:blipFill>
          <a:blip r:embed="rId2" cstate="print"/>
          <a:srcRect/>
          <a:stretch>
            <a:fillRect/>
          </a:stretch>
        </p:blipFill>
        <p:spPr bwMode="auto">
          <a:xfrm>
            <a:off x="3429000" y="1524000"/>
            <a:ext cx="2546350" cy="53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85725" y="76200"/>
            <a:ext cx="8991600" cy="6705600"/>
          </a:xfrm>
        </p:spPr>
        <p:txBody>
          <a:bodyPr/>
          <a:lstStyle/>
          <a:p>
            <a:pPr marL="609600" indent="-609600" eaLnBrk="1" hangingPunct="1">
              <a:lnSpc>
                <a:spcPct val="80000"/>
              </a:lnSpc>
            </a:pPr>
            <a:r>
              <a:rPr lang="en-US" sz="2400" b="1" dirty="0" smtClean="0">
                <a:effectLst/>
              </a:rPr>
              <a:t>Exercise 1</a:t>
            </a:r>
          </a:p>
          <a:p>
            <a:pPr marL="990600" lvl="1" indent="-533400">
              <a:lnSpc>
                <a:spcPct val="80000"/>
              </a:lnSpc>
            </a:pPr>
            <a:r>
              <a:rPr lang="en-CA" sz="2200" b="1" dirty="0" smtClean="0">
                <a:effectLst/>
              </a:rPr>
              <a:t>Report Template, Task 1: Create the Template Project and the Template Report with </a:t>
            </a:r>
            <a:r>
              <a:rPr lang="en-CA" sz="2100" b="1" dirty="0" smtClean="0">
                <a:effectLst/>
              </a:rPr>
              <a:t>a Page Header</a:t>
            </a:r>
            <a:endParaRPr lang="en-US" sz="2100" b="1" dirty="0" smtClean="0">
              <a:effectLst/>
            </a:endParaRPr>
          </a:p>
          <a:p>
            <a:pPr marL="1371600" lvl="2" indent="-457200">
              <a:lnSpc>
                <a:spcPct val="90000"/>
              </a:lnSpc>
              <a:buFont typeface="Wingdings" pitchFamily="2" charset="2"/>
              <a:buAutoNum type="arabicPeriod"/>
            </a:pPr>
            <a:r>
              <a:rPr lang="en-CA" sz="2100" dirty="0" smtClean="0">
                <a:effectLst/>
              </a:rPr>
              <a:t>Create a new Reporting Services project called Template in the MSSQLRS folder. </a:t>
            </a:r>
          </a:p>
          <a:p>
            <a:pPr marL="1371600" lvl="2" indent="-457200">
              <a:lnSpc>
                <a:spcPct val="90000"/>
              </a:lnSpc>
              <a:buFont typeface="Wingdings" pitchFamily="2" charset="2"/>
              <a:buAutoNum type="arabicPeriod"/>
            </a:pPr>
            <a:r>
              <a:rPr lang="en-CA" sz="2100" dirty="0" smtClean="0">
                <a:effectLst/>
              </a:rPr>
              <a:t>Add a blank report called </a:t>
            </a:r>
            <a:r>
              <a:rPr lang="en-CA" sz="2100" dirty="0" err="1" smtClean="0">
                <a:effectLst/>
              </a:rPr>
              <a:t>GDSReport</a:t>
            </a:r>
            <a:r>
              <a:rPr lang="en-CA" sz="2100" dirty="0" smtClean="0">
                <a:effectLst/>
              </a:rPr>
              <a:t> to the Template project.</a:t>
            </a:r>
          </a:p>
          <a:p>
            <a:pPr marL="1371600" lvl="2" indent="-457200">
              <a:lnSpc>
                <a:spcPct val="90000"/>
              </a:lnSpc>
              <a:buFont typeface="Wingdings" pitchFamily="2" charset="2"/>
              <a:buAutoNum type="arabicPeriod"/>
            </a:pPr>
            <a:r>
              <a:rPr lang="en-CA" sz="2100" dirty="0" smtClean="0">
                <a:effectLst/>
              </a:rPr>
              <a:t>From the main menu, select Report | Add Page Header. A space for the page header layout appears at the top part of the design surface.</a:t>
            </a:r>
          </a:p>
          <a:p>
            <a:pPr marL="1371600" lvl="2" indent="-457200">
              <a:lnSpc>
                <a:spcPct val="90000"/>
              </a:lnSpc>
              <a:buFont typeface="Wingdings" pitchFamily="2" charset="2"/>
              <a:buAutoNum type="arabicPeriod"/>
            </a:pPr>
            <a:r>
              <a:rPr lang="en-CA" sz="2100" dirty="0" smtClean="0">
                <a:effectLst/>
              </a:rPr>
              <a:t>From the Toolbox, place an image item in the layout area for the page header. The Image Properties dialog box appears.</a:t>
            </a:r>
          </a:p>
          <a:p>
            <a:pPr marL="1371600" lvl="2" indent="-457200">
              <a:lnSpc>
                <a:spcPct val="90000"/>
              </a:lnSpc>
              <a:buFont typeface="Wingdings" pitchFamily="2" charset="2"/>
              <a:buAutoNum type="arabicPeriod"/>
            </a:pPr>
            <a:r>
              <a:rPr lang="en-CA" sz="2100" dirty="0" smtClean="0">
                <a:effectLst/>
              </a:rPr>
              <a:t>Click the Import button. The Open dialog box appears.</a:t>
            </a:r>
          </a:p>
          <a:p>
            <a:pPr marL="1371600" lvl="2" indent="-457200">
              <a:lnSpc>
                <a:spcPct val="90000"/>
              </a:lnSpc>
              <a:buFont typeface="Wingdings" pitchFamily="2" charset="2"/>
              <a:buAutoNum type="arabicPeriod"/>
            </a:pPr>
            <a:r>
              <a:rPr lang="en-CA" sz="2100" dirty="0" smtClean="0">
                <a:effectLst/>
              </a:rPr>
              <a:t>Select GIF files from the Files of type drop-down list.</a:t>
            </a:r>
          </a:p>
          <a:p>
            <a:pPr marL="1371600" lvl="2" indent="-457200">
              <a:lnSpc>
                <a:spcPct val="90000"/>
              </a:lnSpc>
              <a:buFont typeface="Wingdings" pitchFamily="2" charset="2"/>
              <a:buAutoNum type="arabicPeriod"/>
            </a:pPr>
            <a:r>
              <a:rPr lang="en-CA" sz="2100" dirty="0" smtClean="0">
                <a:effectLst/>
              </a:rPr>
              <a:t>Navigate to the GDS.gif image file and select it. Click Open.</a:t>
            </a:r>
          </a:p>
          <a:p>
            <a:pPr marL="1371600" lvl="2" indent="-457200">
              <a:lnSpc>
                <a:spcPct val="90000"/>
              </a:lnSpc>
              <a:buFont typeface="Wingdings" pitchFamily="2" charset="2"/>
              <a:buAutoNum type="arabicPeriod"/>
            </a:pPr>
            <a:r>
              <a:rPr lang="en-CA" sz="2100" dirty="0" smtClean="0">
                <a:effectLst/>
              </a:rPr>
              <a:t>Click OK to exit the Image Properties dialog box. The image is embedded in the report and used by the image report item you placed in the page header.</a:t>
            </a:r>
            <a:endParaRPr lang="en-US" sz="2100" dirty="0" smtClean="0">
              <a:effectLs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3</a:t>
            </a:r>
          </a:p>
          <a:p>
            <a:pPr marL="990600" lvl="1" indent="-533400">
              <a:lnSpc>
                <a:spcPct val="90000"/>
              </a:lnSpc>
            </a:pPr>
            <a:r>
              <a:rPr lang="en-CA" sz="2100" b="1" dirty="0" smtClean="0">
                <a:effectLst/>
              </a:rPr>
              <a:t>Employee List Report, Task 2: Create the Report Layout</a:t>
            </a:r>
            <a:endParaRPr lang="en-US" sz="2100" b="1" dirty="0" smtClean="0">
              <a:effectLst/>
            </a:endParaRPr>
          </a:p>
          <a:p>
            <a:pPr marL="1371600" lvl="2" indent="-457200">
              <a:buFont typeface="Wingdings" pitchFamily="2" charset="2"/>
              <a:buAutoNum type="arabicPeriod" startAt="28"/>
            </a:pPr>
            <a:r>
              <a:rPr lang="en-CA" sz="2000" dirty="0" smtClean="0">
                <a:effectLst/>
              </a:rPr>
              <a:t>Type the following in the Set expression for: </a:t>
            </a:r>
            <a:r>
              <a:rPr lang="en-CA" sz="2000" dirty="0" err="1" smtClean="0">
                <a:effectLst/>
              </a:rPr>
              <a:t>GroupExpression</a:t>
            </a:r>
            <a:r>
              <a:rPr lang="en-CA" sz="2000" dirty="0" smtClean="0">
                <a:effectLst/>
              </a:rPr>
              <a:t> area:</a:t>
            </a:r>
          </a:p>
          <a:p>
            <a:pPr marL="1752600" lvl="3" indent="-381000">
              <a:buFont typeface="Wingdings" pitchFamily="2" charset="2"/>
              <a:buNone/>
            </a:pPr>
            <a:r>
              <a:rPr lang="en-US" sz="1600" b="1" dirty="0" smtClean="0">
                <a:effectLst/>
                <a:latin typeface="Courier New" pitchFamily="49" charset="0"/>
              </a:rPr>
              <a:t>= IIF(</a:t>
            </a:r>
            <a:r>
              <a:rPr lang="en-US" sz="1600" b="1" dirty="0" err="1" smtClean="0">
                <a:effectLst/>
                <a:latin typeface="Courier New" pitchFamily="49" charset="0"/>
              </a:rPr>
              <a:t>Parameters!GroupOrder.Value</a:t>
            </a:r>
            <a:r>
              <a:rPr lang="en-US" sz="1600" b="1" dirty="0" smtClean="0">
                <a:effectLst/>
                <a:latin typeface="Courier New" pitchFamily="49" charset="0"/>
              </a:rPr>
              <a:t> = "Job", </a:t>
            </a:r>
            <a:r>
              <a:rPr lang="en-US" sz="1600" b="1" dirty="0" err="1" smtClean="0">
                <a:effectLst/>
                <a:latin typeface="Courier New" pitchFamily="49" charset="0"/>
              </a:rPr>
              <a:t>Fields!Job.Value</a:t>
            </a:r>
            <a:r>
              <a:rPr lang="en-US" sz="1600" b="1" dirty="0" smtClean="0">
                <a:effectLst/>
                <a:latin typeface="Courier New" pitchFamily="49" charset="0"/>
              </a:rPr>
              <a:t>,</a:t>
            </a:r>
          </a:p>
          <a:p>
            <a:pPr marL="1752600" lvl="3" indent="-381000">
              <a:buFont typeface="Wingdings" pitchFamily="2" charset="2"/>
              <a:buNone/>
            </a:pPr>
            <a:r>
              <a:rPr lang="en-US" sz="1600" b="1" dirty="0" smtClean="0">
                <a:effectLst/>
                <a:latin typeface="Courier New" pitchFamily="49" charset="0"/>
              </a:rPr>
              <a:t>IIF(</a:t>
            </a:r>
            <a:r>
              <a:rPr lang="en-US" sz="1600" b="1" dirty="0" err="1" smtClean="0">
                <a:effectLst/>
                <a:latin typeface="Courier New" pitchFamily="49" charset="0"/>
              </a:rPr>
              <a:t>Parameters!GroupOrder.Value</a:t>
            </a:r>
            <a:r>
              <a:rPr lang="en-US" sz="1600" b="1" dirty="0" smtClean="0">
                <a:effectLst/>
                <a:latin typeface="Courier New" pitchFamily="49" charset="0"/>
              </a:rPr>
              <a:t> = "Hub", </a:t>
            </a:r>
            <a:r>
              <a:rPr lang="en-US" sz="1600" b="1" dirty="0" err="1" smtClean="0">
                <a:effectLst/>
                <a:latin typeface="Courier New" pitchFamily="49" charset="0"/>
              </a:rPr>
              <a:t>Fields!Hub.Value</a:t>
            </a:r>
            <a:r>
              <a:rPr lang="en-US" sz="1600" b="1" dirty="0" smtClean="0">
                <a:effectLst/>
                <a:latin typeface="Courier New" pitchFamily="49" charset="0"/>
              </a:rPr>
              <a:t>,</a:t>
            </a:r>
          </a:p>
          <a:p>
            <a:pPr marL="1752600" lvl="3" indent="-381000">
              <a:buFont typeface="Wingdings" pitchFamily="2" charset="2"/>
              <a:buNone/>
            </a:pPr>
            <a:r>
              <a:rPr lang="en-US" sz="1600" b="1" dirty="0" err="1" smtClean="0">
                <a:effectLst/>
                <a:latin typeface="Courier New" pitchFamily="49" charset="0"/>
              </a:rPr>
              <a:t>Fields!City.Value</a:t>
            </a:r>
            <a:r>
              <a:rPr lang="en-US" sz="1600" b="1" dirty="0" smtClean="0">
                <a:effectLst/>
                <a:latin typeface="Courier New" pitchFamily="49" charset="0"/>
              </a:rPr>
              <a:t>))</a:t>
            </a:r>
          </a:p>
          <a:p>
            <a:pPr marL="1371600" lvl="2" indent="-457200">
              <a:buFont typeface="Wingdings" pitchFamily="2" charset="2"/>
              <a:buAutoNum type="arabicPeriod" startAt="29"/>
            </a:pPr>
            <a:r>
              <a:rPr lang="en-US" sz="2000" dirty="0" smtClean="0">
                <a:effectLst/>
              </a:rPr>
              <a:t>Highlight the entire expression you just entered and press ctrl-c to copy this text.</a:t>
            </a:r>
          </a:p>
          <a:p>
            <a:pPr marL="1371600" lvl="2" indent="-457200">
              <a:buFont typeface="Wingdings" pitchFamily="2" charset="2"/>
              <a:buAutoNum type="arabicPeriod" startAt="29"/>
            </a:pPr>
            <a:r>
              <a:rPr lang="en-US" sz="2000" dirty="0" smtClean="0">
                <a:effectLst/>
              </a:rPr>
              <a:t>Click OK to exit the Expression dialog box.</a:t>
            </a:r>
          </a:p>
          <a:p>
            <a:pPr marL="1371600" lvl="2" indent="-457200">
              <a:buFont typeface="Wingdings" pitchFamily="2" charset="2"/>
              <a:buAutoNum type="arabicPeriod" startAt="29"/>
            </a:pPr>
            <a:r>
              <a:rPr lang="en-US" sz="2000" dirty="0" smtClean="0">
                <a:effectLst/>
              </a:rPr>
              <a:t>Check the Add group header check box.</a:t>
            </a:r>
          </a:p>
          <a:p>
            <a:pPr marL="1371600" lvl="2" indent="-457200">
              <a:buFont typeface="Wingdings" pitchFamily="2" charset="2"/>
              <a:buAutoNum type="arabicPeriod" startAt="29"/>
            </a:pPr>
            <a:r>
              <a:rPr lang="en-US" sz="2000" dirty="0" smtClean="0">
                <a:effectLst/>
              </a:rPr>
              <a:t>Click OK to exit the </a:t>
            </a:r>
            <a:r>
              <a:rPr lang="en-US" sz="2000" dirty="0" err="1" smtClean="0">
                <a:effectLst/>
              </a:rPr>
              <a:t>Tablix</a:t>
            </a:r>
            <a:r>
              <a:rPr lang="en-US" sz="2000" dirty="0" smtClean="0">
                <a:effectLst/>
              </a:rPr>
              <a:t> group dialog box.</a:t>
            </a:r>
          </a:p>
          <a:p>
            <a:pPr marL="1371600" lvl="2" indent="-457200">
              <a:buFont typeface="Wingdings" pitchFamily="2" charset="2"/>
              <a:buAutoNum type="arabicPeriod" startAt="29"/>
            </a:pPr>
            <a:r>
              <a:rPr lang="en-US" sz="2000" dirty="0" smtClean="0">
                <a:effectLst/>
              </a:rPr>
              <a:t>In the Row Groups pane, use the drop-down menu for Group1 to select Group Properties. The Group Properties dialog box appears.</a:t>
            </a:r>
          </a:p>
          <a:p>
            <a:pPr marL="1371600" lvl="2" indent="-457200">
              <a:buFont typeface="Wingdings" pitchFamily="2" charset="2"/>
              <a:buAutoNum type="arabicPeriod" startAt="29"/>
            </a:pPr>
            <a:r>
              <a:rPr lang="en-US" sz="2000" dirty="0" smtClean="0">
                <a:effectLst/>
              </a:rPr>
              <a:t>Select the Page Breaks page.</a:t>
            </a:r>
          </a:p>
          <a:p>
            <a:pPr marL="1371600" lvl="2" indent="-457200">
              <a:buFont typeface="Wingdings" pitchFamily="2" charset="2"/>
              <a:buAutoNum type="arabicPeriod" startAt="29"/>
            </a:pPr>
            <a:r>
              <a:rPr lang="en-US" sz="2000" dirty="0" smtClean="0">
                <a:effectLst/>
              </a:rPr>
              <a:t>Check the Between each instance of a group check box.</a:t>
            </a:r>
          </a:p>
          <a:p>
            <a:pPr marL="1371600" lvl="2" indent="-457200">
              <a:buFont typeface="Wingdings" pitchFamily="2" charset="2"/>
              <a:buAutoNum type="arabicPeriod" startAt="29"/>
            </a:pPr>
            <a:r>
              <a:rPr lang="en-US" sz="2000" dirty="0" smtClean="0">
                <a:effectLst/>
              </a:rPr>
              <a:t>Select the Sorting page.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3</a:t>
            </a:r>
          </a:p>
          <a:p>
            <a:pPr marL="990600" lvl="1" indent="-533400">
              <a:lnSpc>
                <a:spcPct val="90000"/>
              </a:lnSpc>
            </a:pPr>
            <a:r>
              <a:rPr lang="en-CA" sz="2100" b="1" dirty="0" smtClean="0">
                <a:effectLst/>
              </a:rPr>
              <a:t>Employee List Report, Task 2: Create the Report Layout</a:t>
            </a:r>
            <a:endParaRPr lang="en-US" sz="2100" b="1" dirty="0" smtClean="0">
              <a:effectLst/>
            </a:endParaRPr>
          </a:p>
          <a:p>
            <a:pPr marL="1371600" lvl="2" indent="-457200">
              <a:lnSpc>
                <a:spcPct val="90000"/>
              </a:lnSpc>
              <a:buFont typeface="Wingdings" pitchFamily="2" charset="2"/>
              <a:buAutoNum type="arabicPeriod" startAt="37"/>
            </a:pPr>
            <a:r>
              <a:rPr lang="en-CA" sz="2000" dirty="0" smtClean="0">
                <a:effectLst/>
              </a:rPr>
              <a:t>Click the </a:t>
            </a:r>
            <a:r>
              <a:rPr lang="en-CA" sz="2000" i="1" dirty="0" err="1" smtClean="0">
                <a:effectLst/>
              </a:rPr>
              <a:t>fx</a:t>
            </a:r>
            <a:r>
              <a:rPr lang="en-CA" sz="2000" i="1" dirty="0" smtClean="0">
                <a:effectLst/>
              </a:rPr>
              <a:t> </a:t>
            </a:r>
            <a:r>
              <a:rPr lang="en-CA" sz="2000" dirty="0" smtClean="0">
                <a:effectLst/>
              </a:rPr>
              <a:t>button. The Expression dialog box appears. Note the </a:t>
            </a:r>
            <a:r>
              <a:rPr lang="en-CA" sz="2000" dirty="0" err="1" smtClean="0">
                <a:effectLst/>
              </a:rPr>
              <a:t>tablix</a:t>
            </a:r>
            <a:r>
              <a:rPr lang="en-CA" sz="2000" dirty="0" smtClean="0">
                <a:effectLst/>
              </a:rPr>
              <a:t> is automatically set to sort by our grouping expression.</a:t>
            </a:r>
          </a:p>
          <a:p>
            <a:pPr marL="1371600" lvl="2" indent="-457200">
              <a:lnSpc>
                <a:spcPct val="90000"/>
              </a:lnSpc>
              <a:buFont typeface="Wingdings" pitchFamily="2" charset="2"/>
              <a:buAutoNum type="arabicPeriod" startAt="37"/>
            </a:pPr>
            <a:r>
              <a:rPr lang="en-US" sz="2000" dirty="0" smtClean="0">
                <a:effectLst/>
              </a:rPr>
              <a:t>Click OK to exit the Expression dialog box.</a:t>
            </a:r>
          </a:p>
          <a:p>
            <a:pPr marL="1371600" lvl="2" indent="-457200">
              <a:lnSpc>
                <a:spcPct val="90000"/>
              </a:lnSpc>
              <a:buFont typeface="Wingdings" pitchFamily="2" charset="2"/>
              <a:buAutoNum type="arabicPeriod" startAt="37"/>
            </a:pPr>
            <a:r>
              <a:rPr lang="en-US" sz="2000" dirty="0" smtClean="0">
                <a:effectLst/>
              </a:rPr>
              <a:t>Leave the Order set to “A to Z.” Click OK to exit the Group Properties dialog box.</a:t>
            </a:r>
          </a:p>
          <a:p>
            <a:pPr marL="1371600" lvl="2" indent="-457200">
              <a:lnSpc>
                <a:spcPct val="90000"/>
              </a:lnSpc>
              <a:buFont typeface="Wingdings" pitchFamily="2" charset="2"/>
              <a:buAutoNum type="arabicPeriod" startAt="37"/>
            </a:pPr>
            <a:r>
              <a:rPr lang="en-US" sz="2000" dirty="0" smtClean="0">
                <a:effectLst/>
              </a:rPr>
              <a:t>In the Row Groups pane, use the drop-down menu for Details to select Group Properties. The Group Properties dialog box appears.</a:t>
            </a:r>
          </a:p>
          <a:p>
            <a:pPr marL="1371600" lvl="2" indent="-457200">
              <a:lnSpc>
                <a:spcPct val="90000"/>
              </a:lnSpc>
              <a:buFont typeface="Wingdings" pitchFamily="2" charset="2"/>
              <a:buAutoNum type="arabicPeriod" startAt="37"/>
            </a:pPr>
            <a:r>
              <a:rPr lang="en-US" sz="2000" dirty="0" smtClean="0">
                <a:effectLst/>
              </a:rPr>
              <a:t>Select the Sorting page.</a:t>
            </a:r>
          </a:p>
          <a:p>
            <a:pPr marL="1371600" lvl="2" indent="-457200">
              <a:lnSpc>
                <a:spcPct val="90000"/>
              </a:lnSpc>
              <a:buFont typeface="Wingdings" pitchFamily="2" charset="2"/>
              <a:buAutoNum type="arabicPeriod" startAt="37"/>
            </a:pPr>
            <a:r>
              <a:rPr lang="en-US" sz="2000" dirty="0" smtClean="0">
                <a:effectLst/>
              </a:rPr>
              <a:t>Click Add to create a new sorting entry.</a:t>
            </a:r>
          </a:p>
          <a:p>
            <a:pPr marL="1371600" lvl="2" indent="-457200">
              <a:lnSpc>
                <a:spcPct val="90000"/>
              </a:lnSpc>
              <a:buFont typeface="Wingdings" pitchFamily="2" charset="2"/>
              <a:buAutoNum type="arabicPeriod" startAt="37"/>
            </a:pPr>
            <a:r>
              <a:rPr lang="en-US" sz="2000" dirty="0" smtClean="0">
                <a:effectLst/>
              </a:rPr>
              <a:t>Select [</a:t>
            </a:r>
            <a:r>
              <a:rPr lang="en-US" sz="2000" dirty="0" err="1" smtClean="0">
                <a:effectLst/>
              </a:rPr>
              <a:t>EmployeeNumber</a:t>
            </a:r>
            <a:r>
              <a:rPr lang="en-US" sz="2000" dirty="0" smtClean="0">
                <a:effectLst/>
              </a:rPr>
              <a:t>] from the Sort by drop-down list.</a:t>
            </a:r>
          </a:p>
          <a:p>
            <a:pPr marL="1371600" lvl="2" indent="-457200">
              <a:lnSpc>
                <a:spcPct val="90000"/>
              </a:lnSpc>
              <a:buFont typeface="Wingdings" pitchFamily="2" charset="2"/>
              <a:buAutoNum type="arabicPeriod" startAt="37"/>
            </a:pPr>
            <a:r>
              <a:rPr lang="en-US" sz="2000" dirty="0" smtClean="0">
                <a:effectLst/>
              </a:rPr>
              <a:t>Leave the Order set to “A to Z.” Click OK to exit the Group Properties dialog box.</a:t>
            </a:r>
          </a:p>
          <a:p>
            <a:pPr marL="1371600" lvl="2" indent="-457200">
              <a:lnSpc>
                <a:spcPct val="90000"/>
              </a:lnSpc>
              <a:buFont typeface="Wingdings" pitchFamily="2" charset="2"/>
              <a:buAutoNum type="arabicPeriod" startAt="37"/>
            </a:pPr>
            <a:r>
              <a:rPr lang="en-US" sz="2000" dirty="0" smtClean="0">
                <a:effectLst/>
              </a:rPr>
              <a:t>Click the cell containing the “&lt;&lt;</a:t>
            </a:r>
            <a:r>
              <a:rPr lang="en-US" sz="2000" dirty="0" err="1" smtClean="0">
                <a:effectLst/>
              </a:rPr>
              <a:t>Expr</a:t>
            </a:r>
            <a:r>
              <a:rPr lang="en-US" sz="2000" dirty="0" smtClean="0">
                <a:effectLst/>
              </a:rPr>
              <a:t>&gt;&gt;” expression placeholder. Press delete to remove the text box in this cell. Repeat this with the cell containing the “Group1” heading. Size the leftmost column so it is as narrow as possible.</a:t>
            </a:r>
          </a:p>
          <a:p>
            <a:pPr marL="1371600" lvl="2" indent="-457200">
              <a:lnSpc>
                <a:spcPct val="90000"/>
              </a:lnSpc>
              <a:buFont typeface="Wingdings" pitchFamily="2" charset="2"/>
              <a:buAutoNum type="arabicPeriod" startAt="37"/>
            </a:pPr>
            <a:r>
              <a:rPr lang="en-US" sz="2000" dirty="0" smtClean="0">
                <a:effectLst/>
              </a:rPr>
              <a:t>Right-click the cell containing the [</a:t>
            </a:r>
            <a:r>
              <a:rPr lang="en-US" sz="2000" dirty="0" err="1" smtClean="0">
                <a:effectLst/>
              </a:rPr>
              <a:t>EmployeeNum</a:t>
            </a:r>
            <a:r>
              <a:rPr lang="en-US" sz="2000" dirty="0" smtClean="0">
                <a:effectLst/>
              </a:rPr>
              <a:t>] placeholder and select </a:t>
            </a:r>
            <a:r>
              <a:rPr lang="en-US" sz="2000" dirty="0" err="1" smtClean="0">
                <a:effectLst/>
              </a:rPr>
              <a:t>Tablix</a:t>
            </a:r>
            <a:r>
              <a:rPr lang="en-US" sz="2000" dirty="0" smtClean="0">
                <a:effectLst/>
              </a:rPr>
              <a:t>: Insert Column | Left.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3</a:t>
            </a:r>
          </a:p>
          <a:p>
            <a:pPr marL="990600" lvl="1" indent="-533400">
              <a:lnSpc>
                <a:spcPct val="90000"/>
              </a:lnSpc>
            </a:pPr>
            <a:r>
              <a:rPr lang="en-CA" sz="2100" b="1" dirty="0" smtClean="0">
                <a:effectLst/>
              </a:rPr>
              <a:t>Employee List Report, Task 2: Create the Report Layout</a:t>
            </a:r>
            <a:endParaRPr lang="en-US" sz="2100" b="1" dirty="0" smtClean="0">
              <a:effectLst/>
            </a:endParaRPr>
          </a:p>
          <a:p>
            <a:pPr marL="1371600" lvl="2" indent="-457200">
              <a:buFont typeface="Wingdings" pitchFamily="2" charset="2"/>
              <a:buAutoNum type="arabicPeriod" startAt="47"/>
            </a:pPr>
            <a:r>
              <a:rPr lang="en-CA" sz="1900" dirty="0" smtClean="0">
                <a:effectLst/>
              </a:rPr>
              <a:t>Right-click the detail row of this new column and select </a:t>
            </a:r>
            <a:r>
              <a:rPr lang="en-CA" sz="1900" dirty="0" err="1" smtClean="0">
                <a:effectLst/>
              </a:rPr>
              <a:t>Tablix</a:t>
            </a:r>
            <a:r>
              <a:rPr lang="en-CA" sz="1900" dirty="0" smtClean="0">
                <a:effectLst/>
              </a:rPr>
              <a:t>: Add Group | Column Group: Parent Group. The </a:t>
            </a:r>
            <a:r>
              <a:rPr lang="en-CA" sz="1900" dirty="0" err="1" smtClean="0">
                <a:effectLst/>
              </a:rPr>
              <a:t>Tablix</a:t>
            </a:r>
            <a:r>
              <a:rPr lang="en-CA" sz="1900" dirty="0" smtClean="0">
                <a:effectLst/>
              </a:rPr>
              <a:t> group dialog box appears.</a:t>
            </a:r>
          </a:p>
          <a:p>
            <a:pPr marL="1371600" lvl="2" indent="-457200">
              <a:buFont typeface="Wingdings" pitchFamily="2" charset="2"/>
              <a:buAutoNum type="arabicPeriod" startAt="47"/>
            </a:pPr>
            <a:r>
              <a:rPr lang="en-CA" sz="1900" dirty="0" smtClean="0">
                <a:effectLst/>
              </a:rPr>
              <a:t>Enter =</a:t>
            </a:r>
            <a:r>
              <a:rPr lang="en-CA" sz="1900" b="1" dirty="0" smtClean="0">
                <a:effectLst/>
              </a:rPr>
              <a:t>1 </a:t>
            </a:r>
            <a:r>
              <a:rPr lang="en-CA" sz="1900" dirty="0" smtClean="0">
                <a:effectLst/>
              </a:rPr>
              <a:t>for Group by and check the Add group header check box. Click OK to exit the </a:t>
            </a:r>
            <a:r>
              <a:rPr lang="en-CA" sz="1900" dirty="0" err="1" smtClean="0">
                <a:effectLst/>
              </a:rPr>
              <a:t>Tablix</a:t>
            </a:r>
            <a:r>
              <a:rPr lang="en-CA" sz="1900" dirty="0" smtClean="0">
                <a:effectLst/>
              </a:rPr>
              <a:t> group dialog box.</a:t>
            </a:r>
          </a:p>
          <a:p>
            <a:pPr marL="1371600" lvl="2" indent="-457200">
              <a:buFont typeface="Wingdings" pitchFamily="2" charset="2"/>
              <a:buAutoNum type="arabicPeriod" startAt="47"/>
            </a:pPr>
            <a:r>
              <a:rPr lang="en-CA" sz="1900" dirty="0" smtClean="0">
                <a:effectLst/>
              </a:rPr>
              <a:t>Click the cell containing the “&lt;&lt;</a:t>
            </a:r>
            <a:r>
              <a:rPr lang="en-CA" sz="1900" dirty="0" err="1" smtClean="0">
                <a:effectLst/>
              </a:rPr>
              <a:t>Expr</a:t>
            </a:r>
            <a:r>
              <a:rPr lang="en-CA" sz="1900" dirty="0" smtClean="0">
                <a:effectLst/>
              </a:rPr>
              <a:t>&gt;&gt;” expression placeholder. Press delete to remove the text box in this cell. Size the two leftmost columns so they are as narrow as possible.</a:t>
            </a:r>
          </a:p>
          <a:p>
            <a:pPr marL="1371600" lvl="2" indent="-457200">
              <a:buFont typeface="Wingdings" pitchFamily="2" charset="2"/>
              <a:buAutoNum type="arabicPeriod" startAt="47"/>
            </a:pPr>
            <a:r>
              <a:rPr lang="en-CA" sz="1900" dirty="0" smtClean="0">
                <a:effectLst/>
              </a:rPr>
              <a:t>Select the three cells in the group header row under </a:t>
            </a:r>
            <a:r>
              <a:rPr lang="en-CA" sz="1900" dirty="0" err="1" smtClean="0">
                <a:effectLst/>
              </a:rPr>
              <a:t>EmployeeNumber</a:t>
            </a:r>
            <a:r>
              <a:rPr lang="en-CA" sz="1900" dirty="0" smtClean="0">
                <a:effectLst/>
              </a:rPr>
              <a:t>, </a:t>
            </a:r>
            <a:r>
              <a:rPr lang="en-CA" sz="1900" dirty="0" err="1" smtClean="0">
                <a:effectLst/>
              </a:rPr>
              <a:t>FirstName</a:t>
            </a:r>
            <a:r>
              <a:rPr lang="en-CA" sz="1900" dirty="0" smtClean="0">
                <a:effectLst/>
              </a:rPr>
              <a:t>, and </a:t>
            </a:r>
            <a:r>
              <a:rPr lang="en-CA" sz="1900" dirty="0" err="1" smtClean="0">
                <a:effectLst/>
              </a:rPr>
              <a:t>LastName</a:t>
            </a:r>
            <a:r>
              <a:rPr lang="en-CA" sz="1900" dirty="0" smtClean="0">
                <a:effectLst/>
              </a:rPr>
              <a:t>. (This is the third row from the top in the </a:t>
            </a:r>
            <a:r>
              <a:rPr lang="en-CA" sz="1900" dirty="0" err="1" smtClean="0">
                <a:effectLst/>
              </a:rPr>
              <a:t>tablix</a:t>
            </a:r>
            <a:r>
              <a:rPr lang="en-CA" sz="1900" dirty="0" smtClean="0">
                <a:effectLst/>
              </a:rPr>
              <a:t>.)</a:t>
            </a:r>
          </a:p>
          <a:p>
            <a:pPr marL="1371600" lvl="2" indent="-457200">
              <a:buFont typeface="Wingdings" pitchFamily="2" charset="2"/>
              <a:buAutoNum type="arabicPeriod" startAt="47"/>
            </a:pPr>
            <a:r>
              <a:rPr lang="en-CA" sz="1900" dirty="0" smtClean="0">
                <a:effectLst/>
              </a:rPr>
              <a:t>Right-click these cells, and select </a:t>
            </a:r>
            <a:r>
              <a:rPr lang="en-CA" sz="1900" dirty="0" err="1" smtClean="0">
                <a:effectLst/>
              </a:rPr>
              <a:t>Tablix</a:t>
            </a:r>
            <a:r>
              <a:rPr lang="en-CA" sz="1900" dirty="0" smtClean="0">
                <a:effectLst/>
              </a:rPr>
              <a:t>: Merge Cells from the context </a:t>
            </a:r>
            <a:r>
              <a:rPr lang="en-CA" sz="1900" dirty="0" err="1" smtClean="0">
                <a:effectLst/>
              </a:rPr>
              <a:t>menu.Right</a:t>
            </a:r>
            <a:r>
              <a:rPr lang="en-CA" sz="1900" dirty="0" smtClean="0">
                <a:effectLst/>
              </a:rPr>
              <a:t>-click these cells again and select Textbox: Expression from the context menu. The Expression dialog box appears.</a:t>
            </a:r>
          </a:p>
          <a:p>
            <a:pPr marL="1371600" lvl="2" indent="-457200">
              <a:buFont typeface="Wingdings" pitchFamily="2" charset="2"/>
              <a:buAutoNum type="arabicPeriod" startAt="47"/>
            </a:pPr>
            <a:r>
              <a:rPr lang="en-CA" sz="1900" dirty="0" smtClean="0">
                <a:effectLst/>
              </a:rPr>
              <a:t>Delete the equals sign from the Set expression for: Value area and press ctrl-v to paste the expression into the Expression area. This should be the same expression you entered in Step 28.</a:t>
            </a:r>
          </a:p>
          <a:p>
            <a:pPr marL="1371600" lvl="2" indent="-457200">
              <a:buFont typeface="Wingdings" pitchFamily="2" charset="2"/>
              <a:buAutoNum type="arabicPeriod" startAt="47"/>
            </a:pPr>
            <a:r>
              <a:rPr lang="en-US" sz="1900" dirty="0" smtClean="0">
                <a:effectLst/>
              </a:rPr>
              <a:t>Click OK to exit the Expression dialog box.</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3</a:t>
            </a:r>
          </a:p>
          <a:p>
            <a:pPr marL="990600" lvl="1" indent="-533400">
              <a:lnSpc>
                <a:spcPct val="90000"/>
              </a:lnSpc>
            </a:pPr>
            <a:r>
              <a:rPr lang="en-CA" sz="2100" b="1" dirty="0" smtClean="0">
                <a:effectLst/>
              </a:rPr>
              <a:t>Employee List Report, Task 2: Create the Report Layout</a:t>
            </a:r>
            <a:endParaRPr lang="en-US" sz="2100" b="1" dirty="0" smtClean="0">
              <a:effectLst/>
            </a:endParaRPr>
          </a:p>
          <a:p>
            <a:pPr marL="1371600" lvl="2" indent="-457200">
              <a:lnSpc>
                <a:spcPct val="95000"/>
              </a:lnSpc>
              <a:buFont typeface="Wingdings" pitchFamily="2" charset="2"/>
              <a:buAutoNum type="arabicPeriod" startAt="54"/>
            </a:pPr>
            <a:r>
              <a:rPr lang="en-CA" sz="2000" dirty="0" smtClean="0">
                <a:effectLst/>
              </a:rPr>
              <a:t>Modify the following property of the merged cells:</a:t>
            </a:r>
          </a:p>
          <a:p>
            <a:pPr marL="1371600" lvl="2" indent="-457200">
              <a:lnSpc>
                <a:spcPct val="95000"/>
              </a:lnSpc>
              <a:buFont typeface="Wingdings" pitchFamily="2" charset="2"/>
              <a:buAutoNum type="arabicPeriod" startAt="54"/>
            </a:pPr>
            <a:endParaRPr lang="en-CA" sz="2000" dirty="0" smtClean="0">
              <a:effectLst/>
            </a:endParaRPr>
          </a:p>
          <a:p>
            <a:pPr marL="1371600" lvl="2" indent="-457200">
              <a:lnSpc>
                <a:spcPct val="95000"/>
              </a:lnSpc>
              <a:buFont typeface="Wingdings" pitchFamily="2" charset="2"/>
              <a:buAutoNum type="arabicPeriod" startAt="54"/>
            </a:pPr>
            <a:endParaRPr lang="en-CA" sz="2000" dirty="0" smtClean="0">
              <a:effectLst/>
            </a:endParaRPr>
          </a:p>
          <a:p>
            <a:pPr marL="1371600" lvl="2" indent="-457200">
              <a:lnSpc>
                <a:spcPct val="95000"/>
              </a:lnSpc>
              <a:buFont typeface="Wingdings" pitchFamily="2" charset="2"/>
              <a:buAutoNum type="arabicPeriod" startAt="54"/>
            </a:pPr>
            <a:r>
              <a:rPr lang="en-US" sz="2000" dirty="0" smtClean="0">
                <a:effectLst/>
              </a:rPr>
              <a:t>Click the text box containing the Employee Number header (only the “Employee” portion may be visible) and hold down the mouse button. Drag the mouse pointer over to the text box containing the Union Membership header. This will select all of the header text boxes.</a:t>
            </a:r>
          </a:p>
          <a:p>
            <a:pPr marL="1371600" lvl="2" indent="-457200">
              <a:lnSpc>
                <a:spcPct val="95000"/>
              </a:lnSpc>
              <a:buFont typeface="Wingdings" pitchFamily="2" charset="2"/>
              <a:buAutoNum type="arabicPeriod" startAt="54"/>
            </a:pPr>
            <a:r>
              <a:rPr lang="en-US" sz="2000" dirty="0" smtClean="0">
                <a:effectLst/>
              </a:rPr>
              <a:t>Press ctrl-x to cut these text boxes.</a:t>
            </a:r>
          </a:p>
          <a:p>
            <a:pPr marL="1371600" lvl="2" indent="-457200">
              <a:lnSpc>
                <a:spcPct val="95000"/>
              </a:lnSpc>
              <a:buFont typeface="Wingdings" pitchFamily="2" charset="2"/>
              <a:buAutoNum type="arabicPeriod" startAt="54"/>
            </a:pPr>
            <a:r>
              <a:rPr lang="en-US" sz="2000" dirty="0" smtClean="0">
                <a:effectLst/>
              </a:rPr>
              <a:t>Press up arrow to select a text box in the top row of the </a:t>
            </a:r>
            <a:r>
              <a:rPr lang="en-US" sz="2000" dirty="0" err="1" smtClean="0">
                <a:effectLst/>
              </a:rPr>
              <a:t>tablix</a:t>
            </a:r>
            <a:r>
              <a:rPr lang="en-US" sz="2000" dirty="0" smtClean="0">
                <a:effectLst/>
              </a:rPr>
              <a:t>.</a:t>
            </a:r>
          </a:p>
          <a:p>
            <a:pPr marL="1371600" lvl="2" indent="-457200">
              <a:lnSpc>
                <a:spcPct val="95000"/>
              </a:lnSpc>
              <a:buFont typeface="Wingdings" pitchFamily="2" charset="2"/>
              <a:buAutoNum type="arabicPeriod" startAt="54"/>
            </a:pPr>
            <a:r>
              <a:rPr lang="en-US" sz="2000" dirty="0" smtClean="0">
                <a:effectLst/>
              </a:rPr>
              <a:t>Press ctrl-v to paste the header text boxes in the top row of the </a:t>
            </a:r>
            <a:r>
              <a:rPr lang="en-US" sz="2000" dirty="0" err="1" smtClean="0">
                <a:effectLst/>
              </a:rPr>
              <a:t>tablix</a:t>
            </a:r>
            <a:r>
              <a:rPr lang="en-US" sz="2000" dirty="0" smtClean="0">
                <a:effectLst/>
              </a:rPr>
              <a:t>.</a:t>
            </a:r>
          </a:p>
          <a:p>
            <a:pPr marL="1371600" lvl="2" indent="-457200">
              <a:lnSpc>
                <a:spcPct val="95000"/>
              </a:lnSpc>
              <a:buFont typeface="Wingdings" pitchFamily="2" charset="2"/>
              <a:buAutoNum type="arabicPeriod" startAt="54"/>
            </a:pPr>
            <a:r>
              <a:rPr lang="en-US" sz="2000" dirty="0" smtClean="0">
                <a:effectLst/>
              </a:rPr>
              <a:t>Right-click the gray box to the right of the empty row (the row from which we just removed the header text boxes) and select Delete Rows from the context menu. Click the Preview tab. </a:t>
            </a:r>
          </a:p>
          <a:p>
            <a:pPr marL="1371600" lvl="2" indent="-457200">
              <a:lnSpc>
                <a:spcPct val="95000"/>
              </a:lnSpc>
              <a:buFont typeface="Wingdings" pitchFamily="2" charset="2"/>
              <a:buAutoNum type="arabicPeriod" startAt="54"/>
            </a:pPr>
            <a:r>
              <a:rPr lang="en-US" sz="2000" dirty="0" smtClean="0">
                <a:effectLst/>
              </a:rPr>
              <a:t>Experiment with changing the grouping. Remember to click View Report each time to refresh the report.</a:t>
            </a:r>
          </a:p>
          <a:p>
            <a:pPr marL="1371600" lvl="2" indent="-457200">
              <a:lnSpc>
                <a:spcPct val="95000"/>
              </a:lnSpc>
              <a:buFont typeface="Wingdings" pitchFamily="2" charset="2"/>
              <a:buAutoNum type="arabicPeriod" startAt="54"/>
            </a:pPr>
            <a:r>
              <a:rPr lang="en-US" sz="2000" dirty="0" smtClean="0">
                <a:effectLst/>
              </a:rPr>
              <a:t>Click Save All on the toolbar.</a:t>
            </a:r>
          </a:p>
        </p:txBody>
      </p:sp>
      <p:pic>
        <p:nvPicPr>
          <p:cNvPr id="62467" name="Picture 3"/>
          <p:cNvPicPr>
            <a:picLocks noChangeAspect="1" noChangeArrowheads="1"/>
          </p:cNvPicPr>
          <p:nvPr/>
        </p:nvPicPr>
        <p:blipFill>
          <a:blip r:embed="rId2" cstate="print"/>
          <a:srcRect/>
          <a:stretch>
            <a:fillRect/>
          </a:stretch>
        </p:blipFill>
        <p:spPr bwMode="auto">
          <a:xfrm>
            <a:off x="1587500" y="1308100"/>
            <a:ext cx="6629400" cy="53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3</a:t>
            </a:r>
          </a:p>
          <a:p>
            <a:pPr marL="990600" lvl="1" indent="-533400"/>
            <a:r>
              <a:rPr lang="en-CA" sz="2200" b="1" dirty="0" smtClean="0">
                <a:effectLst/>
              </a:rPr>
              <a:t>Employee List Report, Task 3: Add Interactive Sorting and a Floating Header</a:t>
            </a:r>
            <a:endParaRPr lang="en-US" sz="2200" b="1" dirty="0" smtClean="0">
              <a:effectLst/>
            </a:endParaRPr>
          </a:p>
          <a:p>
            <a:pPr marL="1371600" lvl="2" indent="-457200">
              <a:buFont typeface="Wingdings" pitchFamily="2" charset="2"/>
              <a:buAutoNum type="arabicPeriod"/>
            </a:pPr>
            <a:r>
              <a:rPr lang="en-CA" sz="1900" dirty="0" smtClean="0">
                <a:effectLst/>
              </a:rPr>
              <a:t>Click the Design tab.</a:t>
            </a:r>
          </a:p>
          <a:p>
            <a:pPr marL="1371600" lvl="2" indent="-457200">
              <a:buFont typeface="Wingdings" pitchFamily="2" charset="2"/>
              <a:buAutoNum type="arabicPeriod"/>
            </a:pPr>
            <a:r>
              <a:rPr lang="en-CA" sz="1900" dirty="0" smtClean="0">
                <a:effectLst/>
              </a:rPr>
              <a:t>Bring up the </a:t>
            </a:r>
            <a:r>
              <a:rPr lang="en-CA" sz="1900" dirty="0" err="1" smtClean="0">
                <a:effectLst/>
              </a:rPr>
              <a:t>Tablix</a:t>
            </a:r>
            <a:r>
              <a:rPr lang="en-CA" sz="1900" dirty="0" smtClean="0">
                <a:effectLst/>
              </a:rPr>
              <a:t> Properties dialog box.</a:t>
            </a:r>
          </a:p>
          <a:p>
            <a:pPr marL="1371600" lvl="2" indent="-457200">
              <a:buFont typeface="Wingdings" pitchFamily="2" charset="2"/>
              <a:buAutoNum type="arabicPeriod"/>
            </a:pPr>
            <a:r>
              <a:rPr lang="en-CA" sz="1900" dirty="0" smtClean="0">
                <a:effectLst/>
              </a:rPr>
              <a:t>In the Column Headers section of the General page, check the Header should remain visible while scrolling check box. (Make sure you are in the Column Headers section and not the Row Headers section of the General page.)</a:t>
            </a:r>
          </a:p>
          <a:p>
            <a:pPr marL="1371600" lvl="2" indent="-457200">
              <a:buFont typeface="Wingdings" pitchFamily="2" charset="2"/>
              <a:buAutoNum type="arabicPeriod"/>
            </a:pPr>
            <a:r>
              <a:rPr lang="en-CA" sz="1900" dirty="0" smtClean="0">
                <a:effectLst/>
              </a:rPr>
              <a:t>Click OK to exit the </a:t>
            </a:r>
            <a:r>
              <a:rPr lang="en-CA" sz="1900" dirty="0" err="1" smtClean="0">
                <a:effectLst/>
              </a:rPr>
              <a:t>Tablix</a:t>
            </a:r>
            <a:r>
              <a:rPr lang="en-CA" sz="1900" dirty="0" smtClean="0">
                <a:effectLst/>
              </a:rPr>
              <a:t> Properties dialog box.</a:t>
            </a:r>
          </a:p>
          <a:p>
            <a:pPr marL="1371600" lvl="2" indent="-457200">
              <a:buFont typeface="Wingdings" pitchFamily="2" charset="2"/>
              <a:buAutoNum type="arabicPeriod"/>
            </a:pPr>
            <a:r>
              <a:rPr lang="en-US" sz="1900" dirty="0" smtClean="0">
                <a:effectLst/>
              </a:rPr>
              <a:t>Click anywhere on the </a:t>
            </a:r>
            <a:r>
              <a:rPr lang="en-US" sz="1900" dirty="0" err="1" smtClean="0">
                <a:effectLst/>
              </a:rPr>
              <a:t>tablix</a:t>
            </a:r>
            <a:r>
              <a:rPr lang="en-US" sz="1900" dirty="0" smtClean="0">
                <a:effectLst/>
              </a:rPr>
              <a:t>. Click the gray square for the header row. Modify the following property:</a:t>
            </a:r>
          </a:p>
          <a:p>
            <a:pPr marL="1371600" lvl="2" indent="-457200">
              <a:buFont typeface="Wingdings" pitchFamily="2" charset="2"/>
              <a:buAutoNum type="arabicPeriod"/>
            </a:pPr>
            <a:endParaRPr lang="en-US" sz="2000" dirty="0" smtClean="0">
              <a:effectLst/>
            </a:endParaRPr>
          </a:p>
          <a:p>
            <a:pPr marL="1371600" lvl="2" indent="-457200">
              <a:buFont typeface="Wingdings" pitchFamily="2" charset="2"/>
              <a:buAutoNum type="arabicPeriod"/>
            </a:pPr>
            <a:endParaRPr lang="en-US" sz="2000" dirty="0" smtClean="0">
              <a:effectLst/>
            </a:endParaRPr>
          </a:p>
          <a:p>
            <a:pPr marL="1371600" lvl="2" indent="-457200">
              <a:buFont typeface="Wingdings" pitchFamily="2" charset="2"/>
              <a:buAutoNum type="arabicPeriod"/>
            </a:pPr>
            <a:r>
              <a:rPr lang="en-US" sz="1900" dirty="0" smtClean="0">
                <a:effectLst/>
              </a:rPr>
              <a:t>Right-click the Employee Number text box in the </a:t>
            </a:r>
            <a:r>
              <a:rPr lang="en-US" sz="1900" dirty="0" err="1" smtClean="0">
                <a:effectLst/>
              </a:rPr>
              <a:t>tablix</a:t>
            </a:r>
            <a:r>
              <a:rPr lang="en-US" sz="1900" dirty="0" smtClean="0">
                <a:effectLst/>
              </a:rPr>
              <a:t> header row and select Text Box Properties from the context menu. The Text Box Properties dialog box appears.</a:t>
            </a:r>
          </a:p>
          <a:p>
            <a:pPr marL="1371600" lvl="2" indent="-457200">
              <a:buFont typeface="Wingdings" pitchFamily="2" charset="2"/>
              <a:buAutoNum type="arabicPeriod"/>
            </a:pPr>
            <a:r>
              <a:rPr lang="en-US" sz="1900" dirty="0" smtClean="0">
                <a:effectLst/>
              </a:rPr>
              <a:t>Select the Interactive Sort page.</a:t>
            </a:r>
          </a:p>
          <a:p>
            <a:pPr marL="1371600" lvl="2" indent="-457200">
              <a:buFont typeface="Wingdings" pitchFamily="2" charset="2"/>
              <a:buAutoNum type="arabicPeriod"/>
            </a:pPr>
            <a:r>
              <a:rPr lang="en-US" sz="1900" dirty="0" smtClean="0">
                <a:effectLst/>
              </a:rPr>
              <a:t>Check the Enable interactive sort on this text box check box.</a:t>
            </a:r>
          </a:p>
          <a:p>
            <a:pPr marL="1371600" lvl="2" indent="-457200">
              <a:buFont typeface="Wingdings" pitchFamily="2" charset="2"/>
              <a:buAutoNum type="arabicPeriod"/>
            </a:pPr>
            <a:r>
              <a:rPr lang="en-US" sz="1900" dirty="0" smtClean="0">
                <a:effectLst/>
              </a:rPr>
              <a:t>Make sure the Detail rows radio button is selected.</a:t>
            </a:r>
          </a:p>
        </p:txBody>
      </p:sp>
      <p:pic>
        <p:nvPicPr>
          <p:cNvPr id="63492" name="Picture 4"/>
          <p:cNvPicPr>
            <a:picLocks noChangeAspect="1" noChangeArrowheads="1"/>
          </p:cNvPicPr>
          <p:nvPr/>
        </p:nvPicPr>
        <p:blipFill>
          <a:blip r:embed="rId2" cstate="print"/>
          <a:srcRect/>
          <a:stretch>
            <a:fillRect/>
          </a:stretch>
        </p:blipFill>
        <p:spPr bwMode="auto">
          <a:xfrm>
            <a:off x="2514600" y="4191000"/>
            <a:ext cx="4670425" cy="60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3</a:t>
            </a:r>
          </a:p>
          <a:p>
            <a:pPr marL="990600" lvl="1" indent="-533400"/>
            <a:r>
              <a:rPr lang="en-CA" sz="2200" b="1" dirty="0" smtClean="0">
                <a:effectLst/>
              </a:rPr>
              <a:t>Employee List Report, Task 3: Add Interactive Sorting and a Floating Header</a:t>
            </a:r>
            <a:endParaRPr lang="en-US" sz="2200" b="1" dirty="0" smtClean="0">
              <a:effectLst/>
            </a:endParaRPr>
          </a:p>
          <a:p>
            <a:pPr marL="1371600" lvl="2" indent="-457200">
              <a:lnSpc>
                <a:spcPct val="90000"/>
              </a:lnSpc>
              <a:buFont typeface="Wingdings" pitchFamily="2" charset="2"/>
              <a:buAutoNum type="arabicPeriod" startAt="10"/>
            </a:pPr>
            <a:r>
              <a:rPr lang="en-CA" sz="2000" dirty="0" smtClean="0">
                <a:effectLst/>
              </a:rPr>
              <a:t>Select [</a:t>
            </a:r>
            <a:r>
              <a:rPr lang="en-CA" sz="2000" dirty="0" err="1" smtClean="0">
                <a:effectLst/>
              </a:rPr>
              <a:t>EmployeeNumber</a:t>
            </a:r>
            <a:r>
              <a:rPr lang="en-CA" sz="2000" dirty="0" smtClean="0">
                <a:effectLst/>
              </a:rPr>
              <a:t>] from the Sort by drop-down list.</a:t>
            </a:r>
          </a:p>
          <a:p>
            <a:pPr marL="1371600" lvl="2" indent="-457200">
              <a:lnSpc>
                <a:spcPct val="90000"/>
              </a:lnSpc>
              <a:buFont typeface="Wingdings" pitchFamily="2" charset="2"/>
              <a:buAutoNum type="arabicPeriod" startAt="10"/>
            </a:pPr>
            <a:r>
              <a:rPr lang="en-CA" sz="2000" dirty="0" smtClean="0">
                <a:effectLst/>
              </a:rPr>
              <a:t>Click OK to exit the Text Box Properties dialog box.</a:t>
            </a:r>
          </a:p>
          <a:p>
            <a:pPr marL="1371600" lvl="2" indent="-457200">
              <a:lnSpc>
                <a:spcPct val="90000"/>
              </a:lnSpc>
              <a:buFont typeface="Wingdings" pitchFamily="2" charset="2"/>
              <a:buAutoNum type="arabicPeriod" startAt="10"/>
            </a:pPr>
            <a:r>
              <a:rPr lang="en-CA" sz="2000" dirty="0" smtClean="0">
                <a:effectLst/>
              </a:rPr>
              <a:t>Right-click the Last Name text box in the </a:t>
            </a:r>
            <a:r>
              <a:rPr lang="en-CA" sz="2000" dirty="0" err="1" smtClean="0">
                <a:effectLst/>
              </a:rPr>
              <a:t>tablix</a:t>
            </a:r>
            <a:r>
              <a:rPr lang="en-CA" sz="2000" dirty="0" smtClean="0">
                <a:effectLst/>
              </a:rPr>
              <a:t> header row and select Text Box Properties from the context menu. The Text Box Properties dialog box appears.</a:t>
            </a:r>
          </a:p>
          <a:p>
            <a:pPr marL="1371600" lvl="2" indent="-457200">
              <a:lnSpc>
                <a:spcPct val="90000"/>
              </a:lnSpc>
              <a:buFont typeface="Wingdings" pitchFamily="2" charset="2"/>
              <a:buAutoNum type="arabicPeriod" startAt="10"/>
            </a:pPr>
            <a:r>
              <a:rPr lang="en-CA" sz="2000" dirty="0" smtClean="0">
                <a:effectLst/>
              </a:rPr>
              <a:t>Select the Interactive Sort page.</a:t>
            </a:r>
          </a:p>
          <a:p>
            <a:pPr marL="1371600" lvl="2" indent="-457200">
              <a:lnSpc>
                <a:spcPct val="90000"/>
              </a:lnSpc>
              <a:buFont typeface="Wingdings" pitchFamily="2" charset="2"/>
              <a:buAutoNum type="arabicPeriod" startAt="10"/>
            </a:pPr>
            <a:r>
              <a:rPr lang="en-CA" sz="2000" dirty="0" smtClean="0">
                <a:effectLst/>
              </a:rPr>
              <a:t>Check the Enable interactive sort on this text box check box.</a:t>
            </a:r>
          </a:p>
          <a:p>
            <a:pPr marL="1371600" lvl="2" indent="-457200">
              <a:lnSpc>
                <a:spcPct val="90000"/>
              </a:lnSpc>
              <a:buFont typeface="Wingdings" pitchFamily="2" charset="2"/>
              <a:buAutoNum type="arabicPeriod" startAt="10"/>
            </a:pPr>
            <a:r>
              <a:rPr lang="en-CA" sz="2000" dirty="0" smtClean="0">
                <a:effectLst/>
              </a:rPr>
              <a:t>Make sure the Detail rows radio button is selected.</a:t>
            </a:r>
          </a:p>
          <a:p>
            <a:pPr marL="1371600" lvl="2" indent="-457200">
              <a:lnSpc>
                <a:spcPct val="90000"/>
              </a:lnSpc>
              <a:buFont typeface="Wingdings" pitchFamily="2" charset="2"/>
              <a:buAutoNum type="arabicPeriod" startAt="10"/>
            </a:pPr>
            <a:r>
              <a:rPr lang="en-CA" sz="2000" dirty="0" smtClean="0">
                <a:effectLst/>
              </a:rPr>
              <a:t>Click the Expression button (the button with </a:t>
            </a:r>
            <a:r>
              <a:rPr lang="en-CA" sz="2000" i="1" dirty="0" err="1" smtClean="0">
                <a:effectLst/>
              </a:rPr>
              <a:t>fx</a:t>
            </a:r>
            <a:r>
              <a:rPr lang="en-CA" sz="2000" i="1" dirty="0" smtClean="0">
                <a:effectLst/>
              </a:rPr>
              <a:t> </a:t>
            </a:r>
            <a:r>
              <a:rPr lang="en-CA" sz="2000" dirty="0" smtClean="0">
                <a:effectLst/>
              </a:rPr>
              <a:t>on it) next to the Sort by dropdown list. The Expression dialog box appears.</a:t>
            </a:r>
          </a:p>
          <a:p>
            <a:pPr marL="1371600" lvl="2" indent="-457200">
              <a:lnSpc>
                <a:spcPct val="90000"/>
              </a:lnSpc>
              <a:buFont typeface="Wingdings" pitchFamily="2" charset="2"/>
              <a:buAutoNum type="arabicPeriod" startAt="10"/>
            </a:pPr>
            <a:r>
              <a:rPr lang="en-CA" sz="2000" dirty="0" smtClean="0">
                <a:effectLst/>
              </a:rPr>
              <a:t>Type the following in the Set expression for: </a:t>
            </a:r>
            <a:r>
              <a:rPr lang="en-CA" sz="2000" dirty="0" err="1" smtClean="0">
                <a:effectLst/>
              </a:rPr>
              <a:t>SortExpression</a:t>
            </a:r>
            <a:r>
              <a:rPr lang="en-CA" sz="2000" dirty="0" smtClean="0">
                <a:effectLst/>
              </a:rPr>
              <a:t> area:</a:t>
            </a:r>
          </a:p>
          <a:p>
            <a:pPr marL="1371600" lvl="2" indent="-457200">
              <a:lnSpc>
                <a:spcPct val="90000"/>
              </a:lnSpc>
              <a:buFont typeface="Wingdings" pitchFamily="2" charset="2"/>
              <a:buNone/>
            </a:pPr>
            <a:r>
              <a:rPr lang="en-CA" sz="2000" dirty="0" smtClean="0">
                <a:effectLst/>
              </a:rPr>
              <a:t>	</a:t>
            </a:r>
            <a:r>
              <a:rPr lang="en-CA" sz="1700" b="1" dirty="0" smtClean="0">
                <a:effectLst/>
                <a:latin typeface="Courier New" pitchFamily="49" charset="0"/>
              </a:rPr>
              <a:t>=</a:t>
            </a:r>
            <a:r>
              <a:rPr lang="en-CA" sz="1700" b="1" dirty="0" err="1" smtClean="0">
                <a:effectLst/>
                <a:latin typeface="Courier New" pitchFamily="49" charset="0"/>
              </a:rPr>
              <a:t>Fields!LastName.Value</a:t>
            </a:r>
            <a:r>
              <a:rPr lang="en-CA" sz="1700" b="1" dirty="0" smtClean="0">
                <a:effectLst/>
                <a:latin typeface="Courier New" pitchFamily="49" charset="0"/>
              </a:rPr>
              <a:t> &amp; " " &amp; </a:t>
            </a:r>
            <a:r>
              <a:rPr lang="en-CA" sz="1700" b="1" dirty="0" err="1" smtClean="0">
                <a:effectLst/>
                <a:latin typeface="Courier New" pitchFamily="49" charset="0"/>
              </a:rPr>
              <a:t>Fields!FirstName.Value</a:t>
            </a:r>
            <a:endParaRPr lang="en-CA" sz="1700" b="1" dirty="0" smtClean="0">
              <a:effectLst/>
              <a:latin typeface="Courier New" pitchFamily="49" charset="0"/>
            </a:endParaRPr>
          </a:p>
          <a:p>
            <a:pPr marL="1371600" lvl="2" indent="-457200">
              <a:lnSpc>
                <a:spcPct val="90000"/>
              </a:lnSpc>
              <a:buFont typeface="Wingdings" pitchFamily="2" charset="2"/>
              <a:buAutoNum type="arabicPeriod" startAt="18"/>
            </a:pPr>
            <a:r>
              <a:rPr lang="en-US" sz="2000" dirty="0" smtClean="0">
                <a:effectLst/>
              </a:rPr>
              <a:t>Click OK to exit the Expression dialog box.</a:t>
            </a:r>
          </a:p>
          <a:p>
            <a:pPr marL="1371600" lvl="2" indent="-457200">
              <a:lnSpc>
                <a:spcPct val="90000"/>
              </a:lnSpc>
              <a:buFont typeface="Wingdings" pitchFamily="2" charset="2"/>
              <a:buAutoNum type="arabicPeriod" startAt="18"/>
            </a:pPr>
            <a:r>
              <a:rPr lang="en-US" sz="2000" dirty="0" smtClean="0">
                <a:effectLst/>
              </a:rPr>
              <a:t>Click OK to exit the Text Box Properties dialog box.</a:t>
            </a:r>
          </a:p>
          <a:p>
            <a:pPr marL="1371600" lvl="2" indent="-457200">
              <a:lnSpc>
                <a:spcPct val="90000"/>
              </a:lnSpc>
              <a:buFont typeface="Wingdings" pitchFamily="2" charset="2"/>
              <a:buAutoNum type="arabicPeriod" startAt="18"/>
            </a:pPr>
            <a:r>
              <a:rPr lang="en-US" sz="2000" dirty="0" smtClean="0">
                <a:effectLst/>
              </a:rPr>
              <a:t>Right-click the Hire Date text box in the </a:t>
            </a:r>
            <a:r>
              <a:rPr lang="en-US" sz="2000" dirty="0" err="1" smtClean="0">
                <a:effectLst/>
              </a:rPr>
              <a:t>tablix</a:t>
            </a:r>
            <a:r>
              <a:rPr lang="en-US" sz="2000" dirty="0" smtClean="0">
                <a:effectLst/>
              </a:rPr>
              <a:t> header row and select Text Box Properties from the context menu. The Text Box Properties dialog box appears</a:t>
            </a:r>
            <a:r>
              <a:rPr lang="en-US" dirty="0" smtClean="0">
                <a:effectLst/>
              </a:rPr>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3</a:t>
            </a:r>
          </a:p>
          <a:p>
            <a:pPr marL="990600" lvl="1" indent="-533400"/>
            <a:r>
              <a:rPr lang="en-CA" sz="2200" b="1" dirty="0" smtClean="0">
                <a:effectLst/>
              </a:rPr>
              <a:t>Employee List Report, Task 3: Add Interactive Sorting and a Floating Header</a:t>
            </a:r>
            <a:endParaRPr lang="en-US" sz="2200" b="1" dirty="0" smtClean="0">
              <a:effectLst/>
            </a:endParaRPr>
          </a:p>
          <a:p>
            <a:pPr marL="1371600" lvl="2" indent="-457200">
              <a:lnSpc>
                <a:spcPct val="82000"/>
              </a:lnSpc>
              <a:spcBef>
                <a:spcPct val="16000"/>
              </a:spcBef>
              <a:buFont typeface="Wingdings" pitchFamily="2" charset="2"/>
              <a:buAutoNum type="arabicPeriod" startAt="21"/>
            </a:pPr>
            <a:r>
              <a:rPr lang="en-CA" sz="1900" dirty="0" smtClean="0">
                <a:effectLst/>
              </a:rPr>
              <a:t>Select the Interactive Sort page.</a:t>
            </a:r>
          </a:p>
          <a:p>
            <a:pPr marL="1371600" lvl="2" indent="-457200">
              <a:lnSpc>
                <a:spcPct val="82000"/>
              </a:lnSpc>
              <a:spcBef>
                <a:spcPct val="16000"/>
              </a:spcBef>
              <a:buFont typeface="Wingdings" pitchFamily="2" charset="2"/>
              <a:buAutoNum type="arabicPeriod" startAt="21"/>
            </a:pPr>
            <a:r>
              <a:rPr lang="en-CA" sz="1900" dirty="0" smtClean="0">
                <a:effectLst/>
              </a:rPr>
              <a:t>Check the Enable interactive sort on this text box check box.</a:t>
            </a:r>
          </a:p>
          <a:p>
            <a:pPr marL="1371600" lvl="2" indent="-457200">
              <a:lnSpc>
                <a:spcPct val="82000"/>
              </a:lnSpc>
              <a:spcBef>
                <a:spcPct val="16000"/>
              </a:spcBef>
              <a:buFont typeface="Wingdings" pitchFamily="2" charset="2"/>
              <a:buAutoNum type="arabicPeriod" startAt="21"/>
            </a:pPr>
            <a:r>
              <a:rPr lang="en-CA" sz="1900" dirty="0" smtClean="0">
                <a:effectLst/>
              </a:rPr>
              <a:t>Make sure the Detail rows radio button is selected.</a:t>
            </a:r>
          </a:p>
          <a:p>
            <a:pPr marL="1371600" lvl="2" indent="-457200">
              <a:lnSpc>
                <a:spcPct val="82000"/>
              </a:lnSpc>
              <a:spcBef>
                <a:spcPct val="16000"/>
              </a:spcBef>
              <a:buFont typeface="Wingdings" pitchFamily="2" charset="2"/>
              <a:buAutoNum type="arabicPeriod" startAt="21"/>
            </a:pPr>
            <a:r>
              <a:rPr lang="en-CA" sz="1900" dirty="0" smtClean="0">
                <a:effectLst/>
              </a:rPr>
              <a:t>Select [</a:t>
            </a:r>
            <a:r>
              <a:rPr lang="en-CA" sz="1900" dirty="0" err="1" smtClean="0">
                <a:effectLst/>
              </a:rPr>
              <a:t>HireDate</a:t>
            </a:r>
            <a:r>
              <a:rPr lang="en-CA" sz="1900" dirty="0" smtClean="0">
                <a:effectLst/>
              </a:rPr>
              <a:t>] from the Sort by drop-down list.</a:t>
            </a:r>
          </a:p>
          <a:p>
            <a:pPr marL="1371600" lvl="2" indent="-457200">
              <a:lnSpc>
                <a:spcPct val="82000"/>
              </a:lnSpc>
              <a:spcBef>
                <a:spcPct val="16000"/>
              </a:spcBef>
              <a:buFont typeface="Wingdings" pitchFamily="2" charset="2"/>
              <a:buAutoNum type="arabicPeriod" startAt="21"/>
            </a:pPr>
            <a:r>
              <a:rPr lang="en-CA" sz="1900" dirty="0" smtClean="0">
                <a:effectLst/>
              </a:rPr>
              <a:t>Click OK to exit the Text Box Properties dialog box.</a:t>
            </a:r>
          </a:p>
          <a:p>
            <a:pPr marL="1371600" lvl="2" indent="-457200">
              <a:lnSpc>
                <a:spcPct val="82000"/>
              </a:lnSpc>
              <a:spcBef>
                <a:spcPct val="16000"/>
              </a:spcBef>
              <a:buFont typeface="Wingdings" pitchFamily="2" charset="2"/>
              <a:buAutoNum type="arabicPeriod" startAt="21"/>
            </a:pPr>
            <a:r>
              <a:rPr lang="en-CA" sz="1900" dirty="0" smtClean="0">
                <a:effectLst/>
              </a:rPr>
              <a:t>Click the Preview tab.</a:t>
            </a:r>
          </a:p>
          <a:p>
            <a:pPr marL="1371600" lvl="2" indent="-457200">
              <a:lnSpc>
                <a:spcPct val="82000"/>
              </a:lnSpc>
              <a:spcBef>
                <a:spcPct val="16000"/>
              </a:spcBef>
              <a:buFont typeface="Wingdings" pitchFamily="2" charset="2"/>
              <a:buAutoNum type="arabicPeriod" startAt="21"/>
            </a:pPr>
            <a:r>
              <a:rPr lang="en-CA" sz="1900" dirty="0" smtClean="0">
                <a:effectLst/>
              </a:rPr>
              <a:t>Click the Interactive Sort button next to the Last Name column.</a:t>
            </a:r>
          </a:p>
          <a:p>
            <a:pPr marL="1371600" lvl="2" indent="-457200">
              <a:lnSpc>
                <a:spcPct val="82000"/>
              </a:lnSpc>
              <a:spcBef>
                <a:spcPct val="16000"/>
              </a:spcBef>
              <a:buFont typeface="Wingdings" pitchFamily="2" charset="2"/>
              <a:buAutoNum type="arabicPeriod" startAt="21"/>
            </a:pPr>
            <a:r>
              <a:rPr lang="en-CA" sz="1900" dirty="0" smtClean="0">
                <a:effectLst/>
              </a:rPr>
              <a:t>Page through the report and note that, within each group, the rows are now sorted by last name in ascending order.</a:t>
            </a:r>
          </a:p>
          <a:p>
            <a:pPr marL="1371600" lvl="2" indent="-457200">
              <a:lnSpc>
                <a:spcPct val="82000"/>
              </a:lnSpc>
              <a:spcBef>
                <a:spcPct val="16000"/>
              </a:spcBef>
              <a:buFont typeface="Wingdings" pitchFamily="2" charset="2"/>
              <a:buAutoNum type="arabicPeriod" startAt="21"/>
            </a:pPr>
            <a:r>
              <a:rPr lang="en-US" sz="1900" dirty="0" smtClean="0">
                <a:effectLst/>
              </a:rPr>
              <a:t>Click the Interactive Sort button next to the Last Name column again. You return to the first page of the report. Again, page through the report and note that the rows are now sorted by last name in descending order.</a:t>
            </a:r>
          </a:p>
          <a:p>
            <a:pPr marL="1371600" lvl="2" indent="-457200">
              <a:lnSpc>
                <a:spcPct val="82000"/>
              </a:lnSpc>
              <a:spcBef>
                <a:spcPct val="16000"/>
              </a:spcBef>
              <a:buFont typeface="Wingdings" pitchFamily="2" charset="2"/>
              <a:buAutoNum type="arabicPeriod" startAt="21"/>
            </a:pPr>
            <a:r>
              <a:rPr lang="en-US" sz="1900" dirty="0" smtClean="0">
                <a:effectLst/>
              </a:rPr>
              <a:t>Click the Interactive Sort button next to the Hire Date column heading. You return to the first page of the report.</a:t>
            </a:r>
          </a:p>
          <a:p>
            <a:pPr marL="1371600" lvl="2" indent="-457200">
              <a:lnSpc>
                <a:spcPct val="82000"/>
              </a:lnSpc>
              <a:spcBef>
                <a:spcPct val="16000"/>
              </a:spcBef>
              <a:buFont typeface="Wingdings" pitchFamily="2" charset="2"/>
              <a:buAutoNum type="arabicPeriod" startAt="21"/>
            </a:pPr>
            <a:r>
              <a:rPr lang="en-US" sz="1900" dirty="0" smtClean="0">
                <a:effectLst/>
              </a:rPr>
              <a:t>Page through the report once more. The rows are now sorted by hire date in ascending order.</a:t>
            </a:r>
          </a:p>
          <a:p>
            <a:pPr marL="1371600" lvl="2" indent="-457200">
              <a:lnSpc>
                <a:spcPct val="82000"/>
              </a:lnSpc>
              <a:spcBef>
                <a:spcPct val="16000"/>
              </a:spcBef>
              <a:buFont typeface="Wingdings" pitchFamily="2" charset="2"/>
              <a:buAutoNum type="arabicPeriod" startAt="21"/>
            </a:pPr>
            <a:r>
              <a:rPr lang="en-US" sz="1900" dirty="0" smtClean="0">
                <a:effectLst/>
              </a:rPr>
              <a:t>Go to Page 5 of the report.</a:t>
            </a:r>
          </a:p>
          <a:p>
            <a:pPr marL="1371600" lvl="2" indent="-457200">
              <a:lnSpc>
                <a:spcPct val="82000"/>
              </a:lnSpc>
              <a:spcBef>
                <a:spcPct val="16000"/>
              </a:spcBef>
              <a:buFont typeface="Wingdings" pitchFamily="2" charset="2"/>
              <a:buAutoNum type="arabicPeriod" startAt="21"/>
            </a:pPr>
            <a:r>
              <a:rPr lang="en-US" sz="1900" dirty="0" smtClean="0">
                <a:effectLst/>
              </a:rPr>
              <a:t>Scroll the page up and down, and notice the table headers always remain visible at the top of the page.</a:t>
            </a:r>
          </a:p>
          <a:p>
            <a:pPr marL="1371600" lvl="2" indent="-457200">
              <a:lnSpc>
                <a:spcPct val="82000"/>
              </a:lnSpc>
              <a:spcBef>
                <a:spcPct val="16000"/>
              </a:spcBef>
              <a:buFont typeface="Wingdings" pitchFamily="2" charset="2"/>
              <a:buAutoNum type="arabicPeriod" startAt="21"/>
            </a:pPr>
            <a:r>
              <a:rPr lang="en-US" sz="1900" dirty="0" smtClean="0">
                <a:effectLst/>
              </a:rPr>
              <a:t>Click Save All on the toolbar.</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4294967295"/>
          </p:nvPr>
        </p:nvSpPr>
        <p:spPr>
          <a:xfrm>
            <a:off x="85725" y="76200"/>
            <a:ext cx="8991600" cy="6705600"/>
          </a:xfrm>
        </p:spPr>
        <p:txBody>
          <a:bodyPr/>
          <a:lstStyle/>
          <a:p>
            <a:pPr marL="609600" indent="-609600" eaLnBrk="1" hangingPunct="1">
              <a:lnSpc>
                <a:spcPct val="90000"/>
              </a:lnSpc>
            </a:pPr>
            <a:r>
              <a:rPr lang="en-CA" b="1" dirty="0" smtClean="0">
                <a:effectLst/>
              </a:rPr>
              <a:t>The Employee Mailing Labels Report</a:t>
            </a:r>
            <a:endParaRPr lang="en-US" sz="2800" b="1" dirty="0" smtClean="0"/>
          </a:p>
          <a:p>
            <a:pPr marL="1009650" lvl="1" indent="-609600" eaLnBrk="1" hangingPunct="1">
              <a:lnSpc>
                <a:spcPct val="95000"/>
              </a:lnSpc>
            </a:pPr>
            <a:r>
              <a:rPr lang="en-US" sz="2300" b="1" dirty="0" smtClean="0">
                <a:effectLst/>
              </a:rPr>
              <a:t>Features Highlighted</a:t>
            </a:r>
          </a:p>
          <a:p>
            <a:pPr marL="1371600" lvl="2" indent="-457200"/>
            <a:r>
              <a:rPr lang="en-CA" sz="2000" dirty="0" smtClean="0">
                <a:effectLst/>
              </a:rPr>
              <a:t>Enable multiple columns</a:t>
            </a:r>
          </a:p>
          <a:p>
            <a:pPr marL="1371600" lvl="2" indent="-457200"/>
            <a:r>
              <a:rPr lang="en-CA" sz="2000" dirty="0" smtClean="0">
                <a:effectLst/>
              </a:rPr>
              <a:t>Put information from the database into the report header</a:t>
            </a:r>
            <a:endParaRPr lang="en-CA" sz="2000" dirty="0" smtClean="0"/>
          </a:p>
          <a:p>
            <a:pPr marL="1009650" lvl="1" indent="-609600"/>
            <a:r>
              <a:rPr lang="en-US" sz="2300" b="1" dirty="0" smtClean="0">
                <a:effectLst/>
              </a:rPr>
              <a:t>Business Need</a:t>
            </a:r>
            <a:r>
              <a:rPr lang="en-US" sz="2100" b="1" dirty="0" smtClean="0">
                <a:effectLst/>
              </a:rPr>
              <a:t> - </a:t>
            </a:r>
            <a:r>
              <a:rPr lang="en-CA" sz="2000" dirty="0" smtClean="0">
                <a:effectLst/>
              </a:rPr>
              <a:t>The Galactic Delivery Services personnel department has a new version of the employee manual. The personnel department needs mailing labels to send the new manual out to each employee. The mailing labels are to be printed on </a:t>
            </a:r>
            <a:r>
              <a:rPr lang="en-US" sz="2000" dirty="0" smtClean="0">
                <a:effectLst/>
              </a:rPr>
              <a:t>a 2½-inches wide and 1-inch high label. The label sheet has three labels across the sheet and ten labels down the sheet, with no margin between each label. The labels should be sorted by ZIP code and then last name. It would also be helpful if the total number of labels is printed in the top margin of the first page printed. Finally, a sequence number should be printed in the lower-right corner of each label.</a:t>
            </a:r>
          </a:p>
          <a:p>
            <a:pPr marL="1009650" lvl="1" indent="-609600" eaLnBrk="1" hangingPunct="1">
              <a:lnSpc>
                <a:spcPct val="95000"/>
              </a:lnSpc>
            </a:pPr>
            <a:r>
              <a:rPr lang="en-US" sz="2300" b="1" dirty="0" smtClean="0">
                <a:effectLst/>
              </a:rPr>
              <a:t>Task Overview</a:t>
            </a:r>
          </a:p>
          <a:p>
            <a:pPr marL="1371600" lvl="2" indent="-457200">
              <a:buFont typeface="Wingdings" pitchFamily="2" charset="2"/>
              <a:buAutoNum type="arabicPeriod"/>
            </a:pPr>
            <a:r>
              <a:rPr lang="en-CA" sz="2000" dirty="0" smtClean="0">
                <a:effectLst/>
              </a:rPr>
              <a:t>Create the Mailing Label Content.</a:t>
            </a:r>
          </a:p>
          <a:p>
            <a:pPr marL="1371600" lvl="2" indent="-457200">
              <a:buFont typeface="Wingdings" pitchFamily="2" charset="2"/>
              <a:buAutoNum type="arabicPeriod"/>
            </a:pPr>
            <a:r>
              <a:rPr lang="en-CA" sz="2000" dirty="0" smtClean="0">
                <a:effectLst/>
              </a:rPr>
              <a:t>Add the Report Header and Multiple Columns.</a:t>
            </a:r>
            <a:endParaRPr lang="en-US" sz="2000" dirty="0" smtClean="0">
              <a:effectLst/>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4</a:t>
            </a:r>
          </a:p>
          <a:p>
            <a:pPr marL="990600" lvl="1" indent="-533400"/>
            <a:r>
              <a:rPr lang="en-CA" sz="2100" b="1" dirty="0" smtClean="0">
                <a:effectLst/>
              </a:rPr>
              <a:t>Employee Mailing Labels Report, Task 1: Create the Mailing Label Content</a:t>
            </a:r>
            <a:endParaRPr lang="en-US" sz="2100" b="1" dirty="0" smtClean="0">
              <a:effectLst/>
            </a:endParaRPr>
          </a:p>
          <a:p>
            <a:pPr marL="1371600" lvl="2" indent="-457200">
              <a:lnSpc>
                <a:spcPct val="95000"/>
              </a:lnSpc>
              <a:buFont typeface="+mj-lt"/>
              <a:buAutoNum type="arabicPeriod"/>
            </a:pPr>
            <a:r>
              <a:rPr lang="en-CA" sz="2000" dirty="0" smtClean="0">
                <a:effectLst/>
              </a:rPr>
              <a:t>Reopen the Chapter08 project, if it has been closed. Close the Employee List Report, if it is still open.</a:t>
            </a:r>
          </a:p>
          <a:p>
            <a:pPr marL="1371600" lvl="2" indent="-457200">
              <a:lnSpc>
                <a:spcPct val="95000"/>
              </a:lnSpc>
              <a:buFont typeface="+mj-lt"/>
              <a:buAutoNum type="arabicPeriod"/>
            </a:pPr>
            <a:r>
              <a:rPr lang="en-CA" sz="2000" dirty="0" smtClean="0">
                <a:effectLst/>
              </a:rPr>
              <a:t>Right-click Reports in the Solution Explorer and select Add | New Item from the Context menu. The Add New Item dialog box appears.</a:t>
            </a:r>
          </a:p>
          <a:p>
            <a:pPr marL="1371600" lvl="2" indent="-457200">
              <a:lnSpc>
                <a:spcPct val="95000"/>
              </a:lnSpc>
              <a:buFont typeface="+mj-lt"/>
              <a:buAutoNum type="arabicPeriod"/>
            </a:pPr>
            <a:r>
              <a:rPr lang="en-CA" sz="2000" dirty="0" smtClean="0">
                <a:effectLst/>
              </a:rPr>
              <a:t>Single-click Report in the Templates area to select it. Change the name to </a:t>
            </a:r>
            <a:r>
              <a:rPr lang="en-CA" sz="2000" dirty="0" err="1" smtClean="0">
                <a:effectLst/>
              </a:rPr>
              <a:t>EmployeeMailingLabels</a:t>
            </a:r>
            <a:r>
              <a:rPr lang="en-CA" sz="2000" dirty="0" smtClean="0">
                <a:effectLst/>
              </a:rPr>
              <a:t> and click Add. (Do not use the </a:t>
            </a:r>
            <a:r>
              <a:rPr lang="en-CA" sz="2000" dirty="0" err="1" smtClean="0">
                <a:effectLst/>
              </a:rPr>
              <a:t>GDSReport</a:t>
            </a:r>
            <a:r>
              <a:rPr lang="en-CA" sz="2000" dirty="0" smtClean="0">
                <a:effectLst/>
              </a:rPr>
              <a:t> template.)</a:t>
            </a:r>
          </a:p>
          <a:p>
            <a:pPr marL="1371600" lvl="2" indent="-457200">
              <a:lnSpc>
                <a:spcPct val="95000"/>
              </a:lnSpc>
              <a:buFont typeface="+mj-lt"/>
              <a:buAutoNum type="arabicPeriod"/>
            </a:pPr>
            <a:r>
              <a:rPr lang="en-CA" sz="2000" dirty="0" smtClean="0">
                <a:effectLst/>
              </a:rPr>
              <a:t>Create a data source called “Galactic” in this new report. This new data source should reference the Galactic shared data source.</a:t>
            </a:r>
          </a:p>
          <a:p>
            <a:pPr marL="1371600" lvl="2" indent="-457200">
              <a:lnSpc>
                <a:spcPct val="95000"/>
              </a:lnSpc>
              <a:buFont typeface="+mj-lt"/>
              <a:buAutoNum type="arabicPeriod"/>
            </a:pPr>
            <a:r>
              <a:rPr lang="en-CA" sz="2000" dirty="0" smtClean="0">
                <a:effectLst/>
              </a:rPr>
              <a:t>Create a dataset called “Employees” with the following query:</a:t>
            </a:r>
          </a:p>
          <a:p>
            <a:pPr marL="1371600" lvl="2" indent="-457200">
              <a:lnSpc>
                <a:spcPct val="95000"/>
              </a:lnSpc>
            </a:pPr>
            <a:endParaRPr lang="en-CA" sz="1000" dirty="0" smtClean="0">
              <a:effectLst/>
            </a:endParaRPr>
          </a:p>
          <a:p>
            <a:pPr marL="1752600" lvl="3" indent="-381000">
              <a:lnSpc>
                <a:spcPct val="95000"/>
              </a:lnSpc>
              <a:buFont typeface="Wingdings" pitchFamily="2" charset="2"/>
              <a:buNone/>
            </a:pPr>
            <a:r>
              <a:rPr lang="en-CA" sz="1800" dirty="0" smtClean="0">
                <a:effectLst/>
                <a:latin typeface="Courier New" pitchFamily="49" charset="0"/>
              </a:rPr>
              <a:t>SELECT </a:t>
            </a:r>
            <a:r>
              <a:rPr lang="en-CA" sz="1800" dirty="0" err="1" smtClean="0">
                <a:effectLst/>
                <a:latin typeface="Courier New" pitchFamily="49" charset="0"/>
              </a:rPr>
              <a:t>FirstName</a:t>
            </a:r>
            <a:r>
              <a:rPr lang="en-CA" sz="1800" dirty="0" smtClean="0">
                <a:effectLst/>
                <a:latin typeface="Courier New" pitchFamily="49" charset="0"/>
              </a:rPr>
              <a:t> + ' ' + </a:t>
            </a:r>
            <a:r>
              <a:rPr lang="en-CA" sz="1800" dirty="0" err="1" smtClean="0">
                <a:effectLst/>
                <a:latin typeface="Courier New" pitchFamily="49" charset="0"/>
              </a:rPr>
              <a:t>LastName</a:t>
            </a:r>
            <a:r>
              <a:rPr lang="en-CA" sz="1800" dirty="0" smtClean="0">
                <a:effectLst/>
                <a:latin typeface="Courier New" pitchFamily="49" charset="0"/>
              </a:rPr>
              <a:t> AS Name,</a:t>
            </a:r>
          </a:p>
          <a:p>
            <a:pPr marL="1752600" lvl="3" indent="-381000">
              <a:lnSpc>
                <a:spcPct val="95000"/>
              </a:lnSpc>
              <a:buFont typeface="Wingdings" pitchFamily="2" charset="2"/>
              <a:buNone/>
            </a:pPr>
            <a:r>
              <a:rPr lang="en-CA" sz="1800" dirty="0" smtClean="0">
                <a:effectLst/>
                <a:latin typeface="Courier New" pitchFamily="49" charset="0"/>
              </a:rPr>
              <a:t>Address1,</a:t>
            </a:r>
          </a:p>
          <a:p>
            <a:pPr marL="1752600" lvl="3" indent="-381000">
              <a:lnSpc>
                <a:spcPct val="95000"/>
              </a:lnSpc>
              <a:buFont typeface="Wingdings" pitchFamily="2" charset="2"/>
              <a:buNone/>
            </a:pPr>
            <a:r>
              <a:rPr lang="en-CA" sz="1800" dirty="0" smtClean="0">
                <a:effectLst/>
                <a:latin typeface="Courier New" pitchFamily="49" charset="0"/>
              </a:rPr>
              <a:t>City + ', ' + State + ' ' + </a:t>
            </a:r>
            <a:r>
              <a:rPr lang="en-CA" sz="1800" dirty="0" err="1" smtClean="0">
                <a:effectLst/>
                <a:latin typeface="Courier New" pitchFamily="49" charset="0"/>
              </a:rPr>
              <a:t>ZipCode</a:t>
            </a:r>
            <a:r>
              <a:rPr lang="en-CA" sz="1800" dirty="0" smtClean="0">
                <a:effectLst/>
                <a:latin typeface="Courier New" pitchFamily="49" charset="0"/>
              </a:rPr>
              <a:t> AS CSZ</a:t>
            </a:r>
          </a:p>
          <a:p>
            <a:pPr marL="1752600" lvl="3" indent="-381000">
              <a:lnSpc>
                <a:spcPct val="95000"/>
              </a:lnSpc>
              <a:buFont typeface="Wingdings" pitchFamily="2" charset="2"/>
              <a:buNone/>
            </a:pPr>
            <a:r>
              <a:rPr lang="en-CA" sz="1800" dirty="0" smtClean="0">
                <a:effectLst/>
                <a:latin typeface="Courier New" pitchFamily="49" charset="0"/>
              </a:rPr>
              <a:t>FROM Employee</a:t>
            </a:r>
          </a:p>
          <a:p>
            <a:pPr marL="1752600" lvl="3" indent="-381000">
              <a:lnSpc>
                <a:spcPct val="95000"/>
              </a:lnSpc>
              <a:buFont typeface="Wingdings" pitchFamily="2" charset="2"/>
              <a:buNone/>
            </a:pPr>
            <a:r>
              <a:rPr lang="en-CA" sz="1800" dirty="0" smtClean="0">
                <a:effectLst/>
                <a:latin typeface="Courier New" pitchFamily="49" charset="0"/>
              </a:rPr>
              <a:t>WHERE </a:t>
            </a:r>
            <a:r>
              <a:rPr lang="en-CA" sz="1800" dirty="0" err="1" smtClean="0">
                <a:effectLst/>
                <a:latin typeface="Courier New" pitchFamily="49" charset="0"/>
              </a:rPr>
              <a:t>TerminationDate</a:t>
            </a:r>
            <a:r>
              <a:rPr lang="en-CA" sz="1800" dirty="0" smtClean="0">
                <a:effectLst/>
                <a:latin typeface="Courier New" pitchFamily="49" charset="0"/>
              </a:rPr>
              <a:t> IS NULL</a:t>
            </a:r>
          </a:p>
          <a:p>
            <a:pPr marL="1752600" lvl="3" indent="-381000">
              <a:lnSpc>
                <a:spcPct val="95000"/>
              </a:lnSpc>
              <a:buFont typeface="Wingdings" pitchFamily="2" charset="2"/>
              <a:buNone/>
            </a:pPr>
            <a:r>
              <a:rPr lang="en-CA" sz="1800" dirty="0" smtClean="0">
                <a:effectLst/>
                <a:latin typeface="Courier New" pitchFamily="49" charset="0"/>
              </a:rPr>
              <a:t>ORDER BY </a:t>
            </a:r>
            <a:r>
              <a:rPr lang="en-CA" sz="1800" dirty="0" err="1" smtClean="0">
                <a:effectLst/>
                <a:latin typeface="Courier New" pitchFamily="49" charset="0"/>
              </a:rPr>
              <a:t>ZipCode</a:t>
            </a:r>
            <a:r>
              <a:rPr lang="en-CA" sz="1800" dirty="0" smtClean="0">
                <a:effectLst/>
                <a:latin typeface="Courier New" pitchFamily="49" charset="0"/>
              </a:rPr>
              <a:t>, </a:t>
            </a:r>
            <a:r>
              <a:rPr lang="en-CA" sz="1800" dirty="0" err="1" smtClean="0">
                <a:effectLst/>
                <a:latin typeface="Courier New" pitchFamily="49" charset="0"/>
              </a:rPr>
              <a:t>LastName</a:t>
            </a:r>
            <a:r>
              <a:rPr lang="en-CA" sz="1800" dirty="0" smtClean="0">
                <a:effectLst/>
                <a:latin typeface="Courier New" pitchFamily="49" charset="0"/>
              </a:rPr>
              <a:t>, </a:t>
            </a:r>
            <a:r>
              <a:rPr lang="en-CA" sz="1800" dirty="0" err="1" smtClean="0">
                <a:effectLst/>
                <a:latin typeface="Courier New" pitchFamily="49" charset="0"/>
              </a:rPr>
              <a:t>FirstName</a:t>
            </a:r>
            <a:endParaRPr lang="en-CA" sz="1800" dirty="0" smtClean="0">
              <a:effectLst/>
              <a:latin typeface="Courier New" pitchFamily="49"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4</a:t>
            </a:r>
          </a:p>
          <a:p>
            <a:pPr marL="990600" lvl="1" indent="-533400"/>
            <a:r>
              <a:rPr lang="en-CA" sz="2100" b="1" dirty="0" smtClean="0">
                <a:effectLst/>
              </a:rPr>
              <a:t>Employee Mailing Labels Report, Task 1: Create the Mailing Label Content</a:t>
            </a:r>
            <a:endParaRPr lang="en-US" sz="2100" b="1" dirty="0" smtClean="0">
              <a:effectLst/>
            </a:endParaRPr>
          </a:p>
          <a:p>
            <a:pPr marL="1371600" lvl="2" indent="-457200">
              <a:buFont typeface="Wingdings" pitchFamily="2" charset="2"/>
              <a:buAutoNum type="arabicPeriod" startAt="6"/>
            </a:pPr>
            <a:r>
              <a:rPr lang="en-CA" sz="2000" dirty="0" smtClean="0">
                <a:effectLst/>
              </a:rPr>
              <a:t>Use the List template to place a </a:t>
            </a:r>
            <a:r>
              <a:rPr lang="en-CA" sz="2000" dirty="0" err="1" smtClean="0">
                <a:effectLst/>
              </a:rPr>
              <a:t>tablix</a:t>
            </a:r>
            <a:r>
              <a:rPr lang="en-CA" sz="2000" dirty="0" smtClean="0">
                <a:effectLst/>
              </a:rPr>
              <a:t> onto the body of the report. Modify the following properties of the </a:t>
            </a:r>
            <a:r>
              <a:rPr lang="en-CA" sz="2000" dirty="0" err="1" smtClean="0">
                <a:effectLst/>
              </a:rPr>
              <a:t>tablix</a:t>
            </a:r>
            <a:r>
              <a:rPr lang="en-CA" sz="2000" dirty="0" smtClean="0">
                <a:effectLst/>
              </a:rPr>
              <a:t>:</a:t>
            </a:r>
          </a:p>
          <a:p>
            <a:pPr marL="1371600" lvl="2" indent="-457200">
              <a:buFont typeface="Wingdings" pitchFamily="2" charset="2"/>
              <a:buAutoNum type="arabicPeriod" startAt="6"/>
            </a:pPr>
            <a:endParaRPr lang="en-CA" sz="2000" dirty="0" smtClean="0">
              <a:effectLst/>
            </a:endParaRPr>
          </a:p>
          <a:p>
            <a:pPr marL="1371600" lvl="2" indent="-457200">
              <a:buFont typeface="Wingdings" pitchFamily="2" charset="2"/>
              <a:buAutoNum type="arabicPeriod" startAt="6"/>
            </a:pPr>
            <a:endParaRPr lang="en-CA" sz="2000" dirty="0" smtClean="0">
              <a:effectLst/>
            </a:endParaRPr>
          </a:p>
          <a:p>
            <a:pPr marL="1371600" lvl="2" indent="-457200">
              <a:buFont typeface="Wingdings" pitchFamily="2" charset="2"/>
              <a:buAutoNum type="arabicPeriod" startAt="6"/>
            </a:pPr>
            <a:endParaRPr lang="en-CA" sz="2000" dirty="0" smtClean="0">
              <a:effectLst/>
            </a:endParaRPr>
          </a:p>
          <a:p>
            <a:pPr marL="1371600" lvl="2" indent="-457200">
              <a:buFont typeface="Wingdings" pitchFamily="2" charset="2"/>
              <a:buAutoNum type="arabicPeriod" startAt="6"/>
            </a:pPr>
            <a:endParaRPr lang="en-CA" sz="2000" dirty="0" smtClean="0">
              <a:effectLst/>
            </a:endParaRPr>
          </a:p>
          <a:p>
            <a:pPr marL="1371600" lvl="2" indent="-457200">
              <a:buFont typeface="Wingdings" pitchFamily="2" charset="2"/>
              <a:buAutoNum type="arabicPeriod" startAt="6"/>
            </a:pPr>
            <a:endParaRPr lang="en-CA" sz="2000" dirty="0" smtClean="0">
              <a:effectLst/>
            </a:endParaRPr>
          </a:p>
          <a:p>
            <a:pPr marL="1371600" lvl="2" indent="-457200">
              <a:buFont typeface="Wingdings" pitchFamily="2" charset="2"/>
              <a:buAutoNum type="arabicPeriod" startAt="6"/>
            </a:pPr>
            <a:r>
              <a:rPr lang="en-CA" sz="2000" dirty="0" smtClean="0">
                <a:effectLst/>
              </a:rPr>
              <a:t>In the Report Data window, select the Name field and drag it onto the </a:t>
            </a:r>
            <a:r>
              <a:rPr lang="en-CA" sz="2000" dirty="0" err="1" smtClean="0">
                <a:effectLst/>
              </a:rPr>
              <a:t>tablix</a:t>
            </a:r>
            <a:r>
              <a:rPr lang="en-CA" sz="2000" dirty="0" smtClean="0">
                <a:effectLst/>
              </a:rPr>
              <a:t>. Select the resulting text box and set the following properties:</a:t>
            </a:r>
          </a:p>
        </p:txBody>
      </p:sp>
      <p:pic>
        <p:nvPicPr>
          <p:cNvPr id="69637" name="Picture 5"/>
          <p:cNvPicPr>
            <a:picLocks noChangeAspect="1" noChangeArrowheads="1"/>
          </p:cNvPicPr>
          <p:nvPr/>
        </p:nvPicPr>
        <p:blipFill>
          <a:blip r:embed="rId2" cstate="print"/>
          <a:srcRect/>
          <a:stretch>
            <a:fillRect/>
          </a:stretch>
        </p:blipFill>
        <p:spPr bwMode="auto">
          <a:xfrm>
            <a:off x="1579946" y="1981200"/>
            <a:ext cx="5506654" cy="1676400"/>
          </a:xfrm>
          <a:prstGeom prst="rect">
            <a:avLst/>
          </a:prstGeom>
          <a:noFill/>
          <a:ln w="9525">
            <a:noFill/>
            <a:miter lim="800000"/>
            <a:headEnd/>
            <a:tailEnd/>
          </a:ln>
        </p:spPr>
      </p:pic>
      <p:pic>
        <p:nvPicPr>
          <p:cNvPr id="69638" name="Picture 6"/>
          <p:cNvPicPr>
            <a:picLocks noChangeAspect="1" noChangeArrowheads="1"/>
          </p:cNvPicPr>
          <p:nvPr/>
        </p:nvPicPr>
        <p:blipFill>
          <a:blip r:embed="rId3" cstate="print"/>
          <a:srcRect/>
          <a:stretch>
            <a:fillRect/>
          </a:stretch>
        </p:blipFill>
        <p:spPr bwMode="auto">
          <a:xfrm>
            <a:off x="1524001" y="4740760"/>
            <a:ext cx="5791200" cy="17362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85725" y="76200"/>
            <a:ext cx="8991600" cy="6705600"/>
          </a:xfrm>
          <a:ln>
            <a:solidFill>
              <a:schemeClr val="accent1"/>
            </a:solidFill>
          </a:ln>
        </p:spPr>
        <p:txBody>
          <a:bodyPr/>
          <a:lstStyle/>
          <a:p>
            <a:pPr marL="609600" indent="-609600" eaLnBrk="1" hangingPunct="1">
              <a:lnSpc>
                <a:spcPct val="80000"/>
              </a:lnSpc>
            </a:pPr>
            <a:r>
              <a:rPr lang="en-US" sz="2400" b="1" dirty="0" smtClean="0">
                <a:effectLst/>
              </a:rPr>
              <a:t>Exercise 1</a:t>
            </a:r>
          </a:p>
          <a:p>
            <a:pPr marL="990600" lvl="1" indent="-533400">
              <a:lnSpc>
                <a:spcPct val="80000"/>
              </a:lnSpc>
            </a:pPr>
            <a:r>
              <a:rPr lang="en-CA" sz="2200" b="1" dirty="0" smtClean="0">
                <a:effectLst/>
              </a:rPr>
              <a:t>Report Template, Task 1: Create the Template Project and the Template Report with </a:t>
            </a:r>
            <a:r>
              <a:rPr lang="en-CA" sz="2100" b="1" dirty="0" smtClean="0">
                <a:effectLst/>
              </a:rPr>
              <a:t>a Page Header</a:t>
            </a:r>
            <a:endParaRPr lang="en-US" sz="2100" b="1" dirty="0" smtClean="0">
              <a:effectLst/>
            </a:endParaRPr>
          </a:p>
          <a:p>
            <a:pPr marL="1371600" lvl="2" indent="-457200">
              <a:lnSpc>
                <a:spcPct val="88000"/>
              </a:lnSpc>
              <a:buFont typeface="Arial" charset="0"/>
              <a:buAutoNum type="arabicPeriod" startAt="9"/>
            </a:pPr>
            <a:r>
              <a:rPr lang="en-CA" sz="2100" dirty="0" smtClean="0">
                <a:effectLst/>
              </a:rPr>
              <a:t>Modify the following properties of the image:</a:t>
            </a:r>
          </a:p>
          <a:p>
            <a:pPr marL="1371600" lvl="2" indent="-457200">
              <a:lnSpc>
                <a:spcPct val="88000"/>
              </a:lnSpc>
              <a:buFont typeface="Wingdings" pitchFamily="2" charset="2"/>
              <a:buAutoNum type="arabicPeriod" startAt="9"/>
            </a:pPr>
            <a:endParaRPr lang="en-US" sz="2100" dirty="0" smtClean="0">
              <a:effectLst/>
            </a:endParaRPr>
          </a:p>
          <a:p>
            <a:pPr marL="1371600" lvl="2" indent="-457200">
              <a:lnSpc>
                <a:spcPct val="88000"/>
              </a:lnSpc>
              <a:buFont typeface="Wingdings" pitchFamily="2" charset="2"/>
              <a:buAutoNum type="arabicPeriod" startAt="9"/>
            </a:pPr>
            <a:endParaRPr lang="en-US" sz="2100" dirty="0" smtClean="0">
              <a:effectLst/>
            </a:endParaRPr>
          </a:p>
          <a:p>
            <a:pPr marL="1371600" lvl="2" indent="-457200">
              <a:lnSpc>
                <a:spcPct val="88000"/>
              </a:lnSpc>
              <a:buFont typeface="Wingdings" pitchFamily="2" charset="2"/>
              <a:buAutoNum type="arabicPeriod" startAt="9"/>
            </a:pPr>
            <a:endParaRPr lang="en-US" sz="2100" dirty="0" smtClean="0">
              <a:effectLst/>
            </a:endParaRPr>
          </a:p>
          <a:p>
            <a:pPr marL="1371600" lvl="2" indent="-457200">
              <a:lnSpc>
                <a:spcPct val="88000"/>
              </a:lnSpc>
              <a:buFont typeface="Wingdings" pitchFamily="2" charset="2"/>
              <a:buAutoNum type="arabicPeriod" startAt="9"/>
            </a:pPr>
            <a:endParaRPr lang="en-US" sz="2100" dirty="0" smtClean="0">
              <a:effectLst/>
            </a:endParaRPr>
          </a:p>
          <a:p>
            <a:pPr marL="1371600" lvl="2" indent="-457200">
              <a:lnSpc>
                <a:spcPct val="88000"/>
              </a:lnSpc>
              <a:buFont typeface="Wingdings" pitchFamily="2" charset="2"/>
              <a:buAutoNum type="arabicPeriod" startAt="9"/>
            </a:pPr>
            <a:r>
              <a:rPr lang="en-CA" sz="2100" dirty="0" smtClean="0">
                <a:effectLst/>
              </a:rPr>
              <a:t>Place a text box in the layout area for the page header. Modify the following properties of the text box:</a:t>
            </a:r>
          </a:p>
          <a:p>
            <a:pPr marL="1371600" lvl="2" indent="-457200">
              <a:lnSpc>
                <a:spcPct val="88000"/>
              </a:lnSpc>
              <a:buFont typeface="Wingdings" pitchFamily="2" charset="2"/>
              <a:buAutoNum type="arabicPeriod" startAt="9"/>
            </a:pPr>
            <a:endParaRPr lang="en-US" sz="2100" dirty="0" smtClean="0">
              <a:effectLst/>
            </a:endParaRPr>
          </a:p>
          <a:p>
            <a:pPr marL="1371600" lvl="2" indent="-457200">
              <a:lnSpc>
                <a:spcPct val="88000"/>
              </a:lnSpc>
              <a:buFont typeface="Wingdings" pitchFamily="2" charset="2"/>
              <a:buAutoNum type="arabicPeriod" startAt="9"/>
            </a:pPr>
            <a:endParaRPr lang="en-US" sz="2100" dirty="0" smtClean="0">
              <a:effectLst/>
            </a:endParaRPr>
          </a:p>
          <a:p>
            <a:pPr marL="1371600" lvl="2" indent="-457200">
              <a:lnSpc>
                <a:spcPct val="88000"/>
              </a:lnSpc>
              <a:buFont typeface="Wingdings" pitchFamily="2" charset="2"/>
              <a:buAutoNum type="arabicPeriod" startAt="9"/>
            </a:pPr>
            <a:endParaRPr lang="en-US" sz="2100" dirty="0" smtClean="0">
              <a:effectLst/>
            </a:endParaRPr>
          </a:p>
          <a:p>
            <a:pPr marL="1371600" lvl="2" indent="-457200">
              <a:lnSpc>
                <a:spcPct val="88000"/>
              </a:lnSpc>
              <a:buFont typeface="Wingdings" pitchFamily="2" charset="2"/>
              <a:buAutoNum type="arabicPeriod" startAt="9"/>
            </a:pPr>
            <a:endParaRPr lang="en-US" sz="2100" dirty="0" smtClean="0">
              <a:effectLst/>
            </a:endParaRPr>
          </a:p>
          <a:p>
            <a:pPr marL="1371600" lvl="2" indent="-457200">
              <a:lnSpc>
                <a:spcPct val="88000"/>
              </a:lnSpc>
              <a:buFont typeface="Wingdings" pitchFamily="2" charset="2"/>
              <a:buAutoNum type="arabicPeriod" startAt="9"/>
            </a:pPr>
            <a:endParaRPr lang="en-US" sz="2100" dirty="0" smtClean="0">
              <a:effectLst/>
            </a:endParaRPr>
          </a:p>
          <a:p>
            <a:pPr marL="1371600" lvl="2" indent="-457200">
              <a:lnSpc>
                <a:spcPct val="88000"/>
              </a:lnSpc>
              <a:buFont typeface="Wingdings" pitchFamily="2" charset="2"/>
              <a:buAutoNum type="arabicPeriod" startAt="9"/>
            </a:pPr>
            <a:endParaRPr lang="en-US" sz="2100" dirty="0" smtClean="0">
              <a:effectLst/>
            </a:endParaRPr>
          </a:p>
          <a:p>
            <a:pPr marL="1371600" lvl="2" indent="-457200">
              <a:lnSpc>
                <a:spcPct val="88000"/>
              </a:lnSpc>
              <a:buFont typeface="Wingdings" pitchFamily="2" charset="2"/>
              <a:buAutoNum type="arabicPeriod" startAt="9"/>
            </a:pPr>
            <a:endParaRPr lang="en-US" sz="2100" dirty="0" smtClean="0">
              <a:effectLst/>
            </a:endParaRPr>
          </a:p>
          <a:p>
            <a:pPr marL="1371600" lvl="2" indent="-457200">
              <a:lnSpc>
                <a:spcPct val="88000"/>
              </a:lnSpc>
              <a:buFont typeface="Wingdings" pitchFamily="2" charset="2"/>
              <a:buAutoNum type="arabicPeriod" startAt="9"/>
            </a:pPr>
            <a:r>
              <a:rPr lang="en-CA" sz="2100" dirty="0" smtClean="0">
                <a:effectLst/>
              </a:rPr>
              <a:t>Click in the page header layout area outside the text box and image. Page Header is selected in the drop-down list at the top of the Properties window.</a:t>
            </a:r>
            <a:endParaRPr lang="en-US" sz="2100" dirty="0" smtClean="0">
              <a:effectLst/>
            </a:endParaRPr>
          </a:p>
        </p:txBody>
      </p:sp>
      <p:pic>
        <p:nvPicPr>
          <p:cNvPr id="7171" name="Picture 2"/>
          <p:cNvPicPr>
            <a:picLocks noChangeAspect="1" noChangeArrowheads="1"/>
          </p:cNvPicPr>
          <p:nvPr/>
        </p:nvPicPr>
        <p:blipFill>
          <a:blip r:embed="rId2" cstate="print"/>
          <a:srcRect/>
          <a:stretch>
            <a:fillRect/>
          </a:stretch>
        </p:blipFill>
        <p:spPr bwMode="auto">
          <a:xfrm>
            <a:off x="1828800" y="1447800"/>
            <a:ext cx="5717977" cy="1295400"/>
          </a:xfrm>
          <a:prstGeom prst="rect">
            <a:avLst/>
          </a:prstGeom>
          <a:noFill/>
          <a:ln w="9525">
            <a:noFill/>
            <a:miter lim="800000"/>
            <a:headEnd/>
            <a:tailEnd/>
          </a:ln>
        </p:spPr>
      </p:pic>
      <p:pic>
        <p:nvPicPr>
          <p:cNvPr id="7172" name="Picture 3"/>
          <p:cNvPicPr>
            <a:picLocks noChangeAspect="1" noChangeArrowheads="1"/>
          </p:cNvPicPr>
          <p:nvPr/>
        </p:nvPicPr>
        <p:blipFill>
          <a:blip r:embed="rId3" cstate="print"/>
          <a:srcRect/>
          <a:stretch>
            <a:fillRect/>
          </a:stretch>
        </p:blipFill>
        <p:spPr bwMode="auto">
          <a:xfrm>
            <a:off x="1676400" y="3489325"/>
            <a:ext cx="5881110" cy="2301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4</a:t>
            </a:r>
          </a:p>
          <a:p>
            <a:pPr marL="990600" lvl="1" indent="-533400"/>
            <a:r>
              <a:rPr lang="en-CA" sz="2100" b="1" dirty="0" smtClean="0">
                <a:effectLst/>
              </a:rPr>
              <a:t>Employee Mailing Labels Report, Task 1: Create the Mailing Label Content</a:t>
            </a:r>
            <a:endParaRPr lang="en-US" sz="2100" b="1" dirty="0" smtClean="0">
              <a:effectLst/>
            </a:endParaRPr>
          </a:p>
          <a:p>
            <a:pPr marL="1371600" lvl="2" indent="-457200">
              <a:buFont typeface="Wingdings" pitchFamily="2" charset="2"/>
              <a:buAutoNum type="arabicPeriod" startAt="8"/>
            </a:pPr>
            <a:r>
              <a:rPr lang="en-CA" sz="2000" dirty="0" smtClean="0">
                <a:effectLst/>
              </a:rPr>
              <a:t>Drag the Address1 field onto the </a:t>
            </a:r>
            <a:r>
              <a:rPr lang="en-CA" sz="2000" dirty="0" err="1" smtClean="0">
                <a:effectLst/>
              </a:rPr>
              <a:t>tablix</a:t>
            </a:r>
            <a:r>
              <a:rPr lang="en-CA" sz="2000" dirty="0" smtClean="0">
                <a:effectLst/>
              </a:rPr>
              <a:t> and set the following properties of the resulting text box:</a:t>
            </a:r>
          </a:p>
          <a:p>
            <a:pPr marL="1371600" lvl="2" indent="-457200">
              <a:buFont typeface="Wingdings" pitchFamily="2" charset="2"/>
              <a:buAutoNum type="arabicPeriod" startAt="8"/>
            </a:pPr>
            <a:endParaRPr lang="en-CA" sz="2000" dirty="0" smtClean="0">
              <a:effectLst/>
            </a:endParaRPr>
          </a:p>
          <a:p>
            <a:pPr marL="1371600" lvl="2" indent="-457200">
              <a:buFont typeface="Wingdings" pitchFamily="2" charset="2"/>
              <a:buAutoNum type="arabicPeriod" startAt="8"/>
            </a:pPr>
            <a:endParaRPr lang="en-CA" sz="2000" dirty="0" smtClean="0">
              <a:effectLst/>
            </a:endParaRPr>
          </a:p>
          <a:p>
            <a:pPr marL="1371600" lvl="2" indent="-457200">
              <a:buFont typeface="Wingdings" pitchFamily="2" charset="2"/>
              <a:buAutoNum type="arabicPeriod" startAt="8"/>
            </a:pPr>
            <a:endParaRPr lang="en-CA" sz="2000" dirty="0" smtClean="0">
              <a:effectLst/>
            </a:endParaRPr>
          </a:p>
          <a:p>
            <a:pPr marL="1371600" lvl="2" indent="-457200">
              <a:buFont typeface="Wingdings" pitchFamily="2" charset="2"/>
              <a:buAutoNum type="arabicPeriod" startAt="8"/>
            </a:pPr>
            <a:endParaRPr lang="en-CA" sz="2000" dirty="0" smtClean="0">
              <a:effectLst/>
            </a:endParaRPr>
          </a:p>
          <a:p>
            <a:pPr marL="1371600" lvl="2" indent="-457200">
              <a:buFont typeface="Wingdings" pitchFamily="2" charset="2"/>
              <a:buAutoNum type="arabicPeriod" startAt="8"/>
            </a:pPr>
            <a:endParaRPr lang="en-CA" sz="2000" dirty="0" smtClean="0">
              <a:effectLst/>
            </a:endParaRPr>
          </a:p>
          <a:p>
            <a:pPr marL="1371600" lvl="2" indent="-457200">
              <a:buFont typeface="Wingdings" pitchFamily="2" charset="2"/>
              <a:buAutoNum type="arabicPeriod" startAt="8"/>
            </a:pPr>
            <a:r>
              <a:rPr lang="en-CA" sz="2000" dirty="0" smtClean="0">
                <a:effectLst/>
              </a:rPr>
              <a:t>Drag the CSZ field onto the </a:t>
            </a:r>
            <a:r>
              <a:rPr lang="en-CA" sz="2000" dirty="0" err="1" smtClean="0">
                <a:effectLst/>
              </a:rPr>
              <a:t>tablix</a:t>
            </a:r>
            <a:r>
              <a:rPr lang="en-CA" sz="2000" dirty="0" smtClean="0">
                <a:effectLst/>
              </a:rPr>
              <a:t> and set the following properties of the resulting text box:</a:t>
            </a:r>
          </a:p>
          <a:p>
            <a:pPr marL="1371600" lvl="2" indent="-457200">
              <a:buFont typeface="Wingdings" pitchFamily="2" charset="2"/>
              <a:buAutoNum type="arabicPeriod" startAt="6"/>
            </a:pPr>
            <a:endParaRPr lang="en-CA" sz="2000" dirty="0" smtClean="0">
              <a:effectLst/>
            </a:endParaRPr>
          </a:p>
          <a:p>
            <a:pPr marL="1371600" lvl="2" indent="-457200">
              <a:buFont typeface="Wingdings" pitchFamily="2" charset="2"/>
              <a:buAutoNum type="arabicPeriod" startAt="6"/>
            </a:pPr>
            <a:endParaRPr lang="en-CA" sz="2000" dirty="0" smtClean="0">
              <a:effectLst/>
            </a:endParaRPr>
          </a:p>
          <a:p>
            <a:pPr marL="1371600" lvl="2" indent="-457200">
              <a:buFont typeface="Wingdings" pitchFamily="2" charset="2"/>
              <a:buNone/>
            </a:pPr>
            <a:endParaRPr lang="en-CA" sz="2000" dirty="0" smtClean="0">
              <a:effectLst/>
            </a:endParaRPr>
          </a:p>
        </p:txBody>
      </p:sp>
      <p:pic>
        <p:nvPicPr>
          <p:cNvPr id="70662" name="Picture 6"/>
          <p:cNvPicPr>
            <a:picLocks noChangeAspect="1" noChangeArrowheads="1"/>
          </p:cNvPicPr>
          <p:nvPr/>
        </p:nvPicPr>
        <p:blipFill>
          <a:blip r:embed="rId2" cstate="print"/>
          <a:srcRect/>
          <a:stretch>
            <a:fillRect/>
          </a:stretch>
        </p:blipFill>
        <p:spPr bwMode="auto">
          <a:xfrm>
            <a:off x="1524000" y="4548352"/>
            <a:ext cx="4343400" cy="1497724"/>
          </a:xfrm>
          <a:prstGeom prst="rect">
            <a:avLst/>
          </a:prstGeom>
          <a:noFill/>
          <a:ln w="9525">
            <a:noFill/>
            <a:miter lim="800000"/>
            <a:headEnd/>
            <a:tailEnd/>
          </a:ln>
          <a:effectLst/>
        </p:spPr>
      </p:pic>
      <p:pic>
        <p:nvPicPr>
          <p:cNvPr id="70663" name="Picture 7"/>
          <p:cNvPicPr>
            <a:picLocks noChangeAspect="1" noChangeArrowheads="1"/>
          </p:cNvPicPr>
          <p:nvPr/>
        </p:nvPicPr>
        <p:blipFill>
          <a:blip r:embed="rId3" cstate="print"/>
          <a:srcRect/>
          <a:stretch>
            <a:fillRect/>
          </a:stretch>
        </p:blipFill>
        <p:spPr bwMode="auto">
          <a:xfrm>
            <a:off x="1524000" y="2057400"/>
            <a:ext cx="4324350" cy="1504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4</a:t>
            </a:r>
          </a:p>
          <a:p>
            <a:pPr marL="990600" lvl="1" indent="-533400"/>
            <a:r>
              <a:rPr lang="en-CA" sz="2100" b="1" dirty="0" smtClean="0">
                <a:effectLst/>
              </a:rPr>
              <a:t>Employee Mailing Labels Report, Task 1: Create the Mailing Label Content</a:t>
            </a:r>
            <a:endParaRPr lang="en-US" sz="2100" b="1" dirty="0" smtClean="0">
              <a:effectLst/>
            </a:endParaRPr>
          </a:p>
          <a:p>
            <a:pPr marL="1371600" lvl="2" indent="-457200">
              <a:buFont typeface="Wingdings" pitchFamily="2" charset="2"/>
              <a:buAutoNum type="arabicPeriod" startAt="10"/>
            </a:pPr>
            <a:r>
              <a:rPr lang="en-CA" sz="2000" dirty="0" smtClean="0">
                <a:effectLst/>
              </a:rPr>
              <a:t>Drag a text box onto the list and set the following properties of the text box:</a:t>
            </a:r>
          </a:p>
          <a:p>
            <a:pPr marL="1371600" lvl="2" indent="-457200">
              <a:buFont typeface="Wingdings" pitchFamily="2" charset="2"/>
              <a:buAutoNum type="arabicPeriod" startAt="10"/>
            </a:pPr>
            <a:endParaRPr lang="en-CA" sz="2000" dirty="0" smtClean="0">
              <a:effectLst/>
            </a:endParaRPr>
          </a:p>
          <a:p>
            <a:pPr marL="1371600" lvl="2" indent="-457200">
              <a:buFont typeface="Wingdings" pitchFamily="2" charset="2"/>
              <a:buAutoNum type="arabicPeriod" startAt="10"/>
            </a:pPr>
            <a:endParaRPr lang="en-CA" sz="2000" dirty="0" smtClean="0">
              <a:effectLst/>
            </a:endParaRPr>
          </a:p>
          <a:p>
            <a:pPr marL="1371600" lvl="2" indent="-457200">
              <a:buFont typeface="Wingdings" pitchFamily="2" charset="2"/>
              <a:buAutoNum type="arabicPeriod" startAt="10"/>
            </a:pPr>
            <a:endParaRPr lang="en-CA" sz="2000" dirty="0" smtClean="0">
              <a:effectLst/>
            </a:endParaRPr>
          </a:p>
          <a:p>
            <a:pPr marL="1371600" lvl="2" indent="-457200">
              <a:buFont typeface="Wingdings" pitchFamily="2" charset="2"/>
              <a:buAutoNum type="arabicPeriod" startAt="10"/>
            </a:pPr>
            <a:endParaRPr lang="en-CA" sz="2000" dirty="0" smtClean="0">
              <a:effectLst/>
            </a:endParaRPr>
          </a:p>
          <a:p>
            <a:pPr marL="1371600" lvl="2" indent="-457200">
              <a:buFont typeface="Wingdings" pitchFamily="2" charset="2"/>
              <a:buAutoNum type="arabicPeriod" startAt="10"/>
            </a:pPr>
            <a:endParaRPr lang="en-CA" sz="2000" dirty="0" smtClean="0">
              <a:effectLst/>
            </a:endParaRPr>
          </a:p>
          <a:p>
            <a:pPr marL="1371600" lvl="2" indent="-457200">
              <a:buFont typeface="Wingdings" pitchFamily="2" charset="2"/>
              <a:buAutoNum type="arabicPeriod"/>
            </a:pPr>
            <a:endParaRPr lang="en-CA" sz="2000" dirty="0" smtClean="0">
              <a:effectLst/>
            </a:endParaRPr>
          </a:p>
          <a:p>
            <a:pPr marL="1371600" lvl="2" indent="-457200">
              <a:buFont typeface="Wingdings" pitchFamily="2" charset="2"/>
              <a:buAutoNum type="arabicPeriod" startAt="11"/>
            </a:pPr>
            <a:r>
              <a:rPr lang="en-CA" sz="2000" dirty="0" smtClean="0">
                <a:effectLst/>
              </a:rPr>
              <a:t>Right-click the text box you just added and select Expression from the context menu. The Expression dialog box appears.</a:t>
            </a:r>
          </a:p>
          <a:p>
            <a:pPr marL="1371600" lvl="2" indent="-457200">
              <a:buFont typeface="Wingdings" pitchFamily="2" charset="2"/>
              <a:buAutoNum type="arabicPeriod" startAt="11"/>
            </a:pPr>
            <a:r>
              <a:rPr lang="en-CA" sz="2000" dirty="0" smtClean="0">
                <a:effectLst/>
              </a:rPr>
              <a:t>Expand the Common Functions item in the Category pane and select Miscellaneous. The Item list in the center contains the miscellaneous functions available in Reporting Services.</a:t>
            </a:r>
          </a:p>
          <a:p>
            <a:pPr marL="1371600" lvl="2" indent="-457200">
              <a:buFont typeface="Wingdings" pitchFamily="2" charset="2"/>
              <a:buAutoNum type="arabicPeriod" startAt="11"/>
            </a:pPr>
            <a:r>
              <a:rPr lang="en-CA" sz="2000" dirty="0" smtClean="0">
                <a:effectLst/>
              </a:rPr>
              <a:t>Double-click </a:t>
            </a:r>
            <a:r>
              <a:rPr lang="en-CA" sz="2000" dirty="0" err="1" smtClean="0">
                <a:effectLst/>
              </a:rPr>
              <a:t>RowNumber</a:t>
            </a:r>
            <a:r>
              <a:rPr lang="en-CA" sz="2000" dirty="0" smtClean="0">
                <a:effectLst/>
              </a:rPr>
              <a:t> in the Item list to add the </a:t>
            </a:r>
            <a:r>
              <a:rPr lang="en-CA" sz="2000" dirty="0" err="1" smtClean="0">
                <a:effectLst/>
              </a:rPr>
              <a:t>RowNumber</a:t>
            </a:r>
            <a:r>
              <a:rPr lang="en-CA" sz="2000" dirty="0" smtClean="0">
                <a:effectLst/>
              </a:rPr>
              <a:t> aggregate to the expression.</a:t>
            </a:r>
          </a:p>
        </p:txBody>
      </p:sp>
      <p:pic>
        <p:nvPicPr>
          <p:cNvPr id="71685" name="Picture 5"/>
          <p:cNvPicPr>
            <a:picLocks noChangeAspect="1" noChangeArrowheads="1"/>
          </p:cNvPicPr>
          <p:nvPr/>
        </p:nvPicPr>
        <p:blipFill>
          <a:blip r:embed="rId2" cstate="print"/>
          <a:srcRect/>
          <a:stretch>
            <a:fillRect/>
          </a:stretch>
        </p:blipFill>
        <p:spPr bwMode="auto">
          <a:xfrm>
            <a:off x="1562100" y="1905000"/>
            <a:ext cx="4381500" cy="20970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4</a:t>
            </a:r>
          </a:p>
          <a:p>
            <a:pPr marL="990600" lvl="1" indent="-533400"/>
            <a:r>
              <a:rPr lang="en-CA" sz="2100" b="1" dirty="0" smtClean="0">
                <a:effectLst/>
              </a:rPr>
              <a:t>Employee Mailing Labels Report, Task 1: Create the Mailing Label Content</a:t>
            </a:r>
            <a:endParaRPr lang="en-US" sz="2100" b="1" dirty="0" smtClean="0">
              <a:effectLst/>
            </a:endParaRPr>
          </a:p>
          <a:p>
            <a:pPr marL="1371600" lvl="2" indent="-457200">
              <a:buFont typeface="Wingdings" pitchFamily="2" charset="2"/>
              <a:buAutoNum type="arabicPeriod" startAt="14"/>
            </a:pPr>
            <a:r>
              <a:rPr lang="en-CA" sz="2000" dirty="0" smtClean="0">
                <a:effectLst/>
              </a:rPr>
              <a:t>To complete the expression, type </a:t>
            </a:r>
            <a:r>
              <a:rPr lang="en-CA" sz="2000" b="1" dirty="0" smtClean="0">
                <a:effectLst/>
              </a:rPr>
              <a:t>“Tablix1”) </a:t>
            </a:r>
            <a:r>
              <a:rPr lang="en-CA" sz="2000" dirty="0" smtClean="0">
                <a:effectLst/>
              </a:rPr>
              <a:t>after the (.</a:t>
            </a:r>
          </a:p>
          <a:p>
            <a:pPr marL="1371600" lvl="2" indent="-457200">
              <a:buFont typeface="Wingdings" pitchFamily="2" charset="2"/>
              <a:buAutoNum type="arabicPeriod" startAt="14"/>
            </a:pPr>
            <a:r>
              <a:rPr lang="en-CA" sz="2000" dirty="0" smtClean="0">
                <a:effectLst/>
              </a:rPr>
              <a:t>Click OK to exit the Expression dialog box.</a:t>
            </a:r>
          </a:p>
          <a:p>
            <a:pPr marL="1371600" lvl="2" indent="-457200">
              <a:buFont typeface="Wingdings" pitchFamily="2" charset="2"/>
              <a:buAutoNum type="arabicPeriod" startAt="14"/>
            </a:pPr>
            <a:r>
              <a:rPr lang="en-CA" sz="2000" dirty="0" smtClean="0">
                <a:effectLst/>
              </a:rPr>
              <a:t>Adjust the size of the </a:t>
            </a:r>
            <a:r>
              <a:rPr lang="en-CA" sz="2000" dirty="0" err="1" smtClean="0">
                <a:effectLst/>
              </a:rPr>
              <a:t>tablix</a:t>
            </a:r>
            <a:r>
              <a:rPr lang="en-CA" sz="2000" dirty="0" smtClean="0">
                <a:effectLst/>
              </a:rPr>
              <a:t>, if it grew during the creation of the layout.</a:t>
            </a:r>
          </a:p>
          <a:p>
            <a:pPr marL="1371600" lvl="2" indent="-457200">
              <a:buFont typeface="Wingdings" pitchFamily="2" charset="2"/>
              <a:buAutoNum type="arabicPeriod" startAt="14"/>
            </a:pPr>
            <a:endParaRPr lang="en-CA" sz="2000" dirty="0" smtClean="0">
              <a:effectLst/>
            </a:endParaRPr>
          </a:p>
          <a:p>
            <a:pPr marL="1371600" lvl="2" indent="-457200">
              <a:buFont typeface="Wingdings" pitchFamily="2" charset="2"/>
              <a:buAutoNum type="arabicPeriod" startAt="14"/>
            </a:pPr>
            <a:endParaRPr lang="en-CA" sz="2000" dirty="0" smtClean="0">
              <a:effectLst/>
            </a:endParaRPr>
          </a:p>
        </p:txBody>
      </p:sp>
      <p:pic>
        <p:nvPicPr>
          <p:cNvPr id="5" name="Picture 6"/>
          <p:cNvPicPr>
            <a:picLocks noChangeAspect="1" noChangeArrowheads="1"/>
          </p:cNvPicPr>
          <p:nvPr/>
        </p:nvPicPr>
        <p:blipFill>
          <a:blip r:embed="rId2" cstate="print"/>
          <a:srcRect/>
          <a:stretch>
            <a:fillRect/>
          </a:stretch>
        </p:blipFill>
        <p:spPr bwMode="auto">
          <a:xfrm>
            <a:off x="1524000" y="2590800"/>
            <a:ext cx="3160643" cy="685800"/>
          </a:xfrm>
          <a:prstGeom prst="rect">
            <a:avLst/>
          </a:prstGeom>
          <a:noFill/>
          <a:ln w="9525">
            <a:noFill/>
            <a:miter lim="800000"/>
            <a:headEnd/>
            <a:tailEnd/>
          </a:ln>
        </p:spPr>
      </p:pic>
      <p:pic>
        <p:nvPicPr>
          <p:cNvPr id="72710" name="Picture 6"/>
          <p:cNvPicPr>
            <a:picLocks noChangeAspect="1" noChangeArrowheads="1"/>
          </p:cNvPicPr>
          <p:nvPr/>
        </p:nvPicPr>
        <p:blipFill>
          <a:blip r:embed="rId3" cstate="print"/>
          <a:srcRect/>
          <a:stretch>
            <a:fillRect/>
          </a:stretch>
        </p:blipFill>
        <p:spPr bwMode="auto">
          <a:xfrm>
            <a:off x="5715000" y="2939891"/>
            <a:ext cx="3352800" cy="3820795"/>
          </a:xfrm>
          <a:prstGeom prst="rect">
            <a:avLst/>
          </a:prstGeom>
          <a:noFill/>
          <a:ln w="9525">
            <a:noFill/>
            <a:miter lim="800000"/>
            <a:headEnd/>
            <a:tailEnd/>
          </a:ln>
        </p:spPr>
      </p:pic>
      <p:sp>
        <p:nvSpPr>
          <p:cNvPr id="7" name="Rectangle 6"/>
          <p:cNvSpPr/>
          <p:nvPr/>
        </p:nvSpPr>
        <p:spPr>
          <a:xfrm>
            <a:off x="0" y="3429000"/>
            <a:ext cx="5715000" cy="2677656"/>
          </a:xfrm>
          <a:prstGeom prst="rect">
            <a:avLst/>
          </a:prstGeom>
        </p:spPr>
        <p:txBody>
          <a:bodyPr wrap="square">
            <a:spAutoFit/>
          </a:bodyPr>
          <a:lstStyle/>
          <a:p>
            <a:pPr marL="1371600" lvl="2" indent="-457200">
              <a:spcBef>
                <a:spcPct val="20000"/>
              </a:spcBef>
              <a:buClr>
                <a:srgbClr val="FFFF00"/>
              </a:buClr>
              <a:buSzPct val="75000"/>
              <a:buFont typeface="+mj-lt"/>
              <a:buAutoNum type="arabicPeriod" startAt="17"/>
            </a:pPr>
            <a:r>
              <a:rPr lang="en-CA" sz="2000" dirty="0" smtClean="0">
                <a:effectLst/>
              </a:rPr>
              <a:t>Adjust the report body so it is exactly the same size as the </a:t>
            </a:r>
            <a:r>
              <a:rPr lang="en-CA" sz="2000" dirty="0" err="1" smtClean="0">
                <a:effectLst/>
              </a:rPr>
              <a:t>tablix</a:t>
            </a:r>
            <a:r>
              <a:rPr lang="en-CA" sz="2000" dirty="0" smtClean="0">
                <a:effectLst/>
              </a:rPr>
              <a:t> report item.</a:t>
            </a:r>
            <a:endParaRPr lang="en-CA" sz="2000" dirty="0" smtClean="0">
              <a:latin typeface="+mn-lt"/>
            </a:endParaRPr>
          </a:p>
          <a:p>
            <a:pPr marL="1371600" lvl="2" indent="-457200">
              <a:spcBef>
                <a:spcPct val="20000"/>
              </a:spcBef>
              <a:buClr>
                <a:srgbClr val="FFFF00"/>
              </a:buClr>
              <a:buSzPct val="75000"/>
              <a:buFont typeface="+mj-lt"/>
              <a:buAutoNum type="arabicPeriod" startAt="17"/>
            </a:pPr>
            <a:r>
              <a:rPr lang="en-CA" sz="2000" dirty="0" smtClean="0">
                <a:latin typeface="+mn-lt"/>
              </a:rPr>
              <a:t>Preview/Run </a:t>
            </a:r>
            <a:r>
              <a:rPr lang="en-CA" sz="2000" dirty="0">
                <a:latin typeface="+mn-lt"/>
              </a:rPr>
              <a:t>the report. Your report should appear similar to figure </a:t>
            </a:r>
            <a:r>
              <a:rPr lang="en-CA" sz="2000" dirty="0" smtClean="0">
                <a:latin typeface="+mn-lt"/>
              </a:rPr>
              <a:t>on the right. </a:t>
            </a:r>
            <a:endParaRPr lang="en-CA" sz="2000" dirty="0">
              <a:latin typeface="+mn-lt"/>
            </a:endParaRPr>
          </a:p>
          <a:p>
            <a:pPr marL="1371600" lvl="2" indent="-457200">
              <a:spcBef>
                <a:spcPct val="20000"/>
              </a:spcBef>
              <a:buClr>
                <a:srgbClr val="FFFF00"/>
              </a:buClr>
              <a:buSzPct val="75000"/>
              <a:buFont typeface="Wingdings" pitchFamily="2" charset="2"/>
              <a:buAutoNum type="arabicPeriod" startAt="17"/>
            </a:pPr>
            <a:r>
              <a:rPr lang="en-CA" sz="2000" dirty="0">
                <a:latin typeface="+mn-lt"/>
              </a:rPr>
              <a:t>Save the report.</a:t>
            </a:r>
          </a:p>
          <a:p>
            <a:pPr marL="1371600" lvl="2" indent="-457200">
              <a:buFont typeface="Wingdings" pitchFamily="2" charset="2"/>
              <a:buAutoNum type="arabicPeriod" startAt="17"/>
            </a:pPr>
            <a:endParaRPr lang="en-CA" sz="2000" dirty="0" smtClean="0">
              <a:effectLst/>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4</a:t>
            </a:r>
          </a:p>
          <a:p>
            <a:pPr marL="990600" lvl="1" indent="-533400"/>
            <a:r>
              <a:rPr lang="en-CA" sz="2100" b="1" dirty="0" smtClean="0">
                <a:effectLst/>
              </a:rPr>
              <a:t>Employee Mailing Labels Report, Task 2: Add the Report Header and Multiple Columns</a:t>
            </a:r>
            <a:endParaRPr lang="en-US" sz="2100" b="1" dirty="0" smtClean="0">
              <a:effectLst/>
            </a:endParaRPr>
          </a:p>
          <a:p>
            <a:pPr marL="1371600" lvl="2" indent="-457200">
              <a:lnSpc>
                <a:spcPct val="90000"/>
              </a:lnSpc>
              <a:spcBef>
                <a:spcPct val="15000"/>
              </a:spcBef>
              <a:buFont typeface="Wingdings" pitchFamily="2" charset="2"/>
              <a:buAutoNum type="arabicPeriod"/>
            </a:pPr>
            <a:r>
              <a:rPr lang="en-CA" sz="2000" dirty="0" smtClean="0">
                <a:effectLst/>
              </a:rPr>
              <a:t>Click the Design tab.</a:t>
            </a:r>
          </a:p>
          <a:p>
            <a:pPr marL="1371600" lvl="2" indent="-457200">
              <a:lnSpc>
                <a:spcPct val="90000"/>
              </a:lnSpc>
              <a:spcBef>
                <a:spcPct val="15000"/>
              </a:spcBef>
              <a:buFont typeface="Wingdings" pitchFamily="2" charset="2"/>
              <a:buAutoNum type="arabicPeriod"/>
            </a:pPr>
            <a:r>
              <a:rPr lang="en-CA" sz="2000" dirty="0" smtClean="0">
                <a:effectLst/>
              </a:rPr>
              <a:t>From the main menu, select Report | Add Page Header.</a:t>
            </a:r>
          </a:p>
          <a:p>
            <a:pPr marL="1371600" lvl="2" indent="-457200">
              <a:lnSpc>
                <a:spcPct val="90000"/>
              </a:lnSpc>
              <a:spcBef>
                <a:spcPct val="15000"/>
              </a:spcBef>
              <a:buFont typeface="Wingdings" pitchFamily="2" charset="2"/>
              <a:buAutoNum type="arabicPeriod"/>
            </a:pPr>
            <a:r>
              <a:rPr lang="en-CA" sz="2000" dirty="0" smtClean="0">
                <a:effectLst/>
              </a:rPr>
              <a:t>Drag the Name field from the Report Data window and drop it in the page header layout area.</a:t>
            </a:r>
          </a:p>
          <a:p>
            <a:pPr marL="1371600" lvl="2" indent="-457200">
              <a:lnSpc>
                <a:spcPct val="90000"/>
              </a:lnSpc>
              <a:spcBef>
                <a:spcPct val="15000"/>
              </a:spcBef>
              <a:buFont typeface="Wingdings" pitchFamily="2" charset="2"/>
              <a:buAutoNum type="arabicPeriod"/>
            </a:pPr>
            <a:r>
              <a:rPr lang="en-CA" sz="2000" dirty="0" smtClean="0">
                <a:effectLst/>
              </a:rPr>
              <a:t>Position the text box created in Step 3 in the upper-left corner of the page header. Make the text box as wide as the Name, Address1, and CSZ fields in the report body. A blue alignment line will appear when these text boxes are the same width.</a:t>
            </a:r>
          </a:p>
          <a:p>
            <a:pPr marL="1371600" lvl="2" indent="-457200">
              <a:lnSpc>
                <a:spcPct val="90000"/>
              </a:lnSpc>
              <a:spcBef>
                <a:spcPct val="15000"/>
              </a:spcBef>
              <a:buFont typeface="Wingdings" pitchFamily="2" charset="2"/>
              <a:buAutoNum type="arabicPeriod"/>
            </a:pPr>
            <a:r>
              <a:rPr lang="en-CA" sz="2000" dirty="0" smtClean="0">
                <a:effectLst/>
              </a:rPr>
              <a:t>Drag the page header so it is only as tall as the text box you just created. This is done by clicking the dotted line between the page header and the report body and dragging upward.</a:t>
            </a:r>
          </a:p>
          <a:p>
            <a:pPr marL="1371600" lvl="2" indent="-457200">
              <a:lnSpc>
                <a:spcPct val="90000"/>
              </a:lnSpc>
              <a:spcBef>
                <a:spcPct val="15000"/>
              </a:spcBef>
              <a:buFont typeface="Wingdings" pitchFamily="2" charset="2"/>
              <a:buAutoNum type="arabicPeriod"/>
            </a:pPr>
            <a:r>
              <a:rPr lang="en-CA" sz="2000" dirty="0" smtClean="0">
                <a:effectLst/>
              </a:rPr>
              <a:t>Right-click the text box in the page header and select Expression from the context menu. The Expression dialog box appears.</a:t>
            </a:r>
          </a:p>
          <a:p>
            <a:pPr marL="1371600" lvl="2" indent="-457200">
              <a:lnSpc>
                <a:spcPct val="90000"/>
              </a:lnSpc>
              <a:spcBef>
                <a:spcPct val="15000"/>
              </a:spcBef>
              <a:buFont typeface="Wingdings" pitchFamily="2" charset="2"/>
              <a:buAutoNum type="arabicPeriod"/>
            </a:pPr>
            <a:r>
              <a:rPr lang="en-CA" sz="2000" dirty="0" smtClean="0">
                <a:effectLst/>
              </a:rPr>
              <a:t>Replace the word “First” with </a:t>
            </a:r>
            <a:r>
              <a:rPr lang="en-CA" sz="2000" b="1" dirty="0" smtClean="0">
                <a:effectLst/>
              </a:rPr>
              <a:t>Count </a:t>
            </a:r>
            <a:r>
              <a:rPr lang="en-CA" sz="2000" dirty="0" smtClean="0">
                <a:effectLst/>
              </a:rPr>
              <a:t>to get a count of the number of records in the dataset.</a:t>
            </a:r>
          </a:p>
          <a:p>
            <a:pPr marL="1371600" lvl="2" indent="-457200">
              <a:lnSpc>
                <a:spcPct val="90000"/>
              </a:lnSpc>
              <a:spcBef>
                <a:spcPct val="15000"/>
              </a:spcBef>
              <a:buFont typeface="Wingdings" pitchFamily="2" charset="2"/>
              <a:buAutoNum type="arabicPeriod"/>
            </a:pPr>
            <a:r>
              <a:rPr lang="en-CA" sz="2000" dirty="0" smtClean="0">
                <a:effectLst/>
              </a:rPr>
              <a:t>Modify the expression so it appears as follows:</a:t>
            </a:r>
          </a:p>
          <a:p>
            <a:pPr marL="1371600" lvl="2" indent="-457200">
              <a:lnSpc>
                <a:spcPct val="90000"/>
              </a:lnSpc>
              <a:spcBef>
                <a:spcPct val="15000"/>
              </a:spcBef>
              <a:buFont typeface="Wingdings" pitchFamily="2" charset="2"/>
              <a:buNone/>
            </a:pPr>
            <a:r>
              <a:rPr lang="en-CA" sz="1600" dirty="0" smtClean="0">
                <a:effectLst/>
                <a:latin typeface="Courier New" pitchFamily="49" charset="0"/>
              </a:rPr>
              <a:t>	="Total Employees: " &amp; </a:t>
            </a:r>
            <a:r>
              <a:rPr lang="en-CA" sz="1600" dirty="0" err="1" smtClean="0">
                <a:effectLst/>
                <a:latin typeface="Courier New" pitchFamily="49" charset="0"/>
              </a:rPr>
              <a:t>CStr</a:t>
            </a:r>
            <a:r>
              <a:rPr lang="en-CA" sz="1600" dirty="0" smtClean="0">
                <a:effectLst/>
                <a:latin typeface="Courier New" pitchFamily="49" charset="0"/>
              </a:rPr>
              <a:t>(Count(</a:t>
            </a:r>
            <a:r>
              <a:rPr lang="en-CA" sz="1600" dirty="0" err="1" smtClean="0">
                <a:effectLst/>
                <a:latin typeface="Courier New" pitchFamily="49" charset="0"/>
              </a:rPr>
              <a:t>Fields!Name.Value</a:t>
            </a:r>
            <a:r>
              <a:rPr lang="en-CA" sz="1600" dirty="0" smtClean="0">
                <a:effectLst/>
                <a:latin typeface="Courier New" pitchFamily="49" charset="0"/>
              </a:rPr>
              <a:t>, "Employees"))</a:t>
            </a:r>
          </a:p>
          <a:p>
            <a:pPr marL="1371600" lvl="2" indent="-457200">
              <a:lnSpc>
                <a:spcPct val="90000"/>
              </a:lnSpc>
              <a:spcBef>
                <a:spcPct val="15000"/>
              </a:spcBef>
              <a:buFont typeface="Wingdings" pitchFamily="2" charset="2"/>
              <a:buAutoNum type="arabicPeriod" startAt="9"/>
            </a:pPr>
            <a:r>
              <a:rPr lang="en-CA" sz="2000" dirty="0" smtClean="0">
                <a:effectLst/>
              </a:rPr>
              <a:t>Click OK to exit the Expression dialog box.</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4</a:t>
            </a:r>
          </a:p>
          <a:p>
            <a:pPr marL="990600" lvl="1" indent="-533400"/>
            <a:r>
              <a:rPr lang="en-CA" sz="2100" b="1" dirty="0" smtClean="0">
                <a:effectLst/>
              </a:rPr>
              <a:t>Employee Mailing Labels Report, Task 2: Add the Report Header and Multiple Columns</a:t>
            </a:r>
            <a:endParaRPr lang="en-US" sz="2100" b="1" dirty="0" smtClean="0">
              <a:effectLst/>
            </a:endParaRPr>
          </a:p>
          <a:p>
            <a:pPr marL="1371600" lvl="2" indent="-457200">
              <a:lnSpc>
                <a:spcPct val="90000"/>
              </a:lnSpc>
              <a:spcBef>
                <a:spcPct val="15000"/>
              </a:spcBef>
              <a:buFont typeface="Wingdings" pitchFamily="2" charset="2"/>
              <a:buAutoNum type="arabicPeriod" startAt="10"/>
            </a:pPr>
            <a:r>
              <a:rPr lang="en-CA" sz="1950" dirty="0" smtClean="0">
                <a:effectLst/>
              </a:rPr>
              <a:t>Right-click the text box in the page header and select Text Box Properties from the context menu. The Text Box Properties dialog box appears.</a:t>
            </a:r>
          </a:p>
          <a:p>
            <a:pPr marL="1371600" lvl="2" indent="-457200">
              <a:lnSpc>
                <a:spcPct val="90000"/>
              </a:lnSpc>
              <a:spcBef>
                <a:spcPct val="15000"/>
              </a:spcBef>
              <a:buFont typeface="Wingdings" pitchFamily="2" charset="2"/>
              <a:buAutoNum type="arabicPeriod" startAt="10"/>
            </a:pPr>
            <a:r>
              <a:rPr lang="en-CA" sz="1950" dirty="0" smtClean="0">
                <a:effectLst/>
              </a:rPr>
              <a:t>Select the Visibility page.</a:t>
            </a:r>
          </a:p>
          <a:p>
            <a:pPr marL="1371600" lvl="2" indent="-457200">
              <a:lnSpc>
                <a:spcPct val="90000"/>
              </a:lnSpc>
              <a:spcBef>
                <a:spcPct val="15000"/>
              </a:spcBef>
              <a:buFont typeface="Wingdings" pitchFamily="2" charset="2"/>
              <a:buAutoNum type="arabicPeriod" startAt="10"/>
            </a:pPr>
            <a:r>
              <a:rPr lang="en-CA" sz="1950" dirty="0" smtClean="0">
                <a:effectLst/>
              </a:rPr>
              <a:t>Select the Show or hide based on an expression radio button under the When the report is initially run prompt.</a:t>
            </a:r>
          </a:p>
          <a:p>
            <a:pPr marL="1371600" lvl="2" indent="-457200">
              <a:lnSpc>
                <a:spcPct val="90000"/>
              </a:lnSpc>
              <a:spcBef>
                <a:spcPct val="15000"/>
              </a:spcBef>
              <a:buFont typeface="Wingdings" pitchFamily="2" charset="2"/>
              <a:buAutoNum type="arabicPeriod" startAt="10"/>
            </a:pPr>
            <a:r>
              <a:rPr lang="en-CA" sz="1950" dirty="0" smtClean="0">
                <a:effectLst/>
              </a:rPr>
              <a:t>Click the </a:t>
            </a:r>
            <a:r>
              <a:rPr lang="en-CA" sz="1950" i="1" dirty="0" err="1" smtClean="0">
                <a:effectLst/>
              </a:rPr>
              <a:t>fx</a:t>
            </a:r>
            <a:r>
              <a:rPr lang="en-CA" sz="1950" dirty="0" smtClean="0">
                <a:effectLst/>
              </a:rPr>
              <a:t> button below and to the right of the radio button you just selected. The Expression dialog box appears.</a:t>
            </a:r>
          </a:p>
          <a:p>
            <a:pPr marL="1371600" lvl="2" indent="-457200">
              <a:lnSpc>
                <a:spcPct val="90000"/>
              </a:lnSpc>
              <a:spcBef>
                <a:spcPct val="15000"/>
              </a:spcBef>
              <a:buFont typeface="Wingdings" pitchFamily="2" charset="2"/>
              <a:buAutoNum type="arabicPeriod" startAt="10"/>
            </a:pPr>
            <a:r>
              <a:rPr lang="en-CA" sz="1950" dirty="0" smtClean="0">
                <a:effectLst/>
              </a:rPr>
              <a:t>Expand Common Functions in the Category pane and select Program Flow in the list on the left.</a:t>
            </a:r>
          </a:p>
          <a:p>
            <a:pPr marL="1371600" lvl="2" indent="-457200">
              <a:lnSpc>
                <a:spcPct val="90000"/>
              </a:lnSpc>
              <a:spcBef>
                <a:spcPct val="15000"/>
              </a:spcBef>
              <a:buFont typeface="Wingdings" pitchFamily="2" charset="2"/>
              <a:buAutoNum type="arabicPeriod" startAt="10"/>
            </a:pPr>
            <a:r>
              <a:rPr lang="en-CA" sz="1950" dirty="0" smtClean="0">
                <a:effectLst/>
              </a:rPr>
              <a:t>Double-click </a:t>
            </a:r>
            <a:r>
              <a:rPr lang="en-CA" sz="1950" dirty="0" err="1" smtClean="0">
                <a:effectLst/>
              </a:rPr>
              <a:t>IIf</a:t>
            </a:r>
            <a:r>
              <a:rPr lang="en-CA" sz="1950" dirty="0" smtClean="0">
                <a:effectLst/>
              </a:rPr>
              <a:t> in the Item pane.</a:t>
            </a:r>
          </a:p>
          <a:p>
            <a:pPr marL="1371600" lvl="2" indent="-457200">
              <a:lnSpc>
                <a:spcPct val="90000"/>
              </a:lnSpc>
              <a:spcBef>
                <a:spcPct val="15000"/>
              </a:spcBef>
              <a:buFont typeface="Wingdings" pitchFamily="2" charset="2"/>
              <a:buAutoNum type="arabicPeriod" startAt="10"/>
            </a:pPr>
            <a:r>
              <a:rPr lang="en-CA" sz="1950" dirty="0" smtClean="0">
                <a:effectLst/>
              </a:rPr>
              <a:t>Select Built-in Fields in the Category pane.</a:t>
            </a:r>
          </a:p>
          <a:p>
            <a:pPr marL="1371600" lvl="2" indent="-457200">
              <a:lnSpc>
                <a:spcPct val="90000"/>
              </a:lnSpc>
              <a:spcBef>
                <a:spcPct val="15000"/>
              </a:spcBef>
              <a:buFont typeface="Wingdings" pitchFamily="2" charset="2"/>
              <a:buAutoNum type="arabicPeriod" startAt="10"/>
            </a:pPr>
            <a:r>
              <a:rPr lang="en-CA" sz="1950" dirty="0" smtClean="0">
                <a:effectLst/>
              </a:rPr>
              <a:t>Double-click </a:t>
            </a:r>
            <a:r>
              <a:rPr lang="en-CA" sz="1950" dirty="0" err="1" smtClean="0">
                <a:effectLst/>
              </a:rPr>
              <a:t>PageNumber</a:t>
            </a:r>
            <a:r>
              <a:rPr lang="en-CA" sz="1950" dirty="0" smtClean="0">
                <a:effectLst/>
              </a:rPr>
              <a:t> in the Item pane.</a:t>
            </a:r>
          </a:p>
          <a:p>
            <a:pPr marL="1371600" lvl="2" indent="-457200">
              <a:lnSpc>
                <a:spcPct val="90000"/>
              </a:lnSpc>
              <a:spcBef>
                <a:spcPct val="15000"/>
              </a:spcBef>
              <a:buFont typeface="Wingdings" pitchFamily="2" charset="2"/>
              <a:buAutoNum type="arabicPeriod" startAt="10"/>
            </a:pPr>
            <a:r>
              <a:rPr lang="en-CA" sz="1950" dirty="0" smtClean="0">
                <a:effectLst/>
              </a:rPr>
              <a:t>Type </a:t>
            </a:r>
            <a:r>
              <a:rPr lang="en-CA" sz="1950" b="1" dirty="0" smtClean="0">
                <a:effectLst/>
              </a:rPr>
              <a:t>&gt; 1, true, false) </a:t>
            </a:r>
            <a:r>
              <a:rPr lang="en-CA" sz="1950" dirty="0" smtClean="0">
                <a:effectLst/>
              </a:rPr>
              <a:t>at the end of the expression.</a:t>
            </a:r>
          </a:p>
          <a:p>
            <a:pPr marL="1371600" lvl="2" indent="-457200">
              <a:lnSpc>
                <a:spcPct val="90000"/>
              </a:lnSpc>
              <a:spcBef>
                <a:spcPct val="15000"/>
              </a:spcBef>
              <a:buFont typeface="Wingdings" pitchFamily="2" charset="2"/>
              <a:buAutoNum type="arabicPeriod" startAt="10"/>
            </a:pPr>
            <a:r>
              <a:rPr lang="en-CA" sz="1950" dirty="0" smtClean="0">
                <a:effectLst/>
              </a:rPr>
              <a:t>Click OK to exit the Expression dialog box.</a:t>
            </a:r>
          </a:p>
          <a:p>
            <a:pPr marL="1371600" lvl="2" indent="-457200">
              <a:lnSpc>
                <a:spcPct val="90000"/>
              </a:lnSpc>
              <a:spcBef>
                <a:spcPct val="15000"/>
              </a:spcBef>
              <a:buFont typeface="Wingdings" pitchFamily="2" charset="2"/>
              <a:buAutoNum type="arabicPeriod" startAt="10"/>
            </a:pPr>
            <a:r>
              <a:rPr lang="en-CA" sz="1950" dirty="0" smtClean="0">
                <a:effectLst/>
              </a:rPr>
              <a:t>Click OK to exit the Text Box Properties dialog box.</a:t>
            </a:r>
          </a:p>
          <a:p>
            <a:pPr marL="1371600" lvl="2" indent="-457200">
              <a:lnSpc>
                <a:spcPct val="90000"/>
              </a:lnSpc>
              <a:spcBef>
                <a:spcPct val="15000"/>
              </a:spcBef>
              <a:buFont typeface="Wingdings" pitchFamily="2" charset="2"/>
              <a:buAutoNum type="arabicPeriod" startAt="10"/>
            </a:pPr>
            <a:r>
              <a:rPr lang="en-CA" sz="1950" dirty="0" smtClean="0">
                <a:effectLst/>
              </a:rPr>
              <a:t>Click in the design window someplace outside of the report body. In the Properties window, Report will be selected at the top of the window.</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4</a:t>
            </a:r>
          </a:p>
          <a:p>
            <a:pPr marL="990600" lvl="1" indent="-533400"/>
            <a:r>
              <a:rPr lang="en-CA" sz="2100" b="1" dirty="0" smtClean="0">
                <a:effectLst/>
              </a:rPr>
              <a:t>Employee Mailing Labels Report, Task 2: Add the Report Header and Multiple Columns</a:t>
            </a:r>
            <a:endParaRPr lang="en-US" sz="2100" b="1" dirty="0" smtClean="0">
              <a:effectLst/>
            </a:endParaRPr>
          </a:p>
          <a:p>
            <a:pPr marL="1371600" lvl="2" indent="-457200">
              <a:lnSpc>
                <a:spcPct val="90000"/>
              </a:lnSpc>
              <a:spcBef>
                <a:spcPct val="15000"/>
              </a:spcBef>
              <a:buFont typeface="Wingdings" pitchFamily="2" charset="2"/>
              <a:buAutoNum type="arabicPeriod" startAt="22"/>
            </a:pPr>
            <a:r>
              <a:rPr lang="en-CA" sz="2000" dirty="0" smtClean="0">
                <a:effectLst/>
              </a:rPr>
              <a:t>Modify the following properties of the report:</a:t>
            </a:r>
          </a:p>
          <a:p>
            <a:pPr marL="1371600" lvl="2" indent="-457200">
              <a:lnSpc>
                <a:spcPct val="90000"/>
              </a:lnSpc>
              <a:spcBef>
                <a:spcPct val="15000"/>
              </a:spcBef>
              <a:buFont typeface="Wingdings" pitchFamily="2" charset="2"/>
              <a:buAutoNum type="arabicPeriod" startAt="22"/>
            </a:pPr>
            <a:endParaRPr lang="en-CA" sz="2000" dirty="0" smtClean="0">
              <a:effectLst/>
            </a:endParaRPr>
          </a:p>
          <a:p>
            <a:pPr marL="1371600" lvl="2" indent="-457200">
              <a:lnSpc>
                <a:spcPct val="90000"/>
              </a:lnSpc>
              <a:spcBef>
                <a:spcPct val="15000"/>
              </a:spcBef>
              <a:buFont typeface="Wingdings" pitchFamily="2" charset="2"/>
              <a:buAutoNum type="arabicPeriod" startAt="22"/>
            </a:pPr>
            <a:endParaRPr lang="en-CA" sz="2000" dirty="0" smtClean="0">
              <a:effectLst/>
            </a:endParaRPr>
          </a:p>
          <a:p>
            <a:pPr marL="1371600" lvl="2" indent="-457200">
              <a:lnSpc>
                <a:spcPct val="90000"/>
              </a:lnSpc>
              <a:spcBef>
                <a:spcPct val="15000"/>
              </a:spcBef>
              <a:buFont typeface="Wingdings" pitchFamily="2" charset="2"/>
              <a:buAutoNum type="arabicPeriod" startAt="22"/>
            </a:pPr>
            <a:endParaRPr lang="en-CA" sz="2000" dirty="0" smtClean="0">
              <a:effectLst/>
            </a:endParaRPr>
          </a:p>
          <a:p>
            <a:pPr marL="1371600" lvl="2" indent="-457200">
              <a:buFont typeface="Wingdings" pitchFamily="2" charset="2"/>
              <a:buAutoNum type="arabicPeriod" startAt="22"/>
            </a:pPr>
            <a:r>
              <a:rPr lang="en-CA" sz="2000" dirty="0" smtClean="0">
                <a:effectLst/>
              </a:rPr>
              <a:t>Click anywhere in the </a:t>
            </a:r>
            <a:r>
              <a:rPr lang="en-CA" sz="2000" dirty="0" err="1" smtClean="0">
                <a:effectLst/>
              </a:rPr>
              <a:t>tablix</a:t>
            </a:r>
            <a:r>
              <a:rPr lang="en-CA" sz="2000" dirty="0" smtClean="0">
                <a:effectLst/>
              </a:rPr>
              <a:t>. From the main menu, select Report | Report Properties. The Report Properties dialog box appears.</a:t>
            </a:r>
          </a:p>
          <a:p>
            <a:pPr marL="1371600" lvl="2" indent="-457200">
              <a:buFont typeface="Wingdings" pitchFamily="2" charset="2"/>
              <a:buAutoNum type="arabicPeriod" startAt="22"/>
            </a:pPr>
            <a:r>
              <a:rPr lang="en-CA" sz="2000" dirty="0" smtClean="0">
                <a:effectLst/>
              </a:rPr>
              <a:t>Modify the following properties:</a:t>
            </a:r>
          </a:p>
          <a:p>
            <a:pPr marL="1371600" lvl="2" indent="-457200">
              <a:buFont typeface="Wingdings" pitchFamily="2" charset="2"/>
              <a:buAutoNum type="arabicPeriod" startAt="22"/>
            </a:pPr>
            <a:endParaRPr lang="en-CA" sz="2000" dirty="0" smtClean="0">
              <a:effectLst/>
            </a:endParaRPr>
          </a:p>
          <a:p>
            <a:pPr marL="1371600" lvl="2" indent="-457200">
              <a:buFont typeface="Wingdings" pitchFamily="2" charset="2"/>
              <a:buAutoNum type="arabicPeriod" startAt="22"/>
            </a:pPr>
            <a:endParaRPr lang="en-CA" sz="2000" dirty="0" smtClean="0">
              <a:effectLst/>
            </a:endParaRPr>
          </a:p>
          <a:p>
            <a:pPr marL="1371600" lvl="2" indent="-457200">
              <a:buFont typeface="Wingdings" pitchFamily="2" charset="2"/>
              <a:buAutoNum type="arabicPeriod" startAt="22"/>
            </a:pPr>
            <a:endParaRPr lang="en-CA" sz="2000" dirty="0" smtClean="0">
              <a:effectLst/>
            </a:endParaRPr>
          </a:p>
          <a:p>
            <a:pPr marL="1371600" lvl="2" indent="-457200">
              <a:buFont typeface="Wingdings" pitchFamily="2" charset="2"/>
              <a:buAutoNum type="arabicPeriod" startAt="22"/>
            </a:pPr>
            <a:endParaRPr lang="en-CA" sz="2000" dirty="0" smtClean="0">
              <a:effectLst/>
            </a:endParaRPr>
          </a:p>
          <a:p>
            <a:pPr marL="1371600" lvl="2" indent="-457200">
              <a:buFont typeface="Wingdings" pitchFamily="2" charset="2"/>
              <a:buAutoNum type="arabicPeriod" startAt="22"/>
            </a:pPr>
            <a:r>
              <a:rPr lang="en-CA" sz="2000" dirty="0" smtClean="0">
                <a:effectLst/>
              </a:rPr>
              <a:t>Click OK to exit the Report Properties dialog box. </a:t>
            </a:r>
          </a:p>
          <a:p>
            <a:pPr marL="1371600" lvl="2" indent="-457200">
              <a:buFont typeface="Wingdings" pitchFamily="2" charset="2"/>
              <a:buAutoNum type="arabicPeriod" startAt="22"/>
            </a:pPr>
            <a:r>
              <a:rPr lang="en-CA" sz="2000" dirty="0" smtClean="0">
                <a:effectLst/>
              </a:rPr>
              <a:t>Click the Preview tab, and then click the Print Layout toolbar button.</a:t>
            </a:r>
          </a:p>
          <a:p>
            <a:pPr marL="1371600" lvl="2" indent="-457200">
              <a:buFont typeface="Wingdings" pitchFamily="2" charset="2"/>
              <a:buAutoNum type="arabicPeriod" startAt="22"/>
            </a:pPr>
            <a:r>
              <a:rPr lang="en-CA" sz="2000" dirty="0" smtClean="0">
                <a:effectLst/>
              </a:rPr>
              <a:t>Click Save All on the toolbar.</a:t>
            </a:r>
          </a:p>
        </p:txBody>
      </p:sp>
      <p:pic>
        <p:nvPicPr>
          <p:cNvPr id="76805" name="Picture 5"/>
          <p:cNvPicPr>
            <a:picLocks noChangeAspect="1" noChangeArrowheads="1"/>
          </p:cNvPicPr>
          <p:nvPr/>
        </p:nvPicPr>
        <p:blipFill>
          <a:blip r:embed="rId2" cstate="print"/>
          <a:srcRect/>
          <a:stretch>
            <a:fillRect/>
          </a:stretch>
        </p:blipFill>
        <p:spPr bwMode="auto">
          <a:xfrm>
            <a:off x="1524000" y="1600200"/>
            <a:ext cx="4229100" cy="885825"/>
          </a:xfrm>
          <a:prstGeom prst="rect">
            <a:avLst/>
          </a:prstGeom>
          <a:noFill/>
          <a:ln w="9525">
            <a:noFill/>
            <a:miter lim="800000"/>
            <a:headEnd/>
            <a:tailEnd/>
          </a:ln>
        </p:spPr>
      </p:pic>
      <p:pic>
        <p:nvPicPr>
          <p:cNvPr id="76806" name="Picture 6"/>
          <p:cNvPicPr>
            <a:picLocks noChangeAspect="1" noChangeArrowheads="1"/>
          </p:cNvPicPr>
          <p:nvPr/>
        </p:nvPicPr>
        <p:blipFill>
          <a:blip r:embed="rId3" cstate="print"/>
          <a:srcRect/>
          <a:stretch>
            <a:fillRect/>
          </a:stretch>
        </p:blipFill>
        <p:spPr bwMode="auto">
          <a:xfrm>
            <a:off x="1572491" y="3546765"/>
            <a:ext cx="3938954"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4294967295"/>
          </p:nvPr>
        </p:nvSpPr>
        <p:spPr>
          <a:xfrm>
            <a:off x="85725" y="76200"/>
            <a:ext cx="8991600" cy="6705600"/>
          </a:xfrm>
        </p:spPr>
        <p:txBody>
          <a:bodyPr/>
          <a:lstStyle/>
          <a:p>
            <a:pPr marL="609600" indent="-609600" eaLnBrk="1" hangingPunct="1">
              <a:lnSpc>
                <a:spcPct val="90000"/>
              </a:lnSpc>
            </a:pPr>
            <a:r>
              <a:rPr lang="en-CA" b="1" dirty="0" smtClean="0">
                <a:effectLst/>
              </a:rPr>
              <a:t>The Overtime Report</a:t>
            </a:r>
            <a:endParaRPr lang="en-US" sz="2800" b="1" dirty="0" smtClean="0"/>
          </a:p>
          <a:p>
            <a:pPr marL="1009650" lvl="1" indent="-609600" eaLnBrk="1" hangingPunct="1">
              <a:lnSpc>
                <a:spcPct val="95000"/>
              </a:lnSpc>
            </a:pPr>
            <a:r>
              <a:rPr lang="en-US" sz="2300" b="1" dirty="0" smtClean="0">
                <a:effectLst/>
              </a:rPr>
              <a:t>Features Highlighted</a:t>
            </a:r>
          </a:p>
          <a:p>
            <a:pPr marL="1371600" lvl="2" indent="-457200">
              <a:lnSpc>
                <a:spcPct val="85000"/>
              </a:lnSpc>
              <a:spcBef>
                <a:spcPct val="15000"/>
              </a:spcBef>
            </a:pPr>
            <a:r>
              <a:rPr lang="en-CA" sz="1800" dirty="0" smtClean="0">
                <a:effectLst/>
              </a:rPr>
              <a:t>Implementing cascading parameters</a:t>
            </a:r>
          </a:p>
          <a:p>
            <a:pPr marL="1371600" lvl="2" indent="-457200">
              <a:lnSpc>
                <a:spcPct val="85000"/>
              </a:lnSpc>
              <a:spcBef>
                <a:spcPct val="15000"/>
              </a:spcBef>
            </a:pPr>
            <a:r>
              <a:rPr lang="en-CA" sz="1800" dirty="0" smtClean="0">
                <a:effectLst/>
              </a:rPr>
              <a:t>Using SQL stored procedures</a:t>
            </a:r>
          </a:p>
          <a:p>
            <a:pPr marL="1371600" lvl="2" indent="-457200">
              <a:lnSpc>
                <a:spcPct val="85000"/>
              </a:lnSpc>
              <a:spcBef>
                <a:spcPct val="15000"/>
              </a:spcBef>
            </a:pPr>
            <a:r>
              <a:rPr lang="en-CA" sz="1800" dirty="0" smtClean="0">
                <a:effectLst/>
              </a:rPr>
              <a:t>Using table filters</a:t>
            </a:r>
          </a:p>
          <a:p>
            <a:pPr marL="1371600" lvl="2" indent="-457200">
              <a:lnSpc>
                <a:spcPct val="85000"/>
              </a:lnSpc>
              <a:spcBef>
                <a:spcPct val="15000"/>
              </a:spcBef>
            </a:pPr>
            <a:r>
              <a:rPr lang="en-CA" sz="1800" dirty="0" smtClean="0">
                <a:effectLst/>
              </a:rPr>
              <a:t>Using the </a:t>
            </a:r>
            <a:r>
              <a:rPr lang="en-CA" sz="1800" dirty="0" err="1" smtClean="0">
                <a:effectLst/>
              </a:rPr>
              <a:t>NoRows</a:t>
            </a:r>
            <a:r>
              <a:rPr lang="en-CA" sz="1800" dirty="0" smtClean="0">
                <a:effectLst/>
              </a:rPr>
              <a:t> property</a:t>
            </a:r>
            <a:endParaRPr lang="en-CA" sz="1800" dirty="0" smtClean="0"/>
          </a:p>
          <a:p>
            <a:pPr marL="1009650" lvl="1" indent="-609600">
              <a:lnSpc>
                <a:spcPct val="85000"/>
              </a:lnSpc>
              <a:spcBef>
                <a:spcPct val="10000"/>
              </a:spcBef>
            </a:pPr>
            <a:r>
              <a:rPr lang="en-US" sz="2300" b="1" dirty="0" smtClean="0">
                <a:effectLst/>
              </a:rPr>
              <a:t>Business Need</a:t>
            </a:r>
            <a:r>
              <a:rPr lang="en-US" sz="2100" b="1" dirty="0" smtClean="0">
                <a:effectLst/>
              </a:rPr>
              <a:t> - </a:t>
            </a:r>
            <a:r>
              <a:rPr lang="en-CA" sz="1600" dirty="0" smtClean="0">
                <a:effectLst/>
              </a:rPr>
              <a:t>The Galactic Delivery Services personnel department needs to monitor the amount of overtime put in at each of its repair and distribution hubs to determine when additional personnel must be hired. The personnel department needs a report that lists the employees with over 45 hours worked in a given week at a given hub. The report should have two sections. The first section should list employees with more than 45 hours and less than 55 hours worked for the selected week. The second section should list employees with more than 55 hours worked for the selected week. The user should be able to select a work week from a drop-down list, and then see a second drop-down list, showing the hubs that have one or more employees with more than 45 hours for the selected week. The user selects a hub from this second list, and then sees the report for that hub. Two stored procedures in the Galactic database should be used for retrieving data. The stp_HubsOver45 stored procedure returns a list of hubs with one or more employees who have over 45 hours worked for the selected week. The stp_EmployeesOver45 stored procedure returns a list of employees who have over 45 hours worked for the selected week at the selected hub. We discuss stored procedures in the Task Notes.</a:t>
            </a:r>
            <a:endParaRPr lang="en-US" sz="1600" dirty="0" smtClean="0">
              <a:effectLst/>
            </a:endParaRPr>
          </a:p>
          <a:p>
            <a:pPr marL="1009650" lvl="1" indent="-609600" eaLnBrk="1" hangingPunct="1">
              <a:lnSpc>
                <a:spcPct val="85000"/>
              </a:lnSpc>
              <a:spcBef>
                <a:spcPct val="10000"/>
              </a:spcBef>
            </a:pPr>
            <a:r>
              <a:rPr lang="en-US" sz="2300" b="1" dirty="0" smtClean="0">
                <a:effectLst/>
              </a:rPr>
              <a:t>Task Overview</a:t>
            </a:r>
          </a:p>
          <a:p>
            <a:pPr marL="1371600" lvl="2" indent="-457200">
              <a:lnSpc>
                <a:spcPct val="85000"/>
              </a:lnSpc>
              <a:spcBef>
                <a:spcPct val="10000"/>
              </a:spcBef>
              <a:buFont typeface="+mj-lt"/>
              <a:buAutoNum type="arabicPeriod"/>
            </a:pPr>
            <a:r>
              <a:rPr lang="en-CA" sz="1800" dirty="0" smtClean="0">
                <a:effectLst/>
              </a:rPr>
              <a:t>Create a New Report and Three Datasets.</a:t>
            </a:r>
          </a:p>
          <a:p>
            <a:pPr marL="1371600" lvl="2" indent="-457200">
              <a:lnSpc>
                <a:spcPct val="85000"/>
              </a:lnSpc>
              <a:spcBef>
                <a:spcPct val="10000"/>
              </a:spcBef>
              <a:buFont typeface="+mj-lt"/>
              <a:buAutoNum type="arabicPeriod"/>
            </a:pPr>
            <a:r>
              <a:rPr lang="en-CA" sz="1800" dirty="0" smtClean="0">
                <a:effectLst/>
              </a:rPr>
              <a:t>Create the Report Layout</a:t>
            </a:r>
          </a:p>
          <a:p>
            <a:pPr marL="1371600" lvl="2" indent="-457200">
              <a:lnSpc>
                <a:spcPct val="85000"/>
              </a:lnSpc>
              <a:spcBef>
                <a:spcPct val="10000"/>
              </a:spcBef>
              <a:buFont typeface="+mj-lt"/>
              <a:buAutoNum type="arabicPeriod"/>
            </a:pPr>
            <a:r>
              <a:rPr lang="en-CA" sz="1800" dirty="0" smtClean="0">
                <a:effectLst/>
              </a:rPr>
              <a:t>Add Data Bars to the Report.</a:t>
            </a:r>
            <a:endParaRPr lang="en-US" sz="1800" dirty="0" smtClean="0">
              <a:effectLst/>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5</a:t>
            </a:r>
          </a:p>
          <a:p>
            <a:pPr marL="990600" lvl="1" indent="-533400"/>
            <a:r>
              <a:rPr lang="en-CA" sz="2100" b="1" dirty="0" smtClean="0">
                <a:effectLst/>
              </a:rPr>
              <a:t>Overtime Report, Task 1: Create a New Report and Three Datasets</a:t>
            </a:r>
            <a:endParaRPr lang="en-US" sz="2100" b="1" dirty="0" smtClean="0">
              <a:effectLst/>
            </a:endParaRPr>
          </a:p>
          <a:p>
            <a:pPr marL="1371600" lvl="2" indent="-457200">
              <a:lnSpc>
                <a:spcPct val="90000"/>
              </a:lnSpc>
              <a:spcBef>
                <a:spcPct val="15000"/>
              </a:spcBef>
              <a:buFont typeface="Wingdings" pitchFamily="2" charset="2"/>
              <a:buAutoNum type="arabicPeriod"/>
            </a:pPr>
            <a:r>
              <a:rPr lang="en-CA" sz="2000" dirty="0" smtClean="0">
                <a:effectLst/>
              </a:rPr>
              <a:t>Reopen the Chapter08 project, if it was closed. Close the Employee Mailing Labels Report, if it is open.</a:t>
            </a:r>
          </a:p>
          <a:p>
            <a:pPr marL="1371600" lvl="2" indent="-457200">
              <a:lnSpc>
                <a:spcPct val="90000"/>
              </a:lnSpc>
              <a:spcBef>
                <a:spcPct val="15000"/>
              </a:spcBef>
              <a:buFont typeface="Wingdings" pitchFamily="2" charset="2"/>
              <a:buAutoNum type="arabicPeriod"/>
            </a:pPr>
            <a:r>
              <a:rPr lang="en-CA" sz="2000" dirty="0" smtClean="0">
                <a:effectLst/>
              </a:rPr>
              <a:t>Right-click Reports in the Solution Explorer and select Add | New Item from the context menu. The Add New Item dialog box appears.</a:t>
            </a:r>
          </a:p>
          <a:p>
            <a:pPr marL="1371600" lvl="2" indent="-457200">
              <a:lnSpc>
                <a:spcPct val="90000"/>
              </a:lnSpc>
              <a:spcBef>
                <a:spcPct val="15000"/>
              </a:spcBef>
              <a:buFont typeface="Wingdings" pitchFamily="2" charset="2"/>
              <a:buAutoNum type="arabicPeriod"/>
            </a:pPr>
            <a:r>
              <a:rPr lang="en-CA" sz="2000" dirty="0" smtClean="0">
                <a:effectLst/>
              </a:rPr>
              <a:t>Single-click </a:t>
            </a:r>
            <a:r>
              <a:rPr lang="en-CA" sz="2000" dirty="0" err="1" smtClean="0">
                <a:effectLst/>
              </a:rPr>
              <a:t>GDSReport</a:t>
            </a:r>
            <a:r>
              <a:rPr lang="en-CA" sz="2000" dirty="0" smtClean="0">
                <a:effectLst/>
              </a:rPr>
              <a:t> in the Templates area to select it. Change the name to </a:t>
            </a:r>
            <a:r>
              <a:rPr lang="en-CA" sz="2000" b="1" dirty="0" smtClean="0">
                <a:effectLst/>
              </a:rPr>
              <a:t>Overtime </a:t>
            </a:r>
            <a:r>
              <a:rPr lang="en-CA" sz="2000" dirty="0" smtClean="0">
                <a:effectLst/>
              </a:rPr>
              <a:t>and click Add.</a:t>
            </a:r>
          </a:p>
          <a:p>
            <a:pPr marL="1371600" lvl="2" indent="-457200">
              <a:lnSpc>
                <a:spcPct val="90000"/>
              </a:lnSpc>
              <a:spcBef>
                <a:spcPct val="15000"/>
              </a:spcBef>
              <a:buFont typeface="Wingdings" pitchFamily="2" charset="2"/>
              <a:buAutoNum type="arabicPeriod"/>
            </a:pPr>
            <a:r>
              <a:rPr lang="en-CA" sz="2000" dirty="0" smtClean="0">
                <a:effectLst/>
              </a:rPr>
              <a:t>Create a data source called “Galactic” in this new report. This new data source should reference the Galactic shared data source.</a:t>
            </a:r>
          </a:p>
          <a:p>
            <a:pPr marL="1371600" lvl="2" indent="-457200">
              <a:lnSpc>
                <a:spcPct val="90000"/>
              </a:lnSpc>
              <a:spcBef>
                <a:spcPct val="15000"/>
              </a:spcBef>
              <a:buFont typeface="Wingdings" pitchFamily="2" charset="2"/>
              <a:buAutoNum type="arabicPeriod"/>
            </a:pPr>
            <a:r>
              <a:rPr lang="en-CA" sz="2000" dirty="0" smtClean="0">
                <a:effectLst/>
              </a:rPr>
              <a:t>Create a dataset called “Weeks” with the following query:</a:t>
            </a:r>
          </a:p>
          <a:p>
            <a:pPr marL="1752600" lvl="3" indent="-381000">
              <a:lnSpc>
                <a:spcPct val="90000"/>
              </a:lnSpc>
              <a:spcBef>
                <a:spcPct val="15000"/>
              </a:spcBef>
              <a:buFont typeface="Wingdings" pitchFamily="2" charset="2"/>
              <a:buNone/>
            </a:pPr>
            <a:r>
              <a:rPr lang="en-CA" sz="1700" b="1" dirty="0" smtClean="0">
                <a:effectLst/>
                <a:latin typeface="Courier New" pitchFamily="49" charset="0"/>
              </a:rPr>
              <a:t>SELECT DISTINCT CONVERT(char(4), DATEPART(</a:t>
            </a:r>
            <a:r>
              <a:rPr lang="en-CA" sz="1700" b="1" dirty="0" err="1" smtClean="0">
                <a:effectLst/>
                <a:latin typeface="Courier New" pitchFamily="49" charset="0"/>
              </a:rPr>
              <a:t>yy,WorkDate</a:t>
            </a:r>
            <a:r>
              <a:rPr lang="en-CA" sz="1700" b="1" dirty="0" smtClean="0">
                <a:effectLst/>
                <a:latin typeface="Courier New" pitchFamily="49" charset="0"/>
              </a:rPr>
              <a:t>))+'-'+</a:t>
            </a:r>
          </a:p>
          <a:p>
            <a:pPr marL="1752600" lvl="3" indent="-381000">
              <a:lnSpc>
                <a:spcPct val="90000"/>
              </a:lnSpc>
              <a:spcBef>
                <a:spcPct val="15000"/>
              </a:spcBef>
              <a:buFont typeface="Wingdings" pitchFamily="2" charset="2"/>
              <a:buNone/>
            </a:pPr>
            <a:r>
              <a:rPr lang="en-CA" sz="1700" b="1" dirty="0" smtClean="0">
                <a:effectLst/>
                <a:latin typeface="Courier New" pitchFamily="49" charset="0"/>
              </a:rPr>
              <a:t>RIGHT('0'+CONVERT(</a:t>
            </a:r>
            <a:r>
              <a:rPr lang="en-CA" sz="1700" b="1" dirty="0" err="1" smtClean="0">
                <a:effectLst/>
                <a:latin typeface="Courier New" pitchFamily="49" charset="0"/>
              </a:rPr>
              <a:t>varchar</a:t>
            </a:r>
            <a:r>
              <a:rPr lang="en-CA" sz="1700" b="1" dirty="0" smtClean="0">
                <a:effectLst/>
                <a:latin typeface="Courier New" pitchFamily="49" charset="0"/>
              </a:rPr>
              <a:t>(2), DATEPART(</a:t>
            </a:r>
            <a:r>
              <a:rPr lang="en-CA" sz="1700" b="1" dirty="0" err="1" smtClean="0">
                <a:effectLst/>
                <a:latin typeface="Courier New" pitchFamily="49" charset="0"/>
              </a:rPr>
              <a:t>wk,WorkDate</a:t>
            </a:r>
            <a:r>
              <a:rPr lang="en-CA" sz="1700" b="1" dirty="0" smtClean="0">
                <a:effectLst/>
                <a:latin typeface="Courier New" pitchFamily="49" charset="0"/>
              </a:rPr>
              <a:t>)),2) as Week</a:t>
            </a:r>
          </a:p>
          <a:p>
            <a:pPr marL="1752600" lvl="3" indent="-381000">
              <a:lnSpc>
                <a:spcPct val="90000"/>
              </a:lnSpc>
              <a:spcBef>
                <a:spcPct val="15000"/>
              </a:spcBef>
              <a:buFont typeface="Wingdings" pitchFamily="2" charset="2"/>
              <a:buNone/>
            </a:pPr>
            <a:r>
              <a:rPr lang="en-CA" sz="1700" b="1" dirty="0" smtClean="0">
                <a:effectLst/>
                <a:latin typeface="Courier New" pitchFamily="49" charset="0"/>
              </a:rPr>
              <a:t>FROM </a:t>
            </a:r>
            <a:r>
              <a:rPr lang="en-CA" sz="1700" b="1" dirty="0" err="1" smtClean="0">
                <a:effectLst/>
                <a:latin typeface="Courier New" pitchFamily="49" charset="0"/>
              </a:rPr>
              <a:t>TimeEntry</a:t>
            </a:r>
            <a:endParaRPr lang="en-CA" sz="1700" b="1" dirty="0" smtClean="0">
              <a:effectLst/>
              <a:latin typeface="Courier New" pitchFamily="49" charset="0"/>
            </a:endParaRPr>
          </a:p>
          <a:p>
            <a:pPr marL="1752600" lvl="3" indent="-381000">
              <a:lnSpc>
                <a:spcPct val="90000"/>
              </a:lnSpc>
              <a:spcBef>
                <a:spcPct val="15000"/>
              </a:spcBef>
              <a:buFont typeface="Wingdings" pitchFamily="2" charset="2"/>
              <a:buNone/>
            </a:pPr>
            <a:r>
              <a:rPr lang="en-CA" sz="1700" b="1" dirty="0" smtClean="0">
                <a:effectLst/>
                <a:latin typeface="Courier New" pitchFamily="49" charset="0"/>
              </a:rPr>
              <a:t>ORDER BY Week</a:t>
            </a:r>
          </a:p>
          <a:p>
            <a:pPr marL="1371600" lvl="2" indent="-457200">
              <a:lnSpc>
                <a:spcPct val="90000"/>
              </a:lnSpc>
              <a:spcBef>
                <a:spcPct val="15000"/>
              </a:spcBef>
              <a:buFont typeface="Wingdings" pitchFamily="2" charset="2"/>
              <a:buAutoNum type="arabicPeriod"/>
            </a:pPr>
            <a:r>
              <a:rPr lang="en-CA" sz="2000" dirty="0" smtClean="0">
                <a:effectLst/>
              </a:rPr>
              <a:t>Right-click the Galactic entry in the Report Data window. Select Add Dataset from the context menu. The Dataset Properties dialog box appears.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5</a:t>
            </a:r>
          </a:p>
          <a:p>
            <a:pPr marL="990600" lvl="1" indent="-533400"/>
            <a:r>
              <a:rPr lang="en-CA" sz="2100" b="1" dirty="0" smtClean="0">
                <a:effectLst/>
              </a:rPr>
              <a:t>Overtime Report, Task 1: Create a New Report and Three Datasets</a:t>
            </a:r>
            <a:endParaRPr lang="en-US" sz="2100" b="1" dirty="0" smtClean="0">
              <a:effectLst/>
            </a:endParaRPr>
          </a:p>
          <a:p>
            <a:pPr marL="1371600" lvl="2" indent="-457200">
              <a:lnSpc>
                <a:spcPct val="90000"/>
              </a:lnSpc>
              <a:buFont typeface="Wingdings" pitchFamily="2" charset="2"/>
              <a:buAutoNum type="arabicPeriod" startAt="7"/>
            </a:pPr>
            <a:r>
              <a:rPr lang="en-CA" sz="2000" dirty="0" smtClean="0">
                <a:effectLst/>
              </a:rPr>
              <a:t>Enter </a:t>
            </a:r>
            <a:r>
              <a:rPr lang="en-CA" sz="2000" b="1" dirty="0" smtClean="0">
                <a:effectLst/>
              </a:rPr>
              <a:t>HubsOver45 </a:t>
            </a:r>
            <a:r>
              <a:rPr lang="en-CA" sz="2000" dirty="0" smtClean="0">
                <a:effectLst/>
              </a:rPr>
              <a:t>for the name in the Dataset dialog box.</a:t>
            </a:r>
          </a:p>
          <a:p>
            <a:pPr marL="1371600" lvl="2" indent="-457200">
              <a:lnSpc>
                <a:spcPct val="90000"/>
              </a:lnSpc>
              <a:buFont typeface="Wingdings" pitchFamily="2" charset="2"/>
              <a:buAutoNum type="arabicPeriod" startAt="7"/>
            </a:pPr>
            <a:r>
              <a:rPr lang="en-CA" sz="2000" dirty="0" smtClean="0">
                <a:effectLst/>
              </a:rPr>
              <a:t>Select the Stored Procedure radio button under the Query type prompt.</a:t>
            </a:r>
          </a:p>
          <a:p>
            <a:pPr marL="1371600" lvl="2" indent="-457200">
              <a:lnSpc>
                <a:spcPct val="90000"/>
              </a:lnSpc>
              <a:buFont typeface="Wingdings" pitchFamily="2" charset="2"/>
              <a:buAutoNum type="arabicPeriod" startAt="7"/>
            </a:pPr>
            <a:r>
              <a:rPr lang="en-CA" sz="2000" dirty="0" smtClean="0">
                <a:effectLst/>
              </a:rPr>
              <a:t>Select stp_HubsOver45 from the Select or enter stored procedure name dropdown list.</a:t>
            </a:r>
          </a:p>
          <a:p>
            <a:pPr marL="1371600" lvl="2" indent="-457200">
              <a:lnSpc>
                <a:spcPct val="90000"/>
              </a:lnSpc>
              <a:buFont typeface="Wingdings" pitchFamily="2" charset="2"/>
              <a:buAutoNum type="arabicPeriod" startAt="7"/>
            </a:pPr>
            <a:r>
              <a:rPr lang="en-CA" sz="2000" dirty="0" smtClean="0">
                <a:effectLst/>
              </a:rPr>
              <a:t>Click OK to exit the Dataset Properties dialog box. An entry for the HubsOver45 dataset appears in the Report Data window.</a:t>
            </a:r>
          </a:p>
          <a:p>
            <a:pPr marL="1371600" lvl="2" indent="-457200">
              <a:lnSpc>
                <a:spcPct val="90000"/>
              </a:lnSpc>
              <a:buFont typeface="Wingdings" pitchFamily="2" charset="2"/>
              <a:buAutoNum type="arabicPeriod" startAt="7"/>
            </a:pPr>
            <a:r>
              <a:rPr lang="en-CA" sz="2000" dirty="0" smtClean="0">
                <a:effectLst/>
              </a:rPr>
              <a:t>Right-click the Galactic entry in the Report Data window. Select Add Dataset from the context menu. The Dataset Properties dialog box appears.</a:t>
            </a:r>
          </a:p>
          <a:p>
            <a:pPr marL="1371600" lvl="2" indent="-457200">
              <a:lnSpc>
                <a:spcPct val="90000"/>
              </a:lnSpc>
              <a:buFont typeface="Wingdings" pitchFamily="2" charset="2"/>
              <a:buAutoNum type="arabicPeriod" startAt="7"/>
            </a:pPr>
            <a:r>
              <a:rPr lang="en-CA" sz="2000" dirty="0" smtClean="0">
                <a:effectLst/>
              </a:rPr>
              <a:t>Enter </a:t>
            </a:r>
            <a:r>
              <a:rPr lang="en-CA" sz="2000" b="1" dirty="0" smtClean="0">
                <a:effectLst/>
              </a:rPr>
              <a:t>EmployeesOver45 </a:t>
            </a:r>
            <a:r>
              <a:rPr lang="en-CA" sz="2000" dirty="0" smtClean="0">
                <a:effectLst/>
              </a:rPr>
              <a:t>for the name in the Dataset dialog box.</a:t>
            </a:r>
          </a:p>
          <a:p>
            <a:pPr marL="1371600" lvl="2" indent="-457200">
              <a:lnSpc>
                <a:spcPct val="90000"/>
              </a:lnSpc>
              <a:buFont typeface="Wingdings" pitchFamily="2" charset="2"/>
              <a:buAutoNum type="arabicPeriod" startAt="7"/>
            </a:pPr>
            <a:r>
              <a:rPr lang="en-CA" sz="2000" dirty="0" smtClean="0">
                <a:effectLst/>
              </a:rPr>
              <a:t>Select the Stored Procedure radio button under the Query type prompt.</a:t>
            </a:r>
          </a:p>
          <a:p>
            <a:pPr marL="1371600" lvl="2" indent="-457200">
              <a:lnSpc>
                <a:spcPct val="90000"/>
              </a:lnSpc>
              <a:buFont typeface="Wingdings" pitchFamily="2" charset="2"/>
              <a:buAutoNum type="arabicPeriod" startAt="7"/>
            </a:pPr>
            <a:r>
              <a:rPr lang="en-CA" sz="2000" dirty="0" smtClean="0">
                <a:effectLst/>
              </a:rPr>
              <a:t>Select stp_EmployeesOver45 from the Select or enter stored procedure name drop-down list.</a:t>
            </a:r>
          </a:p>
          <a:p>
            <a:pPr marL="1371600" lvl="2" indent="-457200">
              <a:lnSpc>
                <a:spcPct val="90000"/>
              </a:lnSpc>
              <a:buFont typeface="Wingdings" pitchFamily="2" charset="2"/>
              <a:buAutoNum type="arabicPeriod" startAt="7"/>
            </a:pPr>
            <a:r>
              <a:rPr lang="en-CA" sz="2000" dirty="0" smtClean="0">
                <a:effectLst/>
              </a:rPr>
              <a:t>Click OK to exit the Dataset Properties dialog box. An entry for the EmployeesOver45 dataset appears in the Report Data window.</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5</a:t>
            </a:r>
          </a:p>
          <a:p>
            <a:pPr marL="990600" lvl="1" indent="-533400"/>
            <a:r>
              <a:rPr lang="en-CA" sz="2200" b="1" dirty="0" smtClean="0">
                <a:effectLst/>
              </a:rPr>
              <a:t>Overtime Report, Task 2: Create the Report Layout</a:t>
            </a:r>
          </a:p>
          <a:p>
            <a:pPr marL="1371600" lvl="2" indent="-457200">
              <a:lnSpc>
                <a:spcPct val="90000"/>
              </a:lnSpc>
              <a:spcBef>
                <a:spcPct val="15000"/>
              </a:spcBef>
              <a:buFont typeface="Wingdings" pitchFamily="2" charset="2"/>
              <a:buAutoNum type="arabicPeriod"/>
            </a:pPr>
            <a:r>
              <a:rPr lang="en-CA" sz="2000" dirty="0" smtClean="0">
                <a:effectLst/>
              </a:rPr>
              <a:t>Expand the Parameters entry in the Report Data window. Notice two parameters, Week and </a:t>
            </a:r>
            <a:r>
              <a:rPr lang="en-CA" sz="2000" dirty="0" err="1" smtClean="0">
                <a:effectLst/>
              </a:rPr>
              <a:t>HubCode</a:t>
            </a:r>
            <a:r>
              <a:rPr lang="en-CA" sz="2000" dirty="0" smtClean="0">
                <a:effectLst/>
              </a:rPr>
              <a:t>, were created automatically for us based on the parameters required by the stored procedures we selected.</a:t>
            </a:r>
          </a:p>
          <a:p>
            <a:pPr marL="1371600" lvl="2" indent="-457200">
              <a:lnSpc>
                <a:spcPct val="90000"/>
              </a:lnSpc>
              <a:spcBef>
                <a:spcPct val="15000"/>
              </a:spcBef>
              <a:buFont typeface="Wingdings" pitchFamily="2" charset="2"/>
              <a:buAutoNum type="arabicPeriod"/>
            </a:pPr>
            <a:r>
              <a:rPr lang="en-CA" sz="2000" dirty="0" smtClean="0">
                <a:effectLst/>
              </a:rPr>
              <a:t>Right-click the entry for the Week parameter in the Report Data window </a:t>
            </a:r>
            <a:r>
              <a:rPr lang="en-CA" sz="2000" dirty="0" err="1" smtClean="0">
                <a:effectLst/>
              </a:rPr>
              <a:t>andselect</a:t>
            </a:r>
            <a:r>
              <a:rPr lang="en-CA" sz="2000" dirty="0" smtClean="0">
                <a:effectLst/>
              </a:rPr>
              <a:t> Parameter Properties from the context menu. The Report Parameter Properties dialog box appears.</a:t>
            </a:r>
          </a:p>
          <a:p>
            <a:pPr marL="1371600" lvl="2" indent="-457200">
              <a:lnSpc>
                <a:spcPct val="90000"/>
              </a:lnSpc>
              <a:spcBef>
                <a:spcPct val="15000"/>
              </a:spcBef>
              <a:buFont typeface="Wingdings" pitchFamily="2" charset="2"/>
              <a:buAutoNum type="arabicPeriod"/>
            </a:pPr>
            <a:r>
              <a:rPr lang="en-CA" sz="2000" dirty="0" smtClean="0">
                <a:effectLst/>
              </a:rPr>
              <a:t>Select the Available Values page.</a:t>
            </a:r>
          </a:p>
          <a:p>
            <a:pPr marL="1371600" lvl="2" indent="-457200">
              <a:lnSpc>
                <a:spcPct val="90000"/>
              </a:lnSpc>
              <a:spcBef>
                <a:spcPct val="15000"/>
              </a:spcBef>
              <a:buFont typeface="Wingdings" pitchFamily="2" charset="2"/>
              <a:buAutoNum type="arabicPeriod"/>
            </a:pPr>
            <a:r>
              <a:rPr lang="en-CA" sz="2000" dirty="0" smtClean="0">
                <a:effectLst/>
              </a:rPr>
              <a:t>Select the Get values from a query radio button.</a:t>
            </a:r>
          </a:p>
          <a:p>
            <a:pPr marL="1371600" lvl="2" indent="-457200">
              <a:lnSpc>
                <a:spcPct val="90000"/>
              </a:lnSpc>
              <a:spcBef>
                <a:spcPct val="15000"/>
              </a:spcBef>
              <a:buFont typeface="Wingdings" pitchFamily="2" charset="2"/>
              <a:buAutoNum type="arabicPeriod"/>
            </a:pPr>
            <a:r>
              <a:rPr lang="en-CA" sz="2000" dirty="0" smtClean="0">
                <a:effectLst/>
              </a:rPr>
              <a:t>Select Weeks from the Dataset drop-down list. Select Week from the Value field drop-down list. Select Week from the Label field drop-down list.</a:t>
            </a:r>
          </a:p>
          <a:p>
            <a:pPr marL="1371600" lvl="2" indent="-457200">
              <a:lnSpc>
                <a:spcPct val="90000"/>
              </a:lnSpc>
              <a:spcBef>
                <a:spcPct val="15000"/>
              </a:spcBef>
              <a:buFont typeface="Wingdings" pitchFamily="2" charset="2"/>
              <a:buAutoNum type="arabicPeriod"/>
            </a:pPr>
            <a:r>
              <a:rPr lang="en-CA" sz="2000" dirty="0" smtClean="0">
                <a:effectLst/>
              </a:rPr>
              <a:t>Click OK to exit the Report Parameter Properties dialog box.</a:t>
            </a:r>
          </a:p>
          <a:p>
            <a:pPr marL="1371600" lvl="2" indent="-457200">
              <a:lnSpc>
                <a:spcPct val="90000"/>
              </a:lnSpc>
              <a:spcBef>
                <a:spcPct val="15000"/>
              </a:spcBef>
              <a:buFont typeface="Wingdings" pitchFamily="2" charset="2"/>
              <a:buAutoNum type="arabicPeriod"/>
            </a:pPr>
            <a:r>
              <a:rPr lang="en-CA" sz="2000" dirty="0" smtClean="0">
                <a:effectLst/>
              </a:rPr>
              <a:t>Right-click the entry for the </a:t>
            </a:r>
            <a:r>
              <a:rPr lang="en-CA" sz="2000" dirty="0" err="1" smtClean="0">
                <a:effectLst/>
              </a:rPr>
              <a:t>HubCode</a:t>
            </a:r>
            <a:r>
              <a:rPr lang="en-CA" sz="2000" dirty="0" smtClean="0">
                <a:effectLst/>
              </a:rPr>
              <a:t> parameter in the Report Data window and select Parameter Properties from the context menu. The Report Parameter Properties dialog box appears.</a:t>
            </a:r>
          </a:p>
          <a:p>
            <a:pPr marL="1371600" lvl="2" indent="-457200">
              <a:lnSpc>
                <a:spcPct val="90000"/>
              </a:lnSpc>
              <a:spcBef>
                <a:spcPct val="15000"/>
              </a:spcBef>
              <a:buFont typeface="Wingdings" pitchFamily="2" charset="2"/>
              <a:buAutoNum type="arabicPeriod"/>
            </a:pPr>
            <a:r>
              <a:rPr lang="en-CA" sz="2000" dirty="0" smtClean="0">
                <a:effectLst/>
              </a:rPr>
              <a:t>Change Prompt to </a:t>
            </a:r>
            <a:r>
              <a:rPr lang="en-CA" sz="2000" b="1" dirty="0" smtClean="0">
                <a:effectLst/>
              </a:rPr>
              <a:t>Hub</a:t>
            </a:r>
            <a:r>
              <a:rPr lang="en-CA" sz="2000" dirty="0" smtClean="0">
                <a:effectLst/>
              </a:rPr>
              <a:t>.</a:t>
            </a:r>
          </a:p>
          <a:p>
            <a:pPr marL="1371600" lvl="2" indent="-457200">
              <a:lnSpc>
                <a:spcPct val="90000"/>
              </a:lnSpc>
              <a:spcBef>
                <a:spcPct val="15000"/>
              </a:spcBef>
              <a:buFont typeface="Wingdings" pitchFamily="2" charset="2"/>
              <a:buAutoNum type="arabicPeriod"/>
            </a:pPr>
            <a:r>
              <a:rPr lang="en-CA" sz="2000" dirty="0" smtClean="0">
                <a:effectLst/>
              </a:rPr>
              <a:t>Select the Available Values page.</a:t>
            </a:r>
          </a:p>
          <a:p>
            <a:pPr marL="1371600" lvl="2" indent="-457200">
              <a:lnSpc>
                <a:spcPct val="90000"/>
              </a:lnSpc>
              <a:spcBef>
                <a:spcPct val="15000"/>
              </a:spcBef>
              <a:buFont typeface="Wingdings" pitchFamily="2" charset="2"/>
              <a:buAutoNum type="arabicPeriod"/>
            </a:pPr>
            <a:r>
              <a:rPr lang="en-CA" sz="2000" dirty="0" smtClean="0">
                <a:effectLst/>
              </a:rPr>
              <a:t>Select the Get values from a query radio button.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85725" y="76200"/>
            <a:ext cx="8991600" cy="6705600"/>
          </a:xfrm>
          <a:ln>
            <a:solidFill>
              <a:schemeClr val="accent1"/>
            </a:solidFill>
          </a:ln>
        </p:spPr>
        <p:txBody>
          <a:bodyPr/>
          <a:lstStyle/>
          <a:p>
            <a:pPr marL="609600" indent="-609600" eaLnBrk="1" hangingPunct="1">
              <a:lnSpc>
                <a:spcPct val="80000"/>
              </a:lnSpc>
            </a:pPr>
            <a:r>
              <a:rPr lang="en-US" sz="2400" b="1" smtClean="0">
                <a:effectLst/>
              </a:rPr>
              <a:t>Exercise 1</a:t>
            </a:r>
          </a:p>
          <a:p>
            <a:pPr marL="990600" lvl="1" indent="-533400">
              <a:lnSpc>
                <a:spcPct val="80000"/>
              </a:lnSpc>
            </a:pPr>
            <a:r>
              <a:rPr lang="en-CA" sz="2200" b="1" smtClean="0">
                <a:effectLst/>
              </a:rPr>
              <a:t>Report Template, Task 1: Create the Template Project and the Template Report with </a:t>
            </a:r>
            <a:r>
              <a:rPr lang="en-CA" sz="2100" b="1" smtClean="0">
                <a:effectLst/>
              </a:rPr>
              <a:t>a Page Header</a:t>
            </a:r>
            <a:endParaRPr lang="en-US" sz="2100" b="1" smtClean="0">
              <a:effectLst/>
            </a:endParaRPr>
          </a:p>
          <a:p>
            <a:pPr marL="1371600" lvl="2" indent="-457200">
              <a:lnSpc>
                <a:spcPct val="88000"/>
              </a:lnSpc>
              <a:buFont typeface="Arial" charset="0"/>
              <a:buAutoNum type="arabicPeriod" startAt="12"/>
            </a:pPr>
            <a:r>
              <a:rPr lang="en-CA" sz="2100" smtClean="0">
                <a:effectLst/>
              </a:rPr>
              <a:t>Modify the following property for the page header:</a:t>
            </a:r>
          </a:p>
          <a:p>
            <a:pPr marL="1371600" lvl="2" indent="-457200">
              <a:lnSpc>
                <a:spcPct val="88000"/>
              </a:lnSpc>
              <a:buFont typeface="Arial" charset="0"/>
              <a:buAutoNum type="arabicPeriod" startAt="12"/>
            </a:pPr>
            <a:endParaRPr lang="en-US" sz="2100" smtClean="0">
              <a:effectLst/>
            </a:endParaRPr>
          </a:p>
          <a:p>
            <a:pPr marL="1371600" lvl="2" indent="-457200">
              <a:lnSpc>
                <a:spcPct val="88000"/>
              </a:lnSpc>
              <a:buFont typeface="Arial" charset="0"/>
              <a:buAutoNum type="arabicPeriod" startAt="12"/>
            </a:pPr>
            <a:endParaRPr lang="en-US" sz="2100" smtClean="0">
              <a:effectLst/>
            </a:endParaRPr>
          </a:p>
          <a:p>
            <a:pPr marL="1371600" lvl="2" indent="-457200">
              <a:lnSpc>
                <a:spcPct val="88000"/>
              </a:lnSpc>
            </a:pPr>
            <a:r>
              <a:rPr lang="en-CA" sz="2100" smtClean="0">
                <a:effectLst/>
              </a:rPr>
              <a:t>Reporting Services reports have a page header layout area that can be used to create a page heading for the report. </a:t>
            </a:r>
          </a:p>
          <a:p>
            <a:pPr marL="1371600" lvl="2" indent="-457200">
              <a:lnSpc>
                <a:spcPct val="88000"/>
              </a:lnSpc>
            </a:pPr>
            <a:r>
              <a:rPr lang="en-CA" sz="2100" smtClean="0">
                <a:effectLst/>
              </a:rPr>
              <a:t>The page header has properties, so it can be turned off on the first page or the last page of the report. Aside from these options, if the page header is turned on in the Report menu, it appears on each report page.</a:t>
            </a:r>
          </a:p>
          <a:p>
            <a:pPr marL="1371600" lvl="2" indent="-457200">
              <a:lnSpc>
                <a:spcPct val="88000"/>
              </a:lnSpc>
            </a:pPr>
            <a:r>
              <a:rPr lang="en-CA" sz="2100" smtClean="0">
                <a:effectLst/>
              </a:rPr>
              <a:t>The page header can be populated with images, text boxes, lines, and rectangles. </a:t>
            </a:r>
          </a:p>
          <a:p>
            <a:pPr marL="1371600" lvl="2" indent="-457200">
              <a:lnSpc>
                <a:spcPct val="88000"/>
              </a:lnSpc>
            </a:pPr>
            <a:r>
              <a:rPr lang="en-CA" sz="2100" smtClean="0">
                <a:effectLst/>
              </a:rPr>
              <a:t>You cannot, however, place any data regions, tables, matrixes, lists, or charts in a page header.</a:t>
            </a:r>
          </a:p>
          <a:p>
            <a:pPr marL="1371600" lvl="2" indent="-457200">
              <a:lnSpc>
                <a:spcPct val="88000"/>
              </a:lnSpc>
            </a:pPr>
            <a:r>
              <a:rPr lang="en-CA" sz="2100" smtClean="0">
                <a:effectLst/>
              </a:rPr>
              <a:t>You can place a text box that references a field from a dataset in the page header. </a:t>
            </a:r>
          </a:p>
          <a:p>
            <a:pPr marL="1371600" lvl="2" indent="-457200">
              <a:lnSpc>
                <a:spcPct val="88000"/>
              </a:lnSpc>
            </a:pPr>
            <a:r>
              <a:rPr lang="en-CA" sz="2100" smtClean="0">
                <a:effectLst/>
              </a:rPr>
              <a:t>As with any other field expression placed outside of a data region, the value will not change from page to page.</a:t>
            </a:r>
            <a:endParaRPr lang="en-US" sz="2100" smtClean="0">
              <a:effectLst/>
            </a:endParaRPr>
          </a:p>
        </p:txBody>
      </p:sp>
      <p:pic>
        <p:nvPicPr>
          <p:cNvPr id="8195" name="Picture 2"/>
          <p:cNvPicPr>
            <a:picLocks noChangeAspect="1" noChangeArrowheads="1"/>
          </p:cNvPicPr>
          <p:nvPr/>
        </p:nvPicPr>
        <p:blipFill>
          <a:blip r:embed="rId2" cstate="print"/>
          <a:srcRect/>
          <a:stretch>
            <a:fillRect/>
          </a:stretch>
        </p:blipFill>
        <p:spPr bwMode="auto">
          <a:xfrm>
            <a:off x="1447800" y="1524000"/>
            <a:ext cx="6248400" cy="436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5</a:t>
            </a:r>
          </a:p>
          <a:p>
            <a:pPr marL="990600" lvl="1" indent="-533400"/>
            <a:r>
              <a:rPr lang="en-CA" sz="2200" b="1" dirty="0" smtClean="0">
                <a:effectLst/>
              </a:rPr>
              <a:t>Overtime Report, Task 2: Create the Report Layout</a:t>
            </a:r>
          </a:p>
          <a:p>
            <a:pPr marL="1371600" lvl="2" indent="-457200">
              <a:lnSpc>
                <a:spcPct val="95000"/>
              </a:lnSpc>
              <a:spcBef>
                <a:spcPct val="15000"/>
              </a:spcBef>
              <a:buFont typeface="Wingdings" pitchFamily="2" charset="2"/>
              <a:buAutoNum type="arabicPeriod" startAt="11"/>
            </a:pPr>
            <a:r>
              <a:rPr lang="en-CA" sz="2000" dirty="0" smtClean="0">
                <a:effectLst/>
              </a:rPr>
              <a:t>Select HubsOver45 from the Dataset drop-down list. Select </a:t>
            </a:r>
            <a:r>
              <a:rPr lang="en-CA" sz="2000" dirty="0" err="1" smtClean="0">
                <a:effectLst/>
              </a:rPr>
              <a:t>HubCode</a:t>
            </a:r>
            <a:r>
              <a:rPr lang="en-CA" sz="2000" dirty="0" smtClean="0">
                <a:effectLst/>
              </a:rPr>
              <a:t> from the Value field drop-down list. Select Hub from the Label field drop-down list.</a:t>
            </a:r>
          </a:p>
          <a:p>
            <a:pPr marL="1371600" lvl="2" indent="-457200">
              <a:lnSpc>
                <a:spcPct val="95000"/>
              </a:lnSpc>
              <a:spcBef>
                <a:spcPct val="15000"/>
              </a:spcBef>
              <a:buFont typeface="Wingdings" pitchFamily="2" charset="2"/>
              <a:buAutoNum type="arabicPeriod" startAt="11"/>
            </a:pPr>
            <a:r>
              <a:rPr lang="en-CA" sz="2000" dirty="0" smtClean="0">
                <a:effectLst/>
              </a:rPr>
              <a:t>Click OK to exit the Report Parameter Properties dialog box.</a:t>
            </a:r>
          </a:p>
          <a:p>
            <a:pPr marL="1371600" lvl="2" indent="-457200">
              <a:lnSpc>
                <a:spcPct val="95000"/>
              </a:lnSpc>
              <a:spcBef>
                <a:spcPct val="15000"/>
              </a:spcBef>
              <a:buFont typeface="Wingdings" pitchFamily="2" charset="2"/>
              <a:buAutoNum type="arabicPeriod" startAt="11"/>
            </a:pPr>
            <a:r>
              <a:rPr lang="en-CA" sz="2000" dirty="0" smtClean="0">
                <a:effectLst/>
              </a:rPr>
              <a:t>Place a text box onto the body of the report. Modify the following properties of this text box:</a:t>
            </a:r>
          </a:p>
          <a:p>
            <a:pPr marL="1371600" lvl="2" indent="-457200">
              <a:lnSpc>
                <a:spcPct val="95000"/>
              </a:lnSpc>
              <a:spcBef>
                <a:spcPct val="15000"/>
              </a:spcBef>
              <a:buFont typeface="Wingdings" pitchFamily="2" charset="2"/>
              <a:buAutoNum type="arabicPeriod" startAt="11"/>
            </a:pPr>
            <a:endParaRPr lang="en-CA" sz="2000" dirty="0" smtClean="0">
              <a:effectLst/>
            </a:endParaRPr>
          </a:p>
          <a:p>
            <a:pPr marL="1371600" lvl="2" indent="-457200">
              <a:lnSpc>
                <a:spcPct val="95000"/>
              </a:lnSpc>
              <a:spcBef>
                <a:spcPct val="15000"/>
              </a:spcBef>
              <a:buFont typeface="Wingdings" pitchFamily="2" charset="2"/>
              <a:buAutoNum type="arabicPeriod" startAt="11"/>
            </a:pPr>
            <a:endParaRPr lang="en-CA" sz="2000" dirty="0" smtClean="0">
              <a:effectLst/>
            </a:endParaRPr>
          </a:p>
          <a:p>
            <a:pPr marL="1371600" lvl="2" indent="-457200">
              <a:lnSpc>
                <a:spcPct val="95000"/>
              </a:lnSpc>
              <a:spcBef>
                <a:spcPct val="15000"/>
              </a:spcBef>
              <a:buFont typeface="Wingdings" pitchFamily="2" charset="2"/>
              <a:buAutoNum type="arabicPeriod" startAt="11"/>
            </a:pPr>
            <a:endParaRPr lang="en-CA" sz="2000" dirty="0" smtClean="0">
              <a:effectLst/>
            </a:endParaRPr>
          </a:p>
          <a:p>
            <a:pPr marL="1371600" lvl="2" indent="-457200">
              <a:lnSpc>
                <a:spcPct val="95000"/>
              </a:lnSpc>
              <a:spcBef>
                <a:spcPct val="15000"/>
              </a:spcBef>
              <a:buFont typeface="Wingdings" pitchFamily="2" charset="2"/>
              <a:buAutoNum type="arabicPeriod" startAt="11"/>
            </a:pPr>
            <a:endParaRPr lang="en-CA" sz="2000" dirty="0" smtClean="0">
              <a:effectLst/>
            </a:endParaRPr>
          </a:p>
          <a:p>
            <a:pPr marL="1371600" lvl="2" indent="-457200">
              <a:lnSpc>
                <a:spcPct val="95000"/>
              </a:lnSpc>
              <a:spcBef>
                <a:spcPct val="15000"/>
              </a:spcBef>
              <a:buFont typeface="Wingdings" pitchFamily="2" charset="2"/>
              <a:buAutoNum type="arabicPeriod" startAt="11"/>
            </a:pPr>
            <a:endParaRPr lang="en-CA" sz="2000" dirty="0" smtClean="0">
              <a:effectLst/>
            </a:endParaRPr>
          </a:p>
          <a:p>
            <a:pPr marL="1371600" lvl="2" indent="-457200">
              <a:lnSpc>
                <a:spcPct val="95000"/>
              </a:lnSpc>
              <a:spcBef>
                <a:spcPct val="15000"/>
              </a:spcBef>
              <a:buFont typeface="Wingdings" pitchFamily="2" charset="2"/>
              <a:buAutoNum type="arabicPeriod" startAt="11"/>
            </a:pPr>
            <a:endParaRPr lang="en-CA" sz="1600" dirty="0" smtClean="0">
              <a:effectLst/>
            </a:endParaRPr>
          </a:p>
          <a:p>
            <a:pPr marL="1371600" lvl="2" indent="-457200">
              <a:lnSpc>
                <a:spcPct val="95000"/>
              </a:lnSpc>
              <a:spcBef>
                <a:spcPct val="15000"/>
              </a:spcBef>
              <a:buFont typeface="Wingdings" pitchFamily="2" charset="2"/>
              <a:buAutoNum type="arabicPeriod" startAt="11"/>
            </a:pPr>
            <a:r>
              <a:rPr lang="en-CA" sz="2000" dirty="0" smtClean="0">
                <a:effectLst/>
              </a:rPr>
              <a:t>Place a second text box onto the body of the report. Modify the following properties of this text box:</a:t>
            </a:r>
          </a:p>
          <a:p>
            <a:pPr marL="1371600" lvl="2" indent="-457200"/>
            <a:endParaRPr lang="en-CA" sz="2000" dirty="0" smtClean="0">
              <a:effectLst/>
            </a:endParaRPr>
          </a:p>
        </p:txBody>
      </p:sp>
      <p:pic>
        <p:nvPicPr>
          <p:cNvPr id="81926" name="Picture 6"/>
          <p:cNvPicPr>
            <a:picLocks noChangeAspect="1" noChangeArrowheads="1"/>
          </p:cNvPicPr>
          <p:nvPr/>
        </p:nvPicPr>
        <p:blipFill>
          <a:blip r:embed="rId2" cstate="print"/>
          <a:srcRect/>
          <a:stretch>
            <a:fillRect/>
          </a:stretch>
        </p:blipFill>
        <p:spPr bwMode="auto">
          <a:xfrm>
            <a:off x="1600200" y="2819400"/>
            <a:ext cx="3238500" cy="1847417"/>
          </a:xfrm>
          <a:prstGeom prst="rect">
            <a:avLst/>
          </a:prstGeom>
          <a:noFill/>
          <a:ln w="9525">
            <a:noFill/>
            <a:miter lim="800000"/>
            <a:headEnd/>
            <a:tailEnd/>
          </a:ln>
        </p:spPr>
      </p:pic>
      <p:pic>
        <p:nvPicPr>
          <p:cNvPr id="81927" name="Picture 7"/>
          <p:cNvPicPr>
            <a:picLocks noChangeAspect="1" noChangeArrowheads="1"/>
          </p:cNvPicPr>
          <p:nvPr/>
        </p:nvPicPr>
        <p:blipFill>
          <a:blip r:embed="rId3" cstate="print"/>
          <a:srcRect/>
          <a:stretch>
            <a:fillRect/>
          </a:stretch>
        </p:blipFill>
        <p:spPr bwMode="auto">
          <a:xfrm>
            <a:off x="1524000" y="5357309"/>
            <a:ext cx="3428999" cy="15006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5</a:t>
            </a:r>
          </a:p>
          <a:p>
            <a:pPr marL="990600" lvl="1" indent="-533400"/>
            <a:r>
              <a:rPr lang="en-CA" sz="2200" b="1" dirty="0" smtClean="0">
                <a:effectLst/>
              </a:rPr>
              <a:t>Overtime Report, Task 2: Create the Report Layout</a:t>
            </a:r>
          </a:p>
          <a:p>
            <a:pPr marL="1371600" lvl="2" indent="-457200">
              <a:lnSpc>
                <a:spcPct val="90000"/>
              </a:lnSpc>
              <a:buFont typeface="Wingdings" pitchFamily="2" charset="2"/>
              <a:buAutoNum type="arabicPeriod" startAt="15"/>
            </a:pPr>
            <a:r>
              <a:rPr lang="en-CA" sz="2000" dirty="0" smtClean="0">
                <a:effectLst/>
              </a:rPr>
              <a:t>Right-click this text box and select Expression from the context menu.</a:t>
            </a:r>
          </a:p>
          <a:p>
            <a:pPr marL="1371600" lvl="2" indent="-457200">
              <a:lnSpc>
                <a:spcPct val="90000"/>
              </a:lnSpc>
              <a:buFont typeface="Wingdings" pitchFamily="2" charset="2"/>
              <a:buAutoNum type="arabicPeriod" startAt="15"/>
            </a:pPr>
            <a:r>
              <a:rPr lang="en-CA" sz="2000" dirty="0" smtClean="0">
                <a:effectLst/>
              </a:rPr>
              <a:t>Type the following in the Set expression for: Value area:</a:t>
            </a:r>
          </a:p>
          <a:p>
            <a:pPr marL="1752600" lvl="3" indent="-381000">
              <a:lnSpc>
                <a:spcPct val="90000"/>
              </a:lnSpc>
              <a:buFont typeface="Wingdings" pitchFamily="2" charset="2"/>
              <a:buNone/>
            </a:pPr>
            <a:r>
              <a:rPr lang="en-CA" sz="1800" dirty="0" smtClean="0">
                <a:effectLst/>
                <a:latin typeface="Courier New" pitchFamily="49" charset="0"/>
              </a:rPr>
              <a:t>= "Week: " &amp; </a:t>
            </a:r>
            <a:r>
              <a:rPr lang="en-CA" sz="1800" dirty="0" err="1" smtClean="0">
                <a:effectLst/>
                <a:latin typeface="Courier New" pitchFamily="49" charset="0"/>
              </a:rPr>
              <a:t>Parameters!Week.Value</a:t>
            </a:r>
            <a:r>
              <a:rPr lang="en-CA" sz="1800" dirty="0" smtClean="0">
                <a:effectLst/>
                <a:latin typeface="Courier New" pitchFamily="49" charset="0"/>
              </a:rPr>
              <a:t> &amp; " Hub: " &amp; </a:t>
            </a:r>
            <a:r>
              <a:rPr lang="en-CA" sz="1800" dirty="0" err="1" smtClean="0">
                <a:effectLst/>
                <a:latin typeface="Courier New" pitchFamily="49" charset="0"/>
              </a:rPr>
              <a:t>Parameters!HubCode.Value</a:t>
            </a:r>
            <a:endParaRPr lang="en-CA" sz="1800" dirty="0" smtClean="0">
              <a:effectLst/>
              <a:latin typeface="Courier New" pitchFamily="49" charset="0"/>
            </a:endParaRPr>
          </a:p>
          <a:p>
            <a:pPr marL="1371600" lvl="2" indent="-457200">
              <a:lnSpc>
                <a:spcPct val="90000"/>
              </a:lnSpc>
              <a:buFont typeface="Wingdings" pitchFamily="2" charset="2"/>
              <a:buAutoNum type="arabicPeriod" startAt="15"/>
            </a:pPr>
            <a:r>
              <a:rPr lang="en-CA" sz="2000" dirty="0" smtClean="0">
                <a:effectLst/>
              </a:rPr>
              <a:t>Click OK to exit the Expression dialog box.</a:t>
            </a:r>
          </a:p>
          <a:p>
            <a:pPr marL="1371600" lvl="2" indent="-457200">
              <a:lnSpc>
                <a:spcPct val="90000"/>
              </a:lnSpc>
              <a:buFont typeface="Wingdings" pitchFamily="2" charset="2"/>
              <a:buAutoNum type="arabicPeriod" startAt="15"/>
            </a:pPr>
            <a:r>
              <a:rPr lang="en-CA" sz="2000" dirty="0" smtClean="0">
                <a:effectLst/>
              </a:rPr>
              <a:t>Place a third text box onto the body of the report. Modify the following properties of this text box:</a:t>
            </a:r>
          </a:p>
          <a:p>
            <a:pPr marL="1371600" lvl="2" indent="-457200">
              <a:lnSpc>
                <a:spcPct val="90000"/>
              </a:lnSpc>
              <a:buFont typeface="Wingdings" pitchFamily="2" charset="2"/>
              <a:buAutoNum type="arabicPeriod" startAt="15"/>
            </a:pPr>
            <a:endParaRPr lang="en-CA" sz="2000" dirty="0" smtClean="0">
              <a:effectLst/>
            </a:endParaRPr>
          </a:p>
          <a:p>
            <a:pPr marL="1371600" lvl="2" indent="-457200">
              <a:lnSpc>
                <a:spcPct val="90000"/>
              </a:lnSpc>
              <a:buFont typeface="Wingdings" pitchFamily="2" charset="2"/>
              <a:buAutoNum type="arabicPeriod" startAt="15"/>
            </a:pPr>
            <a:endParaRPr lang="en-CA" sz="2000" dirty="0" smtClean="0">
              <a:effectLst/>
            </a:endParaRPr>
          </a:p>
          <a:p>
            <a:pPr marL="1371600" lvl="2" indent="-457200">
              <a:lnSpc>
                <a:spcPct val="90000"/>
              </a:lnSpc>
              <a:buFont typeface="Wingdings" pitchFamily="2" charset="2"/>
              <a:buAutoNum type="arabicPeriod" startAt="15"/>
            </a:pPr>
            <a:endParaRPr lang="en-CA" sz="2000" dirty="0" smtClean="0">
              <a:effectLst/>
            </a:endParaRPr>
          </a:p>
          <a:p>
            <a:pPr marL="1371600" lvl="2" indent="-457200">
              <a:lnSpc>
                <a:spcPct val="90000"/>
              </a:lnSpc>
              <a:buFont typeface="Wingdings" pitchFamily="2" charset="2"/>
              <a:buAutoNum type="arabicPeriod" startAt="15"/>
            </a:pPr>
            <a:endParaRPr lang="en-CA" sz="2000" dirty="0" smtClean="0">
              <a:effectLst/>
            </a:endParaRPr>
          </a:p>
          <a:p>
            <a:pPr marL="1371600" lvl="2" indent="-457200">
              <a:lnSpc>
                <a:spcPct val="90000"/>
              </a:lnSpc>
              <a:buFont typeface="Wingdings" pitchFamily="2" charset="2"/>
              <a:buAutoNum type="arabicPeriod" startAt="15"/>
            </a:pPr>
            <a:endParaRPr lang="en-CA" sz="2000" dirty="0" smtClean="0">
              <a:effectLst/>
            </a:endParaRPr>
          </a:p>
          <a:p>
            <a:pPr marL="1371600" lvl="2" indent="-457200">
              <a:lnSpc>
                <a:spcPct val="90000"/>
              </a:lnSpc>
              <a:buFont typeface="Wingdings" pitchFamily="2" charset="2"/>
              <a:buAutoNum type="arabicPeriod" startAt="15"/>
            </a:pPr>
            <a:endParaRPr lang="en-CA" sz="2000" dirty="0" smtClean="0">
              <a:effectLst/>
            </a:endParaRPr>
          </a:p>
          <a:p>
            <a:pPr marL="1371600" lvl="2" indent="-457200">
              <a:lnSpc>
                <a:spcPct val="90000"/>
              </a:lnSpc>
              <a:buFont typeface="Wingdings" pitchFamily="2" charset="2"/>
              <a:buAutoNum type="arabicPeriod" startAt="15"/>
            </a:pPr>
            <a:endParaRPr lang="en-CA" sz="1200" dirty="0" smtClean="0">
              <a:effectLst/>
            </a:endParaRPr>
          </a:p>
          <a:p>
            <a:pPr marL="1371600" lvl="2" indent="-457200">
              <a:lnSpc>
                <a:spcPct val="90000"/>
              </a:lnSpc>
              <a:buFont typeface="Wingdings" pitchFamily="2" charset="2"/>
              <a:buAutoNum type="arabicPeriod" startAt="19"/>
            </a:pPr>
            <a:r>
              <a:rPr lang="en-CA" sz="2000" dirty="0" smtClean="0">
                <a:effectLst/>
              </a:rPr>
              <a:t>Use the table template to place a </a:t>
            </a:r>
            <a:r>
              <a:rPr lang="en-CA" sz="2000" dirty="0" err="1" smtClean="0">
                <a:effectLst/>
              </a:rPr>
              <a:t>tablix</a:t>
            </a:r>
            <a:r>
              <a:rPr lang="en-CA" sz="2000" dirty="0" smtClean="0">
                <a:effectLst/>
              </a:rPr>
              <a:t> onto the body of the report immediately below the third text box.</a:t>
            </a:r>
          </a:p>
          <a:p>
            <a:pPr marL="1371600" lvl="2" indent="-457200">
              <a:lnSpc>
                <a:spcPct val="90000"/>
              </a:lnSpc>
              <a:buFont typeface="Wingdings" pitchFamily="2" charset="2"/>
              <a:buAutoNum type="arabicPeriod" startAt="19"/>
            </a:pPr>
            <a:r>
              <a:rPr lang="en-CA" sz="2000" dirty="0" smtClean="0">
                <a:effectLst/>
              </a:rPr>
              <a:t>Place the </a:t>
            </a:r>
            <a:r>
              <a:rPr lang="en-CA" sz="2000" dirty="0" err="1" smtClean="0">
                <a:effectLst/>
              </a:rPr>
              <a:t>EmployeeNumber</a:t>
            </a:r>
            <a:r>
              <a:rPr lang="en-CA" sz="2000" dirty="0" smtClean="0">
                <a:effectLst/>
              </a:rPr>
              <a:t> field from the EmployeesOver45 dataset in the leftmost cell in the detail row of the </a:t>
            </a:r>
            <a:r>
              <a:rPr lang="en-CA" sz="2000" dirty="0" err="1" smtClean="0">
                <a:effectLst/>
              </a:rPr>
              <a:t>tablix</a:t>
            </a:r>
            <a:r>
              <a:rPr lang="en-CA" sz="2000" dirty="0" smtClean="0">
                <a:effectLst/>
              </a:rPr>
              <a:t>.</a:t>
            </a:r>
          </a:p>
        </p:txBody>
      </p:sp>
      <p:pic>
        <p:nvPicPr>
          <p:cNvPr id="82951" name="Picture 7"/>
          <p:cNvPicPr>
            <a:picLocks noChangeAspect="1" noChangeArrowheads="1"/>
          </p:cNvPicPr>
          <p:nvPr/>
        </p:nvPicPr>
        <p:blipFill>
          <a:blip r:embed="rId2" cstate="print"/>
          <a:srcRect/>
          <a:stretch>
            <a:fillRect/>
          </a:stretch>
        </p:blipFill>
        <p:spPr bwMode="auto">
          <a:xfrm>
            <a:off x="1600200" y="3352800"/>
            <a:ext cx="5410200" cy="2139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5</a:t>
            </a:r>
          </a:p>
          <a:p>
            <a:pPr marL="990600" lvl="1" indent="-533400"/>
            <a:r>
              <a:rPr lang="en-CA" sz="2200" b="1" dirty="0" smtClean="0">
                <a:effectLst/>
              </a:rPr>
              <a:t>Overtime Report, Task 2: Create the Report Layout</a:t>
            </a:r>
          </a:p>
          <a:p>
            <a:pPr marL="1371600" lvl="2" indent="-457200">
              <a:buFont typeface="Wingdings" pitchFamily="2" charset="2"/>
              <a:buAutoNum type="arabicPeriod" startAt="21"/>
            </a:pPr>
            <a:r>
              <a:rPr lang="en-CA" sz="2000" dirty="0" smtClean="0">
                <a:effectLst/>
              </a:rPr>
              <a:t>Place the </a:t>
            </a:r>
            <a:r>
              <a:rPr lang="en-CA" sz="2000" dirty="0" err="1" smtClean="0">
                <a:effectLst/>
              </a:rPr>
              <a:t>FirstName</a:t>
            </a:r>
            <a:r>
              <a:rPr lang="en-CA" sz="2000" dirty="0" smtClean="0">
                <a:effectLst/>
              </a:rPr>
              <a:t> field from the EmployeesOver45 dataset in the center cell in the detail row of the </a:t>
            </a:r>
            <a:r>
              <a:rPr lang="en-CA" sz="2000" dirty="0" err="1" smtClean="0">
                <a:effectLst/>
              </a:rPr>
              <a:t>tablix</a:t>
            </a:r>
            <a:r>
              <a:rPr lang="en-CA" sz="2000" dirty="0" smtClean="0">
                <a:effectLst/>
              </a:rPr>
              <a:t>.</a:t>
            </a:r>
          </a:p>
          <a:p>
            <a:pPr marL="1371600" lvl="2" indent="-457200">
              <a:buFont typeface="Wingdings" pitchFamily="2" charset="2"/>
              <a:buAutoNum type="arabicPeriod" startAt="21"/>
            </a:pPr>
            <a:r>
              <a:rPr lang="en-CA" sz="2000" dirty="0" smtClean="0">
                <a:effectLst/>
              </a:rPr>
              <a:t>Place the </a:t>
            </a:r>
            <a:r>
              <a:rPr lang="en-CA" sz="2000" dirty="0" err="1" smtClean="0">
                <a:effectLst/>
              </a:rPr>
              <a:t>LastName</a:t>
            </a:r>
            <a:r>
              <a:rPr lang="en-CA" sz="2000" dirty="0" smtClean="0">
                <a:effectLst/>
              </a:rPr>
              <a:t> field from the EmployeesOver45 dataset in the rightmost cell in the detail row of the </a:t>
            </a:r>
            <a:r>
              <a:rPr lang="en-CA" sz="2000" dirty="0" err="1" smtClean="0">
                <a:effectLst/>
              </a:rPr>
              <a:t>tablix</a:t>
            </a:r>
            <a:r>
              <a:rPr lang="en-CA" sz="2000" dirty="0" smtClean="0">
                <a:effectLst/>
              </a:rPr>
              <a:t>.</a:t>
            </a:r>
          </a:p>
          <a:p>
            <a:pPr marL="1371600" lvl="2" indent="-457200">
              <a:buFont typeface="Wingdings" pitchFamily="2" charset="2"/>
              <a:buAutoNum type="arabicPeriod" startAt="21"/>
            </a:pPr>
            <a:r>
              <a:rPr lang="en-CA" sz="2000" dirty="0" smtClean="0">
                <a:effectLst/>
              </a:rPr>
              <a:t>Drag the </a:t>
            </a:r>
            <a:r>
              <a:rPr lang="en-CA" sz="2000" dirty="0" err="1" smtClean="0">
                <a:effectLst/>
              </a:rPr>
              <a:t>HoursWorked</a:t>
            </a:r>
            <a:r>
              <a:rPr lang="en-CA" sz="2000" dirty="0" smtClean="0">
                <a:effectLst/>
              </a:rPr>
              <a:t> field from the EmployeesOver45 dataset in the Report Data window and use it to add a new column on the right side of the </a:t>
            </a:r>
            <a:r>
              <a:rPr lang="en-CA" sz="2000" dirty="0" err="1" smtClean="0">
                <a:effectLst/>
              </a:rPr>
              <a:t>tablix</a:t>
            </a:r>
            <a:r>
              <a:rPr lang="en-CA" sz="2000" dirty="0" smtClean="0">
                <a:effectLst/>
              </a:rPr>
              <a:t>.</a:t>
            </a:r>
          </a:p>
          <a:p>
            <a:pPr marL="1371600" lvl="2" indent="-457200">
              <a:buFont typeface="Wingdings" pitchFamily="2" charset="2"/>
              <a:buAutoNum type="arabicPeriod" startAt="21"/>
            </a:pPr>
            <a:r>
              <a:rPr lang="en-CA" sz="2000" dirty="0" smtClean="0">
                <a:effectLst/>
              </a:rPr>
              <a:t>Select the </a:t>
            </a:r>
            <a:r>
              <a:rPr lang="en-CA" sz="2000" dirty="0" err="1" smtClean="0">
                <a:effectLst/>
              </a:rPr>
              <a:t>tablix</a:t>
            </a:r>
            <a:r>
              <a:rPr lang="en-CA" sz="2000" dirty="0" smtClean="0">
                <a:effectLst/>
              </a:rPr>
              <a:t> header row. Modify the following property:</a:t>
            </a:r>
          </a:p>
          <a:p>
            <a:pPr marL="1371600" lvl="2" indent="-457200">
              <a:buFont typeface="Wingdings" pitchFamily="2" charset="2"/>
              <a:buAutoNum type="arabicPeriod" startAt="21"/>
            </a:pPr>
            <a:endParaRPr lang="en-CA" sz="2000" dirty="0" smtClean="0">
              <a:effectLst/>
            </a:endParaRPr>
          </a:p>
          <a:p>
            <a:pPr marL="1371600" lvl="2" indent="-457200">
              <a:buFont typeface="Wingdings" pitchFamily="2" charset="2"/>
              <a:buAutoNum type="arabicPeriod" startAt="21"/>
            </a:pPr>
            <a:endParaRPr lang="en-CA" sz="2000" dirty="0" smtClean="0">
              <a:effectLst/>
            </a:endParaRPr>
          </a:p>
          <a:p>
            <a:pPr marL="1371600" lvl="2" indent="-457200">
              <a:buFont typeface="Wingdings" pitchFamily="2" charset="2"/>
              <a:buAutoNum type="arabicPeriod" startAt="21"/>
            </a:pPr>
            <a:r>
              <a:rPr lang="en-CA" sz="2000" dirty="0" smtClean="0">
                <a:effectLst/>
              </a:rPr>
              <a:t>Select the leftmost table column. Modify the following property:</a:t>
            </a:r>
          </a:p>
          <a:p>
            <a:pPr marL="1371600" lvl="2" indent="-457200">
              <a:buFont typeface="Wingdings" pitchFamily="2" charset="2"/>
              <a:buAutoNum type="arabicPeriod" startAt="21"/>
            </a:pPr>
            <a:endParaRPr lang="en-CA" sz="2000" dirty="0" smtClean="0">
              <a:effectLst/>
            </a:endParaRPr>
          </a:p>
          <a:p>
            <a:pPr marL="1371600" lvl="2" indent="-457200">
              <a:buFont typeface="Wingdings" pitchFamily="2" charset="2"/>
              <a:buAutoNum type="arabicPeriod" startAt="21"/>
            </a:pPr>
            <a:endParaRPr lang="en-CA" sz="2000" dirty="0" smtClean="0">
              <a:effectLst/>
            </a:endParaRPr>
          </a:p>
          <a:p>
            <a:pPr marL="1371600" lvl="2" indent="-457200">
              <a:buFont typeface="Wingdings" pitchFamily="2" charset="2"/>
              <a:buAutoNum type="arabicPeriod" startAt="26"/>
            </a:pPr>
            <a:r>
              <a:rPr lang="en-CA" sz="2000" dirty="0" smtClean="0">
                <a:effectLst/>
              </a:rPr>
              <a:t>Right-click the gray box in the upper-left corner of the </a:t>
            </a:r>
            <a:r>
              <a:rPr lang="en-CA" sz="2000" dirty="0" err="1" smtClean="0">
                <a:effectLst/>
              </a:rPr>
              <a:t>tablix</a:t>
            </a:r>
            <a:r>
              <a:rPr lang="en-CA" sz="2000" dirty="0" smtClean="0">
                <a:effectLst/>
              </a:rPr>
              <a:t> and select </a:t>
            </a:r>
            <a:r>
              <a:rPr lang="en-CA" sz="2000" dirty="0" err="1" smtClean="0">
                <a:effectLst/>
              </a:rPr>
              <a:t>Tablix</a:t>
            </a:r>
            <a:r>
              <a:rPr lang="en-CA" sz="2000" dirty="0" smtClean="0">
                <a:effectLst/>
              </a:rPr>
              <a:t> Properties from the context menu. The </a:t>
            </a:r>
            <a:r>
              <a:rPr lang="en-CA" sz="2000" dirty="0" err="1" smtClean="0">
                <a:effectLst/>
              </a:rPr>
              <a:t>Tablix</a:t>
            </a:r>
            <a:r>
              <a:rPr lang="en-CA" sz="2000" dirty="0" smtClean="0">
                <a:effectLst/>
              </a:rPr>
              <a:t> Properties dialog box appears.</a:t>
            </a:r>
          </a:p>
          <a:p>
            <a:pPr marL="1371600" lvl="2" indent="-457200">
              <a:buFont typeface="Wingdings" pitchFamily="2" charset="2"/>
              <a:buAutoNum type="arabicPeriod" startAt="26"/>
            </a:pPr>
            <a:r>
              <a:rPr lang="en-CA" sz="2000" dirty="0" smtClean="0">
                <a:effectLst/>
              </a:rPr>
              <a:t>Select the Filters page.</a:t>
            </a:r>
          </a:p>
        </p:txBody>
      </p:sp>
      <p:pic>
        <p:nvPicPr>
          <p:cNvPr id="83974" name="Picture 6"/>
          <p:cNvPicPr>
            <a:picLocks noChangeAspect="1" noChangeArrowheads="1"/>
          </p:cNvPicPr>
          <p:nvPr/>
        </p:nvPicPr>
        <p:blipFill>
          <a:blip r:embed="rId2" cstate="print"/>
          <a:srcRect/>
          <a:stretch>
            <a:fillRect/>
          </a:stretch>
        </p:blipFill>
        <p:spPr bwMode="auto">
          <a:xfrm>
            <a:off x="1524000" y="3657600"/>
            <a:ext cx="4429125" cy="628650"/>
          </a:xfrm>
          <a:prstGeom prst="rect">
            <a:avLst/>
          </a:prstGeom>
          <a:noFill/>
          <a:ln w="9525">
            <a:noFill/>
            <a:miter lim="800000"/>
            <a:headEnd/>
            <a:tailEnd/>
          </a:ln>
        </p:spPr>
      </p:pic>
      <p:pic>
        <p:nvPicPr>
          <p:cNvPr id="83975" name="Picture 7"/>
          <p:cNvPicPr>
            <a:picLocks noChangeAspect="1" noChangeArrowheads="1"/>
          </p:cNvPicPr>
          <p:nvPr/>
        </p:nvPicPr>
        <p:blipFill>
          <a:blip r:embed="rId3" cstate="print"/>
          <a:srcRect/>
          <a:stretch>
            <a:fillRect/>
          </a:stretch>
        </p:blipFill>
        <p:spPr bwMode="auto">
          <a:xfrm>
            <a:off x="1559560" y="4724400"/>
            <a:ext cx="4231640" cy="5783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5</a:t>
            </a:r>
          </a:p>
          <a:p>
            <a:pPr marL="990600" lvl="1" indent="-533400"/>
            <a:r>
              <a:rPr lang="en-CA" sz="2200" b="1" dirty="0" smtClean="0">
                <a:effectLst/>
              </a:rPr>
              <a:t>Overtime Report, Task 2: Create the Report Layout</a:t>
            </a:r>
          </a:p>
          <a:p>
            <a:pPr marL="1371600" lvl="2" indent="-457200">
              <a:buFont typeface="Wingdings" pitchFamily="2" charset="2"/>
              <a:buAutoNum type="arabicPeriod" startAt="28"/>
            </a:pPr>
            <a:r>
              <a:rPr lang="en-CA" sz="2000" dirty="0" smtClean="0">
                <a:effectLst/>
              </a:rPr>
              <a:t>Click Add to create a new filter entry.</a:t>
            </a:r>
          </a:p>
          <a:p>
            <a:pPr marL="1371600" lvl="2" indent="-457200">
              <a:buFont typeface="Wingdings" pitchFamily="2" charset="2"/>
              <a:buAutoNum type="arabicPeriod" startAt="28"/>
            </a:pPr>
            <a:r>
              <a:rPr lang="en-CA" sz="2000" dirty="0" smtClean="0">
                <a:effectLst/>
              </a:rPr>
              <a:t>Select [</a:t>
            </a:r>
            <a:r>
              <a:rPr lang="en-CA" sz="2000" dirty="0" err="1" smtClean="0">
                <a:effectLst/>
              </a:rPr>
              <a:t>HoursWorked</a:t>
            </a:r>
            <a:r>
              <a:rPr lang="en-CA" sz="2000" dirty="0" smtClean="0">
                <a:effectLst/>
              </a:rPr>
              <a:t>] from the Expression drop-down list.</a:t>
            </a:r>
          </a:p>
          <a:p>
            <a:pPr marL="1371600" lvl="2" indent="-457200">
              <a:buFont typeface="Wingdings" pitchFamily="2" charset="2"/>
              <a:buAutoNum type="arabicPeriod" startAt="28"/>
            </a:pPr>
            <a:r>
              <a:rPr lang="en-CA" sz="2000" dirty="0" smtClean="0">
                <a:effectLst/>
              </a:rPr>
              <a:t>Select &lt;= from the Operator drop-down list.</a:t>
            </a:r>
          </a:p>
          <a:p>
            <a:pPr marL="1371600" lvl="2" indent="-457200">
              <a:buFont typeface="Wingdings" pitchFamily="2" charset="2"/>
              <a:buAutoNum type="arabicPeriod" startAt="28"/>
            </a:pPr>
            <a:r>
              <a:rPr lang="en-CA" sz="2000" dirty="0" smtClean="0">
                <a:effectLst/>
              </a:rPr>
              <a:t>Type </a:t>
            </a:r>
            <a:r>
              <a:rPr lang="en-CA" sz="2000" b="1" dirty="0" smtClean="0">
                <a:effectLst/>
              </a:rPr>
              <a:t>=55 </a:t>
            </a:r>
            <a:r>
              <a:rPr lang="en-CA" sz="2000" dirty="0" smtClean="0">
                <a:effectLst/>
              </a:rPr>
              <a:t>for Value.</a:t>
            </a:r>
          </a:p>
          <a:p>
            <a:pPr marL="1371600" lvl="2" indent="-457200">
              <a:buFont typeface="Wingdings" pitchFamily="2" charset="2"/>
              <a:buAutoNum type="arabicPeriod" startAt="28"/>
            </a:pPr>
            <a:r>
              <a:rPr lang="en-CA" sz="2000" dirty="0" smtClean="0">
                <a:effectLst/>
              </a:rPr>
              <a:t>Click OK to exit the </a:t>
            </a:r>
            <a:r>
              <a:rPr lang="en-CA" sz="2000" dirty="0" err="1" smtClean="0">
                <a:effectLst/>
              </a:rPr>
              <a:t>Tablix</a:t>
            </a:r>
            <a:r>
              <a:rPr lang="en-CA" sz="2000" dirty="0" smtClean="0">
                <a:effectLst/>
              </a:rPr>
              <a:t> Properties dialog box.</a:t>
            </a:r>
          </a:p>
          <a:p>
            <a:pPr marL="1371600" lvl="2" indent="-457200">
              <a:buFont typeface="Wingdings" pitchFamily="2" charset="2"/>
              <a:buAutoNum type="arabicPeriod" startAt="28"/>
            </a:pPr>
            <a:r>
              <a:rPr lang="en-CA" sz="2000" dirty="0" smtClean="0">
                <a:effectLst/>
              </a:rPr>
              <a:t>Modify the following property of the </a:t>
            </a:r>
            <a:r>
              <a:rPr lang="en-CA" sz="2000" dirty="0" err="1" smtClean="0">
                <a:effectLst/>
              </a:rPr>
              <a:t>tablix</a:t>
            </a:r>
            <a:r>
              <a:rPr lang="en-CA" sz="2000" dirty="0" smtClean="0">
                <a:effectLst/>
              </a:rPr>
              <a:t> using the Properties window:</a:t>
            </a:r>
          </a:p>
          <a:p>
            <a:pPr marL="1371600" lvl="2" indent="-457200">
              <a:buFont typeface="Wingdings" pitchFamily="2" charset="2"/>
              <a:buAutoNum type="arabicPeriod" startAt="28"/>
            </a:pPr>
            <a:endParaRPr lang="en-CA" sz="2000" dirty="0" smtClean="0">
              <a:effectLst/>
            </a:endParaRPr>
          </a:p>
          <a:p>
            <a:pPr marL="1371600" lvl="2" indent="-457200">
              <a:buFont typeface="Wingdings" pitchFamily="2" charset="2"/>
              <a:buAutoNum type="arabicPeriod" startAt="28"/>
            </a:pPr>
            <a:endParaRPr lang="en-CA" sz="2000" dirty="0" smtClean="0">
              <a:effectLst/>
            </a:endParaRPr>
          </a:p>
          <a:p>
            <a:pPr marL="1371600" lvl="2" indent="-457200">
              <a:buFont typeface="Wingdings" pitchFamily="2" charset="2"/>
              <a:buAutoNum type="arabicPeriod" startAt="34"/>
            </a:pPr>
            <a:r>
              <a:rPr lang="en-CA" sz="2000" dirty="0" smtClean="0">
                <a:effectLst/>
              </a:rPr>
              <a:t>Select both the </a:t>
            </a:r>
            <a:r>
              <a:rPr lang="en-CA" sz="2000" dirty="0" err="1" smtClean="0">
                <a:effectLst/>
              </a:rPr>
              <a:t>tablix</a:t>
            </a:r>
            <a:r>
              <a:rPr lang="en-CA" sz="2000" dirty="0" smtClean="0">
                <a:effectLst/>
              </a:rPr>
              <a:t> and the text box with the string “Employees with 45 to 55 hours for this week.” Press ctrl-c to copy these two report items. We are going to paste a copy of these two items and use them to create the layout for the Employees over 55 Hours.</a:t>
            </a:r>
          </a:p>
          <a:p>
            <a:pPr marL="1371600" lvl="2" indent="-457200">
              <a:buFont typeface="Wingdings" pitchFamily="2" charset="2"/>
              <a:buAutoNum type="arabicPeriod" startAt="34"/>
            </a:pPr>
            <a:r>
              <a:rPr lang="en-CA" sz="2000" dirty="0" smtClean="0">
                <a:effectLst/>
              </a:rPr>
              <a:t>Drag the report body larger. Do this by dragging the dashed line between the report body and the page footer.</a:t>
            </a:r>
          </a:p>
          <a:p>
            <a:pPr marL="1371600" lvl="2" indent="-457200">
              <a:buFont typeface="Wingdings" pitchFamily="2" charset="2"/>
              <a:buAutoNum type="arabicPeriod" startAt="34"/>
            </a:pPr>
            <a:r>
              <a:rPr lang="en-CA" sz="2000" dirty="0" smtClean="0">
                <a:effectLst/>
              </a:rPr>
              <a:t>Press ctrl-v to paste a copy of the two report items. Drag the two new items so they are below the originals.</a:t>
            </a:r>
          </a:p>
        </p:txBody>
      </p:sp>
      <p:pic>
        <p:nvPicPr>
          <p:cNvPr id="84998" name="Picture 6"/>
          <p:cNvPicPr>
            <a:picLocks noChangeAspect="1" noChangeArrowheads="1"/>
          </p:cNvPicPr>
          <p:nvPr/>
        </p:nvPicPr>
        <p:blipFill>
          <a:blip r:embed="rId2" cstate="print"/>
          <a:srcRect/>
          <a:stretch>
            <a:fillRect/>
          </a:stretch>
        </p:blipFill>
        <p:spPr bwMode="auto">
          <a:xfrm>
            <a:off x="1551710" y="3467100"/>
            <a:ext cx="4343400" cy="571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5</a:t>
            </a:r>
          </a:p>
          <a:p>
            <a:pPr marL="990600" lvl="1" indent="-533400"/>
            <a:r>
              <a:rPr lang="en-CA" sz="2200" b="1" dirty="0" smtClean="0">
                <a:effectLst/>
              </a:rPr>
              <a:t>Overtime Report, Task 2: Create the Report Layout</a:t>
            </a:r>
          </a:p>
          <a:p>
            <a:pPr marL="1371600" lvl="2" indent="-457200">
              <a:lnSpc>
                <a:spcPct val="88000"/>
              </a:lnSpc>
              <a:spcBef>
                <a:spcPct val="15000"/>
              </a:spcBef>
              <a:buFont typeface="Wingdings" pitchFamily="2" charset="2"/>
              <a:buAutoNum type="arabicPeriod" startAt="37"/>
            </a:pPr>
            <a:r>
              <a:rPr lang="en-CA" sz="2000" dirty="0" smtClean="0">
                <a:effectLst/>
              </a:rPr>
              <a:t>Select the new text box by itself. Change the value of the text box to </a:t>
            </a:r>
            <a:r>
              <a:rPr lang="en-CA" sz="2000" b="1" dirty="0" smtClean="0">
                <a:effectLst/>
              </a:rPr>
              <a:t>Employees with over 55 hours for this week</a:t>
            </a:r>
            <a:r>
              <a:rPr lang="en-CA" sz="2000" dirty="0" smtClean="0">
                <a:effectLst/>
              </a:rPr>
              <a:t>.</a:t>
            </a:r>
          </a:p>
          <a:p>
            <a:pPr marL="1371600" lvl="2" indent="-457200">
              <a:lnSpc>
                <a:spcPct val="88000"/>
              </a:lnSpc>
              <a:spcBef>
                <a:spcPct val="15000"/>
              </a:spcBef>
              <a:buFont typeface="Wingdings" pitchFamily="2" charset="2"/>
              <a:buAutoNum type="arabicPeriod" startAt="37"/>
            </a:pPr>
            <a:r>
              <a:rPr lang="en-CA" sz="2000" dirty="0" smtClean="0">
                <a:effectLst/>
              </a:rPr>
              <a:t>Click anywhere in the new </a:t>
            </a:r>
            <a:r>
              <a:rPr lang="en-CA" sz="2000" dirty="0" err="1" smtClean="0">
                <a:effectLst/>
              </a:rPr>
              <a:t>tablix</a:t>
            </a:r>
            <a:r>
              <a:rPr lang="en-CA" sz="2000" dirty="0" smtClean="0">
                <a:effectLst/>
              </a:rPr>
              <a:t>, right-click any of the gray boxes above or to the left of the </a:t>
            </a:r>
            <a:r>
              <a:rPr lang="en-CA" sz="2000" dirty="0" err="1" smtClean="0">
                <a:effectLst/>
              </a:rPr>
              <a:t>tablix</a:t>
            </a:r>
            <a:r>
              <a:rPr lang="en-CA" sz="2000" dirty="0" smtClean="0">
                <a:effectLst/>
              </a:rPr>
              <a:t> and select </a:t>
            </a:r>
            <a:r>
              <a:rPr lang="en-CA" sz="2000" dirty="0" err="1" smtClean="0">
                <a:effectLst/>
              </a:rPr>
              <a:t>Tablix</a:t>
            </a:r>
            <a:r>
              <a:rPr lang="en-CA" sz="2000" dirty="0" smtClean="0">
                <a:effectLst/>
              </a:rPr>
              <a:t> Properties from the context menu. The </a:t>
            </a:r>
            <a:r>
              <a:rPr lang="en-CA" sz="2000" dirty="0" err="1" smtClean="0">
                <a:effectLst/>
              </a:rPr>
              <a:t>Tablix</a:t>
            </a:r>
            <a:r>
              <a:rPr lang="en-CA" sz="2000" dirty="0" smtClean="0">
                <a:effectLst/>
              </a:rPr>
              <a:t> Properties dialog box appears.</a:t>
            </a:r>
          </a:p>
          <a:p>
            <a:pPr marL="1371600" lvl="2" indent="-457200">
              <a:lnSpc>
                <a:spcPct val="88000"/>
              </a:lnSpc>
              <a:spcBef>
                <a:spcPct val="15000"/>
              </a:spcBef>
              <a:buFont typeface="Wingdings" pitchFamily="2" charset="2"/>
              <a:buAutoNum type="arabicPeriod" startAt="37"/>
            </a:pPr>
            <a:r>
              <a:rPr lang="en-CA" sz="2000" dirty="0" smtClean="0">
                <a:effectLst/>
              </a:rPr>
              <a:t>Select the Filters page.</a:t>
            </a:r>
          </a:p>
          <a:p>
            <a:pPr marL="1371600" lvl="2" indent="-457200">
              <a:lnSpc>
                <a:spcPct val="88000"/>
              </a:lnSpc>
              <a:spcBef>
                <a:spcPct val="15000"/>
              </a:spcBef>
              <a:buFont typeface="Wingdings" pitchFamily="2" charset="2"/>
              <a:buAutoNum type="arabicPeriod" startAt="37"/>
            </a:pPr>
            <a:r>
              <a:rPr lang="en-CA" sz="2000" dirty="0" smtClean="0">
                <a:effectLst/>
              </a:rPr>
              <a:t>Select &gt; from the Operator drop-down list.</a:t>
            </a:r>
          </a:p>
          <a:p>
            <a:pPr marL="1371600" lvl="2" indent="-457200">
              <a:lnSpc>
                <a:spcPct val="88000"/>
              </a:lnSpc>
              <a:spcBef>
                <a:spcPct val="15000"/>
              </a:spcBef>
              <a:buFont typeface="Wingdings" pitchFamily="2" charset="2"/>
              <a:buAutoNum type="arabicPeriod" startAt="37"/>
            </a:pPr>
            <a:r>
              <a:rPr lang="en-CA" sz="2000" dirty="0" smtClean="0">
                <a:effectLst/>
              </a:rPr>
              <a:t>Click OK to exit the </a:t>
            </a:r>
            <a:r>
              <a:rPr lang="en-CA" sz="2000" dirty="0" err="1" smtClean="0">
                <a:effectLst/>
              </a:rPr>
              <a:t>Tablix</a:t>
            </a:r>
            <a:r>
              <a:rPr lang="en-CA" sz="2000" dirty="0" smtClean="0">
                <a:effectLst/>
              </a:rPr>
              <a:t> Properties dialog box. </a:t>
            </a:r>
          </a:p>
          <a:p>
            <a:pPr marL="1371600" lvl="2" indent="-457200">
              <a:lnSpc>
                <a:spcPct val="88000"/>
              </a:lnSpc>
              <a:spcBef>
                <a:spcPct val="15000"/>
              </a:spcBef>
              <a:buFont typeface="Wingdings" pitchFamily="2" charset="2"/>
              <a:buAutoNum type="arabicPeriod" startAt="37"/>
            </a:pPr>
            <a:r>
              <a:rPr lang="en-CA" sz="2000" dirty="0" smtClean="0">
                <a:effectLst/>
              </a:rPr>
              <a:t>Click the Preview tab.</a:t>
            </a:r>
          </a:p>
          <a:p>
            <a:pPr marL="1371600" lvl="2" indent="-457200">
              <a:lnSpc>
                <a:spcPct val="88000"/>
              </a:lnSpc>
              <a:spcBef>
                <a:spcPct val="15000"/>
              </a:spcBef>
              <a:buFont typeface="Wingdings" pitchFamily="2" charset="2"/>
              <a:buAutoNum type="arabicPeriod" startAt="37"/>
            </a:pPr>
            <a:r>
              <a:rPr lang="en-CA" sz="2000" dirty="0" smtClean="0">
                <a:effectLst/>
              </a:rPr>
              <a:t>Notice the Week drop-down list is enabled, but the Hub drop-down list is disabled. Select 2013–15 from the Week drop-down list.</a:t>
            </a:r>
          </a:p>
          <a:p>
            <a:pPr marL="1371600" lvl="2" indent="-457200">
              <a:lnSpc>
                <a:spcPct val="88000"/>
              </a:lnSpc>
              <a:spcBef>
                <a:spcPct val="15000"/>
              </a:spcBef>
              <a:buFont typeface="Wingdings" pitchFamily="2" charset="2"/>
              <a:buAutoNum type="arabicPeriod" startAt="44"/>
            </a:pPr>
            <a:r>
              <a:rPr lang="en-CA" sz="2000" dirty="0" smtClean="0">
                <a:effectLst/>
              </a:rPr>
              <a:t>Once a week is selected, the Hub drop-down list is enabled. Select </a:t>
            </a:r>
            <a:r>
              <a:rPr lang="en-CA" sz="2000" dirty="0" err="1" smtClean="0">
                <a:effectLst/>
              </a:rPr>
              <a:t>Borlaron</a:t>
            </a:r>
            <a:r>
              <a:rPr lang="en-CA" sz="2000" dirty="0" smtClean="0">
                <a:effectLst/>
              </a:rPr>
              <a:t> Repair Base from the Hub drop-down list. Click the View Report button. </a:t>
            </a:r>
          </a:p>
          <a:p>
            <a:pPr marL="1371600" lvl="2" indent="-457200">
              <a:lnSpc>
                <a:spcPct val="88000"/>
              </a:lnSpc>
              <a:spcBef>
                <a:spcPct val="15000"/>
              </a:spcBef>
              <a:buFont typeface="Wingdings" pitchFamily="2" charset="2"/>
              <a:buAutoNum type="arabicPeriod" startAt="44"/>
            </a:pPr>
            <a:r>
              <a:rPr lang="en-CA" sz="2000" dirty="0" smtClean="0">
                <a:effectLst/>
              </a:rPr>
              <a:t>Select 2013–10 from the Week drop-down list. </a:t>
            </a:r>
            <a:r>
              <a:rPr lang="en-CA" sz="2000" dirty="0" err="1" smtClean="0">
                <a:effectLst/>
              </a:rPr>
              <a:t>Borlaron</a:t>
            </a:r>
            <a:r>
              <a:rPr lang="en-CA" sz="2000" dirty="0" smtClean="0">
                <a:effectLst/>
              </a:rPr>
              <a:t> Repair Base is still selected in the Hub drop-down list. Click the View Report button. Note the text under the Employees with Over 55 Hours for This Week heading.</a:t>
            </a:r>
          </a:p>
          <a:p>
            <a:pPr marL="1371600" lvl="2" indent="-457200">
              <a:lnSpc>
                <a:spcPct val="88000"/>
              </a:lnSpc>
              <a:spcBef>
                <a:spcPct val="15000"/>
              </a:spcBef>
              <a:buFont typeface="Wingdings" pitchFamily="2" charset="2"/>
              <a:buAutoNum type="arabicPeriod" startAt="44"/>
            </a:pPr>
            <a:r>
              <a:rPr lang="en-CA" sz="2000" dirty="0" smtClean="0">
                <a:effectLst/>
              </a:rPr>
              <a:t>Click Save All on the toolbar.</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5</a:t>
            </a:r>
          </a:p>
          <a:p>
            <a:pPr marL="990600" lvl="1" indent="-533400"/>
            <a:r>
              <a:rPr lang="en-CA" sz="2200" b="1" dirty="0" smtClean="0">
                <a:effectLst/>
              </a:rPr>
              <a:t>Overtime Report, Task 3: Add Data Bars to the Report</a:t>
            </a:r>
          </a:p>
          <a:p>
            <a:pPr marL="1371600" lvl="2" indent="-457200">
              <a:lnSpc>
                <a:spcPct val="88000"/>
              </a:lnSpc>
              <a:spcBef>
                <a:spcPct val="15000"/>
              </a:spcBef>
              <a:buFont typeface="+mj-lt"/>
              <a:buAutoNum type="arabicPeriod"/>
            </a:pPr>
            <a:r>
              <a:rPr lang="en-CA" sz="2000" dirty="0" smtClean="0">
                <a:effectLst/>
              </a:rPr>
              <a:t>Return to Design mode.</a:t>
            </a:r>
          </a:p>
          <a:p>
            <a:pPr marL="1371600" lvl="2" indent="-457200">
              <a:lnSpc>
                <a:spcPct val="88000"/>
              </a:lnSpc>
              <a:spcBef>
                <a:spcPct val="15000"/>
              </a:spcBef>
              <a:buFont typeface="Wingdings" pitchFamily="2" charset="2"/>
              <a:buAutoNum type="arabicPeriod"/>
            </a:pPr>
            <a:r>
              <a:rPr lang="en-CA" sz="2000" dirty="0" smtClean="0">
                <a:effectLst/>
              </a:rPr>
              <a:t>Click the Data Bar entry in the Toolbox, if you are using SSDT or Visual Studio, or on the Insert ribbon tab, if you are using Report Builder. (Just click. Do not click and drag.)</a:t>
            </a:r>
          </a:p>
          <a:p>
            <a:pPr marL="1371600" lvl="2" indent="-457200">
              <a:lnSpc>
                <a:spcPct val="88000"/>
              </a:lnSpc>
              <a:spcBef>
                <a:spcPct val="15000"/>
              </a:spcBef>
              <a:buFont typeface="Wingdings" pitchFamily="2" charset="2"/>
              <a:buAutoNum type="arabicPeriod"/>
            </a:pPr>
            <a:r>
              <a:rPr lang="en-CA" sz="2000" dirty="0" smtClean="0">
                <a:effectLst/>
              </a:rPr>
              <a:t>Move the mouse pointer over the design area; you will see the data bar insert cursor.</a:t>
            </a:r>
          </a:p>
          <a:p>
            <a:pPr marL="1371600" lvl="2" indent="-457200">
              <a:lnSpc>
                <a:spcPct val="88000"/>
              </a:lnSpc>
              <a:spcBef>
                <a:spcPct val="15000"/>
              </a:spcBef>
              <a:buFont typeface="Wingdings" pitchFamily="2" charset="2"/>
              <a:buAutoNum type="arabicPeriod"/>
            </a:pPr>
            <a:r>
              <a:rPr lang="en-CA" sz="2000" dirty="0" smtClean="0">
                <a:effectLst/>
              </a:rPr>
              <a:t>Click the cell containing “[</a:t>
            </a:r>
            <a:r>
              <a:rPr lang="en-CA" sz="2000" dirty="0" err="1" smtClean="0">
                <a:effectLst/>
              </a:rPr>
              <a:t>HoursWorked</a:t>
            </a:r>
            <a:r>
              <a:rPr lang="en-CA" sz="2000" dirty="0" smtClean="0">
                <a:effectLst/>
              </a:rPr>
              <a:t>]” in the detail row of the upper </a:t>
            </a:r>
            <a:r>
              <a:rPr lang="en-CA" sz="2000" dirty="0" err="1" smtClean="0">
                <a:effectLst/>
              </a:rPr>
              <a:t>tablix</a:t>
            </a:r>
            <a:r>
              <a:rPr lang="en-CA" sz="2000" dirty="0" smtClean="0">
                <a:effectLst/>
              </a:rPr>
              <a:t>. The Select Data Bar Type dialog box appears.</a:t>
            </a:r>
          </a:p>
          <a:p>
            <a:pPr marL="1371600" lvl="2" indent="-457200">
              <a:lnSpc>
                <a:spcPct val="88000"/>
              </a:lnSpc>
              <a:spcBef>
                <a:spcPct val="15000"/>
              </a:spcBef>
              <a:buFont typeface="Wingdings" pitchFamily="2" charset="2"/>
              <a:buAutoNum type="arabicPeriod"/>
            </a:pPr>
            <a:r>
              <a:rPr lang="en-CA" sz="2000" dirty="0" smtClean="0">
                <a:effectLst/>
              </a:rPr>
              <a:t>Select the Bar type style as shown in figure below.</a:t>
            </a:r>
          </a:p>
          <a:p>
            <a:pPr marL="1371600" lvl="2" indent="-457200">
              <a:lnSpc>
                <a:spcPct val="88000"/>
              </a:lnSpc>
              <a:spcBef>
                <a:spcPct val="15000"/>
              </a:spcBef>
              <a:buFont typeface="Wingdings" pitchFamily="2" charset="2"/>
              <a:buAutoNum type="arabicPeriod"/>
            </a:pPr>
            <a:r>
              <a:rPr lang="en-CA" sz="2000" dirty="0" smtClean="0">
                <a:effectLst/>
              </a:rPr>
              <a:t>Click OK. The text box is replaced by a data bar in this cell of the </a:t>
            </a:r>
            <a:r>
              <a:rPr lang="en-CA" sz="2000" dirty="0" err="1" smtClean="0">
                <a:effectLst/>
              </a:rPr>
              <a:t>tablix</a:t>
            </a:r>
            <a:r>
              <a:rPr lang="en-CA" sz="2000" dirty="0" smtClean="0">
                <a:effectLst/>
              </a:rPr>
              <a:t>.</a:t>
            </a:r>
          </a:p>
        </p:txBody>
      </p:sp>
      <p:pic>
        <p:nvPicPr>
          <p:cNvPr id="101378" name="Picture 2"/>
          <p:cNvPicPr>
            <a:picLocks noChangeAspect="1" noChangeArrowheads="1"/>
          </p:cNvPicPr>
          <p:nvPr/>
        </p:nvPicPr>
        <p:blipFill>
          <a:blip r:embed="rId2" cstate="print"/>
          <a:srcRect/>
          <a:stretch>
            <a:fillRect/>
          </a:stretch>
        </p:blipFill>
        <p:spPr bwMode="auto">
          <a:xfrm>
            <a:off x="1828800" y="4267200"/>
            <a:ext cx="6153150"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5</a:t>
            </a:r>
          </a:p>
          <a:p>
            <a:pPr marL="990600" lvl="1" indent="-533400"/>
            <a:r>
              <a:rPr lang="en-CA" sz="2200" b="1" dirty="0" smtClean="0">
                <a:effectLst/>
              </a:rPr>
              <a:t>Overtime Report, Task 3: Add Data Bars to the Report</a:t>
            </a:r>
          </a:p>
          <a:p>
            <a:pPr marL="1371600" lvl="2" indent="-457200">
              <a:lnSpc>
                <a:spcPct val="88000"/>
              </a:lnSpc>
              <a:spcBef>
                <a:spcPct val="15000"/>
              </a:spcBef>
              <a:buFont typeface="+mj-lt"/>
              <a:buAutoNum type="arabicPeriod" startAt="7"/>
            </a:pPr>
            <a:r>
              <a:rPr lang="en-CA" sz="2000" dirty="0" smtClean="0">
                <a:effectLst/>
              </a:rPr>
              <a:t>Repeat Step 2 through Step 6 for the cell containing “[Hours Worked]” in the detail row of the lower </a:t>
            </a:r>
            <a:r>
              <a:rPr lang="en-CA" sz="2000" dirty="0" err="1" smtClean="0">
                <a:effectLst/>
              </a:rPr>
              <a:t>tablix</a:t>
            </a:r>
            <a:r>
              <a:rPr lang="en-CA" sz="2000" dirty="0" smtClean="0">
                <a:effectLst/>
              </a:rPr>
              <a:t>.</a:t>
            </a:r>
          </a:p>
          <a:p>
            <a:pPr marL="1371600" lvl="2" indent="-457200">
              <a:lnSpc>
                <a:spcPct val="88000"/>
              </a:lnSpc>
              <a:spcBef>
                <a:spcPct val="15000"/>
              </a:spcBef>
              <a:buFont typeface="+mj-lt"/>
              <a:buAutoNum type="arabicPeriod" startAt="7"/>
            </a:pPr>
            <a:r>
              <a:rPr lang="en-CA" sz="2000" dirty="0" smtClean="0">
                <a:effectLst/>
              </a:rPr>
              <a:t>Double-click the data bar in the upper </a:t>
            </a:r>
            <a:r>
              <a:rPr lang="en-CA" sz="2000" dirty="0" err="1" smtClean="0">
                <a:effectLst/>
              </a:rPr>
              <a:t>tablix</a:t>
            </a:r>
            <a:r>
              <a:rPr lang="en-CA" sz="2000" dirty="0" smtClean="0">
                <a:effectLst/>
              </a:rPr>
              <a:t>. The Chart Data window appears.</a:t>
            </a:r>
          </a:p>
          <a:p>
            <a:pPr marL="1371600" lvl="2" indent="-457200">
              <a:lnSpc>
                <a:spcPct val="88000"/>
              </a:lnSpc>
              <a:spcBef>
                <a:spcPct val="15000"/>
              </a:spcBef>
              <a:buFont typeface="+mj-lt"/>
              <a:buAutoNum type="arabicPeriod" startAt="7"/>
            </a:pPr>
            <a:r>
              <a:rPr lang="en-CA" sz="2000" dirty="0" smtClean="0">
                <a:effectLst/>
              </a:rPr>
              <a:t>In the Values pane of the Chart Data window, click the drop-down arrow next to “</a:t>
            </a:r>
            <a:r>
              <a:rPr lang="en-CA" sz="2000" dirty="0" err="1" smtClean="0">
                <a:effectLst/>
              </a:rPr>
              <a:t>HoursWorked</a:t>
            </a:r>
            <a:r>
              <a:rPr lang="en-CA" sz="2000" dirty="0" smtClean="0">
                <a:effectLst/>
              </a:rPr>
              <a:t>”—the upper of the two items in the Values pane.</a:t>
            </a:r>
          </a:p>
          <a:p>
            <a:pPr marL="1371600" lvl="2" indent="-457200">
              <a:lnSpc>
                <a:spcPct val="88000"/>
              </a:lnSpc>
              <a:spcBef>
                <a:spcPct val="15000"/>
              </a:spcBef>
              <a:buFont typeface="+mj-lt"/>
              <a:buAutoNum type="arabicPeriod" startAt="7"/>
            </a:pPr>
            <a:r>
              <a:rPr lang="en-CA" sz="2000" dirty="0" smtClean="0">
                <a:effectLst/>
              </a:rPr>
              <a:t>Select “Show Data Labels” from the menu as shown in figure below.</a:t>
            </a:r>
          </a:p>
        </p:txBody>
      </p:sp>
      <p:pic>
        <p:nvPicPr>
          <p:cNvPr id="102402" name="Picture 2"/>
          <p:cNvPicPr>
            <a:picLocks noChangeAspect="1" noChangeArrowheads="1"/>
          </p:cNvPicPr>
          <p:nvPr/>
        </p:nvPicPr>
        <p:blipFill>
          <a:blip r:embed="rId2" cstate="print"/>
          <a:srcRect/>
          <a:stretch>
            <a:fillRect/>
          </a:stretch>
        </p:blipFill>
        <p:spPr bwMode="auto">
          <a:xfrm>
            <a:off x="1828801" y="3505200"/>
            <a:ext cx="6007420"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5</a:t>
            </a:r>
          </a:p>
          <a:p>
            <a:pPr marL="990600" lvl="1" indent="-533400"/>
            <a:r>
              <a:rPr lang="en-CA" sz="2200" b="1" dirty="0" smtClean="0">
                <a:effectLst/>
              </a:rPr>
              <a:t>Overtime Report, Task 3: Add Data Bars to the Report</a:t>
            </a:r>
          </a:p>
          <a:p>
            <a:pPr marL="1371600" lvl="2" indent="-457200">
              <a:lnSpc>
                <a:spcPct val="88000"/>
              </a:lnSpc>
              <a:spcBef>
                <a:spcPct val="15000"/>
              </a:spcBef>
              <a:buFont typeface="+mj-lt"/>
              <a:buAutoNum type="arabicPeriod" startAt="11"/>
            </a:pPr>
            <a:r>
              <a:rPr lang="en-CA" sz="2000" dirty="0" smtClean="0">
                <a:effectLst/>
              </a:rPr>
              <a:t>Click the same drop-down arrow, and select “Horizontal Axis Properties” from the menu. The Horizontal Axis Properties dialog box appears.</a:t>
            </a:r>
          </a:p>
          <a:p>
            <a:pPr marL="1371600" lvl="2" indent="-457200">
              <a:lnSpc>
                <a:spcPct val="88000"/>
              </a:lnSpc>
              <a:spcBef>
                <a:spcPct val="15000"/>
              </a:spcBef>
              <a:buFont typeface="+mj-lt"/>
              <a:buAutoNum type="arabicPeriod" startAt="11"/>
            </a:pPr>
            <a:r>
              <a:rPr lang="en-CA" sz="2000" dirty="0" smtClean="0">
                <a:effectLst/>
              </a:rPr>
              <a:t>Modify the following properties of the Horizontal Axis using the dialog box:</a:t>
            </a:r>
          </a:p>
          <a:p>
            <a:pPr marL="1371600" lvl="2" indent="-457200">
              <a:lnSpc>
                <a:spcPct val="88000"/>
              </a:lnSpc>
              <a:spcBef>
                <a:spcPct val="15000"/>
              </a:spcBef>
              <a:buFont typeface="+mj-lt"/>
              <a:buAutoNum type="arabicPeriod" startAt="11"/>
            </a:pPr>
            <a:endParaRPr lang="en-CA" sz="2000" dirty="0" smtClean="0">
              <a:effectLst/>
            </a:endParaRPr>
          </a:p>
          <a:p>
            <a:pPr marL="1371600" lvl="2" indent="-457200">
              <a:lnSpc>
                <a:spcPct val="88000"/>
              </a:lnSpc>
              <a:spcBef>
                <a:spcPct val="15000"/>
              </a:spcBef>
              <a:buFont typeface="+mj-lt"/>
              <a:buAutoNum type="arabicPeriod" startAt="11"/>
            </a:pPr>
            <a:endParaRPr lang="en-CA" sz="2000" dirty="0" smtClean="0">
              <a:effectLst/>
            </a:endParaRPr>
          </a:p>
          <a:p>
            <a:pPr marL="1371600" lvl="2" indent="-457200">
              <a:lnSpc>
                <a:spcPct val="88000"/>
              </a:lnSpc>
              <a:spcBef>
                <a:spcPct val="15000"/>
              </a:spcBef>
              <a:buFont typeface="+mj-lt"/>
              <a:buAutoNum type="arabicPeriod" startAt="11"/>
            </a:pPr>
            <a:endParaRPr lang="en-CA" sz="2000" dirty="0" smtClean="0">
              <a:effectLst/>
            </a:endParaRPr>
          </a:p>
          <a:p>
            <a:pPr marL="1371600" lvl="2" indent="-457200">
              <a:lnSpc>
                <a:spcPct val="88000"/>
              </a:lnSpc>
              <a:spcBef>
                <a:spcPct val="15000"/>
              </a:spcBef>
              <a:buFont typeface="+mj-lt"/>
              <a:buAutoNum type="arabicPeriod" startAt="11"/>
            </a:pPr>
            <a:endParaRPr lang="en-CA" sz="2000" dirty="0" smtClean="0">
              <a:effectLst/>
            </a:endParaRPr>
          </a:p>
          <a:p>
            <a:pPr marL="1371600" lvl="2" indent="-457200">
              <a:lnSpc>
                <a:spcPct val="88000"/>
              </a:lnSpc>
              <a:spcBef>
                <a:spcPct val="15000"/>
              </a:spcBef>
              <a:buFont typeface="+mj-lt"/>
              <a:buAutoNum type="arabicPeriod" startAt="11"/>
            </a:pPr>
            <a:r>
              <a:rPr lang="en-CA" sz="2000" dirty="0" smtClean="0">
                <a:effectLst/>
              </a:rPr>
              <a:t>Click OK to exit the Horizontal Axis Properties dialog box.</a:t>
            </a:r>
          </a:p>
          <a:p>
            <a:pPr marL="1371600" lvl="2" indent="-457200">
              <a:lnSpc>
                <a:spcPct val="88000"/>
              </a:lnSpc>
              <a:spcBef>
                <a:spcPct val="15000"/>
              </a:spcBef>
              <a:buFont typeface="+mj-lt"/>
              <a:buAutoNum type="arabicPeriod" startAt="11"/>
            </a:pPr>
            <a:r>
              <a:rPr lang="en-CA" sz="2000" dirty="0" smtClean="0">
                <a:effectLst/>
              </a:rPr>
              <a:t>Double-click the data bar in the lower </a:t>
            </a:r>
            <a:r>
              <a:rPr lang="en-CA" sz="2000" dirty="0" err="1" smtClean="0">
                <a:effectLst/>
              </a:rPr>
              <a:t>tablix</a:t>
            </a:r>
            <a:r>
              <a:rPr lang="en-CA" sz="2000" dirty="0" smtClean="0">
                <a:effectLst/>
              </a:rPr>
              <a:t>. The Chart Data window appears.</a:t>
            </a:r>
          </a:p>
          <a:p>
            <a:pPr marL="1371600" lvl="2" indent="-457200">
              <a:lnSpc>
                <a:spcPct val="88000"/>
              </a:lnSpc>
              <a:spcBef>
                <a:spcPct val="15000"/>
              </a:spcBef>
              <a:buFont typeface="+mj-lt"/>
              <a:buAutoNum type="arabicPeriod" startAt="11"/>
            </a:pPr>
            <a:r>
              <a:rPr lang="en-CA" sz="2000" dirty="0" smtClean="0">
                <a:effectLst/>
              </a:rPr>
              <a:t>In the Values pane of the Chart Data window, click the drop-down arrow next to “</a:t>
            </a:r>
            <a:r>
              <a:rPr lang="en-CA" sz="2000" dirty="0" err="1" smtClean="0">
                <a:effectLst/>
              </a:rPr>
              <a:t>HoursWorked</a:t>
            </a:r>
            <a:r>
              <a:rPr lang="en-CA" sz="2000" dirty="0" smtClean="0">
                <a:effectLst/>
              </a:rPr>
              <a:t>”—the upper of the two items in the Values pane.</a:t>
            </a:r>
          </a:p>
          <a:p>
            <a:pPr marL="1371600" lvl="2" indent="-457200">
              <a:lnSpc>
                <a:spcPct val="88000"/>
              </a:lnSpc>
              <a:spcBef>
                <a:spcPct val="15000"/>
              </a:spcBef>
              <a:buFont typeface="+mj-lt"/>
              <a:buAutoNum type="arabicPeriod" startAt="11"/>
            </a:pPr>
            <a:r>
              <a:rPr lang="en-CA" sz="2000" dirty="0" smtClean="0">
                <a:effectLst/>
              </a:rPr>
              <a:t>Select “Show Data Labels” from the menu.</a:t>
            </a:r>
          </a:p>
          <a:p>
            <a:pPr marL="1371600" lvl="2" indent="-457200">
              <a:lnSpc>
                <a:spcPct val="88000"/>
              </a:lnSpc>
              <a:spcBef>
                <a:spcPct val="15000"/>
              </a:spcBef>
              <a:buFont typeface="+mj-lt"/>
              <a:buAutoNum type="arabicPeriod" startAt="11"/>
            </a:pPr>
            <a:r>
              <a:rPr lang="en-CA" sz="2000" dirty="0" smtClean="0">
                <a:effectLst/>
              </a:rPr>
              <a:t>Click the same drop-down arrow, and select “Horizontal Axis Properties” from the menu. The Horizontal Axis Properties dialog box appears.</a:t>
            </a:r>
          </a:p>
        </p:txBody>
      </p:sp>
      <p:pic>
        <p:nvPicPr>
          <p:cNvPr id="103426" name="Picture 2"/>
          <p:cNvPicPr>
            <a:picLocks noChangeAspect="1" noChangeArrowheads="1"/>
          </p:cNvPicPr>
          <p:nvPr/>
        </p:nvPicPr>
        <p:blipFill>
          <a:blip r:embed="rId2" cstate="print"/>
          <a:srcRect/>
          <a:stretch>
            <a:fillRect/>
          </a:stretch>
        </p:blipFill>
        <p:spPr bwMode="auto">
          <a:xfrm>
            <a:off x="1562100" y="2476500"/>
            <a:ext cx="4000500" cy="876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0000"/>
              </a:lnSpc>
            </a:pPr>
            <a:r>
              <a:rPr lang="en-US" sz="2800" b="1" dirty="0" smtClean="0">
                <a:effectLst/>
              </a:rPr>
              <a:t>Exercise 5</a:t>
            </a:r>
          </a:p>
          <a:p>
            <a:pPr marL="990600" lvl="1" indent="-533400"/>
            <a:r>
              <a:rPr lang="en-CA" sz="2200" b="1" dirty="0" smtClean="0">
                <a:effectLst/>
              </a:rPr>
              <a:t>Overtime Report, Task 3: Add Data Bars to the Report</a:t>
            </a:r>
          </a:p>
          <a:p>
            <a:pPr marL="1371600" lvl="2" indent="-457200">
              <a:lnSpc>
                <a:spcPct val="88000"/>
              </a:lnSpc>
              <a:spcBef>
                <a:spcPct val="15000"/>
              </a:spcBef>
              <a:buFont typeface="+mj-lt"/>
              <a:buAutoNum type="arabicPeriod" startAt="11"/>
            </a:pPr>
            <a:r>
              <a:rPr lang="en-CA" sz="2000" dirty="0" smtClean="0">
                <a:effectLst/>
              </a:rPr>
              <a:t>Click OK to exit the Horizontal Axis Properties dialog box.</a:t>
            </a:r>
          </a:p>
          <a:p>
            <a:pPr marL="1371600" lvl="2" indent="-457200">
              <a:lnSpc>
                <a:spcPct val="88000"/>
              </a:lnSpc>
              <a:spcBef>
                <a:spcPct val="15000"/>
              </a:spcBef>
              <a:buFont typeface="+mj-lt"/>
              <a:buAutoNum type="arabicPeriod" startAt="11"/>
            </a:pPr>
            <a:r>
              <a:rPr lang="en-CA" sz="2000" dirty="0" smtClean="0">
                <a:effectLst/>
              </a:rPr>
              <a:t>Preview/Run the report.</a:t>
            </a:r>
          </a:p>
          <a:p>
            <a:pPr marL="1371600" lvl="2" indent="-457200">
              <a:lnSpc>
                <a:spcPct val="88000"/>
              </a:lnSpc>
              <a:spcBef>
                <a:spcPct val="15000"/>
              </a:spcBef>
              <a:buFont typeface="+mj-lt"/>
              <a:buAutoNum type="arabicPeriod" startAt="11"/>
            </a:pPr>
            <a:r>
              <a:rPr lang="en-CA" sz="2000" dirty="0" smtClean="0">
                <a:effectLst/>
              </a:rPr>
              <a:t>Select 2013–15 from the Week drop-down list.</a:t>
            </a:r>
          </a:p>
          <a:p>
            <a:pPr marL="1371600" lvl="2" indent="-457200">
              <a:lnSpc>
                <a:spcPct val="88000"/>
              </a:lnSpc>
              <a:spcBef>
                <a:spcPct val="15000"/>
              </a:spcBef>
              <a:buFont typeface="+mj-lt"/>
              <a:buAutoNum type="arabicPeriod" startAt="11"/>
            </a:pPr>
            <a:r>
              <a:rPr lang="en-CA" sz="2000" dirty="0" smtClean="0">
                <a:effectLst/>
              </a:rPr>
              <a:t>Select </a:t>
            </a:r>
            <a:r>
              <a:rPr lang="en-CA" sz="2000" dirty="0" err="1" smtClean="0">
                <a:effectLst/>
              </a:rPr>
              <a:t>Borlaron</a:t>
            </a:r>
            <a:r>
              <a:rPr lang="en-CA" sz="2000" dirty="0" smtClean="0">
                <a:effectLst/>
              </a:rPr>
              <a:t> Repair Base from the Hub drop-down list. Click the View</a:t>
            </a:r>
          </a:p>
          <a:p>
            <a:pPr marL="1371600" lvl="2" indent="-457200">
              <a:lnSpc>
                <a:spcPct val="88000"/>
              </a:lnSpc>
              <a:spcBef>
                <a:spcPct val="15000"/>
              </a:spcBef>
              <a:buFont typeface="+mj-lt"/>
              <a:buAutoNum type="arabicPeriod" startAt="11"/>
            </a:pPr>
            <a:r>
              <a:rPr lang="en-CA" sz="2000" dirty="0" smtClean="0">
                <a:effectLst/>
              </a:rPr>
              <a:t>Report button. Your report should appear similar to figure below.</a:t>
            </a:r>
          </a:p>
          <a:p>
            <a:pPr marL="1371600" lvl="2" indent="-457200">
              <a:lnSpc>
                <a:spcPct val="88000"/>
              </a:lnSpc>
              <a:spcBef>
                <a:spcPct val="15000"/>
              </a:spcBef>
              <a:buFont typeface="+mj-lt"/>
              <a:buAutoNum type="arabicPeriod" startAt="11"/>
            </a:pPr>
            <a:r>
              <a:rPr lang="en-CA" sz="2000" dirty="0" smtClean="0">
                <a:effectLst/>
              </a:rPr>
              <a:t>Save the report.</a:t>
            </a:r>
          </a:p>
        </p:txBody>
      </p:sp>
      <p:pic>
        <p:nvPicPr>
          <p:cNvPr id="104450" name="Picture 2"/>
          <p:cNvPicPr>
            <a:picLocks noChangeAspect="1" noChangeArrowheads="1"/>
          </p:cNvPicPr>
          <p:nvPr/>
        </p:nvPicPr>
        <p:blipFill>
          <a:blip r:embed="rId2" cstate="print"/>
          <a:srcRect/>
          <a:stretch>
            <a:fillRect/>
          </a:stretch>
        </p:blipFill>
        <p:spPr bwMode="auto">
          <a:xfrm>
            <a:off x="1905000" y="3048000"/>
            <a:ext cx="5636740" cy="37337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4294967295"/>
          </p:nvPr>
        </p:nvSpPr>
        <p:spPr>
          <a:xfrm>
            <a:off x="85725" y="76200"/>
            <a:ext cx="8991600" cy="6705600"/>
          </a:xfrm>
        </p:spPr>
        <p:txBody>
          <a:bodyPr/>
          <a:lstStyle/>
          <a:p>
            <a:pPr marL="609600" indent="-609600" eaLnBrk="1" hangingPunct="1">
              <a:lnSpc>
                <a:spcPct val="90000"/>
              </a:lnSpc>
            </a:pPr>
            <a:r>
              <a:rPr lang="en-CA" b="1" dirty="0" smtClean="0">
                <a:effectLst/>
              </a:rPr>
              <a:t>The Revised Employee Time Report</a:t>
            </a:r>
            <a:endParaRPr lang="en-US" sz="2800" b="1" dirty="0" smtClean="0"/>
          </a:p>
          <a:p>
            <a:pPr marL="1009650" lvl="1" indent="-609600" eaLnBrk="1" hangingPunct="1">
              <a:lnSpc>
                <a:spcPct val="90000"/>
              </a:lnSpc>
              <a:spcBef>
                <a:spcPct val="10000"/>
              </a:spcBef>
            </a:pPr>
            <a:r>
              <a:rPr lang="en-US" sz="2300" b="1" dirty="0" smtClean="0">
                <a:effectLst/>
              </a:rPr>
              <a:t>Features Highlighted</a:t>
            </a:r>
          </a:p>
          <a:p>
            <a:pPr marL="1371600" lvl="2" indent="-457200">
              <a:lnSpc>
                <a:spcPct val="90000"/>
              </a:lnSpc>
              <a:spcBef>
                <a:spcPct val="10000"/>
              </a:spcBef>
            </a:pPr>
            <a:r>
              <a:rPr lang="en-CA" sz="2100" dirty="0" smtClean="0">
                <a:effectLst/>
              </a:rPr>
              <a:t>Implementing fixed and dynamic columns and rows in the same </a:t>
            </a:r>
            <a:r>
              <a:rPr lang="en-CA" sz="2100" dirty="0" err="1" smtClean="0">
                <a:effectLst/>
              </a:rPr>
              <a:t>tablix</a:t>
            </a:r>
            <a:endParaRPr lang="en-CA" sz="2100" dirty="0" smtClean="0">
              <a:effectLst/>
            </a:endParaRPr>
          </a:p>
          <a:p>
            <a:pPr marL="1371600" lvl="2" indent="-457200">
              <a:lnSpc>
                <a:spcPct val="90000"/>
              </a:lnSpc>
              <a:spcBef>
                <a:spcPct val="10000"/>
              </a:spcBef>
            </a:pPr>
            <a:r>
              <a:rPr lang="en-CA" sz="2100" dirty="0" smtClean="0">
                <a:effectLst/>
              </a:rPr>
              <a:t>Using the Switch() function</a:t>
            </a:r>
            <a:endParaRPr lang="en-CA" sz="2100" dirty="0" smtClean="0"/>
          </a:p>
          <a:p>
            <a:pPr marL="1009650" lvl="1" indent="-609600">
              <a:lnSpc>
                <a:spcPct val="90000"/>
              </a:lnSpc>
              <a:spcBef>
                <a:spcPct val="10000"/>
              </a:spcBef>
            </a:pPr>
            <a:r>
              <a:rPr lang="en-US" sz="2300" b="1" dirty="0" smtClean="0">
                <a:effectLst/>
              </a:rPr>
              <a:t>Business Need</a:t>
            </a:r>
            <a:r>
              <a:rPr lang="en-US" sz="2100" b="1" dirty="0" smtClean="0">
                <a:effectLst/>
              </a:rPr>
              <a:t> - </a:t>
            </a:r>
            <a:r>
              <a:rPr lang="en-CA" sz="2000" dirty="0" smtClean="0">
                <a:effectLst/>
              </a:rPr>
              <a:t>The Galactic Delivery Services personnel department is finding the Employee Time Report to be useful. To make the report even more useful, they would like to add summary information to the report. To the right of the current report, they would like to summarize the hours worked by the day of the week—in other words, how many hours were put in on Mondays, Tuesdays, Wednesdays, etc. They would like a summary of the hours worked at each delivery hub specified by hub code. Finally, at the bottom of the report, they would like a summary of the hours worked by job type. Our database does not contain a definition of job type. Job type is an ad hoc classification that the personnel department uses for some analysis. All levels of mechanics, both I and II, form one job type. All levels of sorters, both I and II, form a second job type, while transport pilots and transport co-pilots make up the third job type.</a:t>
            </a:r>
          </a:p>
          <a:p>
            <a:pPr marL="1009650" lvl="1" indent="-609600">
              <a:lnSpc>
                <a:spcPct val="90000"/>
              </a:lnSpc>
              <a:spcBef>
                <a:spcPct val="10000"/>
              </a:spcBef>
            </a:pPr>
            <a:r>
              <a:rPr lang="en-US" sz="2300" b="1" dirty="0" smtClean="0">
                <a:effectLst/>
              </a:rPr>
              <a:t>Task Overview</a:t>
            </a:r>
          </a:p>
          <a:p>
            <a:pPr marL="1371600" lvl="2" indent="-457200">
              <a:lnSpc>
                <a:spcPct val="90000"/>
              </a:lnSpc>
              <a:spcBef>
                <a:spcPct val="10000"/>
              </a:spcBef>
              <a:buFont typeface="+mj-lt"/>
              <a:buAutoNum type="arabicPeriod"/>
            </a:pPr>
            <a:r>
              <a:rPr lang="en-CA" sz="2000" dirty="0" smtClean="0">
                <a:effectLst/>
              </a:rPr>
              <a:t>Copy and Rename the Existing Report</a:t>
            </a:r>
          </a:p>
          <a:p>
            <a:pPr marL="1371600" lvl="2" indent="-457200">
              <a:lnSpc>
                <a:spcPct val="90000"/>
              </a:lnSpc>
              <a:spcBef>
                <a:spcPct val="10000"/>
              </a:spcBef>
              <a:buFont typeface="+mj-lt"/>
              <a:buAutoNum type="arabicPeriod"/>
            </a:pPr>
            <a:r>
              <a:rPr lang="en-CA" sz="2000" dirty="0" smtClean="0">
                <a:effectLst/>
              </a:rPr>
              <a:t>Modify the Dataset and the Layout.</a:t>
            </a:r>
            <a:endParaRPr lang="en-US" sz="2000" dirty="0" smtClean="0">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85725" y="76200"/>
            <a:ext cx="8991600" cy="6705600"/>
          </a:xfrm>
          <a:ln>
            <a:solidFill>
              <a:schemeClr val="accent1"/>
            </a:solidFill>
          </a:ln>
        </p:spPr>
        <p:txBody>
          <a:bodyPr/>
          <a:lstStyle/>
          <a:p>
            <a:pPr marL="609600" indent="-609600" eaLnBrk="1" hangingPunct="1">
              <a:lnSpc>
                <a:spcPct val="80000"/>
              </a:lnSpc>
            </a:pPr>
            <a:r>
              <a:rPr lang="en-US" sz="2800" b="1" dirty="0" smtClean="0">
                <a:effectLst/>
              </a:rPr>
              <a:t>Exercise 1</a:t>
            </a:r>
          </a:p>
          <a:p>
            <a:pPr marL="990600" lvl="1" indent="-533400">
              <a:lnSpc>
                <a:spcPct val="80000"/>
              </a:lnSpc>
            </a:pPr>
            <a:r>
              <a:rPr lang="en-CA" sz="2200" b="1" dirty="0" smtClean="0">
                <a:effectLst/>
              </a:rPr>
              <a:t>Report Template, Task 2: Create the Page Footer on the Template Report</a:t>
            </a:r>
          </a:p>
          <a:p>
            <a:pPr marL="1390650" lvl="2" indent="-533400">
              <a:lnSpc>
                <a:spcPct val="80000"/>
              </a:lnSpc>
              <a:buFont typeface="Arial" charset="0"/>
              <a:buAutoNum type="arabicPeriod"/>
            </a:pPr>
            <a:r>
              <a:rPr lang="en-CA" sz="2000" dirty="0" smtClean="0">
                <a:effectLst/>
              </a:rPr>
              <a:t>Click anywhere on the design surface.</a:t>
            </a:r>
          </a:p>
          <a:p>
            <a:pPr marL="1390650" lvl="2" indent="-533400">
              <a:lnSpc>
                <a:spcPct val="80000"/>
              </a:lnSpc>
              <a:buFont typeface="Arial" charset="0"/>
              <a:buAutoNum type="arabicPeriod"/>
            </a:pPr>
            <a:r>
              <a:rPr lang="en-CA" sz="2000" dirty="0" smtClean="0">
                <a:effectLst/>
              </a:rPr>
              <a:t>From the main menu, select Report | Add Page Footer. A space for the page footer layout appears below the layout area for the body of the report.</a:t>
            </a:r>
          </a:p>
          <a:p>
            <a:pPr marL="1390650" lvl="2" indent="-533400">
              <a:lnSpc>
                <a:spcPct val="80000"/>
              </a:lnSpc>
              <a:buFont typeface="Arial" charset="0"/>
              <a:buAutoNum type="arabicPeriod"/>
            </a:pPr>
            <a:r>
              <a:rPr lang="en-CA" sz="2000" dirty="0" smtClean="0">
                <a:effectLst/>
              </a:rPr>
              <a:t>In the Report Data window, expand the Built-in Fields entry. Select </a:t>
            </a:r>
            <a:r>
              <a:rPr lang="en-CA" sz="2000" dirty="0" err="1" smtClean="0">
                <a:effectLst/>
              </a:rPr>
              <a:t>ReportName</a:t>
            </a:r>
            <a:r>
              <a:rPr lang="en-CA" sz="2000" dirty="0" smtClean="0">
                <a:effectLst/>
              </a:rPr>
              <a:t> and drag it onto the page footer layout area.</a:t>
            </a:r>
          </a:p>
          <a:p>
            <a:pPr marL="1390650" lvl="2" indent="-533400">
              <a:lnSpc>
                <a:spcPct val="80000"/>
              </a:lnSpc>
              <a:buFont typeface="Arial" charset="0"/>
              <a:buAutoNum type="arabicPeriod"/>
            </a:pPr>
            <a:r>
              <a:rPr lang="en-CA" sz="2000" dirty="0" smtClean="0">
                <a:effectLst/>
              </a:rPr>
              <a:t>Modify the following properties of the text box that results:</a:t>
            </a:r>
          </a:p>
          <a:p>
            <a:pPr marL="1390650" lvl="2" indent="-533400">
              <a:lnSpc>
                <a:spcPct val="80000"/>
              </a:lnSpc>
              <a:buFont typeface="Arial" charset="0"/>
              <a:buAutoNum type="arabicPeriod"/>
            </a:pPr>
            <a:endParaRPr lang="en-US" sz="2000" dirty="0" smtClean="0">
              <a:effectLst/>
            </a:endParaRPr>
          </a:p>
          <a:p>
            <a:pPr marL="1390650" lvl="2" indent="-533400">
              <a:lnSpc>
                <a:spcPct val="80000"/>
              </a:lnSpc>
              <a:buFont typeface="Arial" charset="0"/>
              <a:buAutoNum type="arabicPeriod"/>
            </a:pPr>
            <a:endParaRPr lang="en-US" sz="2000" dirty="0" smtClean="0">
              <a:effectLst/>
            </a:endParaRPr>
          </a:p>
          <a:p>
            <a:pPr marL="1390650" lvl="2" indent="-533400">
              <a:lnSpc>
                <a:spcPct val="80000"/>
              </a:lnSpc>
              <a:buFont typeface="Arial" charset="0"/>
              <a:buAutoNum type="arabicPeriod"/>
            </a:pPr>
            <a:endParaRPr lang="en-US" sz="2000" dirty="0" smtClean="0">
              <a:effectLst/>
            </a:endParaRPr>
          </a:p>
          <a:p>
            <a:pPr marL="1390650" lvl="2" indent="-533400">
              <a:lnSpc>
                <a:spcPct val="80000"/>
              </a:lnSpc>
              <a:buFont typeface="Arial" charset="0"/>
              <a:buAutoNum type="arabicPeriod"/>
            </a:pPr>
            <a:endParaRPr lang="en-US" sz="2000" dirty="0" smtClean="0">
              <a:effectLst/>
            </a:endParaRPr>
          </a:p>
          <a:p>
            <a:pPr marL="1390650" lvl="2" indent="-533400">
              <a:lnSpc>
                <a:spcPct val="80000"/>
              </a:lnSpc>
              <a:buFont typeface="Arial" charset="0"/>
              <a:buAutoNum type="arabicPeriod"/>
            </a:pPr>
            <a:endParaRPr lang="en-US" sz="2000" dirty="0" smtClean="0">
              <a:effectLst/>
            </a:endParaRPr>
          </a:p>
          <a:p>
            <a:pPr marL="1390650" lvl="2" indent="-533400">
              <a:lnSpc>
                <a:spcPct val="80000"/>
              </a:lnSpc>
              <a:buFont typeface="Arial" charset="0"/>
              <a:buAutoNum type="arabicPeriod"/>
            </a:pPr>
            <a:r>
              <a:rPr lang="en-CA" sz="2000" dirty="0" smtClean="0">
                <a:effectLst/>
              </a:rPr>
              <a:t>Place a text box in the layout area for the page footer. Modify the following properties of the text box:</a:t>
            </a:r>
            <a:endParaRPr lang="en-US" sz="2000" dirty="0" smtClean="0">
              <a:effectLst/>
            </a:endParaRPr>
          </a:p>
          <a:p>
            <a:pPr marL="1390650" lvl="2" indent="-533400">
              <a:lnSpc>
                <a:spcPct val="88000"/>
              </a:lnSpc>
              <a:buFont typeface="Wingdings" pitchFamily="2" charset="2"/>
              <a:buNone/>
            </a:pPr>
            <a:endParaRPr lang="en-US" sz="2100" dirty="0" smtClean="0">
              <a:effectLst/>
            </a:endParaRPr>
          </a:p>
        </p:txBody>
      </p:sp>
      <p:pic>
        <p:nvPicPr>
          <p:cNvPr id="9219" name="Picture 2"/>
          <p:cNvPicPr>
            <a:picLocks noChangeAspect="1" noChangeArrowheads="1"/>
          </p:cNvPicPr>
          <p:nvPr/>
        </p:nvPicPr>
        <p:blipFill>
          <a:blip r:embed="rId2" cstate="print"/>
          <a:srcRect/>
          <a:stretch>
            <a:fillRect/>
          </a:stretch>
        </p:blipFill>
        <p:spPr bwMode="auto">
          <a:xfrm>
            <a:off x="1752600" y="3111500"/>
            <a:ext cx="5924550" cy="1231900"/>
          </a:xfrm>
          <a:prstGeom prst="rect">
            <a:avLst/>
          </a:prstGeom>
          <a:noFill/>
          <a:ln w="9525">
            <a:noFill/>
            <a:miter lim="800000"/>
            <a:headEnd/>
            <a:tailEnd/>
          </a:ln>
        </p:spPr>
      </p:pic>
      <p:pic>
        <p:nvPicPr>
          <p:cNvPr id="9220" name="Picture 3"/>
          <p:cNvPicPr>
            <a:picLocks noChangeAspect="1" noChangeArrowheads="1"/>
          </p:cNvPicPr>
          <p:nvPr/>
        </p:nvPicPr>
        <p:blipFill>
          <a:blip r:embed="rId3" cstate="print"/>
          <a:srcRect/>
          <a:stretch>
            <a:fillRect/>
          </a:stretch>
        </p:blipFill>
        <p:spPr bwMode="auto">
          <a:xfrm>
            <a:off x="1600200" y="5181600"/>
            <a:ext cx="6248400" cy="1457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5000"/>
              </a:lnSpc>
              <a:spcBef>
                <a:spcPct val="15000"/>
              </a:spcBef>
            </a:pPr>
            <a:r>
              <a:rPr lang="en-US" sz="2800" b="1" dirty="0" smtClean="0">
                <a:effectLst/>
              </a:rPr>
              <a:t>Exercise 6</a:t>
            </a:r>
          </a:p>
          <a:p>
            <a:pPr marL="990600" lvl="1" indent="-533400">
              <a:lnSpc>
                <a:spcPct val="85000"/>
              </a:lnSpc>
              <a:spcBef>
                <a:spcPct val="15000"/>
              </a:spcBef>
            </a:pPr>
            <a:r>
              <a:rPr lang="en-CA" sz="2000" b="1" dirty="0" smtClean="0">
                <a:effectLst/>
              </a:rPr>
              <a:t>Revised Employee Time Report, Task 1: Copy and Rename the Existing Report, Modify the Dataset, Modify Layout</a:t>
            </a:r>
          </a:p>
          <a:p>
            <a:pPr marL="1371600" lvl="2" indent="-457200">
              <a:lnSpc>
                <a:spcPct val="85000"/>
              </a:lnSpc>
              <a:spcBef>
                <a:spcPct val="10000"/>
              </a:spcBef>
              <a:buFont typeface="Wingdings" pitchFamily="2" charset="2"/>
              <a:buAutoNum type="arabicPeriod"/>
            </a:pPr>
            <a:r>
              <a:rPr lang="en-CA" sz="1700" dirty="0" smtClean="0">
                <a:effectLst/>
              </a:rPr>
              <a:t>Reopen the Chapter07 project, if it was closed. Close the Overtime Report, if it is open.</a:t>
            </a:r>
          </a:p>
          <a:p>
            <a:pPr marL="1371600" lvl="2" indent="-457200">
              <a:lnSpc>
                <a:spcPct val="85000"/>
              </a:lnSpc>
              <a:spcBef>
                <a:spcPct val="10000"/>
              </a:spcBef>
              <a:buFont typeface="Wingdings" pitchFamily="2" charset="2"/>
              <a:buAutoNum type="arabicPeriod"/>
            </a:pPr>
            <a:r>
              <a:rPr lang="en-CA" sz="1700" dirty="0" smtClean="0">
                <a:effectLst/>
              </a:rPr>
              <a:t>Right-click the </a:t>
            </a:r>
            <a:r>
              <a:rPr lang="en-CA" sz="1700" dirty="0" err="1" smtClean="0">
                <a:effectLst/>
              </a:rPr>
              <a:t>EmployeeTime</a:t>
            </a:r>
            <a:r>
              <a:rPr lang="en-CA" sz="1700" dirty="0" smtClean="0">
                <a:effectLst/>
              </a:rPr>
              <a:t> Report in the Solution Explorer and select Copy from the context menu.</a:t>
            </a:r>
          </a:p>
          <a:p>
            <a:pPr marL="1371600" lvl="2" indent="-457200">
              <a:lnSpc>
                <a:spcPct val="85000"/>
              </a:lnSpc>
              <a:spcBef>
                <a:spcPct val="10000"/>
              </a:spcBef>
              <a:buFont typeface="Wingdings" pitchFamily="2" charset="2"/>
              <a:buAutoNum type="arabicPeriod"/>
            </a:pPr>
            <a:r>
              <a:rPr lang="en-CA" sz="1700" dirty="0" smtClean="0">
                <a:effectLst/>
              </a:rPr>
              <a:t>Right-click the Chapter07 project in the Solution Explorer and select Paste from the context menu. A copy of the report appears in the Solution Explorer.</a:t>
            </a:r>
          </a:p>
          <a:p>
            <a:pPr marL="1371600" lvl="2" indent="-457200">
              <a:lnSpc>
                <a:spcPct val="85000"/>
              </a:lnSpc>
              <a:spcBef>
                <a:spcPct val="10000"/>
              </a:spcBef>
              <a:buFont typeface="Wingdings" pitchFamily="2" charset="2"/>
              <a:buAutoNum type="arabicPeriod"/>
            </a:pPr>
            <a:r>
              <a:rPr lang="en-CA" sz="1700" dirty="0" smtClean="0">
                <a:effectLst/>
              </a:rPr>
              <a:t>Right-click this new copy and select Rename from the context menu. Rename the report </a:t>
            </a:r>
            <a:r>
              <a:rPr lang="en-CA" sz="1700" b="1" dirty="0" smtClean="0">
                <a:effectLst/>
              </a:rPr>
              <a:t>RevisedEmployeeTime.rdl</a:t>
            </a:r>
            <a:r>
              <a:rPr lang="en-CA" sz="1700" dirty="0" smtClean="0">
                <a:effectLst/>
              </a:rPr>
              <a:t>.</a:t>
            </a:r>
          </a:p>
          <a:p>
            <a:pPr marL="1371600" lvl="2" indent="-457200">
              <a:lnSpc>
                <a:spcPct val="85000"/>
              </a:lnSpc>
              <a:spcBef>
                <a:spcPct val="10000"/>
              </a:spcBef>
              <a:buFont typeface="Wingdings" pitchFamily="2" charset="2"/>
              <a:buAutoNum type="arabicPeriod"/>
            </a:pPr>
            <a:r>
              <a:rPr lang="en-CA" sz="1700" dirty="0" smtClean="0">
                <a:effectLst/>
              </a:rPr>
              <a:t>Double-click the entry for the </a:t>
            </a:r>
            <a:r>
              <a:rPr lang="en-CA" sz="1700" dirty="0" err="1" smtClean="0">
                <a:effectLst/>
              </a:rPr>
              <a:t>RevisedEmployeeTime</a:t>
            </a:r>
            <a:r>
              <a:rPr lang="en-CA" sz="1700" dirty="0" smtClean="0">
                <a:effectLst/>
              </a:rPr>
              <a:t> report to open this report for editing.</a:t>
            </a:r>
          </a:p>
          <a:p>
            <a:pPr marL="1371600" lvl="2" indent="-457200">
              <a:lnSpc>
                <a:spcPct val="85000"/>
              </a:lnSpc>
              <a:spcBef>
                <a:spcPct val="10000"/>
              </a:spcBef>
              <a:buFont typeface="Wingdings" pitchFamily="2" charset="2"/>
              <a:buAutoNum type="arabicPeriod"/>
            </a:pPr>
            <a:r>
              <a:rPr lang="en-CA" sz="1700" dirty="0" smtClean="0">
                <a:effectLst/>
              </a:rPr>
              <a:t>In the Report Data window, right-click </a:t>
            </a:r>
            <a:r>
              <a:rPr lang="en-CA" sz="1700" dirty="0" err="1" smtClean="0">
                <a:effectLst/>
              </a:rPr>
              <a:t>EmployeeTime</a:t>
            </a:r>
            <a:r>
              <a:rPr lang="en-CA" sz="1700" dirty="0" smtClean="0">
                <a:effectLst/>
              </a:rPr>
              <a:t> and select Query from the context menu. The Query Designer window opens.</a:t>
            </a:r>
          </a:p>
          <a:p>
            <a:pPr marL="1371600" lvl="2" indent="-457200">
              <a:lnSpc>
                <a:spcPct val="85000"/>
              </a:lnSpc>
              <a:spcBef>
                <a:spcPct val="10000"/>
              </a:spcBef>
              <a:buFont typeface="Wingdings" pitchFamily="2" charset="2"/>
              <a:buAutoNum type="arabicPeriod"/>
            </a:pPr>
            <a:r>
              <a:rPr lang="en-CA" sz="1700" dirty="0" smtClean="0">
                <a:effectLst/>
              </a:rPr>
              <a:t>Add the </a:t>
            </a:r>
            <a:r>
              <a:rPr lang="en-CA" sz="1700" dirty="0" err="1" smtClean="0">
                <a:effectLst/>
              </a:rPr>
              <a:t>HubCode</a:t>
            </a:r>
            <a:r>
              <a:rPr lang="en-CA" sz="1700" dirty="0" smtClean="0">
                <a:effectLst/>
              </a:rPr>
              <a:t> field to the end of the field list, as shown here:</a:t>
            </a:r>
          </a:p>
          <a:p>
            <a:pPr marL="1371600" lvl="2" indent="-457200">
              <a:lnSpc>
                <a:spcPct val="85000"/>
              </a:lnSpc>
              <a:spcBef>
                <a:spcPct val="10000"/>
              </a:spcBef>
            </a:pPr>
            <a:endParaRPr lang="en-CA" sz="1000" dirty="0" smtClean="0">
              <a:effectLst/>
            </a:endParaRPr>
          </a:p>
          <a:p>
            <a:pPr marL="1752600" lvl="3" indent="-381000">
              <a:lnSpc>
                <a:spcPct val="80000"/>
              </a:lnSpc>
              <a:spcBef>
                <a:spcPct val="10000"/>
              </a:spcBef>
              <a:buFont typeface="Wingdings" pitchFamily="2" charset="2"/>
              <a:buNone/>
            </a:pPr>
            <a:r>
              <a:rPr lang="en-CA" sz="1500" dirty="0" smtClean="0">
                <a:effectLst/>
                <a:latin typeface="Courier New" pitchFamily="49" charset="0"/>
              </a:rPr>
              <a:t>SELECT Description AS Job, </a:t>
            </a:r>
            <a:r>
              <a:rPr lang="en-CA" sz="1500" dirty="0" err="1" smtClean="0">
                <a:effectLst/>
                <a:latin typeface="Courier New" pitchFamily="49" charset="0"/>
              </a:rPr>
              <a:t>Employee.EmployeeNumber</a:t>
            </a:r>
            <a:r>
              <a:rPr lang="en-CA" sz="1500" dirty="0" smtClean="0">
                <a:effectLst/>
                <a:latin typeface="Courier New" pitchFamily="49" charset="0"/>
              </a:rPr>
              <a:t>, </a:t>
            </a:r>
          </a:p>
          <a:p>
            <a:pPr marL="1752600" lvl="3" indent="-381000">
              <a:lnSpc>
                <a:spcPct val="80000"/>
              </a:lnSpc>
              <a:spcBef>
                <a:spcPct val="10000"/>
              </a:spcBef>
              <a:buFont typeface="Wingdings" pitchFamily="2" charset="2"/>
              <a:buNone/>
            </a:pPr>
            <a:r>
              <a:rPr lang="en-CA" sz="1500" dirty="0" smtClean="0">
                <a:effectLst/>
                <a:latin typeface="Courier New" pitchFamily="49" charset="0"/>
              </a:rPr>
              <a:t>		</a:t>
            </a:r>
            <a:r>
              <a:rPr lang="en-CA" sz="1500" dirty="0" err="1" smtClean="0">
                <a:effectLst/>
                <a:latin typeface="Courier New" pitchFamily="49" charset="0"/>
              </a:rPr>
              <a:t>FirstName</a:t>
            </a:r>
            <a:r>
              <a:rPr lang="en-CA" sz="1500" dirty="0" smtClean="0">
                <a:effectLst/>
                <a:latin typeface="Courier New" pitchFamily="49" charset="0"/>
              </a:rPr>
              <a:t>, </a:t>
            </a:r>
            <a:r>
              <a:rPr lang="en-CA" sz="1500" dirty="0" err="1" smtClean="0">
                <a:effectLst/>
                <a:latin typeface="Courier New" pitchFamily="49" charset="0"/>
              </a:rPr>
              <a:t>LastName</a:t>
            </a:r>
            <a:r>
              <a:rPr lang="en-CA" sz="1500" dirty="0" smtClean="0">
                <a:effectLst/>
                <a:latin typeface="Courier New" pitchFamily="49" charset="0"/>
              </a:rPr>
              <a:t>, CONVERT(char(4),</a:t>
            </a:r>
          </a:p>
          <a:p>
            <a:pPr marL="1752600" lvl="3" indent="-381000">
              <a:lnSpc>
                <a:spcPct val="80000"/>
              </a:lnSpc>
              <a:spcBef>
                <a:spcPct val="10000"/>
              </a:spcBef>
              <a:buFont typeface="Wingdings" pitchFamily="2" charset="2"/>
              <a:buNone/>
            </a:pPr>
            <a:r>
              <a:rPr lang="en-CA" sz="1500" dirty="0" smtClean="0">
                <a:effectLst/>
                <a:latin typeface="Courier New" pitchFamily="49" charset="0"/>
              </a:rPr>
              <a:t>		DATEPART(</a:t>
            </a:r>
            <a:r>
              <a:rPr lang="en-CA" sz="1500" dirty="0" err="1" smtClean="0">
                <a:effectLst/>
                <a:latin typeface="Courier New" pitchFamily="49" charset="0"/>
              </a:rPr>
              <a:t>yy</a:t>
            </a:r>
            <a:r>
              <a:rPr lang="en-CA" sz="1500" dirty="0" smtClean="0">
                <a:effectLst/>
                <a:latin typeface="Courier New" pitchFamily="49" charset="0"/>
              </a:rPr>
              <a:t>, </a:t>
            </a:r>
            <a:r>
              <a:rPr lang="en-CA" sz="1500" dirty="0" err="1" smtClean="0">
                <a:effectLst/>
                <a:latin typeface="Courier New" pitchFamily="49" charset="0"/>
              </a:rPr>
              <a:t>WorkDate</a:t>
            </a:r>
            <a:r>
              <a:rPr lang="en-CA" sz="1500" dirty="0" smtClean="0">
                <a:effectLst/>
                <a:latin typeface="Courier New" pitchFamily="49" charset="0"/>
              </a:rPr>
              <a:t>))+'-'+ CONVERT(char(2),</a:t>
            </a:r>
          </a:p>
          <a:p>
            <a:pPr marL="1752600" lvl="3" indent="-381000">
              <a:lnSpc>
                <a:spcPct val="80000"/>
              </a:lnSpc>
              <a:spcBef>
                <a:spcPct val="10000"/>
              </a:spcBef>
              <a:buFont typeface="Wingdings" pitchFamily="2" charset="2"/>
              <a:buNone/>
            </a:pPr>
            <a:r>
              <a:rPr lang="en-CA" sz="1500" dirty="0" smtClean="0">
                <a:effectLst/>
                <a:latin typeface="Courier New" pitchFamily="49" charset="0"/>
              </a:rPr>
              <a:t>DATEPART(wk, </a:t>
            </a:r>
            <a:r>
              <a:rPr lang="en-CA" sz="1500" dirty="0" err="1" smtClean="0">
                <a:effectLst/>
                <a:latin typeface="Courier New" pitchFamily="49" charset="0"/>
              </a:rPr>
              <a:t>WorkDate</a:t>
            </a:r>
            <a:r>
              <a:rPr lang="en-CA" sz="1500" dirty="0" smtClean="0">
                <a:effectLst/>
                <a:latin typeface="Courier New" pitchFamily="49" charset="0"/>
              </a:rPr>
              <a:t>)) AS Week, </a:t>
            </a:r>
            <a:r>
              <a:rPr lang="en-CA" sz="1500" dirty="0" err="1" smtClean="0">
                <a:effectLst/>
                <a:latin typeface="Courier New" pitchFamily="49" charset="0"/>
              </a:rPr>
              <a:t>WorkDate</a:t>
            </a:r>
            <a:r>
              <a:rPr lang="en-CA" sz="1500" dirty="0" smtClean="0">
                <a:effectLst/>
                <a:latin typeface="Courier New" pitchFamily="49" charset="0"/>
              </a:rPr>
              <a:t>, </a:t>
            </a:r>
            <a:r>
              <a:rPr lang="en-CA" sz="1500" dirty="0" err="1" smtClean="0">
                <a:effectLst/>
                <a:latin typeface="Courier New" pitchFamily="49" charset="0"/>
              </a:rPr>
              <a:t>HoursWorked</a:t>
            </a:r>
            <a:r>
              <a:rPr lang="en-CA" sz="1500" b="1" dirty="0" smtClean="0">
                <a:effectLst/>
                <a:latin typeface="Courier New" pitchFamily="49" charset="0"/>
              </a:rPr>
              <a:t>, </a:t>
            </a:r>
            <a:r>
              <a:rPr lang="en-CA" sz="1500" b="1" dirty="0" err="1" smtClean="0">
                <a:effectLst/>
                <a:latin typeface="Courier New" pitchFamily="49" charset="0"/>
              </a:rPr>
              <a:t>HubCode</a:t>
            </a:r>
            <a:endParaRPr lang="en-CA" sz="1500" b="1" dirty="0" smtClean="0">
              <a:effectLst/>
              <a:latin typeface="Courier New" pitchFamily="49" charset="0"/>
            </a:endParaRPr>
          </a:p>
          <a:p>
            <a:pPr marL="1752600" lvl="3" indent="-381000">
              <a:lnSpc>
                <a:spcPct val="80000"/>
              </a:lnSpc>
              <a:spcBef>
                <a:spcPct val="10000"/>
              </a:spcBef>
              <a:buFont typeface="Wingdings" pitchFamily="2" charset="2"/>
              <a:buNone/>
            </a:pPr>
            <a:r>
              <a:rPr lang="en-CA" sz="1500" dirty="0" smtClean="0">
                <a:effectLst/>
                <a:latin typeface="Courier New" pitchFamily="49" charset="0"/>
              </a:rPr>
              <a:t>FROM </a:t>
            </a:r>
            <a:r>
              <a:rPr lang="en-CA" sz="1500" dirty="0" err="1" smtClean="0">
                <a:effectLst/>
                <a:latin typeface="Courier New" pitchFamily="49" charset="0"/>
              </a:rPr>
              <a:t>TimeEntry</a:t>
            </a:r>
            <a:endParaRPr lang="en-CA" sz="1500" dirty="0" smtClean="0">
              <a:effectLst/>
              <a:latin typeface="Courier New" pitchFamily="49" charset="0"/>
            </a:endParaRPr>
          </a:p>
          <a:p>
            <a:pPr marL="1752600" lvl="3" indent="-381000">
              <a:lnSpc>
                <a:spcPct val="80000"/>
              </a:lnSpc>
              <a:spcBef>
                <a:spcPct val="10000"/>
              </a:spcBef>
              <a:buFont typeface="Wingdings" pitchFamily="2" charset="2"/>
              <a:buNone/>
            </a:pPr>
            <a:r>
              <a:rPr lang="en-CA" sz="1500" dirty="0" smtClean="0">
                <a:effectLst/>
                <a:latin typeface="Courier New" pitchFamily="49" charset="0"/>
              </a:rPr>
              <a:t>INNER JOIN Assignment</a:t>
            </a:r>
          </a:p>
          <a:p>
            <a:pPr marL="1752600" lvl="3" indent="-381000">
              <a:lnSpc>
                <a:spcPct val="80000"/>
              </a:lnSpc>
              <a:spcBef>
                <a:spcPct val="10000"/>
              </a:spcBef>
              <a:buFont typeface="Wingdings" pitchFamily="2" charset="2"/>
              <a:buNone/>
            </a:pPr>
            <a:r>
              <a:rPr lang="en-CA" sz="1500" dirty="0" smtClean="0">
                <a:effectLst/>
                <a:latin typeface="Courier New" pitchFamily="49" charset="0"/>
              </a:rPr>
              <a:t>ON </a:t>
            </a:r>
            <a:r>
              <a:rPr lang="en-CA" sz="1500" dirty="0" err="1" smtClean="0">
                <a:effectLst/>
                <a:latin typeface="Courier New" pitchFamily="49" charset="0"/>
              </a:rPr>
              <a:t>TimeEntry.AssignmentID</a:t>
            </a:r>
            <a:r>
              <a:rPr lang="en-CA" sz="1500" dirty="0" smtClean="0">
                <a:effectLst/>
                <a:latin typeface="Courier New" pitchFamily="49" charset="0"/>
              </a:rPr>
              <a:t> = </a:t>
            </a:r>
            <a:r>
              <a:rPr lang="en-CA" sz="1500" dirty="0" err="1" smtClean="0">
                <a:effectLst/>
                <a:latin typeface="Courier New" pitchFamily="49" charset="0"/>
              </a:rPr>
              <a:t>Assignment.AssignmentID</a:t>
            </a:r>
            <a:endParaRPr lang="en-CA" sz="1500" dirty="0" smtClean="0">
              <a:effectLst/>
              <a:latin typeface="Courier New" pitchFamily="49" charset="0"/>
            </a:endParaRPr>
          </a:p>
          <a:p>
            <a:pPr marL="1752600" lvl="3" indent="-381000">
              <a:lnSpc>
                <a:spcPct val="80000"/>
              </a:lnSpc>
              <a:spcBef>
                <a:spcPct val="10000"/>
              </a:spcBef>
              <a:buFont typeface="Wingdings" pitchFamily="2" charset="2"/>
              <a:buNone/>
            </a:pPr>
            <a:r>
              <a:rPr lang="en-CA" sz="1500" dirty="0" smtClean="0">
                <a:effectLst/>
                <a:latin typeface="Courier New" pitchFamily="49" charset="0"/>
              </a:rPr>
              <a:t>INNER JOIN Employee</a:t>
            </a:r>
          </a:p>
          <a:p>
            <a:pPr marL="1752600" lvl="3" indent="-381000">
              <a:lnSpc>
                <a:spcPct val="80000"/>
              </a:lnSpc>
              <a:spcBef>
                <a:spcPct val="10000"/>
              </a:spcBef>
              <a:buFont typeface="Wingdings" pitchFamily="2" charset="2"/>
              <a:buNone/>
            </a:pPr>
            <a:r>
              <a:rPr lang="en-CA" sz="1500" dirty="0" smtClean="0">
                <a:effectLst/>
                <a:latin typeface="Courier New" pitchFamily="49" charset="0"/>
              </a:rPr>
              <a:t>ON </a:t>
            </a:r>
            <a:r>
              <a:rPr lang="en-CA" sz="1500" dirty="0" err="1" smtClean="0">
                <a:effectLst/>
                <a:latin typeface="Courier New" pitchFamily="49" charset="0"/>
              </a:rPr>
              <a:t>Assignment.EmployeeNumber</a:t>
            </a:r>
            <a:r>
              <a:rPr lang="en-CA" sz="1500" dirty="0" smtClean="0">
                <a:effectLst/>
                <a:latin typeface="Courier New" pitchFamily="49" charset="0"/>
              </a:rPr>
              <a:t> = </a:t>
            </a:r>
            <a:r>
              <a:rPr lang="en-CA" sz="1500" dirty="0" err="1" smtClean="0">
                <a:effectLst/>
                <a:latin typeface="Courier New" pitchFamily="49" charset="0"/>
              </a:rPr>
              <a:t>Employee.EmployeeNumber</a:t>
            </a:r>
            <a:endParaRPr lang="en-CA" sz="1500" dirty="0" smtClean="0">
              <a:effectLst/>
              <a:latin typeface="Courier New" pitchFamily="49" charset="0"/>
            </a:endParaRPr>
          </a:p>
          <a:p>
            <a:pPr marL="1752600" lvl="3" indent="-381000">
              <a:lnSpc>
                <a:spcPct val="80000"/>
              </a:lnSpc>
              <a:spcBef>
                <a:spcPct val="10000"/>
              </a:spcBef>
              <a:buFont typeface="Wingdings" pitchFamily="2" charset="2"/>
              <a:buNone/>
            </a:pPr>
            <a:r>
              <a:rPr lang="en-CA" sz="1500" dirty="0" smtClean="0">
                <a:effectLst/>
                <a:latin typeface="Courier New" pitchFamily="49" charset="0"/>
              </a:rPr>
              <a:t>INNER JOIN Job</a:t>
            </a:r>
          </a:p>
          <a:p>
            <a:pPr marL="1752600" lvl="3" indent="-381000">
              <a:lnSpc>
                <a:spcPct val="80000"/>
              </a:lnSpc>
              <a:spcBef>
                <a:spcPct val="10000"/>
              </a:spcBef>
              <a:buFont typeface="Wingdings" pitchFamily="2" charset="2"/>
              <a:buNone/>
            </a:pPr>
            <a:r>
              <a:rPr lang="en-CA" sz="1500" dirty="0" smtClean="0">
                <a:effectLst/>
                <a:latin typeface="Courier New" pitchFamily="49" charset="0"/>
              </a:rPr>
              <a:t>ON </a:t>
            </a:r>
            <a:r>
              <a:rPr lang="en-CA" sz="1500" dirty="0" err="1" smtClean="0">
                <a:effectLst/>
                <a:latin typeface="Courier New" pitchFamily="49" charset="0"/>
              </a:rPr>
              <a:t>Assignment.JobID</a:t>
            </a:r>
            <a:r>
              <a:rPr lang="en-CA" sz="1500" dirty="0" smtClean="0">
                <a:effectLst/>
                <a:latin typeface="Courier New" pitchFamily="49" charset="0"/>
              </a:rPr>
              <a:t> = </a:t>
            </a:r>
            <a:r>
              <a:rPr lang="en-CA" sz="1500" dirty="0" err="1" smtClean="0">
                <a:effectLst/>
                <a:latin typeface="Courier New" pitchFamily="49" charset="0"/>
              </a:rPr>
              <a:t>Job.JobID</a:t>
            </a:r>
            <a:endParaRPr lang="en-CA" sz="1500" dirty="0" smtClean="0">
              <a:effectLst/>
              <a:latin typeface="Courier New" pitchFamily="49" charset="0"/>
            </a:endParaRPr>
          </a:p>
          <a:p>
            <a:pPr marL="1752600" lvl="3" indent="-381000">
              <a:lnSpc>
                <a:spcPct val="80000"/>
              </a:lnSpc>
              <a:spcBef>
                <a:spcPct val="10000"/>
              </a:spcBef>
              <a:buFont typeface="Wingdings" pitchFamily="2" charset="2"/>
              <a:buNone/>
            </a:pPr>
            <a:r>
              <a:rPr lang="en-CA" sz="1500" dirty="0" smtClean="0">
                <a:effectLst/>
                <a:latin typeface="Courier New" pitchFamily="49" charset="0"/>
              </a:rPr>
              <a:t>ORDER BY Job, </a:t>
            </a:r>
            <a:r>
              <a:rPr lang="en-CA" sz="1500" dirty="0" err="1" smtClean="0">
                <a:effectLst/>
                <a:latin typeface="Courier New" pitchFamily="49" charset="0"/>
              </a:rPr>
              <a:t>Employee.EmployeeNumber</a:t>
            </a:r>
            <a:r>
              <a:rPr lang="en-CA" sz="1500" dirty="0" smtClean="0">
                <a:effectLst/>
                <a:latin typeface="Courier New" pitchFamily="49" charset="0"/>
              </a:rPr>
              <a:t>, Week, </a:t>
            </a:r>
            <a:r>
              <a:rPr lang="en-CA" sz="1500" dirty="0" err="1" smtClean="0">
                <a:effectLst/>
                <a:latin typeface="Courier New" pitchFamily="49" charset="0"/>
              </a:rPr>
              <a:t>WorkDate</a:t>
            </a:r>
            <a:endParaRPr lang="en-CA" sz="1500" dirty="0" smtClean="0">
              <a:effectLst/>
              <a:latin typeface="Courier New" pitchFamily="49"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5000"/>
              </a:lnSpc>
              <a:spcBef>
                <a:spcPct val="15000"/>
              </a:spcBef>
            </a:pPr>
            <a:r>
              <a:rPr lang="en-US" sz="2800" b="1" dirty="0" smtClean="0">
                <a:effectLst/>
              </a:rPr>
              <a:t>Exercise 6</a:t>
            </a:r>
          </a:p>
          <a:p>
            <a:pPr marL="990600" lvl="1" indent="-533400">
              <a:lnSpc>
                <a:spcPct val="95000"/>
              </a:lnSpc>
              <a:spcBef>
                <a:spcPct val="15000"/>
              </a:spcBef>
            </a:pPr>
            <a:r>
              <a:rPr lang="en-CA" sz="2000" b="1" dirty="0" smtClean="0">
                <a:effectLst/>
              </a:rPr>
              <a:t>Revised Employee Time Report, Task 1: Copy and Rename the Existing Report, Modify the Dataset, Modify Layout</a:t>
            </a:r>
          </a:p>
          <a:p>
            <a:pPr marL="1371600" lvl="2" indent="-457200">
              <a:buFont typeface="Wingdings" pitchFamily="2" charset="2"/>
              <a:buAutoNum type="arabicPeriod" startAt="8"/>
            </a:pPr>
            <a:r>
              <a:rPr lang="en-CA" sz="2000" dirty="0" smtClean="0">
                <a:effectLst/>
              </a:rPr>
              <a:t>Run the query to make sure no errors exist. Correct any typos that may be detected.</a:t>
            </a:r>
          </a:p>
          <a:p>
            <a:pPr marL="1371600" lvl="2" indent="-457200">
              <a:buFont typeface="Wingdings" pitchFamily="2" charset="2"/>
              <a:buAutoNum type="arabicPeriod" startAt="8"/>
            </a:pPr>
            <a:r>
              <a:rPr lang="en-CA" sz="2000" dirty="0" smtClean="0">
                <a:effectLst/>
              </a:rPr>
              <a:t>Click OK to exit the Query Designer window.</a:t>
            </a:r>
          </a:p>
          <a:p>
            <a:pPr marL="1371600" lvl="2" indent="-457200">
              <a:buFont typeface="Wingdings" pitchFamily="2" charset="2"/>
              <a:buAutoNum type="arabicPeriod" startAt="8"/>
            </a:pPr>
            <a:r>
              <a:rPr lang="en-CA" sz="2000" dirty="0" smtClean="0">
                <a:effectLst/>
              </a:rPr>
              <a:t>Right-click in the bottom row of the </a:t>
            </a:r>
            <a:r>
              <a:rPr lang="en-CA" sz="2000" dirty="0" err="1" smtClean="0">
                <a:effectLst/>
              </a:rPr>
              <a:t>tablix</a:t>
            </a:r>
            <a:r>
              <a:rPr lang="en-CA" sz="2000" dirty="0" smtClean="0">
                <a:effectLst/>
              </a:rPr>
              <a:t>. Select </a:t>
            </a:r>
            <a:r>
              <a:rPr lang="en-CA" sz="2000" dirty="0" err="1" smtClean="0">
                <a:effectLst/>
              </a:rPr>
              <a:t>Tablix</a:t>
            </a:r>
            <a:r>
              <a:rPr lang="en-CA" sz="2000" dirty="0" smtClean="0">
                <a:effectLst/>
              </a:rPr>
              <a:t>: Insert Row | Below from the context menu. A new static row is added at the bottom of the </a:t>
            </a:r>
            <a:r>
              <a:rPr lang="en-CA" sz="2000" dirty="0" err="1" smtClean="0">
                <a:effectLst/>
              </a:rPr>
              <a:t>tablix</a:t>
            </a:r>
            <a:r>
              <a:rPr lang="en-CA" sz="2000" dirty="0" smtClean="0">
                <a:effectLst/>
              </a:rPr>
              <a:t>.</a:t>
            </a:r>
          </a:p>
          <a:p>
            <a:pPr marL="1371600" lvl="2" indent="-457200">
              <a:buFont typeface="Wingdings" pitchFamily="2" charset="2"/>
              <a:buAutoNum type="arabicPeriod" startAt="8"/>
            </a:pPr>
            <a:r>
              <a:rPr lang="en-CA" sz="2000" dirty="0" smtClean="0">
                <a:effectLst/>
              </a:rPr>
              <a:t>Right-click in the row you just added and select </a:t>
            </a:r>
            <a:r>
              <a:rPr lang="en-CA" sz="2000" dirty="0" err="1" smtClean="0">
                <a:effectLst/>
              </a:rPr>
              <a:t>Tablix</a:t>
            </a:r>
            <a:r>
              <a:rPr lang="en-CA" sz="2000" dirty="0" smtClean="0">
                <a:effectLst/>
              </a:rPr>
              <a:t>: Add Group | Row Group : Adjacent Below from the context menu. The </a:t>
            </a:r>
            <a:r>
              <a:rPr lang="en-CA" sz="2000" dirty="0" err="1" smtClean="0">
                <a:effectLst/>
              </a:rPr>
              <a:t>Tablix</a:t>
            </a:r>
            <a:r>
              <a:rPr lang="en-CA" sz="2000" dirty="0" smtClean="0">
                <a:effectLst/>
              </a:rPr>
              <a:t> group dialog box appears.</a:t>
            </a:r>
          </a:p>
          <a:p>
            <a:pPr marL="1371600" lvl="2" indent="-457200">
              <a:buFont typeface="Wingdings" pitchFamily="2" charset="2"/>
              <a:buAutoNum type="arabicPeriod" startAt="8"/>
            </a:pPr>
            <a:r>
              <a:rPr lang="en-CA" sz="2000" dirty="0" smtClean="0">
                <a:effectLst/>
              </a:rPr>
              <a:t>Select [</a:t>
            </a:r>
            <a:r>
              <a:rPr lang="en-CA" sz="2000" dirty="0" err="1" smtClean="0">
                <a:effectLst/>
              </a:rPr>
              <a:t>HubCode</a:t>
            </a:r>
            <a:r>
              <a:rPr lang="en-CA" sz="2000" dirty="0" smtClean="0">
                <a:effectLst/>
              </a:rPr>
              <a:t>] from the Group by drop-down list.</a:t>
            </a:r>
          </a:p>
          <a:p>
            <a:pPr marL="1371600" lvl="2" indent="-457200">
              <a:buFont typeface="Wingdings" pitchFamily="2" charset="2"/>
              <a:buAutoNum type="arabicPeriod" startAt="8"/>
            </a:pPr>
            <a:r>
              <a:rPr lang="en-CA" sz="2000" dirty="0" smtClean="0">
                <a:effectLst/>
              </a:rPr>
              <a:t>Click OK to exit the </a:t>
            </a:r>
            <a:r>
              <a:rPr lang="en-CA" sz="2000" dirty="0" err="1" smtClean="0">
                <a:effectLst/>
              </a:rPr>
              <a:t>Tablix</a:t>
            </a:r>
            <a:r>
              <a:rPr lang="en-CA" sz="2000" dirty="0" smtClean="0">
                <a:effectLst/>
              </a:rPr>
              <a:t> group dialog box. A new row group is added at the bottom of the </a:t>
            </a:r>
            <a:r>
              <a:rPr lang="en-CA" sz="2000" dirty="0" err="1" smtClean="0">
                <a:effectLst/>
              </a:rPr>
              <a:t>tablix</a:t>
            </a:r>
            <a:r>
              <a:rPr lang="en-CA" sz="2000" dirty="0" smtClean="0">
                <a:effectLst/>
              </a:rPr>
              <a:t>.</a:t>
            </a:r>
          </a:p>
          <a:p>
            <a:pPr marL="1371600" lvl="2" indent="-457200">
              <a:buFont typeface="Wingdings" pitchFamily="2" charset="2"/>
              <a:buAutoNum type="arabicPeriod" startAt="8"/>
            </a:pPr>
            <a:r>
              <a:rPr lang="en-CA" sz="2000" dirty="0" smtClean="0">
                <a:effectLst/>
              </a:rPr>
              <a:t>Merge the leftmost three cells in the bottom row of the </a:t>
            </a:r>
            <a:r>
              <a:rPr lang="en-CA" sz="2000" dirty="0" err="1" smtClean="0">
                <a:effectLst/>
              </a:rPr>
              <a:t>tablix</a:t>
            </a:r>
            <a:r>
              <a:rPr lang="en-CA" sz="2000" dirty="0" smtClean="0">
                <a:effectLst/>
              </a:rPr>
              <a:t>. </a:t>
            </a:r>
          </a:p>
          <a:p>
            <a:pPr marL="1371600" lvl="2" indent="-457200">
              <a:buFont typeface="Wingdings" pitchFamily="2" charset="2"/>
              <a:buAutoNum type="arabicPeriod" startAt="8"/>
            </a:pPr>
            <a:r>
              <a:rPr lang="en-CA" sz="2000" dirty="0" smtClean="0">
                <a:effectLst/>
              </a:rPr>
              <a:t>Select the </a:t>
            </a:r>
            <a:r>
              <a:rPr lang="en-CA" sz="2000" dirty="0" err="1" smtClean="0">
                <a:effectLst/>
              </a:rPr>
              <a:t>HubCode</a:t>
            </a:r>
            <a:r>
              <a:rPr lang="en-CA" sz="2000" dirty="0" smtClean="0">
                <a:effectLst/>
              </a:rPr>
              <a:t> field in the newly merged cells.</a:t>
            </a:r>
          </a:p>
          <a:p>
            <a:pPr marL="1371600" lvl="2" indent="-457200">
              <a:buFont typeface="Wingdings" pitchFamily="2" charset="2"/>
              <a:buAutoNum type="arabicPeriod" startAt="8"/>
            </a:pPr>
            <a:r>
              <a:rPr lang="en-CA" sz="2000" dirty="0" smtClean="0">
                <a:effectLst/>
              </a:rPr>
              <a:t>Merge all of the cells in the second-from-the-bottom row in the </a:t>
            </a:r>
            <a:r>
              <a:rPr lang="en-CA" sz="2000" dirty="0" err="1" smtClean="0">
                <a:effectLst/>
              </a:rPr>
              <a:t>tablix</a:t>
            </a:r>
            <a:r>
              <a:rPr lang="en-CA" sz="2000" dirty="0" smtClean="0">
                <a:effectLst/>
              </a:rPr>
              <a: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5000"/>
              </a:lnSpc>
              <a:spcBef>
                <a:spcPct val="15000"/>
              </a:spcBef>
            </a:pPr>
            <a:r>
              <a:rPr lang="en-US" sz="2800" b="1" dirty="0" smtClean="0">
                <a:effectLst/>
              </a:rPr>
              <a:t>Exercise 6</a:t>
            </a:r>
          </a:p>
          <a:p>
            <a:pPr marL="990600" lvl="1" indent="-533400">
              <a:lnSpc>
                <a:spcPct val="95000"/>
              </a:lnSpc>
              <a:spcBef>
                <a:spcPct val="15000"/>
              </a:spcBef>
            </a:pPr>
            <a:r>
              <a:rPr lang="en-CA" sz="2000" b="1" dirty="0" smtClean="0">
                <a:effectLst/>
              </a:rPr>
              <a:t>Revised Employee Time Report, Task 1: Copy and Rename the Existing Report, Modify the Dataset, Modify Layout</a:t>
            </a:r>
          </a:p>
          <a:p>
            <a:pPr marL="1371600" lvl="2" indent="-457200">
              <a:buFont typeface="Wingdings" pitchFamily="2" charset="2"/>
              <a:buAutoNum type="arabicPeriod" startAt="17"/>
            </a:pPr>
            <a:r>
              <a:rPr lang="en-CA" sz="2000" dirty="0" smtClean="0">
                <a:effectLst/>
              </a:rPr>
              <a:t>Set the following properties of this newly merged cell:</a:t>
            </a:r>
          </a:p>
          <a:p>
            <a:pPr marL="1371600" lvl="2" indent="-457200">
              <a:buFont typeface="Wingdings" pitchFamily="2" charset="2"/>
              <a:buAutoNum type="arabicPeriod" startAt="17"/>
            </a:pPr>
            <a:endParaRPr lang="en-CA" sz="2000" dirty="0" smtClean="0">
              <a:effectLst/>
            </a:endParaRPr>
          </a:p>
          <a:p>
            <a:pPr marL="1371600" lvl="2" indent="-457200">
              <a:buFont typeface="Wingdings" pitchFamily="2" charset="2"/>
              <a:buAutoNum type="arabicPeriod" startAt="17"/>
            </a:pPr>
            <a:endParaRPr lang="en-CA" sz="2000" dirty="0" smtClean="0">
              <a:effectLst/>
            </a:endParaRPr>
          </a:p>
          <a:p>
            <a:pPr marL="1371600" lvl="2" indent="-457200">
              <a:buFont typeface="Wingdings" pitchFamily="2" charset="2"/>
              <a:buAutoNum type="arabicPeriod" startAt="17"/>
            </a:pPr>
            <a:endParaRPr lang="en-CA" sz="2000" dirty="0" smtClean="0">
              <a:effectLst/>
            </a:endParaRPr>
          </a:p>
          <a:p>
            <a:pPr marL="1371600" lvl="2" indent="-457200">
              <a:buFont typeface="Wingdings" pitchFamily="2" charset="2"/>
              <a:buAutoNum type="arabicPeriod" startAt="17"/>
            </a:pPr>
            <a:endParaRPr lang="en-CA" sz="1000" dirty="0" smtClean="0">
              <a:effectLst/>
            </a:endParaRPr>
          </a:p>
          <a:p>
            <a:pPr marL="1371600" lvl="2" indent="-457200">
              <a:buFont typeface="Wingdings" pitchFamily="2" charset="2"/>
              <a:buAutoNum type="arabicPeriod" startAt="17"/>
            </a:pPr>
            <a:r>
              <a:rPr lang="en-CA" sz="2000" dirty="0" smtClean="0">
                <a:effectLst/>
              </a:rPr>
              <a:t>In the cell in the lower-right corner of the </a:t>
            </a:r>
            <a:r>
              <a:rPr lang="en-CA" sz="2000" dirty="0" err="1" smtClean="0">
                <a:effectLst/>
              </a:rPr>
              <a:t>tablix</a:t>
            </a:r>
            <a:r>
              <a:rPr lang="en-CA" sz="2000" dirty="0" smtClean="0">
                <a:effectLst/>
              </a:rPr>
              <a:t>, select the </a:t>
            </a:r>
            <a:r>
              <a:rPr lang="en-CA" sz="2000" dirty="0" err="1" smtClean="0">
                <a:effectLst/>
              </a:rPr>
              <a:t>HoursWorked</a:t>
            </a:r>
            <a:r>
              <a:rPr lang="en-CA" sz="2000" dirty="0" smtClean="0">
                <a:effectLst/>
              </a:rPr>
              <a:t> field. This field will automatically be enclosed in a Sum() aggregate function.</a:t>
            </a:r>
          </a:p>
          <a:p>
            <a:pPr marL="1371600" lvl="2" indent="-457200">
              <a:buFont typeface="Wingdings" pitchFamily="2" charset="2"/>
              <a:buAutoNum type="arabicPeriod" startAt="17"/>
            </a:pPr>
            <a:r>
              <a:rPr lang="en-CA" sz="2000" dirty="0" smtClean="0">
                <a:effectLst/>
              </a:rPr>
              <a:t>Set the following property of this cell:</a:t>
            </a:r>
          </a:p>
          <a:p>
            <a:pPr marL="1371600" lvl="2" indent="-457200">
              <a:buFont typeface="Wingdings" pitchFamily="2" charset="2"/>
              <a:buAutoNum type="arabicPeriod" startAt="17"/>
            </a:pPr>
            <a:endParaRPr lang="en-CA" sz="2000" dirty="0" smtClean="0">
              <a:effectLst/>
            </a:endParaRPr>
          </a:p>
          <a:p>
            <a:pPr marL="1371600" lvl="2" indent="-457200">
              <a:buFont typeface="Wingdings" pitchFamily="2" charset="2"/>
              <a:buAutoNum type="arabicPeriod" startAt="17"/>
            </a:pPr>
            <a:endParaRPr lang="en-CA" sz="2000" dirty="0" smtClean="0">
              <a:effectLst/>
            </a:endParaRPr>
          </a:p>
          <a:p>
            <a:pPr marL="1371600" lvl="2" indent="-457200">
              <a:buFont typeface="Wingdings" pitchFamily="2" charset="2"/>
              <a:buAutoNum type="arabicPeriod" startAt="17"/>
            </a:pPr>
            <a:r>
              <a:rPr lang="en-CA" sz="2000" dirty="0" smtClean="0">
                <a:effectLst/>
              </a:rPr>
              <a:t>Click the Preview tab. </a:t>
            </a:r>
          </a:p>
          <a:p>
            <a:pPr marL="1371600" lvl="2" indent="-457200">
              <a:buFont typeface="Wingdings" pitchFamily="2" charset="2"/>
              <a:buAutoNum type="arabicPeriod" startAt="17"/>
            </a:pPr>
            <a:r>
              <a:rPr lang="en-CA" sz="2000" dirty="0" smtClean="0">
                <a:effectLst/>
              </a:rPr>
              <a:t>Click the Design tab.</a:t>
            </a:r>
          </a:p>
          <a:p>
            <a:pPr marL="1371600" lvl="2" indent="-457200">
              <a:buFont typeface="Wingdings" pitchFamily="2" charset="2"/>
              <a:buAutoNum type="arabicPeriod" startAt="17"/>
            </a:pPr>
            <a:r>
              <a:rPr lang="en-CA" sz="2000" dirty="0" smtClean="0">
                <a:effectLst/>
              </a:rPr>
              <a:t>Right-click in the bottom row of the </a:t>
            </a:r>
            <a:r>
              <a:rPr lang="en-CA" sz="2000" dirty="0" err="1" smtClean="0">
                <a:effectLst/>
              </a:rPr>
              <a:t>tablix</a:t>
            </a:r>
            <a:r>
              <a:rPr lang="en-CA" sz="2000" dirty="0" smtClean="0">
                <a:effectLst/>
              </a:rPr>
              <a:t>. Select </a:t>
            </a:r>
            <a:r>
              <a:rPr lang="en-CA" sz="2000" dirty="0" err="1" smtClean="0">
                <a:effectLst/>
              </a:rPr>
              <a:t>Tablix</a:t>
            </a:r>
            <a:r>
              <a:rPr lang="en-CA" sz="2000" dirty="0" smtClean="0">
                <a:effectLst/>
              </a:rPr>
              <a:t>: Insert Row | Outside Group - Below from the context menu. A new static row is added at the bottom of the </a:t>
            </a:r>
            <a:r>
              <a:rPr lang="en-CA" sz="2000" dirty="0" err="1" smtClean="0">
                <a:effectLst/>
              </a:rPr>
              <a:t>tablix</a:t>
            </a:r>
            <a:r>
              <a:rPr lang="en-CA" sz="2000" dirty="0" smtClean="0">
                <a:effectLst/>
              </a:rPr>
              <a:t>.</a:t>
            </a:r>
          </a:p>
        </p:txBody>
      </p:sp>
      <p:pic>
        <p:nvPicPr>
          <p:cNvPr id="91139" name="Picture 3"/>
          <p:cNvPicPr>
            <a:picLocks noChangeAspect="1" noChangeArrowheads="1"/>
          </p:cNvPicPr>
          <p:nvPr/>
        </p:nvPicPr>
        <p:blipFill>
          <a:blip r:embed="rId2" cstate="print"/>
          <a:srcRect/>
          <a:stretch>
            <a:fillRect/>
          </a:stretch>
        </p:blipFill>
        <p:spPr bwMode="auto">
          <a:xfrm>
            <a:off x="1562100" y="1600200"/>
            <a:ext cx="4267200" cy="1100138"/>
          </a:xfrm>
          <a:prstGeom prst="rect">
            <a:avLst/>
          </a:prstGeom>
          <a:noFill/>
          <a:ln w="9525">
            <a:noFill/>
            <a:miter lim="800000"/>
            <a:headEnd/>
            <a:tailEnd/>
          </a:ln>
          <a:effectLst/>
        </p:spPr>
      </p:pic>
      <p:pic>
        <p:nvPicPr>
          <p:cNvPr id="91141" name="Picture 5"/>
          <p:cNvPicPr>
            <a:picLocks noChangeAspect="1" noChangeArrowheads="1"/>
          </p:cNvPicPr>
          <p:nvPr/>
        </p:nvPicPr>
        <p:blipFill>
          <a:blip r:embed="rId3" cstate="print"/>
          <a:srcRect/>
          <a:stretch>
            <a:fillRect/>
          </a:stretch>
        </p:blipFill>
        <p:spPr bwMode="auto">
          <a:xfrm>
            <a:off x="1600200" y="4191000"/>
            <a:ext cx="3914775" cy="600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5000"/>
              </a:lnSpc>
              <a:spcBef>
                <a:spcPct val="15000"/>
              </a:spcBef>
            </a:pPr>
            <a:r>
              <a:rPr lang="en-US" sz="2800" b="1" dirty="0" smtClean="0">
                <a:effectLst/>
              </a:rPr>
              <a:t>Exercise 6</a:t>
            </a:r>
          </a:p>
          <a:p>
            <a:pPr marL="990600" lvl="1" indent="-533400">
              <a:lnSpc>
                <a:spcPct val="95000"/>
              </a:lnSpc>
              <a:spcBef>
                <a:spcPct val="15000"/>
              </a:spcBef>
            </a:pPr>
            <a:r>
              <a:rPr lang="en-CA" sz="2000" b="1" dirty="0" smtClean="0">
                <a:effectLst/>
              </a:rPr>
              <a:t>Revised Employee Time Report, Task 1: Copy and Rename the Existing Report, Modify the Dataset, Modify Layout</a:t>
            </a:r>
          </a:p>
          <a:p>
            <a:pPr marL="1371600" lvl="2" indent="-457200">
              <a:lnSpc>
                <a:spcPct val="87000"/>
              </a:lnSpc>
              <a:spcBef>
                <a:spcPct val="15000"/>
              </a:spcBef>
              <a:buFont typeface="Wingdings" pitchFamily="2" charset="2"/>
              <a:buAutoNum type="arabicPeriod" startAt="23"/>
            </a:pPr>
            <a:r>
              <a:rPr lang="en-CA" sz="2000" dirty="0" smtClean="0">
                <a:effectLst/>
              </a:rPr>
              <a:t>Right-click in the row you just added and select </a:t>
            </a:r>
            <a:r>
              <a:rPr lang="en-CA" sz="2000" dirty="0" err="1" smtClean="0">
                <a:effectLst/>
              </a:rPr>
              <a:t>Tablix</a:t>
            </a:r>
            <a:r>
              <a:rPr lang="en-CA" sz="2000" dirty="0" smtClean="0">
                <a:effectLst/>
              </a:rPr>
              <a:t>: Add Group | Row Group: Adjacent Below from the context menu. The </a:t>
            </a:r>
            <a:r>
              <a:rPr lang="en-CA" sz="2000" dirty="0" err="1" smtClean="0">
                <a:effectLst/>
              </a:rPr>
              <a:t>Tablix</a:t>
            </a:r>
            <a:r>
              <a:rPr lang="en-CA" sz="2000" dirty="0" smtClean="0">
                <a:effectLst/>
              </a:rPr>
              <a:t> group dialog box appears.</a:t>
            </a:r>
          </a:p>
          <a:p>
            <a:pPr marL="1371600" lvl="2" indent="-457200">
              <a:lnSpc>
                <a:spcPct val="87000"/>
              </a:lnSpc>
              <a:spcBef>
                <a:spcPct val="15000"/>
              </a:spcBef>
              <a:buFont typeface="Wingdings" pitchFamily="2" charset="2"/>
              <a:buAutoNum type="arabicPeriod" startAt="23"/>
            </a:pPr>
            <a:r>
              <a:rPr lang="en-CA" sz="2000" dirty="0" smtClean="0">
                <a:effectLst/>
              </a:rPr>
              <a:t>Click the Expression button next to the Group by drop-down list. The Expression dialog box appears.</a:t>
            </a:r>
          </a:p>
          <a:p>
            <a:pPr marL="1371600" lvl="2" indent="-457200">
              <a:lnSpc>
                <a:spcPct val="87000"/>
              </a:lnSpc>
              <a:spcBef>
                <a:spcPct val="15000"/>
              </a:spcBef>
              <a:buFont typeface="Wingdings" pitchFamily="2" charset="2"/>
              <a:buAutoNum type="arabicPeriod" startAt="23"/>
            </a:pPr>
            <a:r>
              <a:rPr lang="en-CA" sz="2000" dirty="0" smtClean="0">
                <a:effectLst/>
              </a:rPr>
              <a:t>Enter the following in the Set expression for: </a:t>
            </a:r>
            <a:r>
              <a:rPr lang="en-CA" sz="2000" dirty="0" err="1" smtClean="0">
                <a:effectLst/>
              </a:rPr>
              <a:t>GroupExpression</a:t>
            </a:r>
            <a:r>
              <a:rPr lang="en-CA" sz="2000" dirty="0" smtClean="0">
                <a:effectLst/>
              </a:rPr>
              <a:t> area:</a:t>
            </a:r>
          </a:p>
          <a:p>
            <a:pPr marL="1752600" lvl="3" indent="-381000">
              <a:lnSpc>
                <a:spcPct val="87000"/>
              </a:lnSpc>
              <a:spcBef>
                <a:spcPct val="15000"/>
              </a:spcBef>
              <a:buFont typeface="Wingdings" pitchFamily="2" charset="2"/>
              <a:buNone/>
            </a:pPr>
            <a:r>
              <a:rPr lang="en-CA" sz="1700" dirty="0" smtClean="0">
                <a:effectLst/>
                <a:latin typeface="Courier New" pitchFamily="49" charset="0"/>
              </a:rPr>
              <a:t>=Switch(LEFT(</a:t>
            </a:r>
            <a:r>
              <a:rPr lang="en-CA" sz="1700" dirty="0" err="1" smtClean="0">
                <a:effectLst/>
                <a:latin typeface="Courier New" pitchFamily="49" charset="0"/>
              </a:rPr>
              <a:t>Fields!Job.Value</a:t>
            </a:r>
            <a:r>
              <a:rPr lang="en-CA" sz="1700" dirty="0" smtClean="0">
                <a:effectLst/>
                <a:latin typeface="Courier New" pitchFamily="49" charset="0"/>
              </a:rPr>
              <a:t>, 8) = "Mechanic", "Mechanics",</a:t>
            </a:r>
          </a:p>
          <a:p>
            <a:pPr marL="1752600" lvl="3" indent="-381000">
              <a:lnSpc>
                <a:spcPct val="87000"/>
              </a:lnSpc>
              <a:spcBef>
                <a:spcPct val="15000"/>
              </a:spcBef>
              <a:buFont typeface="Wingdings" pitchFamily="2" charset="2"/>
              <a:buNone/>
            </a:pPr>
            <a:r>
              <a:rPr lang="en-CA" sz="1700" dirty="0" smtClean="0">
                <a:effectLst/>
                <a:latin typeface="Courier New" pitchFamily="49" charset="0"/>
              </a:rPr>
              <a:t>LEFT(</a:t>
            </a:r>
            <a:r>
              <a:rPr lang="en-CA" sz="1700" dirty="0" err="1" smtClean="0">
                <a:effectLst/>
                <a:latin typeface="Courier New" pitchFamily="49" charset="0"/>
              </a:rPr>
              <a:t>Fields!Job.Value</a:t>
            </a:r>
            <a:r>
              <a:rPr lang="en-CA" sz="1700" dirty="0" smtClean="0">
                <a:effectLst/>
                <a:latin typeface="Courier New" pitchFamily="49" charset="0"/>
              </a:rPr>
              <a:t>, 6) = "Sorter", "Sorters",</a:t>
            </a:r>
          </a:p>
          <a:p>
            <a:pPr marL="1752600" lvl="3" indent="-381000">
              <a:lnSpc>
                <a:spcPct val="87000"/>
              </a:lnSpc>
              <a:spcBef>
                <a:spcPct val="15000"/>
              </a:spcBef>
              <a:buFont typeface="Wingdings" pitchFamily="2" charset="2"/>
              <a:buNone/>
            </a:pPr>
            <a:r>
              <a:rPr lang="en-CA" sz="1700" dirty="0" smtClean="0">
                <a:effectLst/>
                <a:latin typeface="Courier New" pitchFamily="49" charset="0"/>
              </a:rPr>
              <a:t>LEFT(</a:t>
            </a:r>
            <a:r>
              <a:rPr lang="en-CA" sz="1700" dirty="0" err="1" smtClean="0">
                <a:effectLst/>
                <a:latin typeface="Courier New" pitchFamily="49" charset="0"/>
              </a:rPr>
              <a:t>Fields!Job.Value</a:t>
            </a:r>
            <a:r>
              <a:rPr lang="en-CA" sz="1700" dirty="0" smtClean="0">
                <a:effectLst/>
                <a:latin typeface="Courier New" pitchFamily="49" charset="0"/>
              </a:rPr>
              <a:t>, 9) = "Transport", "Pilots")</a:t>
            </a:r>
          </a:p>
          <a:p>
            <a:pPr marL="1371600" lvl="2" indent="-457200">
              <a:lnSpc>
                <a:spcPct val="87000"/>
              </a:lnSpc>
              <a:spcBef>
                <a:spcPct val="15000"/>
              </a:spcBef>
              <a:buFont typeface="Wingdings" pitchFamily="2" charset="2"/>
              <a:buAutoNum type="arabicPeriod" startAt="23"/>
            </a:pPr>
            <a:r>
              <a:rPr lang="en-CA" sz="2000" dirty="0" smtClean="0">
                <a:effectLst/>
              </a:rPr>
              <a:t>Highlight the entire expression you just entered and press ctrl-c to copy this text.</a:t>
            </a:r>
          </a:p>
          <a:p>
            <a:pPr marL="1371600" lvl="2" indent="-457200">
              <a:lnSpc>
                <a:spcPct val="87000"/>
              </a:lnSpc>
              <a:spcBef>
                <a:spcPct val="15000"/>
              </a:spcBef>
              <a:buFont typeface="Wingdings" pitchFamily="2" charset="2"/>
              <a:buAutoNum type="arabicPeriod" startAt="23"/>
            </a:pPr>
            <a:r>
              <a:rPr lang="en-CA" sz="2000" dirty="0" smtClean="0">
                <a:effectLst/>
              </a:rPr>
              <a:t>Click OK to exit the Expression dialog box.</a:t>
            </a:r>
          </a:p>
          <a:p>
            <a:pPr marL="1371600" lvl="2" indent="-457200">
              <a:lnSpc>
                <a:spcPct val="87000"/>
              </a:lnSpc>
              <a:spcBef>
                <a:spcPct val="15000"/>
              </a:spcBef>
              <a:buFont typeface="Wingdings" pitchFamily="2" charset="2"/>
              <a:buAutoNum type="arabicPeriod" startAt="23"/>
            </a:pPr>
            <a:r>
              <a:rPr lang="en-CA" sz="2000" dirty="0" smtClean="0">
                <a:effectLst/>
              </a:rPr>
              <a:t>Click OK to exit the </a:t>
            </a:r>
            <a:r>
              <a:rPr lang="en-CA" sz="2000" dirty="0" err="1" smtClean="0">
                <a:effectLst/>
              </a:rPr>
              <a:t>Tablix</a:t>
            </a:r>
            <a:r>
              <a:rPr lang="en-CA" sz="2000" dirty="0" smtClean="0">
                <a:effectLst/>
              </a:rPr>
              <a:t> group dialog box. A new row group is added at the bottom of the </a:t>
            </a:r>
            <a:r>
              <a:rPr lang="en-CA" sz="2000" dirty="0" err="1" smtClean="0">
                <a:effectLst/>
              </a:rPr>
              <a:t>tablix</a:t>
            </a:r>
            <a:r>
              <a:rPr lang="en-CA" sz="2000" dirty="0" smtClean="0">
                <a:effectLst/>
              </a:rPr>
              <a:t>.</a:t>
            </a:r>
          </a:p>
          <a:p>
            <a:pPr marL="1371600" lvl="2" indent="-457200">
              <a:lnSpc>
                <a:spcPct val="87000"/>
              </a:lnSpc>
              <a:spcBef>
                <a:spcPct val="15000"/>
              </a:spcBef>
              <a:buFont typeface="Wingdings" pitchFamily="2" charset="2"/>
              <a:buAutoNum type="arabicPeriod" startAt="23"/>
            </a:pPr>
            <a:r>
              <a:rPr lang="en-CA" sz="2000" dirty="0" smtClean="0">
                <a:effectLst/>
              </a:rPr>
              <a:t>Merge the leftmost three cells in the bottom row of the </a:t>
            </a:r>
            <a:r>
              <a:rPr lang="en-CA" sz="2000" dirty="0" err="1" smtClean="0">
                <a:effectLst/>
              </a:rPr>
              <a:t>tablix</a:t>
            </a:r>
            <a:r>
              <a:rPr lang="en-CA" sz="2000" dirty="0" smtClean="0">
                <a:effectLst/>
              </a:rPr>
              <a:t>.</a:t>
            </a:r>
          </a:p>
          <a:p>
            <a:pPr marL="1371600" lvl="2" indent="-457200">
              <a:lnSpc>
                <a:spcPct val="87000"/>
              </a:lnSpc>
              <a:spcBef>
                <a:spcPct val="15000"/>
              </a:spcBef>
              <a:buFont typeface="Wingdings" pitchFamily="2" charset="2"/>
              <a:buAutoNum type="arabicPeriod" startAt="23"/>
            </a:pPr>
            <a:r>
              <a:rPr lang="en-CA" sz="2000" dirty="0" smtClean="0">
                <a:effectLst/>
              </a:rPr>
              <a:t>Right-click in the newly merged cells and select Textbox: Expression from the context menu. The Expression dialog box appears.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5000"/>
              </a:lnSpc>
              <a:spcBef>
                <a:spcPct val="15000"/>
              </a:spcBef>
            </a:pPr>
            <a:r>
              <a:rPr lang="en-US" sz="2800" b="1" dirty="0" smtClean="0">
                <a:effectLst/>
              </a:rPr>
              <a:t>Exercise 6</a:t>
            </a:r>
          </a:p>
          <a:p>
            <a:pPr marL="990600" lvl="1" indent="-533400">
              <a:lnSpc>
                <a:spcPct val="95000"/>
              </a:lnSpc>
              <a:spcBef>
                <a:spcPct val="15000"/>
              </a:spcBef>
            </a:pPr>
            <a:r>
              <a:rPr lang="en-CA" sz="2000" b="1" dirty="0" smtClean="0">
                <a:effectLst/>
              </a:rPr>
              <a:t>Revised Employee Time Report, Task 1: Copy and Rename the Existing Report, Modify the Dataset, Modify Layout</a:t>
            </a:r>
          </a:p>
          <a:p>
            <a:pPr marL="1371600" lvl="2" indent="-457200">
              <a:buFont typeface="Wingdings" pitchFamily="2" charset="2"/>
              <a:buAutoNum type="arabicPeriod" startAt="31"/>
            </a:pPr>
            <a:r>
              <a:rPr lang="en-CA" sz="2000" dirty="0" smtClean="0">
                <a:effectLst/>
              </a:rPr>
              <a:t>Delete the equals sign from the Set expression for: Value area and press CTRL-V to paste the expression you entered in Step 25.</a:t>
            </a:r>
          </a:p>
          <a:p>
            <a:pPr marL="1371600" lvl="2" indent="-457200">
              <a:buFont typeface="Wingdings" pitchFamily="2" charset="2"/>
              <a:buAutoNum type="arabicPeriod" startAt="31"/>
            </a:pPr>
            <a:r>
              <a:rPr lang="en-CA" sz="2000" dirty="0" smtClean="0">
                <a:effectLst/>
              </a:rPr>
              <a:t>Click OK to exit the Expression dialog box.</a:t>
            </a:r>
          </a:p>
          <a:p>
            <a:pPr marL="1371600" lvl="2" indent="-457200">
              <a:buFont typeface="Wingdings" pitchFamily="2" charset="2"/>
              <a:buAutoNum type="arabicPeriod" startAt="31"/>
            </a:pPr>
            <a:r>
              <a:rPr lang="en-CA" sz="2000" dirty="0" smtClean="0">
                <a:effectLst/>
              </a:rPr>
              <a:t>Merge all of the cells in the second-from-the-bottom row in the </a:t>
            </a:r>
            <a:r>
              <a:rPr lang="en-CA" sz="2000" dirty="0" err="1" smtClean="0">
                <a:effectLst/>
              </a:rPr>
              <a:t>tablix</a:t>
            </a:r>
            <a:r>
              <a:rPr lang="en-CA" sz="2000" dirty="0" smtClean="0">
                <a:effectLst/>
              </a:rPr>
              <a:t>.</a:t>
            </a:r>
          </a:p>
          <a:p>
            <a:pPr marL="1371600" lvl="2" indent="-457200">
              <a:buFont typeface="Wingdings" pitchFamily="2" charset="2"/>
              <a:buAutoNum type="arabicPeriod" startAt="31"/>
            </a:pPr>
            <a:r>
              <a:rPr lang="en-CA" sz="2000" dirty="0" smtClean="0">
                <a:effectLst/>
              </a:rPr>
              <a:t>Set the following properties of this newly merged cell:</a:t>
            </a:r>
          </a:p>
          <a:p>
            <a:pPr marL="1371600" lvl="2" indent="-457200">
              <a:buFont typeface="Wingdings" pitchFamily="2" charset="2"/>
              <a:buAutoNum type="arabicPeriod" startAt="31"/>
            </a:pPr>
            <a:endParaRPr lang="en-CA" sz="2000" dirty="0" smtClean="0">
              <a:effectLst/>
            </a:endParaRPr>
          </a:p>
          <a:p>
            <a:pPr marL="1371600" lvl="2" indent="-457200">
              <a:buFont typeface="Wingdings" pitchFamily="2" charset="2"/>
              <a:buAutoNum type="arabicPeriod" startAt="31"/>
            </a:pPr>
            <a:endParaRPr lang="en-CA" sz="2000" dirty="0" smtClean="0">
              <a:effectLst/>
            </a:endParaRPr>
          </a:p>
          <a:p>
            <a:pPr marL="1371600" lvl="2" indent="-457200">
              <a:buFont typeface="Wingdings" pitchFamily="2" charset="2"/>
              <a:buAutoNum type="arabicPeriod" startAt="31"/>
            </a:pPr>
            <a:endParaRPr lang="en-CA" sz="2000" dirty="0" smtClean="0">
              <a:effectLst/>
            </a:endParaRPr>
          </a:p>
          <a:p>
            <a:pPr marL="1371600" lvl="2" indent="-457200">
              <a:buFont typeface="Wingdings" pitchFamily="2" charset="2"/>
              <a:buAutoNum type="arabicPeriod" startAt="31"/>
            </a:pPr>
            <a:endParaRPr lang="en-CA" sz="2000" dirty="0" smtClean="0">
              <a:effectLst/>
            </a:endParaRPr>
          </a:p>
          <a:p>
            <a:pPr marL="1371600" lvl="2" indent="-457200">
              <a:buFont typeface="Wingdings" pitchFamily="2" charset="2"/>
              <a:buAutoNum type="arabicPeriod" startAt="31"/>
            </a:pPr>
            <a:r>
              <a:rPr lang="en-CA" sz="2000" dirty="0" smtClean="0">
                <a:effectLst/>
              </a:rPr>
              <a:t>In the cell in the lower-right corner of the </a:t>
            </a:r>
            <a:r>
              <a:rPr lang="en-CA" sz="2000" dirty="0" err="1" smtClean="0">
                <a:effectLst/>
              </a:rPr>
              <a:t>tablix</a:t>
            </a:r>
            <a:r>
              <a:rPr lang="en-CA" sz="2000" dirty="0" smtClean="0">
                <a:effectLst/>
              </a:rPr>
              <a:t>, select the </a:t>
            </a:r>
            <a:r>
              <a:rPr lang="en-CA" sz="2000" dirty="0" err="1" smtClean="0">
                <a:effectLst/>
              </a:rPr>
              <a:t>HoursWorked</a:t>
            </a:r>
            <a:r>
              <a:rPr lang="en-CA" sz="2000" dirty="0" smtClean="0">
                <a:effectLst/>
              </a:rPr>
              <a:t> field. This field will automatically be enclosed in a Sum() aggregate function.</a:t>
            </a:r>
          </a:p>
          <a:p>
            <a:pPr marL="1371600" lvl="2" indent="-457200">
              <a:buFont typeface="Wingdings" pitchFamily="2" charset="2"/>
              <a:buAutoNum type="arabicPeriod" startAt="31"/>
            </a:pPr>
            <a:r>
              <a:rPr lang="en-CA" sz="2000" dirty="0" smtClean="0">
                <a:effectLst/>
              </a:rPr>
              <a:t>Click the Preview tab. </a:t>
            </a:r>
          </a:p>
          <a:p>
            <a:pPr marL="1371600" lvl="2" indent="-457200">
              <a:buFont typeface="Wingdings" pitchFamily="2" charset="2"/>
              <a:buAutoNum type="arabicPeriod" startAt="31"/>
            </a:pPr>
            <a:r>
              <a:rPr lang="en-CA" sz="2000" dirty="0" smtClean="0">
                <a:effectLst/>
              </a:rPr>
              <a:t>Click the Design tab.</a:t>
            </a:r>
          </a:p>
        </p:txBody>
      </p:sp>
      <p:pic>
        <p:nvPicPr>
          <p:cNvPr id="93188" name="Picture 4"/>
          <p:cNvPicPr>
            <a:picLocks noChangeAspect="1" noChangeArrowheads="1"/>
          </p:cNvPicPr>
          <p:nvPr/>
        </p:nvPicPr>
        <p:blipFill>
          <a:blip r:embed="rId2" cstate="print"/>
          <a:srcRect/>
          <a:stretch>
            <a:fillRect/>
          </a:stretch>
        </p:blipFill>
        <p:spPr bwMode="auto">
          <a:xfrm>
            <a:off x="1551710" y="3519055"/>
            <a:ext cx="4505325" cy="1466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5000"/>
              </a:lnSpc>
              <a:spcBef>
                <a:spcPct val="15000"/>
              </a:spcBef>
            </a:pPr>
            <a:r>
              <a:rPr lang="en-US" sz="2800" b="1" dirty="0" smtClean="0">
                <a:effectLst/>
              </a:rPr>
              <a:t>Exercise 6</a:t>
            </a:r>
          </a:p>
          <a:p>
            <a:pPr marL="990600" lvl="1" indent="-533400">
              <a:lnSpc>
                <a:spcPct val="95000"/>
              </a:lnSpc>
              <a:spcBef>
                <a:spcPct val="15000"/>
              </a:spcBef>
            </a:pPr>
            <a:r>
              <a:rPr lang="en-CA" sz="2000" b="1" dirty="0" smtClean="0">
                <a:effectLst/>
              </a:rPr>
              <a:t>Revised Employee Time Report, Task 1: Copy and Rename the Existing Report, Modify the Dataset, Modify Layout</a:t>
            </a:r>
          </a:p>
          <a:p>
            <a:pPr marL="1371600" lvl="2" indent="-457200">
              <a:lnSpc>
                <a:spcPct val="95000"/>
              </a:lnSpc>
              <a:spcBef>
                <a:spcPct val="15000"/>
              </a:spcBef>
              <a:buFont typeface="Wingdings" pitchFamily="2" charset="2"/>
              <a:buAutoNum type="arabicPeriod" startAt="38"/>
            </a:pPr>
            <a:r>
              <a:rPr lang="en-CA" sz="2000" dirty="0" smtClean="0">
                <a:effectLst/>
              </a:rPr>
              <a:t>Right-click in the rightmost column in the </a:t>
            </a:r>
            <a:r>
              <a:rPr lang="en-CA" sz="2000" dirty="0" err="1" smtClean="0">
                <a:effectLst/>
              </a:rPr>
              <a:t>tablix</a:t>
            </a:r>
            <a:r>
              <a:rPr lang="en-CA" sz="2000" dirty="0" smtClean="0">
                <a:effectLst/>
              </a:rPr>
              <a:t> and select </a:t>
            </a:r>
            <a:r>
              <a:rPr lang="en-CA" sz="2000" dirty="0" err="1" smtClean="0">
                <a:effectLst/>
              </a:rPr>
              <a:t>Tablix</a:t>
            </a:r>
            <a:r>
              <a:rPr lang="en-CA" sz="2000" dirty="0" smtClean="0">
                <a:effectLst/>
              </a:rPr>
              <a:t>: Insert Column | Right from the context menu. A new column is added to the right of the </a:t>
            </a:r>
            <a:r>
              <a:rPr lang="en-CA" sz="2000" dirty="0" err="1" smtClean="0">
                <a:effectLst/>
              </a:rPr>
              <a:t>tablix</a:t>
            </a:r>
            <a:r>
              <a:rPr lang="en-CA" sz="2000" dirty="0" smtClean="0">
                <a:effectLst/>
              </a:rPr>
              <a:t>.</a:t>
            </a:r>
          </a:p>
          <a:p>
            <a:pPr marL="1371600" lvl="2" indent="-457200">
              <a:lnSpc>
                <a:spcPct val="95000"/>
              </a:lnSpc>
              <a:spcBef>
                <a:spcPct val="15000"/>
              </a:spcBef>
              <a:buFont typeface="Wingdings" pitchFamily="2" charset="2"/>
              <a:buAutoNum type="arabicPeriod" startAt="38"/>
            </a:pPr>
            <a:r>
              <a:rPr lang="en-CA" sz="2000" dirty="0" smtClean="0">
                <a:effectLst/>
              </a:rPr>
              <a:t>Size the new column so it is approximately one-fourth its original width.</a:t>
            </a:r>
          </a:p>
          <a:p>
            <a:pPr marL="1371600" lvl="2" indent="-457200">
              <a:lnSpc>
                <a:spcPct val="95000"/>
              </a:lnSpc>
              <a:spcBef>
                <a:spcPct val="15000"/>
              </a:spcBef>
              <a:buFont typeface="Wingdings" pitchFamily="2" charset="2"/>
              <a:buAutoNum type="arabicPeriod" startAt="38"/>
            </a:pPr>
            <a:r>
              <a:rPr lang="en-CA" sz="2000" dirty="0" smtClean="0">
                <a:effectLst/>
              </a:rPr>
              <a:t>Right-click in the new column and select </a:t>
            </a:r>
            <a:r>
              <a:rPr lang="en-CA" sz="2000" dirty="0" err="1" smtClean="0">
                <a:effectLst/>
              </a:rPr>
              <a:t>Tablix</a:t>
            </a:r>
            <a:r>
              <a:rPr lang="en-CA" sz="2000" dirty="0" smtClean="0">
                <a:effectLst/>
              </a:rPr>
              <a:t>: Add Group | Column Group: Adjacent Right from the context menu. The </a:t>
            </a:r>
            <a:r>
              <a:rPr lang="en-CA" sz="2000" dirty="0" err="1" smtClean="0">
                <a:effectLst/>
              </a:rPr>
              <a:t>Tablix</a:t>
            </a:r>
            <a:r>
              <a:rPr lang="en-CA" sz="2000" dirty="0" smtClean="0">
                <a:effectLst/>
              </a:rPr>
              <a:t> group dialog box appears.</a:t>
            </a:r>
          </a:p>
          <a:p>
            <a:pPr marL="1371600" lvl="2" indent="-457200">
              <a:lnSpc>
                <a:spcPct val="95000"/>
              </a:lnSpc>
              <a:spcBef>
                <a:spcPct val="15000"/>
              </a:spcBef>
              <a:buFont typeface="Wingdings" pitchFamily="2" charset="2"/>
              <a:buAutoNum type="arabicPeriod" startAt="38"/>
            </a:pPr>
            <a:r>
              <a:rPr lang="en-CA" sz="2000" dirty="0" smtClean="0">
                <a:effectLst/>
              </a:rPr>
              <a:t>Click the Expression button next to the Group by drop-down list. The Expression dialog box appears.</a:t>
            </a:r>
          </a:p>
          <a:p>
            <a:pPr marL="1371600" lvl="2" indent="-457200">
              <a:lnSpc>
                <a:spcPct val="95000"/>
              </a:lnSpc>
              <a:spcBef>
                <a:spcPct val="15000"/>
              </a:spcBef>
              <a:buFont typeface="Wingdings" pitchFamily="2" charset="2"/>
              <a:buAutoNum type="arabicPeriod" startAt="38"/>
            </a:pPr>
            <a:r>
              <a:rPr lang="en-CA" sz="2000" dirty="0" smtClean="0">
                <a:effectLst/>
              </a:rPr>
              <a:t>Expand the Common Functions entry in the Category pane. Select the Date &amp; Time entry in the Category pane. Double-click the Weekday entry in the Item pane.</a:t>
            </a:r>
          </a:p>
          <a:p>
            <a:pPr marL="1371600" lvl="2" indent="-457200">
              <a:lnSpc>
                <a:spcPct val="95000"/>
              </a:lnSpc>
              <a:spcBef>
                <a:spcPct val="15000"/>
              </a:spcBef>
              <a:buFont typeface="Wingdings" pitchFamily="2" charset="2"/>
              <a:buAutoNum type="arabicPeriod" startAt="38"/>
            </a:pPr>
            <a:r>
              <a:rPr lang="en-CA" sz="2000" dirty="0" smtClean="0">
                <a:effectLst/>
              </a:rPr>
              <a:t>Select Fields (</a:t>
            </a:r>
            <a:r>
              <a:rPr lang="en-CA" sz="2000" dirty="0" err="1" smtClean="0">
                <a:effectLst/>
              </a:rPr>
              <a:t>EmployeeTime</a:t>
            </a:r>
            <a:r>
              <a:rPr lang="en-CA" sz="2000" dirty="0" smtClean="0">
                <a:effectLst/>
              </a:rPr>
              <a:t>) in the Category pane. Double-click the </a:t>
            </a:r>
            <a:r>
              <a:rPr lang="en-CA" sz="2000" dirty="0" err="1" smtClean="0">
                <a:effectLst/>
              </a:rPr>
              <a:t>WorkDate</a:t>
            </a:r>
            <a:r>
              <a:rPr lang="en-CA" sz="2000" dirty="0" smtClean="0">
                <a:effectLst/>
              </a:rPr>
              <a:t> field in the Field pane.</a:t>
            </a:r>
          </a:p>
          <a:p>
            <a:pPr marL="1371600" lvl="2" indent="-457200">
              <a:lnSpc>
                <a:spcPct val="95000"/>
              </a:lnSpc>
              <a:spcBef>
                <a:spcPct val="15000"/>
              </a:spcBef>
              <a:buFont typeface="Wingdings" pitchFamily="2" charset="2"/>
              <a:buAutoNum type="arabicPeriod" startAt="38"/>
            </a:pPr>
            <a:r>
              <a:rPr lang="en-CA" sz="2000" dirty="0" smtClean="0">
                <a:effectLst/>
              </a:rPr>
              <a:t>Type </a:t>
            </a:r>
            <a:r>
              <a:rPr lang="en-CA" sz="2000" b="1" dirty="0" smtClean="0">
                <a:effectLst/>
              </a:rPr>
              <a:t>) </a:t>
            </a:r>
            <a:r>
              <a:rPr lang="en-CA" sz="2000" dirty="0" smtClean="0">
                <a:effectLst/>
              </a:rPr>
              <a:t>at the end of the expression.</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5000"/>
              </a:lnSpc>
              <a:spcBef>
                <a:spcPct val="15000"/>
              </a:spcBef>
            </a:pPr>
            <a:r>
              <a:rPr lang="en-US" sz="2800" b="1" dirty="0" smtClean="0">
                <a:effectLst/>
              </a:rPr>
              <a:t>Exercise 6</a:t>
            </a:r>
          </a:p>
          <a:p>
            <a:pPr marL="990600" lvl="1" indent="-533400">
              <a:lnSpc>
                <a:spcPct val="95000"/>
              </a:lnSpc>
              <a:spcBef>
                <a:spcPct val="15000"/>
              </a:spcBef>
            </a:pPr>
            <a:r>
              <a:rPr lang="en-CA" sz="2000" b="1" dirty="0" smtClean="0">
                <a:effectLst/>
              </a:rPr>
              <a:t>Revised Employee Time Report, Task 1: Copy and Rename the Existing Report, Modify the Dataset, Modify Layout</a:t>
            </a:r>
          </a:p>
          <a:p>
            <a:pPr marL="1371600" lvl="2" indent="-457200">
              <a:buFont typeface="Wingdings" pitchFamily="2" charset="2"/>
              <a:buAutoNum type="arabicPeriod" startAt="47"/>
            </a:pPr>
            <a:r>
              <a:rPr lang="en-CA" sz="2000" dirty="0" smtClean="0">
                <a:effectLst/>
              </a:rPr>
              <a:t>Click OK to exit the Expression dialog box.</a:t>
            </a:r>
          </a:p>
          <a:p>
            <a:pPr marL="1371600" lvl="2" indent="-457200">
              <a:buFont typeface="Wingdings" pitchFamily="2" charset="2"/>
              <a:buAutoNum type="arabicPeriod" startAt="47"/>
            </a:pPr>
            <a:r>
              <a:rPr lang="en-CA" sz="2000" dirty="0" smtClean="0">
                <a:effectLst/>
              </a:rPr>
              <a:t>Click OK to exit the </a:t>
            </a:r>
            <a:r>
              <a:rPr lang="en-CA" sz="2000" dirty="0" err="1" smtClean="0">
                <a:effectLst/>
              </a:rPr>
              <a:t>Tablix</a:t>
            </a:r>
            <a:r>
              <a:rPr lang="en-CA" sz="2000" dirty="0" smtClean="0">
                <a:effectLst/>
              </a:rPr>
              <a:t> group dialog box. A new column group is added at the right of the </a:t>
            </a:r>
            <a:r>
              <a:rPr lang="en-CA" sz="2000" dirty="0" err="1" smtClean="0">
                <a:effectLst/>
              </a:rPr>
              <a:t>tablix</a:t>
            </a:r>
            <a:r>
              <a:rPr lang="en-CA" sz="2000" dirty="0" smtClean="0">
                <a:effectLst/>
              </a:rPr>
              <a:t>.</a:t>
            </a:r>
          </a:p>
          <a:p>
            <a:pPr marL="1371600" lvl="2" indent="-457200">
              <a:buFont typeface="Wingdings" pitchFamily="2" charset="2"/>
              <a:buAutoNum type="arabicPeriod" startAt="47"/>
            </a:pPr>
            <a:r>
              <a:rPr lang="en-CA" sz="2000" dirty="0" smtClean="0">
                <a:effectLst/>
              </a:rPr>
              <a:t>Right-click the upper cell in the new column and select Textbox: Expression from the context menu. The Expression dialog box appears.</a:t>
            </a:r>
          </a:p>
          <a:p>
            <a:pPr marL="1371600" lvl="2" indent="-457200">
              <a:buFont typeface="Wingdings" pitchFamily="2" charset="2"/>
              <a:buAutoNum type="arabicPeriod" startAt="47"/>
            </a:pPr>
            <a:r>
              <a:rPr lang="en-CA" sz="2000" dirty="0" smtClean="0">
                <a:effectLst/>
              </a:rPr>
              <a:t>Expand the Common Functions entry in the Category pane. Select the Date &amp; Time entry in the Category pane. Double-click the </a:t>
            </a:r>
            <a:r>
              <a:rPr lang="en-CA" sz="2000" dirty="0" err="1" smtClean="0">
                <a:effectLst/>
              </a:rPr>
              <a:t>WeekdayName</a:t>
            </a:r>
            <a:r>
              <a:rPr lang="en-CA" sz="2000" dirty="0" smtClean="0">
                <a:effectLst/>
              </a:rPr>
              <a:t> entry in the Item pane.</a:t>
            </a:r>
          </a:p>
          <a:p>
            <a:pPr marL="1371600" lvl="2" indent="-457200">
              <a:buFont typeface="Wingdings" pitchFamily="2" charset="2"/>
              <a:buAutoNum type="arabicPeriod" startAt="47"/>
            </a:pPr>
            <a:r>
              <a:rPr lang="en-CA" sz="2000" dirty="0" smtClean="0">
                <a:effectLst/>
              </a:rPr>
              <a:t>Double-click the Weekday entry in the Item pane.</a:t>
            </a:r>
          </a:p>
          <a:p>
            <a:pPr marL="1371600" lvl="2" indent="-457200">
              <a:buFont typeface="Wingdings" pitchFamily="2" charset="2"/>
              <a:buAutoNum type="arabicPeriod" startAt="47"/>
            </a:pPr>
            <a:r>
              <a:rPr lang="en-CA" sz="2000" dirty="0" smtClean="0">
                <a:effectLst/>
              </a:rPr>
              <a:t>Select Fields (</a:t>
            </a:r>
            <a:r>
              <a:rPr lang="en-CA" sz="2000" dirty="0" err="1" smtClean="0">
                <a:effectLst/>
              </a:rPr>
              <a:t>EmployeeTime</a:t>
            </a:r>
            <a:r>
              <a:rPr lang="en-CA" sz="2000" dirty="0" smtClean="0">
                <a:effectLst/>
              </a:rPr>
              <a:t>) in the Category pane. Double-click the </a:t>
            </a:r>
            <a:r>
              <a:rPr lang="en-CA" sz="2000" dirty="0" err="1" smtClean="0">
                <a:effectLst/>
              </a:rPr>
              <a:t>WorkDate</a:t>
            </a:r>
            <a:r>
              <a:rPr lang="en-CA" sz="2000" dirty="0" smtClean="0">
                <a:effectLst/>
              </a:rPr>
              <a:t> field in the Field pane.</a:t>
            </a:r>
          </a:p>
          <a:p>
            <a:pPr marL="1371600" lvl="2" indent="-457200">
              <a:buFont typeface="Wingdings" pitchFamily="2" charset="2"/>
              <a:buAutoNum type="arabicPeriod" startAt="47"/>
            </a:pPr>
            <a:r>
              <a:rPr lang="en-CA" sz="2000" dirty="0" smtClean="0">
                <a:effectLst/>
              </a:rPr>
              <a:t>Type </a:t>
            </a:r>
            <a:r>
              <a:rPr lang="en-CA" sz="2000" b="1" dirty="0" smtClean="0">
                <a:effectLst/>
              </a:rPr>
              <a:t>)) </a:t>
            </a:r>
            <a:r>
              <a:rPr lang="en-CA" sz="2000" dirty="0" smtClean="0">
                <a:effectLst/>
              </a:rPr>
              <a:t>at the end of the expression.</a:t>
            </a:r>
          </a:p>
          <a:p>
            <a:pPr marL="1371600" lvl="2" indent="-457200">
              <a:buFont typeface="Wingdings" pitchFamily="2" charset="2"/>
              <a:buAutoNum type="arabicPeriod" startAt="47"/>
            </a:pPr>
            <a:r>
              <a:rPr lang="en-CA" sz="2000" dirty="0" smtClean="0">
                <a:effectLst/>
              </a:rPr>
              <a:t>Click OK to exit the Expression dialog box.</a:t>
            </a:r>
          </a:p>
          <a:p>
            <a:pPr marL="1371600" lvl="2" indent="-457200">
              <a:buFont typeface="Wingdings" pitchFamily="2" charset="2"/>
              <a:buAutoNum type="arabicPeriod" startAt="47"/>
            </a:pPr>
            <a:r>
              <a:rPr lang="en-CA" sz="2000" dirty="0" smtClean="0">
                <a:effectLst/>
              </a:rPr>
              <a:t>Select the </a:t>
            </a:r>
            <a:r>
              <a:rPr lang="en-CA" sz="2000" dirty="0" err="1" smtClean="0">
                <a:effectLst/>
              </a:rPr>
              <a:t>HoursWorked</a:t>
            </a:r>
            <a:r>
              <a:rPr lang="en-CA" sz="2000" dirty="0" smtClean="0">
                <a:effectLst/>
              </a:rPr>
              <a:t> field in each of the three cells below the cell you just modified. In each case, the field will be enclosed in a Sum( ) aggregate function.</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5000"/>
              </a:lnSpc>
              <a:spcBef>
                <a:spcPct val="15000"/>
              </a:spcBef>
            </a:pPr>
            <a:r>
              <a:rPr lang="en-US" sz="2800" b="1" dirty="0" smtClean="0">
                <a:effectLst/>
              </a:rPr>
              <a:t>Exercise 6</a:t>
            </a:r>
          </a:p>
          <a:p>
            <a:pPr marL="990600" lvl="1" indent="-533400">
              <a:lnSpc>
                <a:spcPct val="95000"/>
              </a:lnSpc>
              <a:spcBef>
                <a:spcPct val="15000"/>
              </a:spcBef>
            </a:pPr>
            <a:r>
              <a:rPr lang="en-CA" sz="2000" b="1" dirty="0" smtClean="0">
                <a:effectLst/>
              </a:rPr>
              <a:t>Revised Employee Time Report, Task 1: Copy and Rename the Existing Report, Modify the Dataset, Modify Layout</a:t>
            </a:r>
          </a:p>
          <a:p>
            <a:pPr marL="1371600" lvl="2" indent="-457200">
              <a:buFont typeface="Wingdings" pitchFamily="2" charset="2"/>
              <a:buAutoNum type="arabicPeriod" startAt="56"/>
            </a:pPr>
            <a:r>
              <a:rPr lang="en-CA" sz="2000" dirty="0" smtClean="0">
                <a:effectLst/>
              </a:rPr>
              <a:t>Click the gray rectangle at the top of the second column from the right (the narrow column) to select the entire column. Modify the following property:</a:t>
            </a:r>
          </a:p>
          <a:p>
            <a:pPr marL="1371600" lvl="2" indent="-457200">
              <a:buFont typeface="Wingdings" pitchFamily="2" charset="2"/>
              <a:buAutoNum type="arabicPeriod" startAt="56"/>
            </a:pPr>
            <a:endParaRPr lang="en-CA" sz="2000" dirty="0" smtClean="0">
              <a:effectLst/>
            </a:endParaRPr>
          </a:p>
          <a:p>
            <a:pPr marL="1371600" lvl="2" indent="-457200">
              <a:buFont typeface="Wingdings" pitchFamily="2" charset="2"/>
              <a:buAutoNum type="arabicPeriod" startAt="56"/>
            </a:pPr>
            <a:endParaRPr lang="en-CA" sz="2000" dirty="0" smtClean="0">
              <a:effectLst/>
            </a:endParaRPr>
          </a:p>
          <a:p>
            <a:pPr marL="1371600" lvl="2" indent="-457200">
              <a:buFont typeface="Wingdings" pitchFamily="2" charset="2"/>
              <a:buAutoNum type="arabicPeriod" startAt="56"/>
            </a:pPr>
            <a:r>
              <a:rPr lang="en-CA" sz="2000" dirty="0" smtClean="0">
                <a:effectLst/>
              </a:rPr>
              <a:t>Click the Preview tab. </a:t>
            </a:r>
          </a:p>
          <a:p>
            <a:pPr marL="1371600" lvl="2" indent="-457200">
              <a:buFont typeface="Wingdings" pitchFamily="2" charset="2"/>
              <a:buAutoNum type="arabicPeriod" startAt="56"/>
            </a:pPr>
            <a:r>
              <a:rPr lang="en-CA" sz="2000" dirty="0" smtClean="0">
                <a:effectLst/>
              </a:rPr>
              <a:t>Click Save All on the toolbar.</a:t>
            </a:r>
          </a:p>
        </p:txBody>
      </p:sp>
      <p:pic>
        <p:nvPicPr>
          <p:cNvPr id="96260" name="Picture 4"/>
          <p:cNvPicPr>
            <a:picLocks noChangeAspect="1" noChangeArrowheads="1"/>
          </p:cNvPicPr>
          <p:nvPr/>
        </p:nvPicPr>
        <p:blipFill>
          <a:blip r:embed="rId2" cstate="print"/>
          <a:srcRect/>
          <a:stretch>
            <a:fillRect/>
          </a:stretch>
        </p:blipFill>
        <p:spPr bwMode="auto">
          <a:xfrm>
            <a:off x="1524000" y="2209800"/>
            <a:ext cx="4619625" cy="59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4294967295"/>
          </p:nvPr>
        </p:nvSpPr>
        <p:spPr>
          <a:xfrm>
            <a:off x="85725" y="76200"/>
            <a:ext cx="8991600" cy="6705600"/>
          </a:xfrm>
        </p:spPr>
        <p:txBody>
          <a:bodyPr/>
          <a:lstStyle/>
          <a:p>
            <a:pPr marL="609600" indent="-609600" eaLnBrk="1" hangingPunct="1">
              <a:lnSpc>
                <a:spcPct val="90000"/>
              </a:lnSpc>
            </a:pPr>
            <a:r>
              <a:rPr lang="en-CA" b="1" dirty="0" smtClean="0">
                <a:effectLst/>
              </a:rPr>
              <a:t>The Revised Employee List Report</a:t>
            </a:r>
            <a:endParaRPr lang="en-US" sz="2800" b="1" dirty="0" smtClean="0"/>
          </a:p>
          <a:p>
            <a:pPr marL="1009650" lvl="1" indent="-609600" eaLnBrk="1" hangingPunct="1">
              <a:lnSpc>
                <a:spcPct val="90000"/>
              </a:lnSpc>
              <a:spcBef>
                <a:spcPct val="10000"/>
              </a:spcBef>
            </a:pPr>
            <a:r>
              <a:rPr lang="en-US" sz="2300" b="1" dirty="0" smtClean="0">
                <a:effectLst/>
              </a:rPr>
              <a:t>Features Highlighted</a:t>
            </a:r>
          </a:p>
          <a:p>
            <a:pPr marL="1371600" lvl="2" indent="-457200">
              <a:lnSpc>
                <a:spcPct val="90000"/>
              </a:lnSpc>
              <a:spcBef>
                <a:spcPct val="10000"/>
              </a:spcBef>
            </a:pPr>
            <a:r>
              <a:rPr lang="en-CA" sz="2100" dirty="0" smtClean="0">
                <a:effectLst/>
              </a:rPr>
              <a:t>Using the Lookup function</a:t>
            </a:r>
          </a:p>
          <a:p>
            <a:pPr marL="1371600" lvl="2" indent="-457200">
              <a:lnSpc>
                <a:spcPct val="90000"/>
              </a:lnSpc>
              <a:spcBef>
                <a:spcPct val="10000"/>
              </a:spcBef>
            </a:pPr>
            <a:r>
              <a:rPr lang="en-CA" sz="2100" dirty="0" smtClean="0">
                <a:effectLst/>
              </a:rPr>
              <a:t>Using the </a:t>
            </a:r>
            <a:r>
              <a:rPr lang="en-CA" sz="2100" dirty="0" err="1" smtClean="0">
                <a:effectLst/>
              </a:rPr>
              <a:t>LookupSet</a:t>
            </a:r>
            <a:r>
              <a:rPr lang="en-CA" sz="2100" dirty="0" smtClean="0">
                <a:effectLst/>
              </a:rPr>
              <a:t> function</a:t>
            </a:r>
          </a:p>
          <a:p>
            <a:pPr marL="1371600" lvl="2" indent="-457200">
              <a:lnSpc>
                <a:spcPct val="90000"/>
              </a:lnSpc>
              <a:spcBef>
                <a:spcPct val="10000"/>
              </a:spcBef>
            </a:pPr>
            <a:r>
              <a:rPr lang="en-CA" sz="2100" dirty="0" smtClean="0">
                <a:effectLst/>
              </a:rPr>
              <a:t>Using the </a:t>
            </a:r>
            <a:r>
              <a:rPr lang="en-CA" sz="2100" dirty="0" err="1" smtClean="0">
                <a:effectLst/>
              </a:rPr>
              <a:t>MultiLookup</a:t>
            </a:r>
            <a:r>
              <a:rPr lang="en-CA" sz="2100" dirty="0" smtClean="0">
                <a:effectLst/>
              </a:rPr>
              <a:t> function</a:t>
            </a:r>
          </a:p>
          <a:p>
            <a:pPr marL="1371600" lvl="2" indent="-457200">
              <a:lnSpc>
                <a:spcPct val="90000"/>
              </a:lnSpc>
              <a:spcBef>
                <a:spcPct val="10000"/>
              </a:spcBef>
            </a:pPr>
            <a:r>
              <a:rPr lang="en-CA" sz="2100" dirty="0" smtClean="0">
                <a:effectLst/>
              </a:rPr>
              <a:t>Using the Join function</a:t>
            </a:r>
          </a:p>
          <a:p>
            <a:pPr marL="1371600" lvl="2" indent="-457200">
              <a:lnSpc>
                <a:spcPct val="90000"/>
              </a:lnSpc>
              <a:spcBef>
                <a:spcPct val="10000"/>
              </a:spcBef>
            </a:pPr>
            <a:r>
              <a:rPr lang="en-CA" sz="2100" dirty="0" smtClean="0">
                <a:effectLst/>
              </a:rPr>
              <a:t>Using the Split function</a:t>
            </a:r>
            <a:endParaRPr lang="en-CA" sz="2100" dirty="0" smtClean="0"/>
          </a:p>
          <a:p>
            <a:pPr marL="1009650" lvl="1" indent="-609600">
              <a:lnSpc>
                <a:spcPct val="90000"/>
              </a:lnSpc>
              <a:spcBef>
                <a:spcPct val="10000"/>
              </a:spcBef>
            </a:pPr>
            <a:r>
              <a:rPr lang="en-US" sz="2300" b="1" dirty="0" smtClean="0">
                <a:effectLst/>
              </a:rPr>
              <a:t>Business Need</a:t>
            </a:r>
            <a:r>
              <a:rPr lang="en-US" sz="2100" b="1" dirty="0" smtClean="0">
                <a:effectLst/>
              </a:rPr>
              <a:t> - </a:t>
            </a:r>
            <a:r>
              <a:rPr lang="en-CA" sz="1700" dirty="0" smtClean="0">
                <a:effectLst/>
              </a:rPr>
              <a:t>As with the Employee Time Report, the Galactic Delivery Services personnel department likes the Employee List Report. To add to its functionality, they would like to add information about the total hours worked by each employee. They would also like to see the levels of education for other employees at the hub where the employee works and the highest level of education for each union the employee is a member of. We could modify our existing query for this report or create a complex stored procedure to gather and return all of these items. Instead, we are going to make use of some existing stored procedures that return the data required. These  additional stored procedures will each have their own dataset in the report. It is not possible to join data between two datasets in a report. What we can do instead is use the Lookup functions in Reporting Services to look up a value from one dataset and find related  information in another dataset.</a:t>
            </a:r>
          </a:p>
          <a:p>
            <a:pPr marL="1009650" lvl="1" indent="-609600">
              <a:lnSpc>
                <a:spcPct val="90000"/>
              </a:lnSpc>
              <a:spcBef>
                <a:spcPct val="10000"/>
              </a:spcBef>
            </a:pPr>
            <a:r>
              <a:rPr lang="en-US" sz="2300" b="1" dirty="0" smtClean="0">
                <a:effectLst/>
              </a:rPr>
              <a:t>Task Overview</a:t>
            </a:r>
          </a:p>
          <a:p>
            <a:pPr marL="1371600" lvl="2" indent="-457200">
              <a:lnSpc>
                <a:spcPct val="90000"/>
              </a:lnSpc>
              <a:spcBef>
                <a:spcPct val="10000"/>
              </a:spcBef>
              <a:buFont typeface="+mj-lt"/>
              <a:buAutoNum type="arabicPeriod"/>
            </a:pPr>
            <a:r>
              <a:rPr lang="en-CA" sz="2000" dirty="0" smtClean="0">
                <a:effectLst/>
              </a:rPr>
              <a:t>Copy and Rename the Existing Report, Add Datasets, and Utilize the Lookup Functions</a:t>
            </a:r>
            <a:endParaRPr lang="en-US" sz="2000" dirty="0" smtClean="0">
              <a:effectLst/>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5000"/>
              </a:lnSpc>
              <a:spcBef>
                <a:spcPct val="15000"/>
              </a:spcBef>
            </a:pPr>
            <a:r>
              <a:rPr lang="en-US" sz="2800" b="1" dirty="0" smtClean="0">
                <a:effectLst/>
              </a:rPr>
              <a:t>Exercise 7</a:t>
            </a:r>
          </a:p>
          <a:p>
            <a:pPr marL="990600" lvl="1" indent="-533400">
              <a:lnSpc>
                <a:spcPct val="85000"/>
              </a:lnSpc>
              <a:spcBef>
                <a:spcPct val="15000"/>
              </a:spcBef>
            </a:pPr>
            <a:r>
              <a:rPr lang="en-CA" sz="2000" b="1" dirty="0" smtClean="0">
                <a:effectLst/>
              </a:rPr>
              <a:t>Revised Employee List Report, Task 1: Copy and Rename the</a:t>
            </a:r>
          </a:p>
          <a:p>
            <a:pPr marL="990600" lvl="1" indent="-533400">
              <a:lnSpc>
                <a:spcPct val="85000"/>
              </a:lnSpc>
              <a:spcBef>
                <a:spcPct val="15000"/>
              </a:spcBef>
            </a:pPr>
            <a:r>
              <a:rPr lang="en-CA" sz="2000" b="1" dirty="0" smtClean="0">
                <a:effectLst/>
              </a:rPr>
              <a:t>Existing Report, Add Datasets, and Utilize the Lookup Functions</a:t>
            </a:r>
          </a:p>
          <a:p>
            <a:pPr marL="1371600" lvl="2" indent="-457200">
              <a:lnSpc>
                <a:spcPct val="85000"/>
              </a:lnSpc>
              <a:spcBef>
                <a:spcPct val="10000"/>
              </a:spcBef>
              <a:buFont typeface="Wingdings" pitchFamily="2" charset="2"/>
              <a:buAutoNum type="arabicPeriod"/>
            </a:pPr>
            <a:r>
              <a:rPr lang="en-CA" sz="2000" dirty="0" smtClean="0">
                <a:effectLst/>
              </a:rPr>
              <a:t>Copy the </a:t>
            </a:r>
            <a:r>
              <a:rPr lang="en-CA" sz="2000" dirty="0" err="1" smtClean="0">
                <a:effectLst/>
              </a:rPr>
              <a:t>EmployeeList</a:t>
            </a:r>
            <a:r>
              <a:rPr lang="en-CA" sz="2000" dirty="0" smtClean="0">
                <a:effectLst/>
              </a:rPr>
              <a:t> Report the same way you copied the </a:t>
            </a:r>
            <a:r>
              <a:rPr lang="en-CA" sz="2000" dirty="0" err="1" smtClean="0">
                <a:effectLst/>
              </a:rPr>
              <a:t>EmployeeTime</a:t>
            </a:r>
            <a:r>
              <a:rPr lang="en-CA" sz="2000" dirty="0" smtClean="0">
                <a:effectLst/>
              </a:rPr>
              <a:t> Report in the previous exercise. Name the copy of the report </a:t>
            </a:r>
            <a:r>
              <a:rPr lang="en-CA" sz="2000" b="1" dirty="0" smtClean="0">
                <a:effectLst/>
              </a:rPr>
              <a:t>RevisedEmployeeList.rdl</a:t>
            </a:r>
            <a:r>
              <a:rPr lang="en-CA" sz="2000" dirty="0" smtClean="0">
                <a:effectLst/>
              </a:rPr>
              <a:t>. Double-click the </a:t>
            </a:r>
            <a:r>
              <a:rPr lang="en-CA" sz="2000" dirty="0" err="1" smtClean="0">
                <a:effectLst/>
              </a:rPr>
              <a:t>RevisedEmployeeList</a:t>
            </a:r>
            <a:r>
              <a:rPr lang="en-CA" sz="2000" dirty="0" smtClean="0">
                <a:effectLst/>
              </a:rPr>
              <a:t> report to edit it.</a:t>
            </a:r>
          </a:p>
          <a:p>
            <a:pPr marL="1371600" lvl="2" indent="-457200">
              <a:lnSpc>
                <a:spcPct val="85000"/>
              </a:lnSpc>
              <a:spcBef>
                <a:spcPct val="10000"/>
              </a:spcBef>
              <a:buFont typeface="Wingdings" pitchFamily="2" charset="2"/>
              <a:buAutoNum type="arabicPeriod"/>
            </a:pPr>
            <a:r>
              <a:rPr lang="en-CA" sz="2000" dirty="0" smtClean="0">
                <a:effectLst/>
              </a:rPr>
              <a:t>In the Report Data window, expand the Data Sources folder.</a:t>
            </a:r>
          </a:p>
          <a:p>
            <a:pPr marL="1371600" lvl="2" indent="-457200">
              <a:lnSpc>
                <a:spcPct val="85000"/>
              </a:lnSpc>
              <a:spcBef>
                <a:spcPct val="10000"/>
              </a:spcBef>
              <a:buFont typeface="Wingdings" pitchFamily="2" charset="2"/>
              <a:buAutoNum type="arabicPeriod"/>
            </a:pPr>
            <a:r>
              <a:rPr lang="en-CA" sz="2000" dirty="0" smtClean="0">
                <a:effectLst/>
              </a:rPr>
              <a:t>Right-click the entry for the Galactic data source, and select Add Dataset from the context menu. The Dataset Properties dialog box appears.</a:t>
            </a:r>
          </a:p>
          <a:p>
            <a:pPr marL="1371600" lvl="2" indent="-457200">
              <a:lnSpc>
                <a:spcPct val="85000"/>
              </a:lnSpc>
              <a:spcBef>
                <a:spcPct val="10000"/>
              </a:spcBef>
              <a:buFont typeface="Wingdings" pitchFamily="2" charset="2"/>
              <a:buAutoNum type="arabicPeriod"/>
            </a:pPr>
            <a:r>
              <a:rPr lang="en-CA" sz="2000" dirty="0" smtClean="0">
                <a:effectLst/>
              </a:rPr>
              <a:t>Enter </a:t>
            </a:r>
            <a:r>
              <a:rPr lang="en-CA" sz="2000" dirty="0" err="1" smtClean="0">
                <a:effectLst/>
              </a:rPr>
              <a:t>TotalHours</a:t>
            </a:r>
            <a:r>
              <a:rPr lang="en-CA" sz="2000" dirty="0" smtClean="0">
                <a:effectLst/>
              </a:rPr>
              <a:t> for Name.</a:t>
            </a:r>
          </a:p>
          <a:p>
            <a:pPr marL="1371600" lvl="2" indent="-457200">
              <a:lnSpc>
                <a:spcPct val="85000"/>
              </a:lnSpc>
              <a:spcBef>
                <a:spcPct val="10000"/>
              </a:spcBef>
              <a:buFont typeface="Wingdings" pitchFamily="2" charset="2"/>
              <a:buAutoNum type="arabicPeriod"/>
            </a:pPr>
            <a:r>
              <a:rPr lang="en-CA" sz="2000" dirty="0" smtClean="0">
                <a:effectLst/>
              </a:rPr>
              <a:t>Select the Stored procedure radio button.</a:t>
            </a:r>
          </a:p>
          <a:p>
            <a:pPr marL="1371600" lvl="2" indent="-457200">
              <a:lnSpc>
                <a:spcPct val="85000"/>
              </a:lnSpc>
              <a:spcBef>
                <a:spcPct val="10000"/>
              </a:spcBef>
              <a:buFont typeface="Wingdings" pitchFamily="2" charset="2"/>
              <a:buAutoNum type="arabicPeriod"/>
            </a:pPr>
            <a:r>
              <a:rPr lang="en-CA" sz="2000" dirty="0" smtClean="0">
                <a:effectLst/>
              </a:rPr>
              <a:t>Select </a:t>
            </a:r>
            <a:r>
              <a:rPr lang="en-CA" sz="2000" dirty="0" err="1" smtClean="0">
                <a:effectLst/>
              </a:rPr>
              <a:t>stp_TotalHoursWorked</a:t>
            </a:r>
            <a:r>
              <a:rPr lang="en-CA" sz="2000" dirty="0" smtClean="0">
                <a:effectLst/>
              </a:rPr>
              <a:t> from the Select or enter stored procedure name drop-down list.</a:t>
            </a:r>
          </a:p>
          <a:p>
            <a:pPr marL="1371600" lvl="2" indent="-457200">
              <a:lnSpc>
                <a:spcPct val="85000"/>
              </a:lnSpc>
              <a:spcBef>
                <a:spcPct val="10000"/>
              </a:spcBef>
              <a:buFont typeface="Wingdings" pitchFamily="2" charset="2"/>
              <a:buAutoNum type="arabicPeriod"/>
            </a:pPr>
            <a:r>
              <a:rPr lang="en-CA" sz="2000" dirty="0" smtClean="0">
                <a:effectLst/>
              </a:rPr>
              <a:t>Click OK to exit the Dataset Properties dialog box.</a:t>
            </a:r>
          </a:p>
          <a:p>
            <a:pPr marL="1371600" lvl="2" indent="-457200">
              <a:lnSpc>
                <a:spcPct val="85000"/>
              </a:lnSpc>
              <a:spcBef>
                <a:spcPct val="10000"/>
              </a:spcBef>
              <a:buFont typeface="Wingdings" pitchFamily="2" charset="2"/>
              <a:buAutoNum type="arabicPeriod"/>
            </a:pPr>
            <a:r>
              <a:rPr lang="en-CA" sz="2000" dirty="0" smtClean="0">
                <a:effectLst/>
              </a:rPr>
              <a:t>Right-click the entry for the Galactic data source, and select Add Dataset from the context menu. The Dataset Properties dialog box appears.</a:t>
            </a:r>
          </a:p>
          <a:p>
            <a:pPr marL="1371600" lvl="2" indent="-457200">
              <a:lnSpc>
                <a:spcPct val="85000"/>
              </a:lnSpc>
              <a:spcBef>
                <a:spcPct val="10000"/>
              </a:spcBef>
              <a:buFont typeface="Wingdings" pitchFamily="2" charset="2"/>
              <a:buAutoNum type="arabicPeriod"/>
            </a:pPr>
            <a:r>
              <a:rPr lang="en-CA" sz="2000" dirty="0" smtClean="0">
                <a:effectLst/>
              </a:rPr>
              <a:t>Enter </a:t>
            </a:r>
            <a:r>
              <a:rPr lang="en-CA" sz="2000" b="1" dirty="0" err="1" smtClean="0">
                <a:effectLst/>
              </a:rPr>
              <a:t>EdByHu</a:t>
            </a:r>
            <a:r>
              <a:rPr lang="en-CA" sz="2000" dirty="0" err="1" smtClean="0">
                <a:effectLst/>
              </a:rPr>
              <a:t>b</a:t>
            </a:r>
            <a:r>
              <a:rPr lang="en-CA" sz="2000" dirty="0" smtClean="0">
                <a:effectLst/>
              </a:rPr>
              <a:t> for Name.</a:t>
            </a:r>
          </a:p>
          <a:p>
            <a:pPr marL="1371600" lvl="2" indent="-457200">
              <a:lnSpc>
                <a:spcPct val="85000"/>
              </a:lnSpc>
              <a:spcBef>
                <a:spcPct val="10000"/>
              </a:spcBef>
              <a:buFont typeface="Wingdings" pitchFamily="2" charset="2"/>
              <a:buAutoNum type="arabicPeriod"/>
            </a:pPr>
            <a:r>
              <a:rPr lang="en-CA" sz="2000" dirty="0" smtClean="0">
                <a:effectLst/>
              </a:rPr>
              <a:t>Select the Stored procedure radio button.</a:t>
            </a:r>
          </a:p>
          <a:p>
            <a:pPr marL="1371600" lvl="2" indent="-457200">
              <a:lnSpc>
                <a:spcPct val="85000"/>
              </a:lnSpc>
              <a:spcBef>
                <a:spcPct val="10000"/>
              </a:spcBef>
              <a:buFont typeface="Wingdings" pitchFamily="2" charset="2"/>
              <a:buAutoNum type="arabicPeriod"/>
            </a:pPr>
            <a:r>
              <a:rPr lang="en-CA" sz="2000" dirty="0" smtClean="0">
                <a:effectLst/>
              </a:rPr>
              <a:t>Select </a:t>
            </a:r>
            <a:r>
              <a:rPr lang="en-CA" sz="2000" dirty="0" err="1" smtClean="0">
                <a:effectLst/>
              </a:rPr>
              <a:t>stp_EducationByHub</a:t>
            </a:r>
            <a:r>
              <a:rPr lang="en-CA" sz="2000" dirty="0" smtClean="0">
                <a:effectLst/>
              </a:rPr>
              <a:t> from the Select or enter stored procedure name drop-down list.</a:t>
            </a:r>
          </a:p>
          <a:p>
            <a:pPr marL="1371600" lvl="2" indent="-457200">
              <a:lnSpc>
                <a:spcPct val="85000"/>
              </a:lnSpc>
              <a:spcBef>
                <a:spcPct val="10000"/>
              </a:spcBef>
              <a:buFont typeface="Wingdings" pitchFamily="2" charset="2"/>
              <a:buAutoNum type="arabicPeriod"/>
            </a:pPr>
            <a:endParaRPr lang="en-CA" sz="2000" dirty="0" smtClean="0">
              <a:effectLst/>
              <a:latin typeface="Courier New"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85725" y="76200"/>
            <a:ext cx="8991600" cy="6705600"/>
          </a:xfrm>
          <a:ln>
            <a:solidFill>
              <a:schemeClr val="accent1"/>
            </a:solidFill>
          </a:ln>
        </p:spPr>
        <p:txBody>
          <a:bodyPr/>
          <a:lstStyle/>
          <a:p>
            <a:pPr marL="609600" indent="-609600" eaLnBrk="1" hangingPunct="1">
              <a:lnSpc>
                <a:spcPct val="80000"/>
              </a:lnSpc>
            </a:pPr>
            <a:r>
              <a:rPr lang="en-US" sz="2400" b="1" dirty="0" smtClean="0">
                <a:effectLst/>
              </a:rPr>
              <a:t>Exercise 1</a:t>
            </a:r>
          </a:p>
          <a:p>
            <a:pPr marL="990600" lvl="1" indent="-533400">
              <a:lnSpc>
                <a:spcPct val="80000"/>
              </a:lnSpc>
            </a:pPr>
            <a:r>
              <a:rPr lang="en-CA" sz="2200" b="1" dirty="0" smtClean="0">
                <a:effectLst/>
              </a:rPr>
              <a:t>Report Template, Task 2: Create the Page Footer on the Template Report</a:t>
            </a:r>
          </a:p>
          <a:p>
            <a:pPr marL="1390650" lvl="2" indent="-533400">
              <a:lnSpc>
                <a:spcPct val="80000"/>
              </a:lnSpc>
              <a:buFont typeface="Arial" charset="0"/>
              <a:buAutoNum type="arabicPeriod" startAt="6"/>
            </a:pPr>
            <a:r>
              <a:rPr lang="en-CA" sz="2000" dirty="0" smtClean="0">
                <a:effectLst/>
              </a:rPr>
              <a:t>Right-click this text box and select Expression from the context menu. The Expression dialog box appears.</a:t>
            </a:r>
          </a:p>
          <a:p>
            <a:pPr marL="1390650" lvl="2" indent="-533400">
              <a:lnSpc>
                <a:spcPct val="80000"/>
              </a:lnSpc>
              <a:buFont typeface="Arial" charset="0"/>
              <a:buAutoNum type="arabicPeriod" startAt="6"/>
            </a:pPr>
            <a:r>
              <a:rPr lang="en-CA" sz="2000" dirty="0" smtClean="0">
                <a:effectLst/>
              </a:rPr>
              <a:t>Type the following in the Set expression for: Value area after the equals (=) sign:</a:t>
            </a:r>
          </a:p>
          <a:p>
            <a:pPr marL="1390650" lvl="2" indent="-533400">
              <a:lnSpc>
                <a:spcPct val="80000"/>
              </a:lnSpc>
              <a:buFont typeface="Wingdings" pitchFamily="2" charset="2"/>
              <a:buNone/>
            </a:pPr>
            <a:r>
              <a:rPr lang="en-CA" sz="2000" dirty="0" smtClean="0">
                <a:effectLst/>
              </a:rPr>
              <a:t>	"Page " &amp;</a:t>
            </a:r>
          </a:p>
          <a:p>
            <a:pPr marL="1390650" lvl="2" indent="-533400">
              <a:lnSpc>
                <a:spcPct val="80000"/>
              </a:lnSpc>
              <a:buFont typeface="Wingdings" pitchFamily="2" charset="2"/>
              <a:buNone/>
            </a:pPr>
            <a:r>
              <a:rPr lang="en-CA" sz="2000" dirty="0" smtClean="0">
                <a:effectLst/>
              </a:rPr>
              <a:t>	A space should be typed both before and after the ampersand character (&amp;).</a:t>
            </a:r>
          </a:p>
          <a:p>
            <a:pPr marL="1390650" lvl="2" indent="-533400">
              <a:lnSpc>
                <a:spcPct val="80000"/>
              </a:lnSpc>
              <a:buFont typeface="Arial" charset="0"/>
              <a:buAutoNum type="arabicPeriod" startAt="8"/>
            </a:pPr>
            <a:r>
              <a:rPr lang="en-CA" sz="2000" dirty="0" smtClean="0">
                <a:effectLst/>
              </a:rPr>
              <a:t>Select Built-in Fields in the Category pane.</a:t>
            </a:r>
          </a:p>
          <a:p>
            <a:pPr marL="1390650" lvl="2" indent="-533400">
              <a:lnSpc>
                <a:spcPct val="80000"/>
              </a:lnSpc>
              <a:buFont typeface="Arial" charset="0"/>
              <a:buAutoNum type="arabicPeriod" startAt="8"/>
            </a:pPr>
            <a:r>
              <a:rPr lang="en-CA" sz="2000" dirty="0" smtClean="0">
                <a:effectLst/>
              </a:rPr>
              <a:t>Double-click </a:t>
            </a:r>
            <a:r>
              <a:rPr lang="en-CA" sz="2000" dirty="0" err="1" smtClean="0">
                <a:effectLst/>
              </a:rPr>
              <a:t>PageNumber</a:t>
            </a:r>
            <a:r>
              <a:rPr lang="en-CA" sz="2000" dirty="0" smtClean="0">
                <a:effectLst/>
              </a:rPr>
              <a:t> in the Item pane to append it to the expression. The expression to return </a:t>
            </a:r>
            <a:r>
              <a:rPr lang="en-CA" sz="2000" dirty="0" err="1" smtClean="0">
                <a:effectLst/>
              </a:rPr>
              <a:t>PageNumber</a:t>
            </a:r>
            <a:r>
              <a:rPr lang="en-CA" sz="2000" dirty="0" smtClean="0">
                <a:effectLst/>
              </a:rPr>
              <a:t> from the </a:t>
            </a:r>
            <a:r>
              <a:rPr lang="en-CA" sz="2000" dirty="0" err="1" smtClean="0">
                <a:effectLst/>
              </a:rPr>
              <a:t>Globals</a:t>
            </a:r>
            <a:r>
              <a:rPr lang="en-CA" sz="2000" dirty="0" smtClean="0">
                <a:effectLst/>
              </a:rPr>
              <a:t> collection is added to the Expression area. (</a:t>
            </a:r>
            <a:r>
              <a:rPr lang="en-CA" sz="2000" dirty="0" err="1" smtClean="0">
                <a:effectLst/>
              </a:rPr>
              <a:t>Globals</a:t>
            </a:r>
            <a:r>
              <a:rPr lang="en-CA" sz="2000" dirty="0" smtClean="0">
                <a:effectLst/>
              </a:rPr>
              <a:t> and Built-in Fields are two different names for the same group of items.)</a:t>
            </a:r>
          </a:p>
          <a:p>
            <a:pPr marL="1390650" lvl="2" indent="-533400">
              <a:lnSpc>
                <a:spcPct val="80000"/>
              </a:lnSpc>
              <a:buFont typeface="Arial" charset="0"/>
              <a:buAutoNum type="arabicPeriod" startAt="8"/>
            </a:pPr>
            <a:r>
              <a:rPr lang="en-CA" sz="2000" dirty="0" smtClean="0">
                <a:effectLst/>
              </a:rPr>
              <a:t>After the </a:t>
            </a:r>
            <a:r>
              <a:rPr lang="en-CA" sz="2000" dirty="0" err="1" smtClean="0">
                <a:effectLst/>
              </a:rPr>
              <a:t>PageNumber</a:t>
            </a:r>
            <a:r>
              <a:rPr lang="en-CA" sz="2000" dirty="0" smtClean="0">
                <a:effectLst/>
              </a:rPr>
              <a:t> expression, type the following: </a:t>
            </a:r>
          </a:p>
          <a:p>
            <a:pPr marL="1390650" lvl="2" indent="-533400">
              <a:lnSpc>
                <a:spcPct val="80000"/>
              </a:lnSpc>
              <a:buFont typeface="Wingdings" pitchFamily="2" charset="2"/>
              <a:buNone/>
            </a:pPr>
            <a:r>
              <a:rPr lang="en-CA" sz="2000" dirty="0" smtClean="0">
                <a:effectLst/>
              </a:rPr>
              <a:t>	</a:t>
            </a:r>
            <a:r>
              <a:rPr lang="en-CA" sz="1600" dirty="0" smtClean="0">
                <a:effectLst/>
              </a:rPr>
              <a:t>&amp; " of " &amp;</a:t>
            </a:r>
          </a:p>
          <a:p>
            <a:pPr marL="1390650" lvl="2" indent="-533400">
              <a:lnSpc>
                <a:spcPct val="80000"/>
              </a:lnSpc>
              <a:buFont typeface="Wingdings" pitchFamily="2" charset="2"/>
              <a:buNone/>
            </a:pPr>
            <a:r>
              <a:rPr lang="en-CA" sz="2000" dirty="0" smtClean="0">
                <a:effectLst/>
              </a:rPr>
              <a:t>	A space should be typed both before and after each ampersand.</a:t>
            </a:r>
          </a:p>
          <a:p>
            <a:pPr marL="1390650" lvl="2" indent="-533400">
              <a:lnSpc>
                <a:spcPct val="80000"/>
              </a:lnSpc>
              <a:buFont typeface="Arial" charset="0"/>
              <a:buAutoNum type="arabicPeriod" startAt="11"/>
            </a:pPr>
            <a:r>
              <a:rPr lang="en-CA" sz="2000" dirty="0" smtClean="0">
                <a:effectLst/>
              </a:rPr>
              <a:t>Double-click </a:t>
            </a:r>
            <a:r>
              <a:rPr lang="en-CA" sz="2000" dirty="0" err="1" smtClean="0">
                <a:effectLst/>
              </a:rPr>
              <a:t>TotalPages</a:t>
            </a:r>
            <a:r>
              <a:rPr lang="en-CA" sz="2000" dirty="0" smtClean="0">
                <a:effectLst/>
              </a:rPr>
              <a:t> in the Item pane. The expression to  return </a:t>
            </a:r>
            <a:r>
              <a:rPr lang="en-CA" sz="2000" dirty="0" err="1" smtClean="0">
                <a:effectLst/>
              </a:rPr>
              <a:t>TotalPages</a:t>
            </a:r>
            <a:r>
              <a:rPr lang="en-CA" sz="2000" dirty="0" smtClean="0">
                <a:effectLst/>
              </a:rPr>
              <a:t> from the </a:t>
            </a:r>
            <a:r>
              <a:rPr lang="en-CA" sz="2000" dirty="0" err="1" smtClean="0">
                <a:effectLst/>
              </a:rPr>
              <a:t>Globals</a:t>
            </a:r>
            <a:r>
              <a:rPr lang="en-CA" sz="2000" dirty="0" smtClean="0">
                <a:effectLst/>
              </a:rPr>
              <a:t> collection is added to the Expression area.</a:t>
            </a:r>
            <a:endParaRPr lang="en-US" sz="2100" dirty="0" smtClean="0">
              <a:effectLst/>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5000"/>
              </a:lnSpc>
              <a:spcBef>
                <a:spcPct val="15000"/>
              </a:spcBef>
            </a:pPr>
            <a:r>
              <a:rPr lang="en-US" sz="2800" b="1" dirty="0" smtClean="0">
                <a:effectLst/>
              </a:rPr>
              <a:t>Exercise 7</a:t>
            </a:r>
          </a:p>
          <a:p>
            <a:pPr marL="990600" lvl="1" indent="-533400">
              <a:lnSpc>
                <a:spcPct val="85000"/>
              </a:lnSpc>
              <a:spcBef>
                <a:spcPct val="15000"/>
              </a:spcBef>
            </a:pPr>
            <a:r>
              <a:rPr lang="en-CA" sz="2000" b="1" dirty="0" smtClean="0">
                <a:effectLst/>
              </a:rPr>
              <a:t>Revised Employee List Report, Task 1: Copy and Rename the</a:t>
            </a:r>
          </a:p>
          <a:p>
            <a:pPr marL="990600" lvl="1" indent="-533400">
              <a:lnSpc>
                <a:spcPct val="85000"/>
              </a:lnSpc>
              <a:spcBef>
                <a:spcPct val="15000"/>
              </a:spcBef>
            </a:pPr>
            <a:r>
              <a:rPr lang="en-CA" sz="2000" b="1" dirty="0" smtClean="0">
                <a:effectLst/>
              </a:rPr>
              <a:t>Existing Report, Add Datasets, and Utilize the Lookup Functions</a:t>
            </a:r>
          </a:p>
          <a:p>
            <a:pPr marL="1371600" lvl="2" indent="-457200">
              <a:lnSpc>
                <a:spcPct val="85000"/>
              </a:lnSpc>
              <a:spcBef>
                <a:spcPct val="10000"/>
              </a:spcBef>
              <a:buFont typeface="+mj-lt"/>
              <a:buAutoNum type="arabicPeriod" startAt="12"/>
            </a:pPr>
            <a:r>
              <a:rPr lang="en-CA" sz="2000" dirty="0" smtClean="0">
                <a:effectLst/>
              </a:rPr>
              <a:t>Click OK to exit the Dataset Properties dialog box.</a:t>
            </a:r>
          </a:p>
          <a:p>
            <a:pPr marL="1371600" lvl="2" indent="-457200">
              <a:lnSpc>
                <a:spcPct val="85000"/>
              </a:lnSpc>
              <a:spcBef>
                <a:spcPct val="10000"/>
              </a:spcBef>
              <a:buFont typeface="Wingdings" pitchFamily="2" charset="2"/>
              <a:buAutoNum type="arabicPeriod" startAt="12"/>
            </a:pPr>
            <a:r>
              <a:rPr lang="en-CA" sz="2000" dirty="0" smtClean="0">
                <a:effectLst/>
              </a:rPr>
              <a:t>Right-click the entry for the Galactic data source, and select Add Dataset from the context menu. The Dataset Properties dialog box appears.</a:t>
            </a:r>
          </a:p>
          <a:p>
            <a:pPr marL="1371600" lvl="2" indent="-457200">
              <a:lnSpc>
                <a:spcPct val="85000"/>
              </a:lnSpc>
              <a:spcBef>
                <a:spcPct val="10000"/>
              </a:spcBef>
              <a:buFont typeface="Wingdings" pitchFamily="2" charset="2"/>
              <a:buAutoNum type="arabicPeriod" startAt="12"/>
            </a:pPr>
            <a:r>
              <a:rPr lang="en-CA" sz="2000" dirty="0" smtClean="0">
                <a:effectLst/>
              </a:rPr>
              <a:t>Enter </a:t>
            </a:r>
            <a:r>
              <a:rPr lang="en-CA" sz="2000" dirty="0" err="1" smtClean="0">
                <a:effectLst/>
              </a:rPr>
              <a:t>EdByUnion</a:t>
            </a:r>
            <a:r>
              <a:rPr lang="en-CA" sz="2000" dirty="0" smtClean="0">
                <a:effectLst/>
              </a:rPr>
              <a:t> for Name.</a:t>
            </a:r>
          </a:p>
          <a:p>
            <a:pPr marL="1371600" lvl="2" indent="-457200">
              <a:lnSpc>
                <a:spcPct val="85000"/>
              </a:lnSpc>
              <a:spcBef>
                <a:spcPct val="10000"/>
              </a:spcBef>
              <a:buFont typeface="Wingdings" pitchFamily="2" charset="2"/>
              <a:buAutoNum type="arabicPeriod" startAt="12"/>
            </a:pPr>
            <a:r>
              <a:rPr lang="en-CA" sz="2000" dirty="0" smtClean="0">
                <a:effectLst/>
              </a:rPr>
              <a:t>Select the Stored procedure radio button.</a:t>
            </a:r>
          </a:p>
          <a:p>
            <a:pPr marL="1371600" lvl="2" indent="-457200">
              <a:lnSpc>
                <a:spcPct val="85000"/>
              </a:lnSpc>
              <a:spcBef>
                <a:spcPct val="10000"/>
              </a:spcBef>
              <a:buFont typeface="Wingdings" pitchFamily="2" charset="2"/>
              <a:buAutoNum type="arabicPeriod" startAt="12"/>
            </a:pPr>
            <a:r>
              <a:rPr lang="en-CA" sz="2000" dirty="0" smtClean="0">
                <a:effectLst/>
              </a:rPr>
              <a:t>Select </a:t>
            </a:r>
            <a:r>
              <a:rPr lang="en-CA" sz="2000" dirty="0" err="1" smtClean="0">
                <a:effectLst/>
              </a:rPr>
              <a:t>stp_HighestEdByUnion</a:t>
            </a:r>
            <a:r>
              <a:rPr lang="en-CA" sz="2000" dirty="0" smtClean="0">
                <a:effectLst/>
              </a:rPr>
              <a:t> from the Select or enter stored procedure name drop-down list.</a:t>
            </a:r>
          </a:p>
          <a:p>
            <a:pPr marL="1371600" lvl="2" indent="-457200">
              <a:lnSpc>
                <a:spcPct val="85000"/>
              </a:lnSpc>
              <a:spcBef>
                <a:spcPct val="10000"/>
              </a:spcBef>
              <a:buFont typeface="Wingdings" pitchFamily="2" charset="2"/>
              <a:buAutoNum type="arabicPeriod" startAt="12"/>
            </a:pPr>
            <a:r>
              <a:rPr lang="en-CA" sz="2000" dirty="0" smtClean="0">
                <a:effectLst/>
              </a:rPr>
              <a:t>Click OK to exit the Dataset Properties dialog box.</a:t>
            </a:r>
            <a:endParaRPr lang="en-CA" sz="2000" dirty="0" smtClean="0">
              <a:effectLst/>
              <a:latin typeface="Courier New" pitchFamily="49" charset="0"/>
            </a:endParaRPr>
          </a:p>
          <a:p>
            <a:pPr marL="1371600" lvl="2" indent="-457200">
              <a:lnSpc>
                <a:spcPct val="85000"/>
              </a:lnSpc>
              <a:spcBef>
                <a:spcPct val="10000"/>
              </a:spcBef>
              <a:buFont typeface="Wingdings" pitchFamily="2" charset="2"/>
              <a:buAutoNum type="arabicPeriod" startAt="12"/>
            </a:pPr>
            <a:r>
              <a:rPr lang="en-CA" sz="2000" dirty="0" smtClean="0">
                <a:effectLst/>
              </a:rPr>
              <a:t>Scroll through the Design area to the right side of the table.</a:t>
            </a:r>
          </a:p>
          <a:p>
            <a:pPr marL="1371600" lvl="2" indent="-457200">
              <a:lnSpc>
                <a:spcPct val="85000"/>
              </a:lnSpc>
              <a:spcBef>
                <a:spcPct val="10000"/>
              </a:spcBef>
              <a:buFont typeface="Wingdings" pitchFamily="2" charset="2"/>
              <a:buAutoNum type="arabicPeriod" startAt="12"/>
            </a:pPr>
            <a:r>
              <a:rPr lang="en-CA" sz="2000" dirty="0" smtClean="0">
                <a:effectLst/>
              </a:rPr>
              <a:t>Right-click anywhere in the rightmost column of the table, and select </a:t>
            </a:r>
            <a:r>
              <a:rPr lang="en-CA" sz="2000" dirty="0" err="1" smtClean="0">
                <a:effectLst/>
              </a:rPr>
              <a:t>Tablix</a:t>
            </a:r>
            <a:r>
              <a:rPr lang="en-CA" sz="2000" dirty="0" smtClean="0">
                <a:effectLst/>
              </a:rPr>
              <a:t> | Insert Column | Right from the context menu.</a:t>
            </a:r>
          </a:p>
          <a:p>
            <a:pPr marL="1371600" lvl="2" indent="-457200">
              <a:lnSpc>
                <a:spcPct val="85000"/>
              </a:lnSpc>
              <a:spcBef>
                <a:spcPct val="10000"/>
              </a:spcBef>
              <a:buFont typeface="Wingdings" pitchFamily="2" charset="2"/>
              <a:buAutoNum type="arabicPeriod" startAt="12"/>
            </a:pPr>
            <a:r>
              <a:rPr lang="en-CA" sz="2000" dirty="0" smtClean="0">
                <a:effectLst/>
              </a:rPr>
              <a:t>Enter Total Hours in the topmost cell of this new column.</a:t>
            </a:r>
          </a:p>
          <a:p>
            <a:pPr marL="1371600" lvl="2" indent="-457200">
              <a:lnSpc>
                <a:spcPct val="85000"/>
              </a:lnSpc>
              <a:spcBef>
                <a:spcPct val="10000"/>
              </a:spcBef>
              <a:buFont typeface="Wingdings" pitchFamily="2" charset="2"/>
              <a:buAutoNum type="arabicPeriod" startAt="12"/>
            </a:pPr>
            <a:r>
              <a:rPr lang="en-CA" sz="2000" dirty="0" smtClean="0">
                <a:effectLst/>
              </a:rPr>
              <a:t>Right-click the bottom-most cell of this new column, and select Expression from the context menu. The Expression dialog box appears.</a:t>
            </a:r>
          </a:p>
          <a:p>
            <a:pPr marL="1371600" lvl="2" indent="-457200">
              <a:lnSpc>
                <a:spcPct val="85000"/>
              </a:lnSpc>
              <a:spcBef>
                <a:spcPct val="10000"/>
              </a:spcBef>
              <a:buFont typeface="Wingdings" pitchFamily="2" charset="2"/>
              <a:buAutoNum type="arabicPeriod" startAt="12"/>
            </a:pPr>
            <a:r>
              <a:rPr lang="en-CA" sz="2000" dirty="0" smtClean="0">
                <a:effectLst/>
              </a:rPr>
              <a:t>Enter the following in the Set expression for: Value area:</a:t>
            </a:r>
          </a:p>
          <a:p>
            <a:pPr marL="1371600" lvl="2" indent="-457200">
              <a:lnSpc>
                <a:spcPct val="85000"/>
              </a:lnSpc>
              <a:spcBef>
                <a:spcPct val="10000"/>
              </a:spcBef>
              <a:buNone/>
            </a:pPr>
            <a:r>
              <a:rPr lang="en-CA" sz="2000" dirty="0" smtClean="0">
                <a:effectLst/>
              </a:rPr>
              <a:t>	</a:t>
            </a:r>
            <a:r>
              <a:rPr lang="en-CA" sz="1600" dirty="0" smtClean="0">
                <a:effectLst/>
                <a:latin typeface="Courier New" pitchFamily="49" charset="0"/>
                <a:cs typeface="Courier New" pitchFamily="49" charset="0"/>
              </a:rPr>
              <a:t>=Lookup(</a:t>
            </a:r>
            <a:r>
              <a:rPr lang="en-CA" sz="1600" dirty="0" err="1" smtClean="0">
                <a:effectLst/>
                <a:latin typeface="Courier New" pitchFamily="49" charset="0"/>
                <a:cs typeface="Courier New" pitchFamily="49" charset="0"/>
              </a:rPr>
              <a:t>Fields!EmployeeNumber.Value</a:t>
            </a:r>
            <a:r>
              <a:rPr lang="en-CA" sz="1600" dirty="0" smtClean="0">
                <a:effectLst/>
                <a:latin typeface="Courier New" pitchFamily="49" charset="0"/>
                <a:cs typeface="Courier New" pitchFamily="49" charset="0"/>
              </a:rPr>
              <a:t>, </a:t>
            </a:r>
            <a:r>
              <a:rPr lang="en-CA" sz="1600" dirty="0" err="1" smtClean="0">
                <a:effectLst/>
                <a:latin typeface="Courier New" pitchFamily="49" charset="0"/>
                <a:cs typeface="Courier New" pitchFamily="49" charset="0"/>
              </a:rPr>
              <a:t>Fields!EmployeeNumber.Value</a:t>
            </a:r>
            <a:r>
              <a:rPr lang="en-CA" sz="1600" dirty="0" smtClean="0">
                <a:effectLst/>
                <a:latin typeface="Courier New" pitchFamily="49" charset="0"/>
                <a:cs typeface="Courier New" pitchFamily="49" charset="0"/>
              </a:rPr>
              <a:t>, </a:t>
            </a:r>
            <a:r>
              <a:rPr lang="en-CA" sz="1600" dirty="0" err="1" smtClean="0">
                <a:effectLst/>
                <a:latin typeface="Courier New" pitchFamily="49" charset="0"/>
                <a:cs typeface="Courier New" pitchFamily="49" charset="0"/>
              </a:rPr>
              <a:t>Fields!TotalHoursWorked.Value</a:t>
            </a:r>
            <a:r>
              <a:rPr lang="en-CA" sz="1600" dirty="0" smtClean="0">
                <a:effectLst/>
                <a:latin typeface="Courier New" pitchFamily="49" charset="0"/>
                <a:cs typeface="Courier New" pitchFamily="49" charset="0"/>
              </a:rPr>
              <a:t>, "</a:t>
            </a:r>
            <a:r>
              <a:rPr lang="en-CA" sz="1600" dirty="0" err="1" smtClean="0">
                <a:effectLst/>
                <a:latin typeface="Courier New" pitchFamily="49" charset="0"/>
                <a:cs typeface="Courier New" pitchFamily="49" charset="0"/>
              </a:rPr>
              <a:t>TotalHours</a:t>
            </a:r>
            <a:r>
              <a:rPr lang="en-CA" sz="1600" dirty="0" smtClean="0">
                <a:effectLst/>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5000"/>
              </a:lnSpc>
              <a:spcBef>
                <a:spcPct val="15000"/>
              </a:spcBef>
            </a:pPr>
            <a:r>
              <a:rPr lang="en-US" sz="2800" b="1" dirty="0" smtClean="0">
                <a:effectLst/>
              </a:rPr>
              <a:t>Exercise 7</a:t>
            </a:r>
          </a:p>
          <a:p>
            <a:pPr marL="990600" lvl="1" indent="-533400">
              <a:lnSpc>
                <a:spcPct val="85000"/>
              </a:lnSpc>
              <a:spcBef>
                <a:spcPct val="15000"/>
              </a:spcBef>
            </a:pPr>
            <a:r>
              <a:rPr lang="en-CA" sz="2000" b="1" dirty="0" smtClean="0">
                <a:effectLst/>
              </a:rPr>
              <a:t>Revised Employee List Report, Task 1: Copy and Rename the</a:t>
            </a:r>
          </a:p>
          <a:p>
            <a:pPr marL="990600" lvl="1" indent="-533400">
              <a:lnSpc>
                <a:spcPct val="85000"/>
              </a:lnSpc>
              <a:spcBef>
                <a:spcPct val="15000"/>
              </a:spcBef>
            </a:pPr>
            <a:r>
              <a:rPr lang="en-CA" sz="2000" b="1" dirty="0" smtClean="0">
                <a:effectLst/>
              </a:rPr>
              <a:t>Existing Report, Add Datasets, and Utilize the Lookup Functions</a:t>
            </a:r>
          </a:p>
          <a:p>
            <a:pPr marL="1371600" lvl="2" indent="-457200">
              <a:lnSpc>
                <a:spcPct val="85000"/>
              </a:lnSpc>
              <a:spcBef>
                <a:spcPct val="10000"/>
              </a:spcBef>
              <a:buFont typeface="+mj-lt"/>
              <a:buAutoNum type="arabicPeriod" startAt="23"/>
            </a:pPr>
            <a:r>
              <a:rPr lang="en-CA" sz="2000" dirty="0" smtClean="0">
                <a:effectLst/>
              </a:rPr>
              <a:t>Click OK to exit the Expression dialog box.</a:t>
            </a:r>
          </a:p>
          <a:p>
            <a:pPr marL="1371600" lvl="2" indent="-457200">
              <a:lnSpc>
                <a:spcPct val="85000"/>
              </a:lnSpc>
              <a:spcBef>
                <a:spcPct val="10000"/>
              </a:spcBef>
              <a:buFont typeface="+mj-lt"/>
              <a:buAutoNum type="arabicPeriod" startAt="23"/>
            </a:pPr>
            <a:r>
              <a:rPr lang="en-CA" sz="2000" dirty="0" smtClean="0">
                <a:effectLst/>
              </a:rPr>
              <a:t>Right-click anywhere in the rightmost column of the table, and select </a:t>
            </a:r>
            <a:r>
              <a:rPr lang="en-CA" sz="2000" dirty="0" err="1" smtClean="0">
                <a:effectLst/>
              </a:rPr>
              <a:t>Tablix</a:t>
            </a:r>
            <a:r>
              <a:rPr lang="en-CA" sz="2000" dirty="0" smtClean="0">
                <a:effectLst/>
              </a:rPr>
              <a:t> | Insert Column | Right from the context menu.</a:t>
            </a:r>
          </a:p>
          <a:p>
            <a:pPr marL="1371600" lvl="2" indent="-457200">
              <a:lnSpc>
                <a:spcPct val="85000"/>
              </a:lnSpc>
              <a:spcBef>
                <a:spcPct val="10000"/>
              </a:spcBef>
              <a:buFont typeface="+mj-lt"/>
              <a:buAutoNum type="arabicPeriod" startAt="23"/>
            </a:pPr>
            <a:r>
              <a:rPr lang="en-CA" sz="2000" dirty="0" smtClean="0">
                <a:effectLst/>
              </a:rPr>
              <a:t>Enter Educ. for Hub in the topmost cell of this new column.</a:t>
            </a:r>
          </a:p>
          <a:p>
            <a:pPr marL="1371600" lvl="2" indent="-457200">
              <a:lnSpc>
                <a:spcPct val="85000"/>
              </a:lnSpc>
              <a:spcBef>
                <a:spcPct val="10000"/>
              </a:spcBef>
              <a:buFont typeface="+mj-lt"/>
              <a:buAutoNum type="arabicPeriod" startAt="23"/>
            </a:pPr>
            <a:r>
              <a:rPr lang="en-CA" sz="2000" dirty="0" smtClean="0">
                <a:effectLst/>
              </a:rPr>
              <a:t>Right-click the bottom-most cell of this new column, and select Expression from the context menu. The Expression dialog box appears.</a:t>
            </a:r>
          </a:p>
          <a:p>
            <a:pPr marL="1371600" lvl="2" indent="-457200">
              <a:lnSpc>
                <a:spcPct val="85000"/>
              </a:lnSpc>
              <a:spcBef>
                <a:spcPct val="10000"/>
              </a:spcBef>
              <a:buFont typeface="+mj-lt"/>
              <a:buAutoNum type="arabicPeriod" startAt="23"/>
            </a:pPr>
            <a:r>
              <a:rPr lang="en-CA" sz="2000" dirty="0" smtClean="0">
                <a:effectLst/>
              </a:rPr>
              <a:t>Enter the following in the Set expression for: Value area:</a:t>
            </a:r>
          </a:p>
          <a:p>
            <a:pPr marL="1371600" lvl="2" indent="-457200">
              <a:lnSpc>
                <a:spcPct val="85000"/>
              </a:lnSpc>
              <a:spcBef>
                <a:spcPct val="10000"/>
              </a:spcBef>
              <a:buNone/>
            </a:pPr>
            <a:r>
              <a:rPr lang="en-CA" sz="2000" dirty="0" smtClean="0">
                <a:effectLst/>
              </a:rPr>
              <a:t>	</a:t>
            </a:r>
          </a:p>
          <a:p>
            <a:pPr marL="1371600" lvl="2" indent="-457200">
              <a:lnSpc>
                <a:spcPct val="85000"/>
              </a:lnSpc>
              <a:spcBef>
                <a:spcPct val="10000"/>
              </a:spcBef>
              <a:buNone/>
            </a:pPr>
            <a:r>
              <a:rPr lang="en-CA" sz="2000" dirty="0" smtClean="0">
                <a:effectLst/>
              </a:rPr>
              <a:t>	</a:t>
            </a:r>
            <a:r>
              <a:rPr lang="en-CA" sz="1600" dirty="0" smtClean="0">
                <a:effectLst/>
                <a:latin typeface="Courier New" pitchFamily="49" charset="0"/>
                <a:cs typeface="Courier New" pitchFamily="49" charset="0"/>
              </a:rPr>
              <a:t>=Join(</a:t>
            </a:r>
            <a:r>
              <a:rPr lang="en-CA" sz="1600" dirty="0" err="1" smtClean="0">
                <a:effectLst/>
                <a:latin typeface="Courier New" pitchFamily="49" charset="0"/>
                <a:cs typeface="Courier New" pitchFamily="49" charset="0"/>
              </a:rPr>
              <a:t>LookupSet</a:t>
            </a:r>
            <a:r>
              <a:rPr lang="en-CA" sz="1600" dirty="0" smtClean="0">
                <a:effectLst/>
                <a:latin typeface="Courier New" pitchFamily="49" charset="0"/>
                <a:cs typeface="Courier New" pitchFamily="49" charset="0"/>
              </a:rPr>
              <a:t>(</a:t>
            </a:r>
            <a:r>
              <a:rPr lang="en-CA" sz="1600" dirty="0" err="1" smtClean="0">
                <a:effectLst/>
                <a:latin typeface="Courier New" pitchFamily="49" charset="0"/>
                <a:cs typeface="Courier New" pitchFamily="49" charset="0"/>
              </a:rPr>
              <a:t>Fields!Hub.Value</a:t>
            </a:r>
            <a:r>
              <a:rPr lang="en-CA" sz="1600" dirty="0" smtClean="0">
                <a:effectLst/>
                <a:latin typeface="Courier New" pitchFamily="49" charset="0"/>
                <a:cs typeface="Courier New" pitchFamily="49" charset="0"/>
              </a:rPr>
              <a:t>, </a:t>
            </a:r>
            <a:r>
              <a:rPr lang="en-CA" sz="1600" dirty="0" err="1" smtClean="0">
                <a:effectLst/>
                <a:latin typeface="Courier New" pitchFamily="49" charset="0"/>
                <a:cs typeface="Courier New" pitchFamily="49" charset="0"/>
              </a:rPr>
              <a:t>Fields!Hub.Value</a:t>
            </a:r>
            <a:r>
              <a:rPr lang="en-CA" sz="1600" dirty="0" smtClean="0">
                <a:effectLst/>
                <a:latin typeface="Courier New" pitchFamily="49" charset="0"/>
                <a:cs typeface="Courier New" pitchFamily="49" charset="0"/>
              </a:rPr>
              <a:t>,</a:t>
            </a:r>
          </a:p>
          <a:p>
            <a:pPr marL="1371600" lvl="2" indent="-457200">
              <a:lnSpc>
                <a:spcPct val="85000"/>
              </a:lnSpc>
              <a:spcBef>
                <a:spcPct val="10000"/>
              </a:spcBef>
              <a:buNone/>
            </a:pPr>
            <a:r>
              <a:rPr lang="en-CA" sz="1600" dirty="0" smtClean="0">
                <a:effectLst/>
                <a:latin typeface="Courier New" pitchFamily="49" charset="0"/>
                <a:cs typeface="Courier New" pitchFamily="49" charset="0"/>
              </a:rPr>
              <a:t>	</a:t>
            </a:r>
            <a:r>
              <a:rPr lang="en-CA" sz="1600" dirty="0" err="1" smtClean="0">
                <a:effectLst/>
                <a:latin typeface="Courier New" pitchFamily="49" charset="0"/>
                <a:cs typeface="Courier New" pitchFamily="49" charset="0"/>
              </a:rPr>
              <a:t>Fields!HighestLevelOfEducation.Value</a:t>
            </a:r>
            <a:r>
              <a:rPr lang="en-CA" sz="1600" dirty="0" smtClean="0">
                <a:effectLst/>
                <a:latin typeface="Courier New" pitchFamily="49" charset="0"/>
                <a:cs typeface="Courier New" pitchFamily="49" charset="0"/>
              </a:rPr>
              <a:t>, "</a:t>
            </a:r>
            <a:r>
              <a:rPr lang="en-CA" sz="1600" dirty="0" err="1" smtClean="0">
                <a:effectLst/>
                <a:latin typeface="Courier New" pitchFamily="49" charset="0"/>
                <a:cs typeface="Courier New" pitchFamily="49" charset="0"/>
              </a:rPr>
              <a:t>EdByHub</a:t>
            </a:r>
            <a:r>
              <a:rPr lang="en-CA" sz="1600" dirty="0" smtClean="0">
                <a:effectLst/>
                <a:latin typeface="Courier New" pitchFamily="49" charset="0"/>
                <a:cs typeface="Courier New" pitchFamily="49" charset="0"/>
              </a:rPr>
              <a:t>"), ", ")</a:t>
            </a:r>
          </a:p>
          <a:p>
            <a:pPr marL="1371600" lvl="2" indent="-457200">
              <a:lnSpc>
                <a:spcPct val="85000"/>
              </a:lnSpc>
              <a:spcBef>
                <a:spcPct val="10000"/>
              </a:spcBef>
              <a:buNone/>
            </a:pPr>
            <a:r>
              <a:rPr lang="en-CA" sz="2000" dirty="0" smtClean="0">
                <a:effectLst/>
              </a:rPr>
              <a:t>	</a:t>
            </a:r>
          </a:p>
          <a:p>
            <a:pPr marL="1371600" lvl="2" indent="-457200">
              <a:lnSpc>
                <a:spcPct val="85000"/>
              </a:lnSpc>
              <a:spcBef>
                <a:spcPct val="10000"/>
              </a:spcBef>
              <a:buNone/>
            </a:pPr>
            <a:r>
              <a:rPr lang="en-CA" sz="2000" dirty="0" smtClean="0">
                <a:effectLst/>
              </a:rPr>
              <a:t>	Be sure to include a space after each comma, including the comma in quotes.</a:t>
            </a:r>
          </a:p>
          <a:p>
            <a:pPr marL="1371600" lvl="2" indent="-457200">
              <a:lnSpc>
                <a:spcPct val="85000"/>
              </a:lnSpc>
              <a:spcBef>
                <a:spcPct val="10000"/>
              </a:spcBef>
              <a:buFont typeface="+mj-lt"/>
              <a:buAutoNum type="arabicPeriod" startAt="12"/>
            </a:pPr>
            <a:endParaRPr lang="en-CA" sz="900" dirty="0" smtClean="0">
              <a:effectLst/>
            </a:endParaRPr>
          </a:p>
          <a:p>
            <a:pPr marL="1371600" lvl="2" indent="-457200">
              <a:lnSpc>
                <a:spcPct val="85000"/>
              </a:lnSpc>
              <a:spcBef>
                <a:spcPct val="10000"/>
              </a:spcBef>
              <a:buFont typeface="+mj-lt"/>
              <a:buAutoNum type="arabicPeriod" startAt="28"/>
            </a:pPr>
            <a:r>
              <a:rPr lang="en-CA" sz="2000" dirty="0" smtClean="0">
                <a:effectLst/>
              </a:rPr>
              <a:t>Click OK to exit the Expression dialog box.</a:t>
            </a:r>
          </a:p>
          <a:p>
            <a:pPr marL="1371600" lvl="2" indent="-457200">
              <a:lnSpc>
                <a:spcPct val="85000"/>
              </a:lnSpc>
              <a:spcBef>
                <a:spcPct val="10000"/>
              </a:spcBef>
              <a:buFont typeface="+mj-lt"/>
              <a:buAutoNum type="arabicPeriod" startAt="28"/>
            </a:pPr>
            <a:r>
              <a:rPr lang="en-CA" sz="2000" dirty="0" smtClean="0">
                <a:effectLst/>
              </a:rPr>
              <a:t>Right-click anywhere in the rightmost column of the table, and select </a:t>
            </a:r>
            <a:r>
              <a:rPr lang="en-CA" sz="2000" dirty="0" err="1" smtClean="0">
                <a:effectLst/>
              </a:rPr>
              <a:t>Tablix</a:t>
            </a:r>
            <a:r>
              <a:rPr lang="en-CA" sz="2000" dirty="0" smtClean="0">
                <a:effectLst/>
              </a:rPr>
              <a:t> | Insert Column | Right from the context menu.</a:t>
            </a:r>
          </a:p>
          <a:p>
            <a:pPr marL="1371600" lvl="2" indent="-457200">
              <a:lnSpc>
                <a:spcPct val="85000"/>
              </a:lnSpc>
              <a:spcBef>
                <a:spcPct val="10000"/>
              </a:spcBef>
              <a:buFont typeface="+mj-lt"/>
              <a:buAutoNum type="arabicPeriod" startAt="28"/>
            </a:pPr>
            <a:r>
              <a:rPr lang="en-CA" sz="2000" dirty="0" smtClean="0">
                <a:effectLst/>
              </a:rPr>
              <a:t>Enter Educ. for Union in the topmost cell of this new column.</a:t>
            </a:r>
            <a:endParaRPr lang="en-CA" sz="1600" dirty="0" smtClean="0">
              <a:effectLst/>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4294967295"/>
          </p:nvPr>
        </p:nvSpPr>
        <p:spPr>
          <a:xfrm>
            <a:off x="85725" y="76200"/>
            <a:ext cx="8991600" cy="6705600"/>
          </a:xfrm>
          <a:noFill/>
          <a:ln/>
        </p:spPr>
        <p:txBody>
          <a:bodyPr/>
          <a:lstStyle/>
          <a:p>
            <a:pPr marL="609600" indent="-609600" eaLnBrk="1" hangingPunct="1">
              <a:lnSpc>
                <a:spcPct val="85000"/>
              </a:lnSpc>
              <a:spcBef>
                <a:spcPct val="15000"/>
              </a:spcBef>
            </a:pPr>
            <a:r>
              <a:rPr lang="en-US" sz="2800" b="1" dirty="0" smtClean="0">
                <a:effectLst/>
              </a:rPr>
              <a:t>Exercise 7</a:t>
            </a:r>
          </a:p>
          <a:p>
            <a:pPr marL="990600" lvl="1" indent="-533400">
              <a:lnSpc>
                <a:spcPct val="85000"/>
              </a:lnSpc>
              <a:spcBef>
                <a:spcPct val="15000"/>
              </a:spcBef>
            </a:pPr>
            <a:r>
              <a:rPr lang="en-CA" sz="2000" b="1" dirty="0" smtClean="0">
                <a:effectLst/>
              </a:rPr>
              <a:t>Revised Employee List Report, Task 1: Copy and Rename the</a:t>
            </a:r>
          </a:p>
          <a:p>
            <a:pPr marL="990600" lvl="1" indent="-533400">
              <a:lnSpc>
                <a:spcPct val="85000"/>
              </a:lnSpc>
              <a:spcBef>
                <a:spcPct val="15000"/>
              </a:spcBef>
            </a:pPr>
            <a:r>
              <a:rPr lang="en-CA" sz="2000" b="1" dirty="0" smtClean="0">
                <a:effectLst/>
              </a:rPr>
              <a:t>Existing Report, Add Datasets, and Utilize the Lookup Functions</a:t>
            </a:r>
          </a:p>
          <a:p>
            <a:pPr marL="1371600" lvl="2" indent="-457200">
              <a:lnSpc>
                <a:spcPct val="85000"/>
              </a:lnSpc>
              <a:spcBef>
                <a:spcPct val="10000"/>
              </a:spcBef>
              <a:buFont typeface="+mj-lt"/>
              <a:buAutoNum type="arabicPeriod" startAt="23"/>
            </a:pPr>
            <a:endParaRPr lang="en-CA" sz="2000" dirty="0" smtClean="0">
              <a:effectLst/>
            </a:endParaRPr>
          </a:p>
          <a:p>
            <a:pPr marL="1371600" lvl="2" indent="-457200">
              <a:lnSpc>
                <a:spcPct val="85000"/>
              </a:lnSpc>
              <a:spcBef>
                <a:spcPct val="10000"/>
              </a:spcBef>
              <a:buFont typeface="+mj-lt"/>
              <a:buAutoNum type="arabicPeriod" startAt="31"/>
            </a:pPr>
            <a:r>
              <a:rPr lang="en-CA" sz="2000" dirty="0" smtClean="0">
                <a:effectLst/>
              </a:rPr>
              <a:t>Right-click the bottom-most cell of this new column, and select Expression from the context menu. The Expression dialog box appears.</a:t>
            </a:r>
          </a:p>
          <a:p>
            <a:pPr marL="1371600" lvl="2" indent="-457200">
              <a:lnSpc>
                <a:spcPct val="85000"/>
              </a:lnSpc>
              <a:spcBef>
                <a:spcPct val="10000"/>
              </a:spcBef>
              <a:buFont typeface="+mj-lt"/>
              <a:buAutoNum type="arabicPeriod" startAt="31"/>
            </a:pPr>
            <a:r>
              <a:rPr lang="en-CA" sz="2000" dirty="0" smtClean="0">
                <a:effectLst/>
              </a:rPr>
              <a:t>Enter the following in the Set expression for: Value area:</a:t>
            </a:r>
          </a:p>
          <a:p>
            <a:pPr marL="1371600" lvl="2" indent="-457200">
              <a:lnSpc>
                <a:spcPct val="85000"/>
              </a:lnSpc>
              <a:spcBef>
                <a:spcPct val="10000"/>
              </a:spcBef>
              <a:buFont typeface="+mj-lt"/>
              <a:buAutoNum type="arabicPeriod" startAt="31"/>
            </a:pPr>
            <a:endParaRPr lang="en-CA" sz="2000" dirty="0" smtClean="0">
              <a:effectLst/>
            </a:endParaRPr>
          </a:p>
          <a:p>
            <a:pPr marL="1371600" lvl="2" indent="-457200">
              <a:lnSpc>
                <a:spcPct val="85000"/>
              </a:lnSpc>
              <a:spcBef>
                <a:spcPct val="10000"/>
              </a:spcBef>
              <a:buNone/>
            </a:pPr>
            <a:r>
              <a:rPr lang="en-CA" sz="2000" dirty="0" smtClean="0">
                <a:effectLst/>
              </a:rPr>
              <a:t>	</a:t>
            </a:r>
            <a:r>
              <a:rPr lang="en-CA" sz="1600" dirty="0" smtClean="0">
                <a:effectLst/>
                <a:latin typeface="Courier New" pitchFamily="49" charset="0"/>
                <a:cs typeface="Courier New" pitchFamily="49" charset="0"/>
              </a:rPr>
              <a:t>=Join(</a:t>
            </a:r>
            <a:r>
              <a:rPr lang="en-CA" sz="1600" dirty="0" err="1" smtClean="0">
                <a:effectLst/>
                <a:latin typeface="Courier New" pitchFamily="49" charset="0"/>
                <a:cs typeface="Courier New" pitchFamily="49" charset="0"/>
              </a:rPr>
              <a:t>MultiLookup</a:t>
            </a:r>
            <a:r>
              <a:rPr lang="en-CA" sz="1600" dirty="0" smtClean="0">
                <a:effectLst/>
                <a:latin typeface="Courier New" pitchFamily="49" charset="0"/>
                <a:cs typeface="Courier New" pitchFamily="49" charset="0"/>
              </a:rPr>
              <a:t>(Split(</a:t>
            </a:r>
            <a:r>
              <a:rPr lang="en-CA" sz="1600" dirty="0" err="1" smtClean="0">
                <a:effectLst/>
                <a:latin typeface="Courier New" pitchFamily="49" charset="0"/>
                <a:cs typeface="Courier New" pitchFamily="49" charset="0"/>
              </a:rPr>
              <a:t>Fields!UnionMembership.Value</a:t>
            </a:r>
            <a:r>
              <a:rPr lang="en-CA" sz="1600" dirty="0" smtClean="0">
                <a:effectLst/>
                <a:latin typeface="Courier New" pitchFamily="49" charset="0"/>
                <a:cs typeface="Courier New" pitchFamily="49" charset="0"/>
              </a:rPr>
              <a:t>, ", "),</a:t>
            </a:r>
          </a:p>
          <a:p>
            <a:pPr marL="1371600" lvl="2" indent="-457200">
              <a:lnSpc>
                <a:spcPct val="85000"/>
              </a:lnSpc>
              <a:spcBef>
                <a:spcPct val="10000"/>
              </a:spcBef>
              <a:buNone/>
            </a:pPr>
            <a:r>
              <a:rPr lang="en-CA" sz="1600" dirty="0" smtClean="0">
                <a:effectLst/>
                <a:latin typeface="Courier New" pitchFamily="49" charset="0"/>
                <a:cs typeface="Courier New" pitchFamily="49" charset="0"/>
              </a:rPr>
              <a:t>	</a:t>
            </a:r>
            <a:r>
              <a:rPr lang="en-CA" sz="1600" dirty="0" err="1" smtClean="0">
                <a:effectLst/>
                <a:latin typeface="Courier New" pitchFamily="49" charset="0"/>
                <a:cs typeface="Courier New" pitchFamily="49" charset="0"/>
              </a:rPr>
              <a:t>Fields!UnionMembership.Value</a:t>
            </a:r>
            <a:r>
              <a:rPr lang="en-CA" sz="1600" dirty="0" smtClean="0">
                <a:effectLst/>
                <a:latin typeface="Courier New" pitchFamily="49" charset="0"/>
                <a:cs typeface="Courier New" pitchFamily="49" charset="0"/>
              </a:rPr>
              <a:t>, </a:t>
            </a:r>
            <a:r>
              <a:rPr lang="en-CA" sz="1600" dirty="0" err="1" smtClean="0">
                <a:effectLst/>
                <a:latin typeface="Courier New" pitchFamily="49" charset="0"/>
                <a:cs typeface="Courier New" pitchFamily="49" charset="0"/>
              </a:rPr>
              <a:t>Fields!HighestLevelOfEducation.Value</a:t>
            </a:r>
            <a:r>
              <a:rPr lang="en-CA" sz="1600" dirty="0" smtClean="0">
                <a:effectLst/>
                <a:latin typeface="Courier New" pitchFamily="49" charset="0"/>
                <a:cs typeface="Courier New" pitchFamily="49" charset="0"/>
              </a:rPr>
              <a:t>, "</a:t>
            </a:r>
            <a:r>
              <a:rPr lang="en-CA" sz="1600" dirty="0" err="1" smtClean="0">
                <a:effectLst/>
                <a:latin typeface="Courier New" pitchFamily="49" charset="0"/>
                <a:cs typeface="Courier New" pitchFamily="49" charset="0"/>
              </a:rPr>
              <a:t>EdByUnion</a:t>
            </a:r>
            <a:r>
              <a:rPr lang="en-CA" sz="1600" dirty="0" smtClean="0">
                <a:effectLst/>
                <a:latin typeface="Courier New" pitchFamily="49" charset="0"/>
                <a:cs typeface="Courier New" pitchFamily="49" charset="0"/>
              </a:rPr>
              <a:t>"), ", ")</a:t>
            </a:r>
          </a:p>
          <a:p>
            <a:pPr marL="1371600" lvl="2" indent="-457200">
              <a:lnSpc>
                <a:spcPct val="85000"/>
              </a:lnSpc>
              <a:spcBef>
                <a:spcPct val="10000"/>
              </a:spcBef>
              <a:buFont typeface="+mj-lt"/>
              <a:buAutoNum type="arabicPeriod" startAt="23"/>
            </a:pPr>
            <a:endParaRPr lang="en-CA" sz="2000" dirty="0" smtClean="0">
              <a:effectLst/>
            </a:endParaRPr>
          </a:p>
          <a:p>
            <a:pPr marL="1371600" lvl="2" indent="-457200">
              <a:lnSpc>
                <a:spcPct val="85000"/>
              </a:lnSpc>
              <a:spcBef>
                <a:spcPct val="10000"/>
              </a:spcBef>
              <a:buNone/>
            </a:pPr>
            <a:r>
              <a:rPr lang="en-CA" sz="2000" dirty="0" smtClean="0">
                <a:effectLst/>
              </a:rPr>
              <a:t>	Be sure to include a space after each comma, including the commas in quotes.</a:t>
            </a:r>
          </a:p>
          <a:p>
            <a:pPr marL="1371600" lvl="2" indent="-457200">
              <a:lnSpc>
                <a:spcPct val="85000"/>
              </a:lnSpc>
              <a:spcBef>
                <a:spcPct val="10000"/>
              </a:spcBef>
              <a:buNone/>
            </a:pPr>
            <a:endParaRPr lang="en-CA" sz="2000" dirty="0" smtClean="0">
              <a:effectLst/>
            </a:endParaRPr>
          </a:p>
          <a:p>
            <a:pPr marL="1371600" lvl="2" indent="-457200">
              <a:lnSpc>
                <a:spcPct val="85000"/>
              </a:lnSpc>
              <a:spcBef>
                <a:spcPct val="10000"/>
              </a:spcBef>
              <a:buFont typeface="+mj-lt"/>
              <a:buAutoNum type="arabicPeriod" startAt="33"/>
            </a:pPr>
            <a:r>
              <a:rPr lang="en-CA" sz="2000" dirty="0" smtClean="0">
                <a:effectLst/>
              </a:rPr>
              <a:t>Click OK to exit the Expression dialog box.</a:t>
            </a:r>
          </a:p>
          <a:p>
            <a:pPr marL="1371600" lvl="2" indent="-457200">
              <a:lnSpc>
                <a:spcPct val="85000"/>
              </a:lnSpc>
              <a:spcBef>
                <a:spcPct val="10000"/>
              </a:spcBef>
              <a:buFont typeface="+mj-lt"/>
              <a:buAutoNum type="arabicPeriod" startAt="33"/>
            </a:pPr>
            <a:r>
              <a:rPr lang="en-CA" sz="2000" dirty="0" smtClean="0">
                <a:effectLst/>
              </a:rPr>
              <a:t>Preview/Run the report</a:t>
            </a:r>
          </a:p>
          <a:p>
            <a:pPr marL="1371600" lvl="2" indent="-457200">
              <a:lnSpc>
                <a:spcPct val="85000"/>
              </a:lnSpc>
              <a:spcBef>
                <a:spcPct val="10000"/>
              </a:spcBef>
              <a:buFont typeface="+mj-lt"/>
              <a:buAutoNum type="arabicPeriod" startAt="33"/>
            </a:pPr>
            <a:r>
              <a:rPr lang="en-CA" sz="2000" dirty="0" smtClean="0">
                <a:effectLst/>
              </a:rPr>
              <a:t>Save the report.</a:t>
            </a:r>
            <a:endParaRPr lang="en-CA" sz="1600" dirty="0" smtClean="0">
              <a:effectLst/>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553200"/>
          </a:xfrm>
        </p:spPr>
        <p:txBody>
          <a:bodyPr/>
          <a:lstStyle/>
          <a:p>
            <a:pPr eaLnBrk="1" hangingPunct="1">
              <a:lnSpc>
                <a:spcPct val="90000"/>
              </a:lnSpc>
            </a:pPr>
            <a:r>
              <a:rPr lang="en-CA" b="1" dirty="0" smtClean="0">
                <a:effectLst/>
              </a:rPr>
              <a:t>Under the Hood</a:t>
            </a:r>
            <a:endParaRPr lang="en-CA" sz="3600" b="1" dirty="0" smtClean="0"/>
          </a:p>
          <a:p>
            <a:pPr lvl="1"/>
            <a:r>
              <a:rPr lang="en-CA" sz="2500" dirty="0" smtClean="0">
                <a:effectLst/>
              </a:rPr>
              <a:t>RDL was created by Microsoft specifically for Reporting Services. It was one of the first published Extensible Markup Language (XML) document standards created by Microsoft.</a:t>
            </a:r>
          </a:p>
          <a:p>
            <a:pPr lvl="1"/>
            <a:r>
              <a:rPr lang="en-CA" sz="2500" dirty="0" smtClean="0">
                <a:effectLst/>
              </a:rPr>
              <a:t>Microsoft has gone public with the specifications for RDL. Third parties can create their own authoring environments for creating report definitions. </a:t>
            </a:r>
          </a:p>
          <a:p>
            <a:pPr lvl="1"/>
            <a:r>
              <a:rPr lang="en-CA" sz="2500" dirty="0" smtClean="0">
                <a:effectLst/>
              </a:rPr>
              <a:t>If the RDL from these third-party tools conforms to the RDL standard, the reports created by these tools can be managed and distributed by Reporting Services.</a:t>
            </a:r>
          </a:p>
          <a:p>
            <a:pPr lvl="1"/>
            <a:endParaRPr lang="en-CA" sz="2400" dirty="0" smtClean="0">
              <a:effectLst/>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553200"/>
          </a:xfrm>
        </p:spPr>
        <p:txBody>
          <a:bodyPr/>
          <a:lstStyle/>
          <a:p>
            <a:pPr eaLnBrk="1" hangingPunct="1">
              <a:lnSpc>
                <a:spcPct val="90000"/>
              </a:lnSpc>
            </a:pPr>
            <a:r>
              <a:rPr lang="en-CA" b="1" smtClean="0">
                <a:effectLst/>
              </a:rPr>
              <a:t>Viewing the RDL</a:t>
            </a:r>
            <a:endParaRPr lang="en-CA" sz="3600" b="1" smtClean="0"/>
          </a:p>
          <a:p>
            <a:pPr lvl="1"/>
            <a:r>
              <a:rPr lang="en-CA" sz="2300" smtClean="0">
                <a:effectLst/>
              </a:rPr>
              <a:t>Right-click the entry for Overtime.rdl in the Solution Explorer, and then select View Code from the context menu. </a:t>
            </a:r>
          </a:p>
          <a:p>
            <a:pPr lvl="1"/>
            <a:r>
              <a:rPr lang="en-CA" sz="2300" smtClean="0">
                <a:effectLst/>
              </a:rPr>
              <a:t>You see a new tab in the layout area called Overtime.rdl.</a:t>
            </a:r>
          </a:p>
          <a:p>
            <a:pPr lvl="1"/>
            <a:r>
              <a:rPr lang="en-CA" sz="2300" smtClean="0">
                <a:effectLst/>
              </a:rPr>
              <a:t>This tab contains the actual RDL of the report, as shown in figure below.</a:t>
            </a:r>
          </a:p>
          <a:p>
            <a:pPr lvl="1"/>
            <a:endParaRPr lang="en-CA" sz="2300" smtClean="0">
              <a:effectLst/>
            </a:endParaRPr>
          </a:p>
        </p:txBody>
      </p:sp>
      <p:pic>
        <p:nvPicPr>
          <p:cNvPr id="98307" name="Picture 3"/>
          <p:cNvPicPr>
            <a:picLocks noChangeAspect="1" noChangeArrowheads="1"/>
          </p:cNvPicPr>
          <p:nvPr/>
        </p:nvPicPr>
        <p:blipFill>
          <a:blip r:embed="rId2" cstate="print"/>
          <a:srcRect/>
          <a:stretch>
            <a:fillRect/>
          </a:stretch>
        </p:blipFill>
        <p:spPr bwMode="auto">
          <a:xfrm>
            <a:off x="1828800" y="2649538"/>
            <a:ext cx="5562600" cy="42084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553200"/>
          </a:xfrm>
        </p:spPr>
        <p:txBody>
          <a:bodyPr/>
          <a:lstStyle/>
          <a:p>
            <a:pPr eaLnBrk="1" hangingPunct="1">
              <a:lnSpc>
                <a:spcPct val="90000"/>
              </a:lnSpc>
            </a:pPr>
            <a:r>
              <a:rPr lang="en-CA" b="1" smtClean="0">
                <a:effectLst/>
              </a:rPr>
              <a:t>Editing the RDL</a:t>
            </a:r>
            <a:endParaRPr lang="en-CA" sz="3600" b="1" smtClean="0"/>
          </a:p>
          <a:p>
            <a:pPr lvl="1"/>
            <a:r>
              <a:rPr lang="en-CA" sz="2400" smtClean="0">
                <a:effectLst/>
              </a:rPr>
              <a:t>One other interesting thing about viewing the RDL in the Report Builder is you can make changes to the RDL and have them affect the report design. </a:t>
            </a:r>
          </a:p>
          <a:p>
            <a:pPr lvl="1"/>
            <a:r>
              <a:rPr lang="en-CA" sz="2400" smtClean="0">
                <a:effectLst/>
              </a:rPr>
              <a:t>Use the text find capabilities of this RDL editor to find the “ReportParameters” section of the RDL.</a:t>
            </a:r>
          </a:p>
          <a:p>
            <a:pPr lvl="1"/>
            <a:r>
              <a:rPr lang="en-CA" sz="2400" smtClean="0">
                <a:effectLst/>
              </a:rPr>
              <a:t>If you do find a reason to make modifications directly to the RDL, do so with care.</a:t>
            </a:r>
          </a:p>
          <a:p>
            <a:pPr lvl="1"/>
            <a:r>
              <a:rPr lang="en-CA" sz="2400" smtClean="0">
                <a:effectLst/>
              </a:rPr>
              <a:t>If you break up a begin/end pair or enter an invalid value for a property element (such as puce for a color), you can end up with a report that will not load in the Report Designer. Save your work immediately before making changes directly to the RDL.</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85725" y="76200"/>
            <a:ext cx="8991600" cy="6553200"/>
          </a:xfrm>
        </p:spPr>
        <p:txBody>
          <a:bodyPr/>
          <a:lstStyle/>
          <a:p>
            <a:pPr eaLnBrk="1" hangingPunct="1">
              <a:lnSpc>
                <a:spcPct val="90000"/>
              </a:lnSpc>
            </a:pPr>
            <a:r>
              <a:rPr lang="en-CA" b="1" dirty="0" smtClean="0">
                <a:effectLst/>
              </a:rPr>
              <a:t>Editing the RDL</a:t>
            </a:r>
            <a:endParaRPr lang="en-CA" sz="3600" b="1" dirty="0" smtClean="0"/>
          </a:p>
          <a:p>
            <a:pPr lvl="1"/>
            <a:r>
              <a:rPr lang="en-CA" sz="2400" dirty="0" smtClean="0">
                <a:effectLst/>
              </a:rPr>
              <a:t>One other interesting thing about viewing the RDL in the Report Builder is you can make changes to the RDL and have them affect the report design. </a:t>
            </a:r>
          </a:p>
          <a:p>
            <a:pPr lvl="1"/>
            <a:r>
              <a:rPr lang="en-CA" sz="2400" dirty="0" smtClean="0">
                <a:effectLst/>
              </a:rPr>
              <a:t>Use the text find capabilities of this RDL editor to find the “</a:t>
            </a:r>
            <a:r>
              <a:rPr lang="en-CA" sz="2400" dirty="0" err="1" smtClean="0">
                <a:effectLst/>
              </a:rPr>
              <a:t>ReportParameters</a:t>
            </a:r>
            <a:r>
              <a:rPr lang="en-CA" sz="2400" dirty="0" smtClean="0">
                <a:effectLst/>
              </a:rPr>
              <a:t>” section of the RDL.</a:t>
            </a:r>
          </a:p>
          <a:p>
            <a:pPr lvl="1"/>
            <a:r>
              <a:rPr lang="en-CA" sz="2400" dirty="0" smtClean="0">
                <a:effectLst/>
              </a:rPr>
              <a:t>If you do find a reason to make modifications directly to the RDL, do so with care.</a:t>
            </a:r>
          </a:p>
          <a:p>
            <a:pPr lvl="1"/>
            <a:r>
              <a:rPr lang="en-CA" sz="2400" dirty="0" smtClean="0">
                <a:effectLst/>
              </a:rPr>
              <a:t>If you break up a begin/end pair or enter an invalid value for a property element (such as puce for a color), you can end up with a report that will not load in the Report Designer. Save your work immediately before making changes directly to the RDL.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4294967295"/>
          </p:nvPr>
        </p:nvSpPr>
        <p:spPr>
          <a:xfrm>
            <a:off x="85725" y="76200"/>
            <a:ext cx="8991600" cy="6705600"/>
          </a:xfrm>
          <a:noFill/>
          <a:ln>
            <a:solidFill>
              <a:schemeClr val="accent1"/>
            </a:solidFill>
          </a:ln>
        </p:spPr>
        <p:txBody>
          <a:bodyPr/>
          <a:lstStyle/>
          <a:p>
            <a:pPr marL="609600" indent="-609600" eaLnBrk="1" hangingPunct="1"/>
            <a:r>
              <a:rPr lang="en-US" sz="2800" b="1" dirty="0" smtClean="0">
                <a:effectLst/>
              </a:rPr>
              <a:t>Exercise 1</a:t>
            </a:r>
          </a:p>
          <a:p>
            <a:pPr marL="990600" lvl="1" indent="-533400"/>
            <a:r>
              <a:rPr lang="en-CA" sz="2400" b="1" dirty="0" smtClean="0">
                <a:effectLst/>
              </a:rPr>
              <a:t>Report Template, Task 2: Create the Page Footer on the Template Report</a:t>
            </a:r>
          </a:p>
          <a:p>
            <a:pPr marL="1390650" lvl="2" indent="-533400">
              <a:buFont typeface="Wingdings" pitchFamily="2" charset="2"/>
              <a:buAutoNum type="arabicPeriod" startAt="12"/>
            </a:pPr>
            <a:r>
              <a:rPr lang="en-CA" sz="2000" dirty="0" smtClean="0">
                <a:effectLst/>
              </a:rPr>
              <a:t>Click OK to exit the Expression dialog box.</a:t>
            </a:r>
          </a:p>
          <a:p>
            <a:pPr marL="1390650" lvl="2" indent="-533400">
              <a:buFont typeface="Wingdings" pitchFamily="2" charset="2"/>
              <a:buAutoNum type="arabicPeriod" startAt="12"/>
            </a:pPr>
            <a:r>
              <a:rPr lang="en-CA" sz="2000" dirty="0" smtClean="0">
                <a:effectLst/>
              </a:rPr>
              <a:t>In the Report Data window, select </a:t>
            </a:r>
            <a:r>
              <a:rPr lang="en-CA" sz="2000" dirty="0" err="1" smtClean="0">
                <a:effectLst/>
              </a:rPr>
              <a:t>ExecutionTime</a:t>
            </a:r>
            <a:r>
              <a:rPr lang="en-CA" sz="2000" dirty="0" smtClean="0">
                <a:effectLst/>
              </a:rPr>
              <a:t> and drag it onto the page footer layout area.</a:t>
            </a:r>
          </a:p>
          <a:p>
            <a:pPr marL="1390650" lvl="2" indent="-533400">
              <a:buFont typeface="Wingdings" pitchFamily="2" charset="2"/>
              <a:buAutoNum type="arabicPeriod" startAt="12"/>
            </a:pPr>
            <a:r>
              <a:rPr lang="en-CA" sz="2000" dirty="0" smtClean="0">
                <a:effectLst/>
              </a:rPr>
              <a:t>Modify the following properties of the text box that results:</a:t>
            </a:r>
          </a:p>
          <a:p>
            <a:pPr marL="1390650" lvl="2" indent="-533400">
              <a:buFont typeface="Wingdings" pitchFamily="2" charset="2"/>
              <a:buAutoNum type="arabicPeriod" startAt="12"/>
            </a:pPr>
            <a:endParaRPr lang="en-CA" sz="2000" dirty="0" smtClean="0">
              <a:effectLst/>
            </a:endParaRPr>
          </a:p>
          <a:p>
            <a:pPr marL="1390650" lvl="2" indent="-533400">
              <a:buFont typeface="Wingdings" pitchFamily="2" charset="2"/>
              <a:buAutoNum type="arabicPeriod" startAt="12"/>
            </a:pPr>
            <a:endParaRPr lang="en-CA" sz="2000" dirty="0" smtClean="0">
              <a:effectLst/>
            </a:endParaRPr>
          </a:p>
          <a:p>
            <a:pPr marL="1390650" lvl="2" indent="-533400">
              <a:buFont typeface="Wingdings" pitchFamily="2" charset="2"/>
              <a:buAutoNum type="arabicPeriod" startAt="12"/>
            </a:pPr>
            <a:endParaRPr lang="en-CA" sz="2000" dirty="0" smtClean="0">
              <a:effectLst/>
            </a:endParaRPr>
          </a:p>
          <a:p>
            <a:pPr marL="1390650" lvl="2" indent="-533400">
              <a:buFont typeface="Wingdings" pitchFamily="2" charset="2"/>
              <a:buAutoNum type="arabicPeriod" startAt="12"/>
            </a:pPr>
            <a:endParaRPr lang="en-CA" sz="2000" dirty="0" smtClean="0">
              <a:effectLst/>
            </a:endParaRPr>
          </a:p>
          <a:p>
            <a:pPr marL="1390650" lvl="2" indent="-533400">
              <a:buFont typeface="Wingdings" pitchFamily="2" charset="2"/>
              <a:buAutoNum type="arabicPeriod" startAt="12"/>
            </a:pPr>
            <a:endParaRPr lang="en-CA" sz="2000" dirty="0" smtClean="0">
              <a:effectLst/>
            </a:endParaRPr>
          </a:p>
          <a:p>
            <a:pPr marL="1390650" lvl="2" indent="-533400">
              <a:buFont typeface="Wingdings" pitchFamily="2" charset="2"/>
              <a:buAutoNum type="arabicPeriod" startAt="12"/>
            </a:pPr>
            <a:endParaRPr lang="en-CA" sz="2000" dirty="0" smtClean="0">
              <a:effectLst/>
            </a:endParaRPr>
          </a:p>
          <a:p>
            <a:pPr marL="1390650" lvl="2" indent="-533400">
              <a:buFont typeface="Wingdings" pitchFamily="2" charset="2"/>
              <a:buAutoNum type="arabicPeriod" startAt="15"/>
            </a:pPr>
            <a:r>
              <a:rPr lang="en-US" sz="2000" dirty="0" smtClean="0">
                <a:effectLst/>
              </a:rPr>
              <a:t>Click in the page footer layout area outside of the three text boxes so Page Footer is selected in the Properties window. Modify the following property of the page footer:</a:t>
            </a:r>
          </a:p>
        </p:txBody>
      </p:sp>
      <p:pic>
        <p:nvPicPr>
          <p:cNvPr id="23555" name="Picture 3"/>
          <p:cNvPicPr>
            <a:picLocks noChangeAspect="1" noChangeArrowheads="1"/>
          </p:cNvPicPr>
          <p:nvPr/>
        </p:nvPicPr>
        <p:blipFill>
          <a:blip r:embed="rId2" cstate="print"/>
          <a:srcRect/>
          <a:stretch>
            <a:fillRect/>
          </a:stretch>
        </p:blipFill>
        <p:spPr bwMode="auto">
          <a:xfrm>
            <a:off x="1539875" y="3048000"/>
            <a:ext cx="6537325" cy="1905000"/>
          </a:xfrm>
          <a:prstGeom prst="rect">
            <a:avLst/>
          </a:prstGeom>
          <a:noFill/>
          <a:ln w="9525">
            <a:noFill/>
            <a:miter lim="800000"/>
            <a:headEnd/>
            <a:tailEnd/>
          </a:ln>
          <a:effectLst/>
        </p:spPr>
      </p:pic>
      <p:pic>
        <p:nvPicPr>
          <p:cNvPr id="23557" name="Picture 5"/>
          <p:cNvPicPr>
            <a:picLocks noChangeAspect="1" noChangeArrowheads="1"/>
          </p:cNvPicPr>
          <p:nvPr/>
        </p:nvPicPr>
        <p:blipFill>
          <a:blip r:embed="rId3" cstate="print"/>
          <a:srcRect/>
          <a:stretch>
            <a:fillRect/>
          </a:stretch>
        </p:blipFill>
        <p:spPr bwMode="auto">
          <a:xfrm>
            <a:off x="1600200" y="6019800"/>
            <a:ext cx="5829300" cy="62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rbit">
  <a:themeElements>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Orbi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Orbit</Template>
  <TotalTime>4572</TotalTime>
  <Words>11180</Words>
  <Application>Microsoft Office PowerPoint</Application>
  <PresentationFormat>On-screen Show (4:3)</PresentationFormat>
  <Paragraphs>953</Paragraphs>
  <Slides>86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86</vt:i4>
      </vt:variant>
    </vt:vector>
  </HeadingPairs>
  <TitlesOfParts>
    <vt:vector size="90" baseType="lpstr">
      <vt:lpstr>Arial</vt:lpstr>
      <vt:lpstr>Courier New</vt:lpstr>
      <vt:lpstr>Wingdings</vt:lpstr>
      <vt:lpstr>Orbit</vt:lpstr>
      <vt:lpstr>Constructing Intermediate Reports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PHP</dc:title>
  <dc:creator>Alma Ramadani</dc:creator>
  <cp:lastModifiedBy>GBC USER</cp:lastModifiedBy>
  <cp:revision>549</cp:revision>
  <cp:lastPrinted>2017-11-20T20:19:59Z</cp:lastPrinted>
  <dcterms:created xsi:type="dcterms:W3CDTF">2009-08-10T15:42:28Z</dcterms:created>
  <dcterms:modified xsi:type="dcterms:W3CDTF">2017-11-20T20:20:39Z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7</vt:i4>
  </property>
</Properties>
</file>