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2" r:id="rId4"/>
    <p:sldId id="263" r:id="rId5"/>
    <p:sldId id="264" r:id="rId6"/>
    <p:sldId id="265" r:id="rId7"/>
    <p:sldId id="266" r:id="rId8"/>
    <p:sldId id="267" r:id="rId9"/>
    <p:sldId id="268" r:id="rId10"/>
    <p:sldId id="269" r:id="rId11"/>
    <p:sldId id="270" r:id="rId12"/>
    <p:sldId id="271" r:id="rId13"/>
    <p:sldId id="272" r:id="rId14"/>
    <p:sldId id="326" r:id="rId15"/>
    <p:sldId id="273" r:id="rId16"/>
    <p:sldId id="274" r:id="rId17"/>
    <p:sldId id="275" r:id="rId18"/>
    <p:sldId id="276" r:id="rId19"/>
    <p:sldId id="277" r:id="rId20"/>
    <p:sldId id="278" r:id="rId21"/>
    <p:sldId id="279" r:id="rId22"/>
    <p:sldId id="280" r:id="rId23"/>
    <p:sldId id="281" r:id="rId24"/>
    <p:sldId id="283" r:id="rId25"/>
    <p:sldId id="327" r:id="rId26"/>
    <p:sldId id="282" r:id="rId27"/>
    <p:sldId id="284" r:id="rId28"/>
    <p:sldId id="285" r:id="rId29"/>
    <p:sldId id="328"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29" r:id="rId48"/>
    <p:sldId id="330" r:id="rId49"/>
    <p:sldId id="303" r:id="rId50"/>
    <p:sldId id="304" r:id="rId51"/>
    <p:sldId id="305" r:id="rId52"/>
    <p:sldId id="306" r:id="rId53"/>
    <p:sldId id="308" r:id="rId54"/>
    <p:sldId id="309" r:id="rId55"/>
    <p:sldId id="310" r:id="rId56"/>
    <p:sldId id="311" r:id="rId57"/>
    <p:sldId id="312" r:id="rId58"/>
    <p:sldId id="313" r:id="rId59"/>
    <p:sldId id="314" r:id="rId60"/>
    <p:sldId id="315" r:id="rId61"/>
    <p:sldId id="317" r:id="rId62"/>
    <p:sldId id="318" r:id="rId63"/>
    <p:sldId id="319" r:id="rId64"/>
    <p:sldId id="320" r:id="rId65"/>
    <p:sldId id="321" r:id="rId66"/>
    <p:sldId id="322" r:id="rId67"/>
    <p:sldId id="323" r:id="rId68"/>
    <p:sldId id="324" r:id="rId69"/>
    <p:sldId id="325" r:id="rId7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3209" autoAdjust="0"/>
  </p:normalViewPr>
  <p:slideViewPr>
    <p:cSldViewPr>
      <p:cViewPr varScale="1">
        <p:scale>
          <a:sx n="68" d="100"/>
          <a:sy n="68" d="100"/>
        </p:scale>
        <p:origin x="-14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0" y="3902075"/>
            <a:ext cx="3400425"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CA"/>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CA"/>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CA"/>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CA"/>
            </a:p>
          </p:txBody>
        </p:sp>
      </p:grpSp>
      <p:sp>
        <p:nvSpPr>
          <p:cNvPr id="338954" name="Rectangle 10"/>
          <p:cNvSpPr>
            <a:spLocks noGrp="1" noChangeArrowheads="1"/>
          </p:cNvSpPr>
          <p:nvPr>
            <p:ph type="ctrTitle" sz="quarter"/>
          </p:nvPr>
        </p:nvSpPr>
        <p:spPr>
          <a:xfrm>
            <a:off x="685800" y="1873250"/>
            <a:ext cx="77724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CF61014D-14FC-4FA3-9255-B581D2012D71}"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E271533-191B-455C-83DF-44136191DC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B5857A-03B3-46F3-8269-6AA6A0EBBFD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9727FE6-0B21-430D-8102-B190F4543F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53A7E9-1181-4E43-BA74-9BD4E4FFC27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7495B02-AD87-4435-B2CE-E005B117ACC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1C14F4-4B51-4D52-B731-43892C30647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32E7641-532B-4525-8CBD-0879943AA7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B0047D1-832C-448C-9F1D-6D723090E1F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A7F307-33C7-4A94-8A04-1ADFE04C7F0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973111-F2BD-46E2-A226-A17DD60FDA2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0" y="3902075"/>
            <a:ext cx="3400425"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CA"/>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CA"/>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CA"/>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CA"/>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CA"/>
            </a:p>
          </p:txBody>
        </p:sp>
      </p:grpSp>
      <p:sp>
        <p:nvSpPr>
          <p:cNvPr id="337930" name="Rectangle 10"/>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337931" name="Rectangle 11"/>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37932" name="Rectangle 12"/>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71A35B54-8B5C-4C7C-8DC3-220893E4BAA8}"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ctrTitle"/>
          </p:nvPr>
        </p:nvSpPr>
        <p:spPr>
          <a:xfrm>
            <a:off x="609600" y="1676400"/>
            <a:ext cx="8077200" cy="2971800"/>
          </a:xfrm>
        </p:spPr>
        <p:txBody>
          <a:bodyPr/>
          <a:lstStyle/>
          <a:p>
            <a:r>
              <a:rPr lang="en-US">
                <a:effectLst/>
              </a:rPr>
              <a:t>Installing</a:t>
            </a:r>
            <a:br>
              <a:rPr lang="en-US">
                <a:effectLst/>
              </a:rPr>
            </a:br>
            <a:r>
              <a:rPr lang="en-US">
                <a:effectLst/>
              </a:rPr>
              <a:t>Reporting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body" idx="1"/>
          </p:nvPr>
        </p:nvSpPr>
        <p:spPr>
          <a:xfrm>
            <a:off x="152400" y="110196"/>
            <a:ext cx="8839200" cy="6595404"/>
          </a:xfrm>
        </p:spPr>
        <p:txBody>
          <a:bodyPr/>
          <a:lstStyle/>
          <a:p>
            <a:pPr>
              <a:lnSpc>
                <a:spcPct val="80000"/>
              </a:lnSpc>
            </a:pPr>
            <a:r>
              <a:rPr lang="en-CA" sz="2800" b="1" dirty="0">
                <a:effectLst/>
              </a:rPr>
              <a:t>SQL Server Data Tools/Visual Studio/Report </a:t>
            </a:r>
            <a:r>
              <a:rPr lang="en-CA" sz="2800" b="1" dirty="0" smtClean="0">
                <a:effectLst/>
              </a:rPr>
              <a:t>Builder</a:t>
            </a:r>
          </a:p>
          <a:p>
            <a:pPr>
              <a:lnSpc>
                <a:spcPct val="80000"/>
              </a:lnSpc>
            </a:pPr>
            <a:endParaRPr lang="en-CA" sz="600" b="1" dirty="0">
              <a:effectLst/>
            </a:endParaRPr>
          </a:p>
          <a:p>
            <a:pPr lvl="1"/>
            <a:r>
              <a:rPr lang="en-CA" sz="2400" dirty="0" smtClean="0">
                <a:effectLst/>
              </a:rPr>
              <a:t>Reporting </a:t>
            </a:r>
            <a:r>
              <a:rPr lang="en-CA" sz="2400" dirty="0">
                <a:effectLst/>
              </a:rPr>
              <a:t>Services reports are created using SQL </a:t>
            </a:r>
            <a:r>
              <a:rPr lang="en-CA" sz="2400" dirty="0" smtClean="0">
                <a:effectLst/>
              </a:rPr>
              <a:t>Server Data </a:t>
            </a:r>
            <a:r>
              <a:rPr lang="en-CA" sz="2400" dirty="0">
                <a:effectLst/>
              </a:rPr>
              <a:t>Tools, Visual Studio, or the Report Builder. All of these report </a:t>
            </a:r>
            <a:r>
              <a:rPr lang="en-CA" sz="2400" dirty="0" smtClean="0">
                <a:effectLst/>
              </a:rPr>
              <a:t>development environments </a:t>
            </a:r>
            <a:r>
              <a:rPr lang="en-CA" sz="2400" dirty="0">
                <a:effectLst/>
              </a:rPr>
              <a:t>produce the same result. </a:t>
            </a:r>
            <a:endParaRPr lang="en-CA" sz="2400" dirty="0" smtClean="0">
              <a:effectLst/>
            </a:endParaRPr>
          </a:p>
          <a:p>
            <a:pPr lvl="1"/>
            <a:r>
              <a:rPr lang="en-CA" sz="2400" dirty="0" smtClean="0">
                <a:effectLst/>
              </a:rPr>
              <a:t>There </a:t>
            </a:r>
            <a:r>
              <a:rPr lang="en-CA" sz="2400" dirty="0">
                <a:effectLst/>
              </a:rPr>
              <a:t>is no difference between a </a:t>
            </a:r>
            <a:r>
              <a:rPr lang="en-CA" sz="2400" dirty="0" smtClean="0">
                <a:effectLst/>
              </a:rPr>
              <a:t>report created </a:t>
            </a:r>
            <a:r>
              <a:rPr lang="en-CA" sz="2400" dirty="0">
                <a:effectLst/>
              </a:rPr>
              <a:t>in SQL Server Data Tools, a Visual Studio development environment, or </a:t>
            </a:r>
            <a:r>
              <a:rPr lang="en-CA" sz="2400" dirty="0" smtClean="0">
                <a:effectLst/>
              </a:rPr>
              <a:t>the Report </a:t>
            </a:r>
            <a:r>
              <a:rPr lang="en-CA" sz="2400" dirty="0">
                <a:effectLst/>
              </a:rPr>
              <a:t>Builder. </a:t>
            </a:r>
            <a:endParaRPr lang="en-CA" sz="2400" dirty="0" smtClean="0">
              <a:effectLst/>
            </a:endParaRPr>
          </a:p>
          <a:p>
            <a:pPr lvl="1"/>
            <a:r>
              <a:rPr lang="en-CA" sz="2400" dirty="0" smtClean="0">
                <a:effectLst/>
              </a:rPr>
              <a:t>If </a:t>
            </a:r>
            <a:r>
              <a:rPr lang="en-CA" sz="2400" dirty="0">
                <a:effectLst/>
              </a:rPr>
              <a:t>you are going to use SQL Server Data Tools for creating reports, you need to </a:t>
            </a:r>
            <a:r>
              <a:rPr lang="en-CA" sz="2400" dirty="0" smtClean="0">
                <a:effectLst/>
              </a:rPr>
              <a:t>install it </a:t>
            </a:r>
            <a:r>
              <a:rPr lang="en-CA" sz="2400" dirty="0">
                <a:effectLst/>
              </a:rPr>
              <a:t>as part of the Reporting Services installation process. Report Builder can be </a:t>
            </a:r>
            <a:r>
              <a:rPr lang="en-CA" sz="2400" dirty="0" smtClean="0">
                <a:effectLst/>
              </a:rPr>
              <a:t>accessed through </a:t>
            </a:r>
            <a:r>
              <a:rPr lang="en-CA" sz="2400" dirty="0">
                <a:effectLst/>
              </a:rPr>
              <a:t>Report Manager. </a:t>
            </a:r>
            <a:endParaRPr lang="en-CA" sz="2400" dirty="0" smtClean="0">
              <a:effectLst/>
            </a:endParaRPr>
          </a:p>
          <a:p>
            <a:pPr lvl="1"/>
            <a:r>
              <a:rPr lang="en-CA" sz="2400" dirty="0" smtClean="0">
                <a:effectLst/>
              </a:rPr>
              <a:t>It </a:t>
            </a:r>
            <a:r>
              <a:rPr lang="en-CA" sz="2400" dirty="0">
                <a:effectLst/>
              </a:rPr>
              <a:t>can also be downloaded from Microsoft and </a:t>
            </a:r>
            <a:r>
              <a:rPr lang="en-CA" sz="2400" dirty="0" smtClean="0">
                <a:effectLst/>
              </a:rPr>
              <a:t>installed separately</a:t>
            </a:r>
            <a:r>
              <a:rPr lang="en-CA" sz="2400" dirty="0">
                <a:effectLst/>
              </a:rPr>
              <a:t>. If you plan to create reports using a Visual Studio development environment</a:t>
            </a:r>
            <a:r>
              <a:rPr lang="en-CA" sz="2400" dirty="0" smtClean="0">
                <a:effectLst/>
              </a:rPr>
              <a:t>, you </a:t>
            </a:r>
            <a:r>
              <a:rPr lang="en-CA" sz="2400" dirty="0">
                <a:effectLst/>
              </a:rPr>
              <a:t>need to purchase and install it separately.</a:t>
            </a:r>
            <a:endParaRPr lang="en-US" sz="2400" dirty="0">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body" idx="1"/>
          </p:nvPr>
        </p:nvSpPr>
        <p:spPr>
          <a:xfrm>
            <a:off x="152400" y="0"/>
            <a:ext cx="8839200" cy="6858000"/>
          </a:xfrm>
        </p:spPr>
        <p:txBody>
          <a:bodyPr/>
          <a:lstStyle/>
          <a:p>
            <a:r>
              <a:rPr lang="en-US" sz="3600" b="1" dirty="0">
                <a:effectLst/>
              </a:rPr>
              <a:t>Documentation</a:t>
            </a:r>
          </a:p>
          <a:p>
            <a:pPr lvl="1"/>
            <a:r>
              <a:rPr lang="en-US" sz="2600" dirty="0">
                <a:effectLst/>
              </a:rPr>
              <a:t>The final piece of Reporting Services is the documentation. The bulk of this documentation is found in the SQL Server Books Online. </a:t>
            </a:r>
          </a:p>
          <a:p>
            <a:pPr lvl="1"/>
            <a:r>
              <a:rPr lang="en-US" sz="2600" dirty="0">
                <a:effectLst/>
              </a:rPr>
              <a:t>After Reporting Services is installed, you can view the SQL Server Books Online through your Start menu. </a:t>
            </a:r>
          </a:p>
          <a:p>
            <a:pPr lvl="1"/>
            <a:r>
              <a:rPr lang="en-US" sz="2600" dirty="0">
                <a:effectLst/>
              </a:rPr>
              <a:t>You’ll find it under All Programs </a:t>
            </a:r>
            <a:r>
              <a:rPr lang="en-US" sz="2600" dirty="0" smtClean="0">
                <a:effectLst/>
              </a:rPr>
              <a:t>| </a:t>
            </a:r>
            <a:r>
              <a:rPr lang="en-US" sz="2600" dirty="0">
                <a:effectLst/>
              </a:rPr>
              <a:t>Microsoft SQL Server </a:t>
            </a:r>
            <a:r>
              <a:rPr lang="en-US" sz="2600" dirty="0" smtClean="0">
                <a:effectLst/>
              </a:rPr>
              <a:t>2012 | </a:t>
            </a:r>
            <a:r>
              <a:rPr lang="en-US" sz="2600" dirty="0">
                <a:effectLst/>
              </a:rPr>
              <a:t>Documentation </a:t>
            </a:r>
            <a:r>
              <a:rPr lang="en-US" sz="2600" dirty="0" smtClean="0">
                <a:effectLst/>
              </a:rPr>
              <a:t>&amp; Community | </a:t>
            </a:r>
            <a:r>
              <a:rPr lang="en-US" sz="2600" dirty="0">
                <a:effectLst/>
              </a:rPr>
              <a:t>SQL Server </a:t>
            </a:r>
            <a:r>
              <a:rPr lang="en-US" sz="2600" dirty="0" smtClean="0">
                <a:effectLst/>
              </a:rPr>
              <a:t>Documentation. </a:t>
            </a:r>
            <a:endParaRPr lang="en-US" sz="2600" dirty="0">
              <a:effectLst/>
            </a:endParaRPr>
          </a:p>
          <a:p>
            <a:pPr lvl="1"/>
            <a:r>
              <a:rPr lang="en-US" sz="2600" dirty="0">
                <a:effectLst/>
              </a:rPr>
              <a:t>There is also a set of help screens for the Report Manager interface that can be accessed through the Report Manager </a:t>
            </a:r>
            <a:r>
              <a:rPr lang="en-US" sz="2600" dirty="0" smtClean="0">
                <a:effectLst/>
              </a:rPr>
              <a:t>user interface.</a:t>
            </a:r>
            <a:endParaRPr lang="en-US" sz="260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body" idx="1"/>
          </p:nvPr>
        </p:nvSpPr>
        <p:spPr>
          <a:xfrm>
            <a:off x="152400" y="0"/>
            <a:ext cx="8839200" cy="6858000"/>
          </a:xfrm>
        </p:spPr>
        <p:txBody>
          <a:bodyPr/>
          <a:lstStyle/>
          <a:p>
            <a:r>
              <a:rPr lang="en-US" sz="2800" b="1" dirty="0">
                <a:effectLst/>
              </a:rPr>
              <a:t>Editions of Reporting Services</a:t>
            </a:r>
          </a:p>
          <a:p>
            <a:pPr lvl="1"/>
            <a:r>
              <a:rPr lang="en-US" sz="2400" dirty="0">
                <a:effectLst/>
              </a:rPr>
              <a:t>Reporting Services can be licensed in </a:t>
            </a:r>
            <a:r>
              <a:rPr lang="en-US" sz="2400" dirty="0" smtClean="0">
                <a:effectLst/>
              </a:rPr>
              <a:t>following editions</a:t>
            </a:r>
            <a:r>
              <a:rPr lang="en-US" sz="2400" dirty="0">
                <a:effectLst/>
              </a:rPr>
              <a:t>: </a:t>
            </a:r>
            <a:r>
              <a:rPr lang="en-US" sz="2400" dirty="0" smtClean="0">
                <a:effectLst/>
              </a:rPr>
              <a:t>Express </a:t>
            </a:r>
            <a:r>
              <a:rPr lang="en-US" sz="2400" dirty="0">
                <a:effectLst/>
              </a:rPr>
              <a:t>Edition, </a:t>
            </a:r>
            <a:r>
              <a:rPr lang="en-US" sz="2400" dirty="0" smtClean="0">
                <a:effectLst/>
              </a:rPr>
              <a:t>Standard </a:t>
            </a:r>
            <a:r>
              <a:rPr lang="en-US" sz="2400" dirty="0">
                <a:effectLst/>
              </a:rPr>
              <a:t>Edition, </a:t>
            </a:r>
            <a:r>
              <a:rPr lang="en-US" sz="2400" dirty="0" smtClean="0">
                <a:effectLst/>
              </a:rPr>
              <a:t>Business Intelligence </a:t>
            </a:r>
            <a:r>
              <a:rPr lang="en-US" sz="2400" dirty="0">
                <a:effectLst/>
              </a:rPr>
              <a:t>Edition, </a:t>
            </a:r>
            <a:r>
              <a:rPr lang="en-US" sz="2400" dirty="0" smtClean="0">
                <a:effectLst/>
              </a:rPr>
              <a:t>Enterprise Edition and </a:t>
            </a:r>
            <a:r>
              <a:rPr lang="en-US" sz="2400" dirty="0">
                <a:effectLst/>
              </a:rPr>
              <a:t>Developer Edition. </a:t>
            </a:r>
          </a:p>
          <a:p>
            <a:pPr lvl="1"/>
            <a:r>
              <a:rPr lang="en-US" sz="2400" dirty="0">
                <a:effectLst/>
              </a:rPr>
              <a:t>There is also an Evaluation Edition, which does not require a license, but it can only be used for a limited time. </a:t>
            </a:r>
          </a:p>
          <a:p>
            <a:pPr lvl="1"/>
            <a:r>
              <a:rPr lang="en-US" sz="2400" dirty="0">
                <a:effectLst/>
              </a:rPr>
              <a:t>Reporting Services is licensed as part of your SQL Server </a:t>
            </a:r>
            <a:r>
              <a:rPr lang="en-US" sz="2400" dirty="0" smtClean="0">
                <a:effectLst/>
              </a:rPr>
              <a:t>2012 </a:t>
            </a:r>
            <a:r>
              <a:rPr lang="en-US" sz="2400" dirty="0">
                <a:effectLst/>
              </a:rPr>
              <a:t>license. </a:t>
            </a:r>
          </a:p>
          <a:p>
            <a:pPr lvl="1"/>
            <a:r>
              <a:rPr lang="en-US" sz="2400" dirty="0">
                <a:effectLst/>
              </a:rPr>
              <a:t>In a production environment, the Reporting Services edition you are licensed to use is the same as the SQL Server </a:t>
            </a:r>
            <a:r>
              <a:rPr lang="en-US" sz="2400" dirty="0" smtClean="0">
                <a:effectLst/>
              </a:rPr>
              <a:t>2012 </a:t>
            </a:r>
            <a:r>
              <a:rPr lang="en-US" sz="2400" dirty="0">
                <a:effectLst/>
              </a:rPr>
              <a:t>edition you are licensed to use. </a:t>
            </a:r>
          </a:p>
          <a:p>
            <a:pPr lvl="1"/>
            <a:r>
              <a:rPr lang="en-US" sz="2400" dirty="0">
                <a:effectLst/>
              </a:rPr>
              <a:t>For example, if you have a Standard Edition of SQL Server </a:t>
            </a:r>
            <a:r>
              <a:rPr lang="en-US" sz="2400" dirty="0" smtClean="0">
                <a:effectLst/>
              </a:rPr>
              <a:t>2012, </a:t>
            </a:r>
            <a:r>
              <a:rPr lang="en-US" sz="2400" dirty="0">
                <a:effectLst/>
              </a:rPr>
              <a:t>you are only licensed for the Standard Edition of Reporting Services.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body" idx="1"/>
          </p:nvPr>
        </p:nvSpPr>
        <p:spPr>
          <a:xfrm>
            <a:off x="152400" y="138332"/>
            <a:ext cx="8839200" cy="6629400"/>
          </a:xfrm>
        </p:spPr>
        <p:txBody>
          <a:bodyPr/>
          <a:lstStyle/>
          <a:p>
            <a:r>
              <a:rPr lang="en-US" b="1" dirty="0">
                <a:effectLst/>
              </a:rPr>
              <a:t>The </a:t>
            </a:r>
            <a:r>
              <a:rPr lang="en-US" b="1" dirty="0" smtClean="0">
                <a:effectLst/>
              </a:rPr>
              <a:t>Express Edition</a:t>
            </a:r>
            <a:endParaRPr lang="en-US" b="1" dirty="0">
              <a:effectLst/>
            </a:endParaRPr>
          </a:p>
          <a:p>
            <a:pPr lvl="1"/>
            <a:r>
              <a:rPr lang="en-US" sz="2400" dirty="0">
                <a:effectLst/>
              </a:rPr>
              <a:t>All editions of Reporting Services provide a rich environment for report authoring, report management, and report delivery. </a:t>
            </a:r>
          </a:p>
          <a:p>
            <a:pPr lvl="1"/>
            <a:r>
              <a:rPr lang="en-US" sz="2400" dirty="0">
                <a:effectLst/>
              </a:rPr>
              <a:t>The Express Edition of SQL Server does not require a SQL Server database. </a:t>
            </a:r>
            <a:endParaRPr lang="en-US" sz="2400" dirty="0" smtClean="0">
              <a:effectLst/>
            </a:endParaRPr>
          </a:p>
          <a:p>
            <a:pPr lvl="1"/>
            <a:r>
              <a:rPr lang="en-US" sz="2400" dirty="0" smtClean="0">
                <a:effectLst/>
              </a:rPr>
              <a:t>This </a:t>
            </a:r>
            <a:r>
              <a:rPr lang="en-US" sz="2400" dirty="0">
                <a:effectLst/>
              </a:rPr>
              <a:t>edition </a:t>
            </a:r>
            <a:r>
              <a:rPr lang="en-CA" sz="2400" dirty="0" smtClean="0">
                <a:effectLst/>
              </a:rPr>
              <a:t>does not </a:t>
            </a:r>
            <a:r>
              <a:rPr lang="en-CA" sz="2400" dirty="0">
                <a:effectLst/>
              </a:rPr>
              <a:t>include all of the business intelligence and high-availability features you find </a:t>
            </a:r>
            <a:r>
              <a:rPr lang="en-CA" sz="2400" dirty="0" smtClean="0">
                <a:effectLst/>
              </a:rPr>
              <a:t>in the </a:t>
            </a:r>
            <a:r>
              <a:rPr lang="en-CA" sz="2400" dirty="0">
                <a:effectLst/>
              </a:rPr>
              <a:t>Standard, Business Intelligence, and Enterprise Editions. </a:t>
            </a:r>
            <a:endParaRPr lang="en-CA" sz="2400" dirty="0" smtClean="0">
              <a:effectLst/>
            </a:endParaRPr>
          </a:p>
          <a:p>
            <a:pPr lvl="1"/>
            <a:r>
              <a:rPr lang="en-CA" sz="2400" dirty="0" smtClean="0">
                <a:effectLst/>
              </a:rPr>
              <a:t>When </a:t>
            </a:r>
            <a:r>
              <a:rPr lang="en-CA" sz="2400" dirty="0">
                <a:effectLst/>
              </a:rPr>
              <a:t>it comes to </a:t>
            </a:r>
            <a:r>
              <a:rPr lang="en-CA" sz="2400" dirty="0" smtClean="0">
                <a:effectLst/>
              </a:rPr>
              <a:t>the reporting </a:t>
            </a:r>
            <a:r>
              <a:rPr lang="en-CA" sz="2400" dirty="0">
                <a:effectLst/>
              </a:rPr>
              <a:t>environment, </a:t>
            </a:r>
            <a:r>
              <a:rPr lang="en-CA" sz="2400" dirty="0" smtClean="0">
                <a:effectLst/>
              </a:rPr>
              <a:t>it </a:t>
            </a:r>
            <a:r>
              <a:rPr lang="en-CA" sz="2400" dirty="0">
                <a:effectLst/>
              </a:rPr>
              <a:t>do not support e-mail and file share subscriptions, </a:t>
            </a:r>
            <a:r>
              <a:rPr lang="en-CA" sz="2400" dirty="0" smtClean="0">
                <a:effectLst/>
              </a:rPr>
              <a:t>and report </a:t>
            </a:r>
            <a:r>
              <a:rPr lang="en-CA" sz="2400" dirty="0">
                <a:effectLst/>
              </a:rPr>
              <a:t>caching. </a:t>
            </a:r>
            <a:endParaRPr lang="en-CA" sz="2400" dirty="0" smtClean="0">
              <a:effectLst/>
            </a:endParaRPr>
          </a:p>
          <a:p>
            <a:pPr lvl="1"/>
            <a:r>
              <a:rPr lang="en-CA" sz="2400" dirty="0" smtClean="0">
                <a:effectLst/>
              </a:rPr>
              <a:t>It </a:t>
            </a:r>
            <a:r>
              <a:rPr lang="en-CA" sz="2400" dirty="0">
                <a:effectLst/>
              </a:rPr>
              <a:t>also do not support SharePoint Integration mode. In addition</a:t>
            </a:r>
            <a:r>
              <a:rPr lang="en-CA" sz="2400" dirty="0" smtClean="0">
                <a:effectLst/>
              </a:rPr>
              <a:t>, Reporting </a:t>
            </a:r>
            <a:r>
              <a:rPr lang="en-CA" sz="2400" dirty="0">
                <a:effectLst/>
              </a:rPr>
              <a:t>Services in these editions can only access 4GB of memory.</a:t>
            </a:r>
            <a:r>
              <a:rPr lang="en-US" sz="2400" dirty="0">
                <a:effectLst/>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body" idx="1"/>
          </p:nvPr>
        </p:nvSpPr>
        <p:spPr>
          <a:xfrm>
            <a:off x="152400" y="138332"/>
            <a:ext cx="8839200" cy="6629400"/>
          </a:xfrm>
        </p:spPr>
        <p:txBody>
          <a:bodyPr/>
          <a:lstStyle/>
          <a:p>
            <a:r>
              <a:rPr lang="en-US" b="1" dirty="0">
                <a:effectLst/>
              </a:rPr>
              <a:t>The </a:t>
            </a:r>
            <a:r>
              <a:rPr lang="en-US" b="1" dirty="0" smtClean="0">
                <a:effectLst/>
              </a:rPr>
              <a:t>Standard Edition</a:t>
            </a:r>
            <a:endParaRPr lang="en-US" b="1" dirty="0">
              <a:effectLst/>
            </a:endParaRPr>
          </a:p>
          <a:p>
            <a:pPr lvl="1"/>
            <a:r>
              <a:rPr lang="en-CA" sz="2400" dirty="0">
                <a:effectLst/>
              </a:rPr>
              <a:t>Standard Edition, as one might expect, provides the features needed by most “standard</a:t>
            </a:r>
            <a:r>
              <a:rPr lang="en-CA" sz="2400" dirty="0" smtClean="0">
                <a:effectLst/>
              </a:rPr>
              <a:t>” SQL </a:t>
            </a:r>
            <a:r>
              <a:rPr lang="en-CA" sz="2400" dirty="0">
                <a:effectLst/>
              </a:rPr>
              <a:t>Server implementations. It includes the features excluded from the </a:t>
            </a:r>
            <a:r>
              <a:rPr lang="en-CA" sz="2400" dirty="0" smtClean="0">
                <a:effectLst/>
              </a:rPr>
              <a:t>Express Edition</a:t>
            </a:r>
            <a:r>
              <a:rPr lang="en-CA" sz="2400" dirty="0">
                <a:effectLst/>
              </a:rPr>
              <a:t>. </a:t>
            </a:r>
            <a:endParaRPr lang="en-CA" sz="2400" dirty="0" smtClean="0">
              <a:effectLst/>
            </a:endParaRPr>
          </a:p>
          <a:p>
            <a:pPr lvl="1"/>
            <a:r>
              <a:rPr lang="en-CA" sz="2400" dirty="0" smtClean="0">
                <a:effectLst/>
              </a:rPr>
              <a:t>Reporting </a:t>
            </a:r>
            <a:r>
              <a:rPr lang="en-CA" sz="2400" dirty="0">
                <a:effectLst/>
              </a:rPr>
              <a:t>Services in the Standard Edition can access as much memory </a:t>
            </a:r>
            <a:r>
              <a:rPr lang="en-CA" sz="2400" dirty="0" smtClean="0">
                <a:effectLst/>
              </a:rPr>
              <a:t>as the </a:t>
            </a:r>
            <a:r>
              <a:rPr lang="en-CA" sz="2400" dirty="0">
                <a:effectLst/>
              </a:rPr>
              <a:t>operating system can make available.</a:t>
            </a:r>
            <a:endParaRPr lang="en-CA" sz="2400" dirty="0">
              <a:effectLst/>
            </a:endParaRPr>
          </a:p>
          <a:p>
            <a:pPr lvl="1"/>
            <a:r>
              <a:rPr lang="en-CA" sz="2400" dirty="0">
                <a:effectLst/>
              </a:rPr>
              <a:t>Just a few of the more advanced features of Reporting Services are not included </a:t>
            </a:r>
            <a:r>
              <a:rPr lang="en-CA" sz="2400" dirty="0" smtClean="0">
                <a:effectLst/>
              </a:rPr>
              <a:t>in the </a:t>
            </a:r>
            <a:r>
              <a:rPr lang="en-CA" sz="2400" dirty="0">
                <a:effectLst/>
              </a:rPr>
              <a:t>Standard Edition. </a:t>
            </a:r>
            <a:endParaRPr lang="en-CA" sz="2400" dirty="0" smtClean="0">
              <a:effectLst/>
            </a:endParaRPr>
          </a:p>
          <a:p>
            <a:pPr lvl="1"/>
            <a:r>
              <a:rPr lang="en-CA" sz="2400" dirty="0" smtClean="0">
                <a:effectLst/>
              </a:rPr>
              <a:t>These </a:t>
            </a:r>
            <a:r>
              <a:rPr lang="en-CA" sz="2400" dirty="0">
                <a:effectLst/>
              </a:rPr>
              <a:t>advanced features are listed in the following section, “</a:t>
            </a:r>
            <a:r>
              <a:rPr lang="en-CA" sz="2400" dirty="0" smtClean="0">
                <a:effectLst/>
              </a:rPr>
              <a:t>The Business </a:t>
            </a:r>
            <a:r>
              <a:rPr lang="en-CA" sz="2400" dirty="0">
                <a:effectLst/>
              </a:rPr>
              <a:t>Intelligence and Enterprise Editions.”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body" idx="1"/>
          </p:nvPr>
        </p:nvSpPr>
        <p:spPr>
          <a:xfrm>
            <a:off x="152400" y="228600"/>
            <a:ext cx="8839200" cy="6553200"/>
          </a:xfrm>
        </p:spPr>
        <p:txBody>
          <a:bodyPr/>
          <a:lstStyle/>
          <a:p>
            <a:pPr>
              <a:lnSpc>
                <a:spcPct val="80000"/>
              </a:lnSpc>
            </a:pPr>
            <a:r>
              <a:rPr lang="en-US" sz="2800" b="1" dirty="0">
                <a:effectLst/>
              </a:rPr>
              <a:t>The </a:t>
            </a:r>
            <a:r>
              <a:rPr lang="en-CA" sz="2800" b="1" dirty="0">
                <a:effectLst/>
              </a:rPr>
              <a:t>The Business Intelligence and </a:t>
            </a:r>
            <a:r>
              <a:rPr lang="en-US" sz="2800" b="1" dirty="0">
                <a:effectLst/>
              </a:rPr>
              <a:t>Enterprise </a:t>
            </a:r>
            <a:r>
              <a:rPr lang="en-US" sz="2800" b="1" dirty="0" smtClean="0">
                <a:effectLst/>
              </a:rPr>
              <a:t>Editions</a:t>
            </a:r>
            <a:endParaRPr lang="en-US" sz="2800" b="1" dirty="0">
              <a:effectLst/>
            </a:endParaRPr>
          </a:p>
          <a:p>
            <a:pPr lvl="1">
              <a:lnSpc>
                <a:spcPct val="90000"/>
              </a:lnSpc>
            </a:pPr>
            <a:r>
              <a:rPr lang="en-US" sz="2400" dirty="0">
                <a:effectLst/>
              </a:rPr>
              <a:t>The </a:t>
            </a:r>
            <a:r>
              <a:rPr lang="en-CA" sz="2400" dirty="0">
                <a:effectLst/>
              </a:rPr>
              <a:t>Business Intelligence and Enterprise Editions of Reporting Services </a:t>
            </a:r>
            <a:r>
              <a:rPr lang="en-US" sz="2400" dirty="0">
                <a:effectLst/>
              </a:rPr>
              <a:t>includes the following advanced features.</a:t>
            </a:r>
          </a:p>
          <a:p>
            <a:pPr lvl="2">
              <a:lnSpc>
                <a:spcPct val="90000"/>
              </a:lnSpc>
            </a:pPr>
            <a:endParaRPr lang="en-US" sz="1200" b="1" dirty="0" smtClean="0">
              <a:effectLst/>
            </a:endParaRPr>
          </a:p>
          <a:p>
            <a:pPr lvl="2">
              <a:lnSpc>
                <a:spcPct val="90000"/>
              </a:lnSpc>
            </a:pPr>
            <a:r>
              <a:rPr lang="en-US" sz="2200" b="1" dirty="0" smtClean="0">
                <a:effectLst/>
              </a:rPr>
              <a:t>Data-Driven </a:t>
            </a:r>
            <a:r>
              <a:rPr lang="en-US" sz="2200" b="1" dirty="0">
                <a:effectLst/>
              </a:rPr>
              <a:t>Subscriptions - </a:t>
            </a:r>
            <a:r>
              <a:rPr lang="en-US" sz="2200" dirty="0">
                <a:effectLst/>
              </a:rPr>
              <a:t>Send a report to a number of users from a predefined mailing list. Data-driven subscriptions are discussed in Module 11.</a:t>
            </a:r>
          </a:p>
          <a:p>
            <a:pPr lvl="2">
              <a:lnSpc>
                <a:spcPct val="90000"/>
              </a:lnSpc>
            </a:pPr>
            <a:r>
              <a:rPr lang="en-US" sz="2200" b="1" dirty="0" smtClean="0">
                <a:effectLst/>
              </a:rPr>
              <a:t>Scale-Out Deployment - </a:t>
            </a:r>
            <a:r>
              <a:rPr lang="en-US" sz="2200" dirty="0" smtClean="0">
                <a:effectLst/>
              </a:rPr>
              <a:t>Configure several Reporting Services Windows services running on multiple computers to point to a single SQL Server database engine hosting the Report Catalog. The scale-out deployment is discussed in the section “Types of Reporting Services Installations.”</a:t>
            </a:r>
          </a:p>
          <a:p>
            <a:pPr lvl="1">
              <a:lnSpc>
                <a:spcPct val="90000"/>
              </a:lnSpc>
            </a:pPr>
            <a:endParaRPr lang="en-CA" sz="1200" dirty="0" smtClean="0">
              <a:effectLst/>
            </a:endParaRPr>
          </a:p>
          <a:p>
            <a:pPr lvl="1">
              <a:lnSpc>
                <a:spcPct val="90000"/>
              </a:lnSpc>
            </a:pPr>
            <a:r>
              <a:rPr lang="en-CA" sz="2400" dirty="0" smtClean="0">
                <a:effectLst/>
              </a:rPr>
              <a:t>The </a:t>
            </a:r>
            <a:r>
              <a:rPr lang="en-CA" sz="2400" dirty="0">
                <a:effectLst/>
              </a:rPr>
              <a:t>Enterprise Edition includes a number of features for handling large </a:t>
            </a:r>
            <a:r>
              <a:rPr lang="en-CA" sz="2400" dirty="0" smtClean="0">
                <a:effectLst/>
              </a:rPr>
              <a:t>volumes of </a:t>
            </a:r>
            <a:r>
              <a:rPr lang="en-CA" sz="2400" dirty="0">
                <a:effectLst/>
              </a:rPr>
              <a:t>data and for implementing high availability that are not available in the </a:t>
            </a:r>
            <a:r>
              <a:rPr lang="en-CA" sz="2400" dirty="0" smtClean="0">
                <a:effectLst/>
              </a:rPr>
              <a:t>Business Intelligence </a:t>
            </a:r>
            <a:r>
              <a:rPr lang="en-CA" sz="2400" dirty="0">
                <a:effectLst/>
              </a:rPr>
              <a:t>Edition.</a:t>
            </a:r>
            <a:endParaRPr lang="en-US" sz="2400" dirty="0">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body" idx="1"/>
          </p:nvPr>
        </p:nvSpPr>
        <p:spPr>
          <a:xfrm>
            <a:off x="152400" y="228600"/>
            <a:ext cx="8839200" cy="6553200"/>
          </a:xfrm>
        </p:spPr>
        <p:txBody>
          <a:bodyPr/>
          <a:lstStyle/>
          <a:p>
            <a:r>
              <a:rPr lang="en-US" b="1" dirty="0">
                <a:effectLst/>
              </a:rPr>
              <a:t>The Developer Edition</a:t>
            </a:r>
          </a:p>
          <a:p>
            <a:pPr lvl="1"/>
            <a:r>
              <a:rPr lang="en-US" dirty="0">
                <a:effectLst/>
              </a:rPr>
              <a:t>The Developer Edition provides support for all of the features of the Enterprise Edition.</a:t>
            </a:r>
          </a:p>
          <a:p>
            <a:pPr lvl="1"/>
            <a:r>
              <a:rPr lang="en-US" dirty="0">
                <a:effectLst/>
              </a:rPr>
              <a:t>The Developer Edition does not, however, require that you have an Enterprise Edition license of SQL Server </a:t>
            </a:r>
            <a:r>
              <a:rPr lang="en-US" dirty="0" smtClean="0">
                <a:effectLst/>
              </a:rPr>
              <a:t>2012. </a:t>
            </a:r>
            <a:endParaRPr lang="en-US" dirty="0">
              <a:effectLst/>
            </a:endParaRPr>
          </a:p>
          <a:p>
            <a:pPr lvl="1"/>
            <a:r>
              <a:rPr lang="en-US" dirty="0">
                <a:effectLst/>
              </a:rPr>
              <a:t>The Developer Edition is only for development and testing. It cannot be used in a production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body" idx="1"/>
          </p:nvPr>
        </p:nvSpPr>
        <p:spPr>
          <a:xfrm>
            <a:off x="76200" y="46696"/>
            <a:ext cx="9017000" cy="6731000"/>
          </a:xfrm>
        </p:spPr>
        <p:txBody>
          <a:bodyPr/>
          <a:lstStyle/>
          <a:p>
            <a:r>
              <a:rPr lang="en-US" b="1" dirty="0">
                <a:effectLst/>
              </a:rPr>
              <a:t>Types of Reporting Services Installations</a:t>
            </a:r>
          </a:p>
          <a:p>
            <a:pPr lvl="1">
              <a:lnSpc>
                <a:spcPct val="90000"/>
              </a:lnSpc>
            </a:pPr>
            <a:r>
              <a:rPr lang="en-US" sz="2200" dirty="0">
                <a:effectLst/>
              </a:rPr>
              <a:t>Now that we are familiar with the components that make up Reporting Services and the ways that Microsoft licenses it, we can give some thought to just what Reporting Services installation will look like. </a:t>
            </a:r>
          </a:p>
          <a:p>
            <a:pPr lvl="1">
              <a:lnSpc>
                <a:spcPct val="90000"/>
              </a:lnSpc>
            </a:pPr>
            <a:r>
              <a:rPr lang="en-US" sz="2200" dirty="0">
                <a:effectLst/>
              </a:rPr>
              <a:t>The first decision we need to make is which of the components we want to install. Although we can choose to include or exclude items in any combination we like, in the end, only three combinations make sense: the full installation, the server installation, and the report author installation.</a:t>
            </a:r>
          </a:p>
          <a:p>
            <a:pPr lvl="1">
              <a:lnSpc>
                <a:spcPct val="90000"/>
              </a:lnSpc>
            </a:pPr>
            <a:r>
              <a:rPr lang="en-US" sz="2200" dirty="0">
                <a:effectLst/>
              </a:rPr>
              <a:t>In addition to these are a couple of specialized installation types. These are the distributed installation and the scale-out installation. </a:t>
            </a:r>
          </a:p>
          <a:p>
            <a:pPr lvl="1">
              <a:lnSpc>
                <a:spcPct val="90000"/>
              </a:lnSpc>
            </a:pPr>
            <a:r>
              <a:rPr lang="en-US" sz="2200" dirty="0">
                <a:effectLst/>
              </a:rPr>
              <a:t>These installations are for high-end, high-volume Reporting Services sites. </a:t>
            </a:r>
          </a:p>
          <a:p>
            <a:pPr lvl="1">
              <a:lnSpc>
                <a:spcPct val="90000"/>
              </a:lnSpc>
            </a:pPr>
            <a:r>
              <a:rPr lang="en-US" sz="2200" dirty="0">
                <a:effectLst/>
              </a:rPr>
              <a:t>We will discuss these configurations briefly, so you become familiar with the variety of ways that Reporting Services can be configured</a:t>
            </a:r>
            <a:r>
              <a:rPr lang="en-US" sz="2200" dirty="0" smtClean="0">
                <a:effectLst/>
              </a:rPr>
              <a:t>.</a:t>
            </a:r>
          </a:p>
          <a:p>
            <a:pPr lvl="1">
              <a:lnSpc>
                <a:spcPct val="90000"/>
              </a:lnSpc>
            </a:pPr>
            <a:r>
              <a:rPr lang="en-CA" sz="2200" dirty="0">
                <a:effectLst/>
              </a:rPr>
              <a:t>Finally, there is one installation type that allows you to tightly couple </a:t>
            </a:r>
            <a:r>
              <a:rPr lang="en-CA" sz="2200" dirty="0" smtClean="0">
                <a:effectLst/>
              </a:rPr>
              <a:t>Reporting Services </a:t>
            </a:r>
            <a:r>
              <a:rPr lang="en-CA" sz="2200" dirty="0">
                <a:effectLst/>
              </a:rPr>
              <a:t>with a SharePoint server.</a:t>
            </a:r>
            <a:endParaRPr lang="en-US" sz="2200" dirty="0">
              <a:effectLst/>
            </a:endParaRPr>
          </a:p>
          <a:p>
            <a:pPr lvl="1">
              <a:lnSpc>
                <a:spcPct val="90000"/>
              </a:lnSpc>
            </a:pPr>
            <a:endParaRPr lang="en-US" sz="2200" dirty="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1"/>
          </p:nvPr>
        </p:nvSpPr>
        <p:spPr>
          <a:xfrm>
            <a:off x="152400" y="152400"/>
            <a:ext cx="8839200" cy="6629400"/>
          </a:xfrm>
        </p:spPr>
        <p:txBody>
          <a:bodyPr/>
          <a:lstStyle/>
          <a:p>
            <a:r>
              <a:rPr lang="en-US" sz="4000" b="1" dirty="0">
                <a:effectLst/>
              </a:rPr>
              <a:t>The Full Installation</a:t>
            </a:r>
          </a:p>
          <a:p>
            <a:pPr lvl="1"/>
            <a:r>
              <a:rPr lang="en-US" sz="2600" dirty="0">
                <a:effectLst/>
              </a:rPr>
              <a:t>The full installation, as the name implies, is the “everything including the kitchen sink” installation. All of the items discussed previously are included in this installation. Nothing is left out.</a:t>
            </a:r>
          </a:p>
          <a:p>
            <a:pPr lvl="1"/>
            <a:r>
              <a:rPr lang="en-US" sz="2600" dirty="0">
                <a:effectLst/>
              </a:rPr>
              <a:t>The full installation is most likely to be used in a development environment. </a:t>
            </a:r>
          </a:p>
          <a:p>
            <a:pPr lvl="1"/>
            <a:r>
              <a:rPr lang="en-US" sz="2600" dirty="0">
                <a:effectLst/>
              </a:rPr>
              <a:t>This might be on a server used by a group of developers or on a power workstation used by a single developer. </a:t>
            </a:r>
          </a:p>
          <a:p>
            <a:pPr lvl="1"/>
            <a:r>
              <a:rPr lang="en-US" sz="2600" dirty="0">
                <a:effectLst/>
              </a:rPr>
              <a:t>In either case, we want to have all the bells and whistles available to us as we figure out how to best use Reporting Services to suit our business needs.</a:t>
            </a:r>
            <a:endParaRPr lang="en-US" sz="2600" b="1" dirty="0">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body" idx="1"/>
          </p:nvPr>
        </p:nvSpPr>
        <p:spPr>
          <a:xfrm>
            <a:off x="152400" y="152400"/>
            <a:ext cx="8839200" cy="6629400"/>
          </a:xfrm>
        </p:spPr>
        <p:txBody>
          <a:bodyPr/>
          <a:lstStyle/>
          <a:p>
            <a:r>
              <a:rPr lang="en-US" sz="3600" b="1" dirty="0">
                <a:effectLst/>
              </a:rPr>
              <a:t>The Server Installation</a:t>
            </a:r>
            <a:endParaRPr lang="en-US" b="1" dirty="0">
              <a:effectLst/>
            </a:endParaRPr>
          </a:p>
          <a:p>
            <a:pPr lvl="1"/>
            <a:r>
              <a:rPr lang="en-US" sz="2000" dirty="0">
                <a:effectLst/>
              </a:rPr>
              <a:t>The server installation is most likely used when we’re setting up Reporting Services on a production server. On a production server, we only want those items that are going to be used to deliver reports or to help us manage Reporting Services. </a:t>
            </a:r>
          </a:p>
          <a:p>
            <a:pPr lvl="1"/>
            <a:r>
              <a:rPr lang="en-US" sz="2000" dirty="0">
                <a:effectLst/>
              </a:rPr>
              <a:t>We don’t want to include anything that will take up space unnecessarily. </a:t>
            </a:r>
            <a:endParaRPr lang="en-US" sz="2000" dirty="0" smtClean="0">
              <a:effectLst/>
            </a:endParaRPr>
          </a:p>
          <a:p>
            <a:pPr lvl="1"/>
            <a:endParaRPr lang="en-US" sz="2000" dirty="0">
              <a:effectLst/>
            </a:endParaRPr>
          </a:p>
        </p:txBody>
      </p:sp>
      <p:pic>
        <p:nvPicPr>
          <p:cNvPr id="384004" name="Picture 4"/>
          <p:cNvPicPr>
            <a:picLocks noChangeAspect="1" noChangeArrowheads="1"/>
          </p:cNvPicPr>
          <p:nvPr/>
        </p:nvPicPr>
        <p:blipFill>
          <a:blip r:embed="rId2" cstate="print"/>
          <a:srcRect/>
          <a:stretch>
            <a:fillRect/>
          </a:stretch>
        </p:blipFill>
        <p:spPr bwMode="auto">
          <a:xfrm>
            <a:off x="3886200" y="2514600"/>
            <a:ext cx="5091545" cy="3733800"/>
          </a:xfrm>
          <a:prstGeom prst="rect">
            <a:avLst/>
          </a:prstGeom>
          <a:noFill/>
          <a:ln w="9525">
            <a:noFill/>
            <a:miter lim="800000"/>
            <a:headEnd/>
            <a:tailEnd/>
          </a:ln>
        </p:spPr>
      </p:pic>
      <p:sp>
        <p:nvSpPr>
          <p:cNvPr id="7" name="Rectangle 6"/>
          <p:cNvSpPr/>
          <p:nvPr/>
        </p:nvSpPr>
        <p:spPr>
          <a:xfrm>
            <a:off x="138332" y="2715064"/>
            <a:ext cx="3824068" cy="3231654"/>
          </a:xfrm>
          <a:prstGeom prst="rect">
            <a:avLst/>
          </a:prstGeom>
        </p:spPr>
        <p:txBody>
          <a:bodyPr wrap="square">
            <a:spAutoFit/>
          </a:bodyPr>
          <a:lstStyle/>
          <a:p>
            <a:pPr marL="742950" lvl="1" indent="-285750">
              <a:spcBef>
                <a:spcPct val="20000"/>
              </a:spcBef>
              <a:buClr>
                <a:schemeClr val="tx2"/>
              </a:buClr>
              <a:buSzPct val="75000"/>
              <a:buFont typeface="Wingdings" pitchFamily="2" charset="2"/>
              <a:buChar char="l"/>
            </a:pPr>
            <a:r>
              <a:rPr lang="en-US" sz="2000" dirty="0">
                <a:latin typeface="+mn-lt"/>
              </a:rPr>
              <a:t>Figure </a:t>
            </a:r>
            <a:r>
              <a:rPr lang="en-US" sz="2000" dirty="0" smtClean="0">
                <a:latin typeface="+mn-lt"/>
              </a:rPr>
              <a:t>on the right </a:t>
            </a:r>
            <a:r>
              <a:rPr lang="en-US" sz="2000" dirty="0">
                <a:latin typeface="+mn-lt"/>
              </a:rPr>
              <a:t>shows the items included in the server installation.</a:t>
            </a:r>
            <a:endParaRPr lang="en-US" sz="2000" dirty="0">
              <a:latin typeface="+mn-lt"/>
            </a:endParaRPr>
          </a:p>
          <a:p>
            <a:pPr marL="742950" lvl="1" indent="-285750">
              <a:spcBef>
                <a:spcPct val="20000"/>
              </a:spcBef>
              <a:buClr>
                <a:schemeClr val="tx2"/>
              </a:buClr>
              <a:buSzPct val="75000"/>
              <a:buFont typeface="Wingdings" pitchFamily="2" charset="2"/>
              <a:buChar char="l"/>
            </a:pPr>
            <a:r>
              <a:rPr lang="en-US" sz="2000" dirty="0">
                <a:latin typeface="+mn-lt"/>
              </a:rPr>
              <a:t>Reporting Services will need the SQL Server Agent, the Report Server database, and the Report Server Temp DB database for its operations.</a:t>
            </a:r>
            <a:endParaRPr lang="en-US" sz="20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3" name="Rectangle 3"/>
          <p:cNvSpPr>
            <a:spLocks noGrp="1" noChangeArrowheads="1"/>
          </p:cNvSpPr>
          <p:nvPr>
            <p:ph type="body" idx="1"/>
          </p:nvPr>
        </p:nvSpPr>
        <p:spPr>
          <a:xfrm>
            <a:off x="304800" y="304800"/>
            <a:ext cx="8610600" cy="6324600"/>
          </a:xfrm>
        </p:spPr>
        <p:txBody>
          <a:bodyPr/>
          <a:lstStyle/>
          <a:p>
            <a:r>
              <a:rPr lang="en-US" sz="4000" b="1" dirty="0">
                <a:effectLst/>
              </a:rPr>
              <a:t>Preparing for the Installation</a:t>
            </a:r>
          </a:p>
          <a:p>
            <a:pPr lvl="1"/>
            <a:r>
              <a:rPr lang="en-US" sz="2600" dirty="0">
                <a:effectLst/>
              </a:rPr>
              <a:t>The most important part of the Reporting Services installation is not what you do as you run the setup program, but what you do before you begin. </a:t>
            </a:r>
          </a:p>
          <a:p>
            <a:pPr lvl="1"/>
            <a:r>
              <a:rPr lang="en-US" sz="2600" dirty="0">
                <a:effectLst/>
              </a:rPr>
              <a:t>We will discuss about the knowledge you need and the steps you should take to prepare for installation. </a:t>
            </a:r>
          </a:p>
          <a:p>
            <a:pPr lvl="1"/>
            <a:r>
              <a:rPr lang="en-US" sz="2600" dirty="0">
                <a:effectLst/>
              </a:rPr>
              <a:t>With the proper plan in place, your Reporting Services installation should go smoothly and you can create reports in no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body" idx="1"/>
          </p:nvPr>
        </p:nvSpPr>
        <p:spPr>
          <a:xfrm>
            <a:off x="88900" y="76200"/>
            <a:ext cx="8839200" cy="4114800"/>
          </a:xfrm>
        </p:spPr>
        <p:txBody>
          <a:bodyPr/>
          <a:lstStyle/>
          <a:p>
            <a:pPr>
              <a:lnSpc>
                <a:spcPct val="90000"/>
              </a:lnSpc>
            </a:pPr>
            <a:r>
              <a:rPr lang="en-US" sz="2800" b="1" dirty="0">
                <a:effectLst/>
              </a:rPr>
              <a:t>The Report Author Installation</a:t>
            </a:r>
          </a:p>
          <a:p>
            <a:pPr lvl="1">
              <a:lnSpc>
                <a:spcPct val="90000"/>
              </a:lnSpc>
            </a:pPr>
            <a:r>
              <a:rPr lang="en-US" sz="2300" dirty="0">
                <a:effectLst/>
              </a:rPr>
              <a:t>The report author installation is for individuals who are creating Reporting Services reports but not doing heavy-duty development. </a:t>
            </a:r>
          </a:p>
          <a:p>
            <a:pPr lvl="1">
              <a:lnSpc>
                <a:spcPct val="90000"/>
              </a:lnSpc>
            </a:pPr>
            <a:r>
              <a:rPr lang="en-US" sz="2300" dirty="0" smtClean="0">
                <a:effectLst/>
              </a:rPr>
              <a:t>Report </a:t>
            </a:r>
            <a:r>
              <a:rPr lang="en-US" sz="2300" dirty="0">
                <a:effectLst/>
              </a:rPr>
              <a:t>authors will not be creating full-blown applications that incorporate Reporting Services as part of a larger business system. The items included in the report author installation are shown here.</a:t>
            </a:r>
          </a:p>
        </p:txBody>
      </p:sp>
      <p:sp>
        <p:nvSpPr>
          <p:cNvPr id="385029" name="Rectangle 5"/>
          <p:cNvSpPr>
            <a:spLocks noChangeArrowheads="1"/>
          </p:cNvSpPr>
          <p:nvPr/>
        </p:nvSpPr>
        <p:spPr bwMode="auto">
          <a:xfrm>
            <a:off x="0" y="2895600"/>
            <a:ext cx="5029200" cy="3962400"/>
          </a:xfrm>
          <a:prstGeom prst="rect">
            <a:avLst/>
          </a:prstGeom>
          <a:noFill/>
          <a:ln w="9525">
            <a:noFill/>
            <a:miter lim="800000"/>
            <a:headEnd/>
            <a:tailEnd/>
          </a:ln>
          <a:effectLst/>
        </p:spPr>
        <p:txBody>
          <a:bodyPr/>
          <a:lstStyle/>
          <a:p>
            <a:pPr marL="742950" lvl="1" indent="-285750" eaLnBrk="1" hangingPunct="1">
              <a:lnSpc>
                <a:spcPct val="90000"/>
              </a:lnSpc>
              <a:spcBef>
                <a:spcPct val="20000"/>
              </a:spcBef>
              <a:buClr>
                <a:schemeClr val="tx2"/>
              </a:buClr>
              <a:buSzPct val="75000"/>
              <a:buFont typeface="Wingdings" pitchFamily="2" charset="2"/>
              <a:buChar char="l"/>
            </a:pPr>
            <a:r>
              <a:rPr lang="en-US" sz="2300" dirty="0"/>
              <a:t>Report authors need the capability to create and preview reports. </a:t>
            </a:r>
            <a:r>
              <a:rPr lang="en-CA" sz="2300" dirty="0"/>
              <a:t>This capability </a:t>
            </a:r>
            <a:r>
              <a:rPr lang="en-CA" sz="2300" dirty="0" smtClean="0"/>
              <a:t>is found </a:t>
            </a:r>
            <a:r>
              <a:rPr lang="en-CA" sz="2300" dirty="0"/>
              <a:t>in SQL Server Data Tools, Visual Studio, or the Report Builder.</a:t>
            </a:r>
            <a:endParaRPr lang="en-US" sz="2300" dirty="0"/>
          </a:p>
          <a:p>
            <a:pPr marL="742950" lvl="1" indent="-285750" eaLnBrk="1" hangingPunct="1">
              <a:lnSpc>
                <a:spcPct val="90000"/>
              </a:lnSpc>
              <a:spcBef>
                <a:spcPct val="20000"/>
              </a:spcBef>
              <a:buClr>
                <a:schemeClr val="tx2"/>
              </a:buClr>
              <a:buSzPct val="75000"/>
              <a:buFont typeface="Wingdings" pitchFamily="2" charset="2"/>
              <a:buChar char="l"/>
            </a:pPr>
            <a:r>
              <a:rPr lang="en-US" sz="2300" dirty="0"/>
              <a:t>Report authors may also want access to the Reporting Services Books Online to look up information as they create reports.</a:t>
            </a:r>
          </a:p>
        </p:txBody>
      </p:sp>
      <p:pic>
        <p:nvPicPr>
          <p:cNvPr id="385030" name="Picture 6"/>
          <p:cNvPicPr>
            <a:picLocks noChangeAspect="1" noChangeArrowheads="1"/>
          </p:cNvPicPr>
          <p:nvPr/>
        </p:nvPicPr>
        <p:blipFill>
          <a:blip r:embed="rId2" cstate="print"/>
          <a:srcRect/>
          <a:stretch>
            <a:fillRect/>
          </a:stretch>
        </p:blipFill>
        <p:spPr bwMode="auto">
          <a:xfrm>
            <a:off x="5071568" y="3048000"/>
            <a:ext cx="3920032" cy="3048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body" idx="1"/>
          </p:nvPr>
        </p:nvSpPr>
        <p:spPr>
          <a:xfrm>
            <a:off x="0" y="0"/>
            <a:ext cx="9144000" cy="6858000"/>
          </a:xfrm>
        </p:spPr>
        <p:txBody>
          <a:bodyPr/>
          <a:lstStyle/>
          <a:p>
            <a:pPr>
              <a:lnSpc>
                <a:spcPct val="90000"/>
              </a:lnSpc>
            </a:pPr>
            <a:r>
              <a:rPr lang="en-US" sz="3000" b="1">
                <a:effectLst/>
              </a:rPr>
              <a:t>The Distributed Installation</a:t>
            </a:r>
          </a:p>
          <a:p>
            <a:pPr lvl="1">
              <a:lnSpc>
                <a:spcPct val="90000"/>
              </a:lnSpc>
            </a:pPr>
            <a:r>
              <a:rPr lang="en-US" sz="2300">
                <a:effectLst/>
              </a:rPr>
              <a:t>In a distributed installation, the Reporting Services items discussed are not installed on a single computer. Instead, they are split between two computers that work together to create a complete Reporting Services system. </a:t>
            </a:r>
          </a:p>
          <a:p>
            <a:pPr lvl="1">
              <a:lnSpc>
                <a:spcPct val="90000"/>
              </a:lnSpc>
            </a:pPr>
            <a:r>
              <a:rPr lang="en-US" sz="2300">
                <a:effectLst/>
              </a:rPr>
              <a:t>One computer runs SQL Server 2005 or SQL Server 2008 and hosts the Report Catalog databases. </a:t>
            </a:r>
          </a:p>
          <a:p>
            <a:pPr lvl="1">
              <a:lnSpc>
                <a:spcPct val="90000"/>
              </a:lnSpc>
            </a:pPr>
            <a:r>
              <a:rPr lang="en-US" sz="2300">
                <a:effectLst/>
              </a:rPr>
              <a:t>This is the database server. The other computer runs the Reporting Services Windows service. This is the report server. </a:t>
            </a:r>
          </a:p>
          <a:p>
            <a:pPr lvl="1">
              <a:lnSpc>
                <a:spcPct val="90000"/>
              </a:lnSpc>
            </a:pPr>
            <a:r>
              <a:rPr lang="en-US" sz="2300">
                <a:effectLst/>
              </a:rPr>
              <a:t>The distributed installation has advantages when it comes to scalability. Because the workload of the server applications - SQL Server and the Reporting Services Windows service - is divided between two servers, it can serve reports to a larger number of simultaneous users. </a:t>
            </a:r>
          </a:p>
          <a:p>
            <a:pPr lvl="1">
              <a:lnSpc>
                <a:spcPct val="90000"/>
              </a:lnSpc>
            </a:pPr>
            <a:r>
              <a:rPr lang="en-US" sz="2300">
                <a:effectLst/>
              </a:rPr>
              <a:t>The disadvantage of this type of installation is that it is more complex to install and administer. However, if you need a high-volume solution, it is certainly worth the effort to obtain one that will provide satisfactory response times under a heavy workload.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152400" y="152400"/>
            <a:ext cx="8839200" cy="6400800"/>
          </a:xfrm>
        </p:spPr>
        <p:txBody>
          <a:bodyPr/>
          <a:lstStyle/>
          <a:p>
            <a:r>
              <a:rPr lang="en-US" b="1">
                <a:effectLst/>
              </a:rPr>
              <a:t>The Distributed Installation</a:t>
            </a:r>
            <a:endParaRPr lang="en-US" sz="3600" b="1">
              <a:effectLst/>
            </a:endParaRPr>
          </a:p>
        </p:txBody>
      </p:sp>
      <p:pic>
        <p:nvPicPr>
          <p:cNvPr id="387076" name="Picture 4"/>
          <p:cNvPicPr>
            <a:picLocks noChangeAspect="1" noChangeArrowheads="1"/>
          </p:cNvPicPr>
          <p:nvPr/>
        </p:nvPicPr>
        <p:blipFill>
          <a:blip r:embed="rId2" cstate="print"/>
          <a:srcRect/>
          <a:stretch>
            <a:fillRect/>
          </a:stretch>
        </p:blipFill>
        <p:spPr bwMode="auto">
          <a:xfrm>
            <a:off x="1219200" y="838200"/>
            <a:ext cx="7086600" cy="5805606"/>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body" idx="1"/>
          </p:nvPr>
        </p:nvSpPr>
        <p:spPr>
          <a:xfrm>
            <a:off x="-215900" y="76200"/>
            <a:ext cx="9372600" cy="6934200"/>
          </a:xfrm>
        </p:spPr>
        <p:txBody>
          <a:bodyPr/>
          <a:lstStyle/>
          <a:p>
            <a:pPr>
              <a:lnSpc>
                <a:spcPct val="80000"/>
              </a:lnSpc>
              <a:buFont typeface="Wingdings" pitchFamily="2" charset="2"/>
              <a:buNone/>
            </a:pPr>
            <a:r>
              <a:rPr lang="en-US" b="1" dirty="0">
                <a:effectLst/>
              </a:rPr>
              <a:t>	The Scale-Out Installation</a:t>
            </a:r>
          </a:p>
          <a:p>
            <a:pPr lvl="1">
              <a:lnSpc>
                <a:spcPct val="90000"/>
              </a:lnSpc>
            </a:pPr>
            <a:r>
              <a:rPr lang="en-US" sz="2200" dirty="0">
                <a:effectLst/>
              </a:rPr>
              <a:t>The scale-out installation is a specialized form of the distributed installation, as shown in the next slide. In a scale-out installation, a single database server interacts with several report servers. </a:t>
            </a:r>
          </a:p>
          <a:p>
            <a:pPr lvl="1">
              <a:lnSpc>
                <a:spcPct val="90000"/>
              </a:lnSpc>
            </a:pPr>
            <a:r>
              <a:rPr lang="en-US" sz="2200" dirty="0">
                <a:effectLst/>
              </a:rPr>
              <a:t>Each of the report servers uses the same Report Catalog databases for its information. </a:t>
            </a:r>
          </a:p>
          <a:p>
            <a:pPr lvl="1">
              <a:lnSpc>
                <a:spcPct val="90000"/>
              </a:lnSpc>
            </a:pPr>
            <a:r>
              <a:rPr lang="en-US" sz="2200" dirty="0">
                <a:effectLst/>
              </a:rPr>
              <a:t>By using additional report servers, we can handle even more simultaneous users with the scale-out installation than we could with the distributed installation.</a:t>
            </a:r>
          </a:p>
          <a:p>
            <a:pPr lvl="1">
              <a:lnSpc>
                <a:spcPct val="90000"/>
              </a:lnSpc>
            </a:pPr>
            <a:r>
              <a:rPr lang="en-US" sz="2200" dirty="0">
                <a:effectLst/>
              </a:rPr>
              <a:t>When report designers create reports, they can deploy them to any of the report servers. No matter which server is used, the reports will end up in the single Report Server database. </a:t>
            </a:r>
          </a:p>
          <a:p>
            <a:pPr lvl="1">
              <a:lnSpc>
                <a:spcPct val="90000"/>
              </a:lnSpc>
            </a:pPr>
            <a:r>
              <a:rPr lang="en-US" sz="2200" dirty="0">
                <a:effectLst/>
              </a:rPr>
              <a:t>Once the reports are in the Report Server database, they can be delivered by any of the report servers.</a:t>
            </a:r>
          </a:p>
          <a:p>
            <a:pPr lvl="1">
              <a:lnSpc>
                <a:spcPct val="90000"/>
              </a:lnSpc>
            </a:pPr>
            <a:r>
              <a:rPr lang="en-US" sz="2200" dirty="0">
                <a:effectLst/>
              </a:rPr>
              <a:t>Because all of the information about the Report Manager is stored in the Report Server database, any changes to the Report Manager configuration made on one server will take effect on all the servers.</a:t>
            </a:r>
          </a:p>
          <a:p>
            <a:pPr lvl="1">
              <a:lnSpc>
                <a:spcPct val="90000"/>
              </a:lnSpc>
            </a:pPr>
            <a:r>
              <a:rPr lang="en-US" sz="2200" dirty="0">
                <a:effectLst/>
              </a:rPr>
              <a:t>The scale-out installation may take additional effort to get up and running, but once it is ready to go, it provides an efficient means of serving a large number of users.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body" idx="1"/>
          </p:nvPr>
        </p:nvSpPr>
        <p:spPr>
          <a:xfrm>
            <a:off x="0" y="0"/>
            <a:ext cx="9144000" cy="2514600"/>
          </a:xfrm>
        </p:spPr>
        <p:txBody>
          <a:bodyPr/>
          <a:lstStyle/>
          <a:p>
            <a:r>
              <a:rPr lang="en-US" sz="3000" b="1">
                <a:effectLst/>
              </a:rPr>
              <a:t>The Scale-Out Installation</a:t>
            </a:r>
          </a:p>
          <a:p>
            <a:pPr lvl="1"/>
            <a:r>
              <a:rPr lang="en-US" sz="2100">
                <a:effectLst/>
              </a:rPr>
              <a:t>As with the distributed installation, the scale-out installation provides a way to handle a large number of simultaneous requests for reports. </a:t>
            </a:r>
          </a:p>
          <a:p>
            <a:pPr lvl="1"/>
            <a:r>
              <a:rPr lang="en-US" sz="2100">
                <a:effectLst/>
              </a:rPr>
              <a:t>Even though the scale-out installation uses a number of servers to deliver reports, it allows the Report Manager interface to be administered without duplication of effort. </a:t>
            </a:r>
          </a:p>
        </p:txBody>
      </p:sp>
      <p:pic>
        <p:nvPicPr>
          <p:cNvPr id="390148" name="Picture 4"/>
          <p:cNvPicPr>
            <a:picLocks noChangeAspect="1" noChangeArrowheads="1"/>
          </p:cNvPicPr>
          <p:nvPr/>
        </p:nvPicPr>
        <p:blipFill>
          <a:blip r:embed="rId2" cstate="print"/>
          <a:srcRect/>
          <a:stretch>
            <a:fillRect/>
          </a:stretch>
        </p:blipFill>
        <p:spPr bwMode="auto">
          <a:xfrm>
            <a:off x="1905000" y="2252004"/>
            <a:ext cx="5610225" cy="450672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body" idx="1"/>
          </p:nvPr>
        </p:nvSpPr>
        <p:spPr>
          <a:xfrm>
            <a:off x="152400" y="76200"/>
            <a:ext cx="8839200" cy="6553200"/>
          </a:xfrm>
        </p:spPr>
        <p:txBody>
          <a:bodyPr/>
          <a:lstStyle/>
          <a:p>
            <a:pPr>
              <a:lnSpc>
                <a:spcPct val="80000"/>
              </a:lnSpc>
              <a:buNone/>
            </a:pPr>
            <a:r>
              <a:rPr lang="en-US" b="1" dirty="0">
                <a:effectLst/>
              </a:rPr>
              <a:t>	</a:t>
            </a:r>
            <a:r>
              <a:rPr lang="en-CA" b="1" dirty="0" smtClean="0">
                <a:effectLst/>
              </a:rPr>
              <a:t>SharePoint </a:t>
            </a:r>
            <a:r>
              <a:rPr lang="en-CA" b="1" dirty="0">
                <a:effectLst/>
              </a:rPr>
              <a:t>Integrated Mode Installation</a:t>
            </a:r>
            <a:endParaRPr lang="en-US" b="1" dirty="0">
              <a:effectLst/>
            </a:endParaRPr>
          </a:p>
          <a:p>
            <a:r>
              <a:rPr lang="en-CA" sz="2200" dirty="0">
                <a:effectLst/>
              </a:rPr>
              <a:t>For all of the types of Reporting Services installations previously mentioned, the </a:t>
            </a:r>
            <a:r>
              <a:rPr lang="en-CA" sz="2200" dirty="0" smtClean="0">
                <a:effectLst/>
              </a:rPr>
              <a:t>Report Manager </a:t>
            </a:r>
            <a:r>
              <a:rPr lang="en-CA" sz="2200" dirty="0">
                <a:effectLst/>
              </a:rPr>
              <a:t>user interface, provided by Reporting Services itself, facilitates the </a:t>
            </a:r>
            <a:r>
              <a:rPr lang="en-CA" sz="2200" dirty="0" smtClean="0">
                <a:effectLst/>
              </a:rPr>
              <a:t>interaction of </a:t>
            </a:r>
            <a:r>
              <a:rPr lang="en-CA" sz="2200" dirty="0">
                <a:effectLst/>
              </a:rPr>
              <a:t>users with the reports. </a:t>
            </a:r>
            <a:endParaRPr lang="en-CA" sz="2200" dirty="0" smtClean="0">
              <a:effectLst/>
            </a:endParaRPr>
          </a:p>
          <a:p>
            <a:r>
              <a:rPr lang="en-CA" sz="2200" dirty="0" smtClean="0">
                <a:effectLst/>
              </a:rPr>
              <a:t>It </a:t>
            </a:r>
            <a:r>
              <a:rPr lang="en-CA" sz="2200" dirty="0">
                <a:effectLst/>
              </a:rPr>
              <a:t>is also possible to install Reporting Services so that </a:t>
            </a:r>
            <a:r>
              <a:rPr lang="en-CA" sz="2200" dirty="0" smtClean="0">
                <a:effectLst/>
              </a:rPr>
              <a:t>a SharePoint </a:t>
            </a:r>
            <a:r>
              <a:rPr lang="en-CA" sz="2200" dirty="0">
                <a:effectLst/>
              </a:rPr>
              <a:t>server provides the interface for interaction with the reports. This is </a:t>
            </a:r>
            <a:r>
              <a:rPr lang="en-CA" sz="2200" dirty="0" smtClean="0">
                <a:effectLst/>
              </a:rPr>
              <a:t>known as </a:t>
            </a:r>
            <a:r>
              <a:rPr lang="en-CA" sz="2200" dirty="0">
                <a:effectLst/>
              </a:rPr>
              <a:t>Reporting Services SharePoint Integrated mode.</a:t>
            </a:r>
            <a:endParaRPr lang="en-CA" sz="2200" dirty="0">
              <a:effectLst/>
            </a:endParaRPr>
          </a:p>
          <a:p>
            <a:r>
              <a:rPr lang="en-CA" sz="2200" dirty="0">
                <a:effectLst/>
              </a:rPr>
              <a:t>When </a:t>
            </a:r>
            <a:r>
              <a:rPr lang="en-CA" sz="2200" dirty="0" smtClean="0">
                <a:effectLst/>
              </a:rPr>
              <a:t>operating </a:t>
            </a:r>
            <a:r>
              <a:rPr lang="en-CA" sz="2200" dirty="0">
                <a:effectLst/>
              </a:rPr>
              <a:t>in SharePoint Integrated mode, reports are stored as </a:t>
            </a:r>
            <a:r>
              <a:rPr lang="en-CA" sz="2200" dirty="0" smtClean="0">
                <a:effectLst/>
              </a:rPr>
              <a:t>documents on </a:t>
            </a:r>
            <a:r>
              <a:rPr lang="en-CA" sz="2200" dirty="0">
                <a:effectLst/>
              </a:rPr>
              <a:t>a SharePoint Server. This allows you to manage reports in the same way you </a:t>
            </a:r>
            <a:r>
              <a:rPr lang="en-CA" sz="2200" dirty="0" smtClean="0">
                <a:effectLst/>
              </a:rPr>
              <a:t>would manage </a:t>
            </a:r>
            <a:r>
              <a:rPr lang="en-CA" sz="2200" dirty="0">
                <a:effectLst/>
              </a:rPr>
              <a:t>Word documents and Excel spreadsheets. </a:t>
            </a:r>
            <a:endParaRPr lang="en-CA" sz="2200" dirty="0" smtClean="0">
              <a:effectLst/>
            </a:endParaRPr>
          </a:p>
          <a:p>
            <a:r>
              <a:rPr lang="en-CA" sz="2200" dirty="0" smtClean="0">
                <a:effectLst/>
              </a:rPr>
              <a:t>Many </a:t>
            </a:r>
            <a:r>
              <a:rPr lang="en-CA" sz="2200" dirty="0">
                <a:effectLst/>
              </a:rPr>
              <a:t>of the SharePoint </a:t>
            </a:r>
            <a:r>
              <a:rPr lang="en-CA" sz="2200" dirty="0" smtClean="0">
                <a:effectLst/>
              </a:rPr>
              <a:t>features available </a:t>
            </a:r>
            <a:r>
              <a:rPr lang="en-CA" sz="2200" dirty="0">
                <a:effectLst/>
              </a:rPr>
              <a:t>for document </a:t>
            </a:r>
            <a:r>
              <a:rPr lang="en-CA" sz="2200" dirty="0" smtClean="0">
                <a:effectLst/>
              </a:rPr>
              <a:t>management</a:t>
            </a:r>
            <a:r>
              <a:rPr lang="en-CA" sz="2200" dirty="0">
                <a:effectLst/>
              </a:rPr>
              <a:t>, such as searching and version control, can </a:t>
            </a:r>
            <a:r>
              <a:rPr lang="en-CA" sz="2200" dirty="0" smtClean="0">
                <a:effectLst/>
              </a:rPr>
              <a:t>be applied </a:t>
            </a:r>
            <a:r>
              <a:rPr lang="en-CA" sz="2200" dirty="0">
                <a:effectLst/>
              </a:rPr>
              <a:t>to Reporting Services reports. </a:t>
            </a:r>
            <a:endParaRPr lang="en-CA" sz="2200" dirty="0" smtClean="0">
              <a:effectLst/>
            </a:endParaRPr>
          </a:p>
          <a:p>
            <a:r>
              <a:rPr lang="en-CA" sz="2200" dirty="0" smtClean="0">
                <a:effectLst/>
              </a:rPr>
              <a:t>In </a:t>
            </a:r>
            <a:r>
              <a:rPr lang="en-CA" sz="2200" dirty="0">
                <a:effectLst/>
              </a:rPr>
              <a:t>addition, existing SharePoint security can </a:t>
            </a:r>
            <a:r>
              <a:rPr lang="en-CA" sz="2200" dirty="0" smtClean="0">
                <a:effectLst/>
              </a:rPr>
              <a:t>be applied </a:t>
            </a:r>
            <a:r>
              <a:rPr lang="en-CA" sz="2200" dirty="0">
                <a:effectLst/>
              </a:rPr>
              <a:t>to reports rather than requiring the creation of a second security structure </a:t>
            </a:r>
            <a:r>
              <a:rPr lang="en-CA" sz="2200" dirty="0" smtClean="0">
                <a:effectLst/>
              </a:rPr>
              <a:t>in Report </a:t>
            </a:r>
            <a:r>
              <a:rPr lang="en-CA" sz="2200" dirty="0">
                <a:effectLst/>
              </a:rPr>
              <a:t>Manager</a:t>
            </a:r>
            <a:r>
              <a:rPr lang="en-CA" sz="2200" dirty="0" smtClean="0">
                <a:effectLst/>
              </a:rPr>
              <a:t>.</a:t>
            </a:r>
            <a:endParaRPr lang="en-US" sz="2200" dirty="0">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body" idx="1"/>
          </p:nvPr>
        </p:nvSpPr>
        <p:spPr>
          <a:xfrm>
            <a:off x="0" y="152400"/>
            <a:ext cx="9144000" cy="6858000"/>
          </a:xfrm>
        </p:spPr>
        <p:txBody>
          <a:bodyPr/>
          <a:lstStyle/>
          <a:p>
            <a:pPr>
              <a:lnSpc>
                <a:spcPct val="80000"/>
              </a:lnSpc>
            </a:pPr>
            <a:r>
              <a:rPr lang="en-US" sz="2400" b="1" dirty="0">
                <a:effectLst/>
              </a:rPr>
              <a:t>Installation Requirements - Hardware Requirements</a:t>
            </a:r>
          </a:p>
          <a:p>
            <a:pPr lvl="1">
              <a:lnSpc>
                <a:spcPct val="90000"/>
              </a:lnSpc>
            </a:pPr>
            <a:r>
              <a:rPr lang="en-US" sz="2200" dirty="0">
                <a:effectLst/>
              </a:rPr>
              <a:t>With Reporting Services, we are dealing with a server application that will be handling requests from a number of users at the same time. In most installations, the Reporting Services Windows service will be sharing processor time and computer memory with SQL Server 2008. We need to have enough server power so both of these systems can happily coexist.</a:t>
            </a:r>
          </a:p>
          <a:p>
            <a:pPr lvl="2">
              <a:lnSpc>
                <a:spcPct val="90000"/>
              </a:lnSpc>
            </a:pPr>
            <a:r>
              <a:rPr lang="en-US" sz="1800" b="1" dirty="0">
                <a:effectLst/>
              </a:rPr>
              <a:t>Processor</a:t>
            </a:r>
            <a:r>
              <a:rPr lang="en-US" sz="1800" dirty="0">
                <a:effectLst/>
              </a:rPr>
              <a:t> </a:t>
            </a:r>
            <a:r>
              <a:rPr lang="en-US" sz="1800" dirty="0" smtClean="0">
                <a:effectLst/>
              </a:rPr>
              <a:t>- </a:t>
            </a:r>
            <a:r>
              <a:rPr lang="en-CA" sz="1800" dirty="0" smtClean="0">
                <a:effectLst/>
              </a:rPr>
              <a:t>Microsoft’s </a:t>
            </a:r>
            <a:r>
              <a:rPr lang="en-CA" sz="1800" dirty="0">
                <a:effectLst/>
              </a:rPr>
              <a:t>stated minimum processor is a 1 gigahertz (GHz) Pentium </a:t>
            </a:r>
            <a:r>
              <a:rPr lang="en-CA" sz="1800" dirty="0" smtClean="0">
                <a:effectLst/>
              </a:rPr>
              <a:t>III compatible processor</a:t>
            </a:r>
            <a:r>
              <a:rPr lang="en-CA" sz="1800" dirty="0">
                <a:effectLst/>
              </a:rPr>
              <a:t>. You should install Reporting Services on this type of computer </a:t>
            </a:r>
            <a:r>
              <a:rPr lang="en-CA" sz="1800" dirty="0" smtClean="0">
                <a:effectLst/>
              </a:rPr>
              <a:t>only if </a:t>
            </a:r>
            <a:r>
              <a:rPr lang="en-CA" sz="1800" dirty="0">
                <a:effectLst/>
              </a:rPr>
              <a:t>you are a patient person. A more realistic low end is probably a Pentium Dual-core </a:t>
            </a:r>
            <a:r>
              <a:rPr lang="en-CA" sz="1800" dirty="0" smtClean="0">
                <a:effectLst/>
              </a:rPr>
              <a:t>at 1.6 </a:t>
            </a:r>
            <a:r>
              <a:rPr lang="en-CA" sz="1800" dirty="0">
                <a:effectLst/>
              </a:rPr>
              <a:t>GHz. </a:t>
            </a:r>
            <a:r>
              <a:rPr lang="en-CA" sz="1800" dirty="0">
                <a:effectLst/>
              </a:rPr>
              <a:t>This is true even for the report author installation. </a:t>
            </a:r>
            <a:r>
              <a:rPr lang="en-CA" sz="1800" dirty="0">
                <a:effectLst/>
              </a:rPr>
              <a:t>SQL Server Data Tools </a:t>
            </a:r>
            <a:r>
              <a:rPr lang="en-CA" sz="1800" dirty="0" smtClean="0">
                <a:effectLst/>
              </a:rPr>
              <a:t>and Visual </a:t>
            </a:r>
            <a:r>
              <a:rPr lang="en-CA" sz="1800" dirty="0">
                <a:effectLst/>
              </a:rPr>
              <a:t>Studio demand a fair amount of horsepower to keep them from being sluggish.</a:t>
            </a:r>
            <a:endParaRPr lang="en-US" sz="1800" dirty="0">
              <a:effectLst/>
            </a:endParaRPr>
          </a:p>
          <a:p>
            <a:pPr lvl="2">
              <a:lnSpc>
                <a:spcPct val="90000"/>
              </a:lnSpc>
            </a:pPr>
            <a:r>
              <a:rPr lang="en-US" sz="1800" b="1" dirty="0">
                <a:effectLst/>
              </a:rPr>
              <a:t>Computer Memory</a:t>
            </a:r>
            <a:r>
              <a:rPr lang="en-US" sz="1800" dirty="0">
                <a:effectLst/>
              </a:rPr>
              <a:t> - </a:t>
            </a:r>
            <a:r>
              <a:rPr lang="en-CA" sz="1800" dirty="0">
                <a:effectLst/>
              </a:rPr>
              <a:t>Microsoft’s minimum requirement for computer memory is </a:t>
            </a:r>
            <a:r>
              <a:rPr lang="en-CA" sz="1800" dirty="0" smtClean="0">
                <a:effectLst/>
              </a:rPr>
              <a:t>512 megabytes </a:t>
            </a:r>
            <a:r>
              <a:rPr lang="en-CA" sz="1800" dirty="0">
                <a:effectLst/>
              </a:rPr>
              <a:t>(MB). </a:t>
            </a:r>
            <a:r>
              <a:rPr lang="en-CA" sz="1800" dirty="0">
                <a:effectLst/>
              </a:rPr>
              <a:t>This is, indeed, a bare minimum. </a:t>
            </a:r>
            <a:r>
              <a:rPr lang="en-CA" sz="1800" dirty="0">
                <a:effectLst/>
              </a:rPr>
              <a:t>If you are running the </a:t>
            </a:r>
            <a:r>
              <a:rPr lang="en-CA" sz="1800" dirty="0" smtClean="0">
                <a:effectLst/>
              </a:rPr>
              <a:t>Reporting Services </a:t>
            </a:r>
            <a:r>
              <a:rPr lang="en-CA" sz="1800" dirty="0">
                <a:effectLst/>
              </a:rPr>
              <a:t>Windows service on the same server with SQL Server, that minimum </a:t>
            </a:r>
            <a:r>
              <a:rPr lang="en-CA" sz="1800" dirty="0" smtClean="0">
                <a:effectLst/>
              </a:rPr>
              <a:t>should probably </a:t>
            </a:r>
            <a:r>
              <a:rPr lang="en-CA" sz="1800" dirty="0">
                <a:effectLst/>
              </a:rPr>
              <a:t>go up to 2GB. Again, these are the absolute </a:t>
            </a:r>
            <a:r>
              <a:rPr lang="en-CA" sz="1800" dirty="0" smtClean="0">
                <a:effectLst/>
              </a:rPr>
              <a:t>minimums - 4GB </a:t>
            </a:r>
            <a:r>
              <a:rPr lang="en-CA" sz="1800" dirty="0">
                <a:effectLst/>
              </a:rPr>
              <a:t>or more is </a:t>
            </a:r>
            <a:r>
              <a:rPr lang="en-CA" sz="1800" dirty="0" smtClean="0">
                <a:effectLst/>
              </a:rPr>
              <a:t>a much </a:t>
            </a:r>
            <a:r>
              <a:rPr lang="en-CA" sz="1800" dirty="0">
                <a:effectLst/>
              </a:rPr>
              <a:t>better place to start.</a:t>
            </a:r>
            <a:endParaRPr lang="en-US" sz="1800" dirty="0">
              <a:effectLst/>
            </a:endParaRPr>
          </a:p>
          <a:p>
            <a:pPr lvl="2">
              <a:lnSpc>
                <a:spcPct val="90000"/>
              </a:lnSpc>
            </a:pPr>
            <a:r>
              <a:rPr lang="en-US" sz="1800" b="1" dirty="0">
                <a:effectLst/>
              </a:rPr>
              <a:t>Disk Space</a:t>
            </a:r>
            <a:r>
              <a:rPr lang="en-US" sz="1800" dirty="0">
                <a:effectLst/>
              </a:rPr>
              <a:t> </a:t>
            </a:r>
            <a:r>
              <a:rPr lang="en-US" sz="1800" dirty="0" smtClean="0">
                <a:effectLst/>
              </a:rPr>
              <a:t>- </a:t>
            </a:r>
            <a:r>
              <a:rPr lang="en-CA" sz="1800" dirty="0" smtClean="0">
                <a:effectLst/>
              </a:rPr>
              <a:t>A </a:t>
            </a:r>
            <a:r>
              <a:rPr lang="en-CA" sz="1800" dirty="0">
                <a:effectLst/>
              </a:rPr>
              <a:t>server installation of Reporting Services requires a minimum of </a:t>
            </a:r>
            <a:r>
              <a:rPr lang="en-CA" sz="1800" dirty="0" smtClean="0">
                <a:effectLst/>
              </a:rPr>
              <a:t>120MB of </a:t>
            </a:r>
            <a:r>
              <a:rPr lang="en-CA" sz="1800" dirty="0">
                <a:effectLst/>
              </a:rPr>
              <a:t>disk space. </a:t>
            </a:r>
            <a:r>
              <a:rPr lang="en-CA" sz="1800" dirty="0">
                <a:effectLst/>
              </a:rPr>
              <a:t>This does not include the space required for SQL Server 2012. </a:t>
            </a:r>
            <a:r>
              <a:rPr lang="en-CA" sz="1800" dirty="0">
                <a:effectLst/>
              </a:rPr>
              <a:t>Consult </a:t>
            </a:r>
            <a:r>
              <a:rPr lang="en-CA" sz="1800" dirty="0" smtClean="0">
                <a:effectLst/>
              </a:rPr>
              <a:t>the Microsoft </a:t>
            </a:r>
            <a:r>
              <a:rPr lang="en-CA" sz="1800" dirty="0">
                <a:effectLst/>
              </a:rPr>
              <a:t>website for information on the disk space requirements for these items</a:t>
            </a:r>
            <a:r>
              <a:rPr lang="en-CA" sz="1800" dirty="0" smtClean="0">
                <a:effectLst/>
              </a:rPr>
              <a:t>. A </a:t>
            </a:r>
            <a:r>
              <a:rPr lang="en-CA" sz="1800" dirty="0">
                <a:effectLst/>
              </a:rPr>
              <a:t>report author installation requires a minimum of 1.1GB of disk space. Plan </a:t>
            </a:r>
            <a:r>
              <a:rPr lang="en-CA" sz="1800" dirty="0" smtClean="0">
                <a:effectLst/>
              </a:rPr>
              <a:t>on using </a:t>
            </a:r>
            <a:r>
              <a:rPr lang="en-CA" sz="1800" dirty="0">
                <a:effectLst/>
              </a:rPr>
              <a:t>an additional 145MB if you are downloading and installing the sample reports.</a:t>
            </a:r>
            <a:endParaRPr lang="en-US" sz="1800" dirty="0">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body" idx="1"/>
          </p:nvPr>
        </p:nvSpPr>
        <p:spPr>
          <a:xfrm>
            <a:off x="0" y="0"/>
            <a:ext cx="9144000" cy="6858000"/>
          </a:xfrm>
        </p:spPr>
        <p:txBody>
          <a:bodyPr/>
          <a:lstStyle/>
          <a:p>
            <a:pPr>
              <a:lnSpc>
                <a:spcPct val="90000"/>
              </a:lnSpc>
            </a:pPr>
            <a:r>
              <a:rPr lang="en-US" sz="2200" b="1" dirty="0">
                <a:effectLst/>
              </a:rPr>
              <a:t>Installation Requirements - Software Requirements</a:t>
            </a:r>
          </a:p>
          <a:p>
            <a:pPr lvl="1">
              <a:lnSpc>
                <a:spcPct val="90000"/>
              </a:lnSpc>
            </a:pPr>
            <a:r>
              <a:rPr lang="en-US" sz="2000" dirty="0">
                <a:effectLst/>
              </a:rPr>
              <a:t>SQL Server </a:t>
            </a:r>
            <a:r>
              <a:rPr lang="en-US" sz="2000" dirty="0" smtClean="0">
                <a:effectLst/>
              </a:rPr>
              <a:t>2012 </a:t>
            </a:r>
            <a:r>
              <a:rPr lang="en-US" sz="2000" dirty="0">
                <a:effectLst/>
              </a:rPr>
              <a:t>Reporting Services will run on the following operating systems</a:t>
            </a:r>
            <a:r>
              <a:rPr lang="en-US" sz="2000" dirty="0" smtClean="0">
                <a:effectLst/>
              </a:rPr>
              <a:t>:</a:t>
            </a:r>
          </a:p>
          <a:p>
            <a:pPr lvl="1">
              <a:lnSpc>
                <a:spcPct val="90000"/>
              </a:lnSpc>
            </a:pPr>
            <a:endParaRPr lang="en-US" sz="2000" dirty="0">
              <a:effectLst/>
            </a:endParaRPr>
          </a:p>
          <a:p>
            <a:pPr lvl="2">
              <a:lnSpc>
                <a:spcPct val="90000"/>
              </a:lnSpc>
            </a:pPr>
            <a:r>
              <a:rPr lang="en-CA" sz="1800" dirty="0" smtClean="0">
                <a:effectLst/>
              </a:rPr>
              <a:t>Windows </a:t>
            </a:r>
            <a:r>
              <a:rPr lang="en-CA" sz="1800" dirty="0">
                <a:effectLst/>
              </a:rPr>
              <a:t>7 (32-bit or 64-bit)</a:t>
            </a:r>
          </a:p>
          <a:p>
            <a:pPr lvl="2">
              <a:lnSpc>
                <a:spcPct val="90000"/>
              </a:lnSpc>
            </a:pPr>
            <a:r>
              <a:rPr lang="en-CA" sz="1800" dirty="0" smtClean="0">
                <a:effectLst/>
              </a:rPr>
              <a:t>Vista </a:t>
            </a:r>
            <a:r>
              <a:rPr lang="en-CA" sz="1800" dirty="0">
                <a:effectLst/>
              </a:rPr>
              <a:t>(32-bit or 64-bit)</a:t>
            </a:r>
          </a:p>
          <a:p>
            <a:pPr lvl="2">
              <a:lnSpc>
                <a:spcPct val="90000"/>
              </a:lnSpc>
            </a:pPr>
            <a:r>
              <a:rPr lang="en-CA" sz="1800" dirty="0" smtClean="0">
                <a:effectLst/>
              </a:rPr>
              <a:t>Windows </a:t>
            </a:r>
            <a:r>
              <a:rPr lang="en-CA" sz="1800" dirty="0">
                <a:effectLst/>
              </a:rPr>
              <a:t>Server 2008 SP2 (32-bit or 64-bit)</a:t>
            </a:r>
          </a:p>
          <a:p>
            <a:pPr lvl="2">
              <a:lnSpc>
                <a:spcPct val="90000"/>
              </a:lnSpc>
            </a:pPr>
            <a:r>
              <a:rPr lang="pt-BR" sz="1800" dirty="0" smtClean="0">
                <a:effectLst/>
              </a:rPr>
              <a:t>Windows </a:t>
            </a:r>
            <a:r>
              <a:rPr lang="pt-BR" sz="1800" dirty="0">
                <a:effectLst/>
              </a:rPr>
              <a:t>Server 2008 R2</a:t>
            </a:r>
          </a:p>
          <a:p>
            <a:pPr lvl="1">
              <a:lnSpc>
                <a:spcPct val="90000"/>
              </a:lnSpc>
            </a:pPr>
            <a:endParaRPr lang="en-US" sz="2000" dirty="0" smtClean="0">
              <a:effectLst/>
            </a:endParaRPr>
          </a:p>
          <a:p>
            <a:pPr lvl="1">
              <a:lnSpc>
                <a:spcPct val="90000"/>
              </a:lnSpc>
            </a:pPr>
            <a:r>
              <a:rPr lang="en-US" sz="2000" dirty="0" smtClean="0">
                <a:effectLst/>
              </a:rPr>
              <a:t>The </a:t>
            </a:r>
            <a:r>
              <a:rPr lang="en-US" sz="2000" dirty="0">
                <a:effectLst/>
              </a:rPr>
              <a:t>following software must be installed and running properly on your computer before you can complete a server installation:</a:t>
            </a:r>
          </a:p>
          <a:p>
            <a:pPr lvl="2">
              <a:lnSpc>
                <a:spcPct val="90000"/>
              </a:lnSpc>
            </a:pPr>
            <a:endParaRPr lang="en-CA" sz="1800" dirty="0" smtClean="0">
              <a:effectLst/>
            </a:endParaRPr>
          </a:p>
          <a:p>
            <a:pPr lvl="2">
              <a:lnSpc>
                <a:spcPct val="90000"/>
              </a:lnSpc>
            </a:pPr>
            <a:r>
              <a:rPr lang="en-CA" sz="1800" dirty="0" smtClean="0">
                <a:effectLst/>
              </a:rPr>
              <a:t>Microsoft </a:t>
            </a:r>
            <a:r>
              <a:rPr lang="en-CA" sz="1800" dirty="0">
                <a:effectLst/>
              </a:rPr>
              <a:t>Windows Installer 4.5 or later</a:t>
            </a:r>
          </a:p>
          <a:p>
            <a:pPr lvl="2">
              <a:lnSpc>
                <a:spcPct val="90000"/>
              </a:lnSpc>
            </a:pPr>
            <a:r>
              <a:rPr lang="en-CA" sz="1800" dirty="0" smtClean="0">
                <a:effectLst/>
              </a:rPr>
              <a:t>Windows </a:t>
            </a:r>
            <a:r>
              <a:rPr lang="en-CA" sz="1800" dirty="0" err="1">
                <a:effectLst/>
              </a:rPr>
              <a:t>PowerShell</a:t>
            </a:r>
            <a:r>
              <a:rPr lang="en-CA" sz="1800" dirty="0">
                <a:effectLst/>
              </a:rPr>
              <a:t> 2.0</a:t>
            </a:r>
          </a:p>
          <a:p>
            <a:pPr lvl="2">
              <a:lnSpc>
                <a:spcPct val="90000"/>
              </a:lnSpc>
            </a:pPr>
            <a:r>
              <a:rPr lang="en-CA" sz="1800" dirty="0" smtClean="0">
                <a:effectLst/>
              </a:rPr>
              <a:t>Microsoft </a:t>
            </a:r>
            <a:r>
              <a:rPr lang="en-CA" sz="1800" dirty="0">
                <a:effectLst/>
              </a:rPr>
              <a:t>.NET Framework version </a:t>
            </a:r>
            <a:r>
              <a:rPr lang="en-CA" sz="1800" dirty="0" smtClean="0">
                <a:effectLst/>
              </a:rPr>
              <a:t>4.0</a:t>
            </a:r>
          </a:p>
          <a:p>
            <a:pPr lvl="2">
              <a:lnSpc>
                <a:spcPct val="90000"/>
              </a:lnSpc>
              <a:buNone/>
            </a:pPr>
            <a:endParaRPr lang="en-CA" sz="1800" dirty="0" smtClean="0">
              <a:effectLst/>
            </a:endParaRPr>
          </a:p>
          <a:p>
            <a:pPr lvl="1">
              <a:lnSpc>
                <a:spcPct val="90000"/>
              </a:lnSpc>
            </a:pPr>
            <a:r>
              <a:rPr lang="en-US" sz="2000" dirty="0">
                <a:effectLst/>
              </a:rPr>
              <a:t>Microsoft .NET Framework 4.0 will be installed as the first step in the SQL Server 2012 installation process if it is not already present on the target computer.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0" y="0"/>
            <a:ext cx="9144000" cy="6858000"/>
          </a:xfrm>
        </p:spPr>
        <p:txBody>
          <a:bodyPr/>
          <a:lstStyle/>
          <a:p>
            <a:r>
              <a:rPr lang="en-US" b="1" dirty="0">
                <a:effectLst/>
              </a:rPr>
              <a:t>Distributed Installation and Scale-Out Installation </a:t>
            </a:r>
            <a:r>
              <a:rPr lang="en-US" b="1" dirty="0" smtClean="0">
                <a:effectLst/>
              </a:rPr>
              <a:t>Considerations</a:t>
            </a:r>
          </a:p>
          <a:p>
            <a:endParaRPr lang="en-US" b="1" dirty="0">
              <a:effectLst/>
            </a:endParaRPr>
          </a:p>
          <a:p>
            <a:pPr lvl="1"/>
            <a:r>
              <a:rPr lang="en-US" sz="2600" dirty="0">
                <a:effectLst/>
              </a:rPr>
              <a:t>If you create a distributed installation, the report server and the database server must be in the same domain or in domains that have a trust relationship. </a:t>
            </a:r>
            <a:endParaRPr lang="en-US" sz="2600" dirty="0" smtClean="0">
              <a:effectLst/>
            </a:endParaRPr>
          </a:p>
          <a:p>
            <a:pPr lvl="1"/>
            <a:endParaRPr lang="en-US" sz="2600" dirty="0">
              <a:effectLst/>
            </a:endParaRPr>
          </a:p>
          <a:p>
            <a:pPr lvl="1"/>
            <a:r>
              <a:rPr lang="en-US" sz="2600" dirty="0">
                <a:effectLst/>
              </a:rPr>
              <a:t>If you create a scale-out installation, all the report servers and the database server must be in the same domain or in domains that have a trust relationship.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0" y="0"/>
            <a:ext cx="9144000" cy="6858000"/>
          </a:xfrm>
        </p:spPr>
        <p:txBody>
          <a:bodyPr/>
          <a:lstStyle/>
          <a:p>
            <a:r>
              <a:rPr lang="en-CA" b="1" dirty="0">
                <a:effectLst/>
              </a:rPr>
              <a:t>SharePoint Integrated Mode</a:t>
            </a:r>
            <a:r>
              <a:rPr lang="en-US" b="1" dirty="0">
                <a:effectLst/>
              </a:rPr>
              <a:t> Considerations</a:t>
            </a:r>
          </a:p>
          <a:p>
            <a:endParaRPr lang="en-US" sz="1200" b="1" dirty="0">
              <a:effectLst/>
            </a:endParaRPr>
          </a:p>
          <a:p>
            <a:pPr lvl="1"/>
            <a:r>
              <a:rPr lang="en-CA" sz="2600" dirty="0" smtClean="0">
                <a:effectLst/>
              </a:rPr>
              <a:t>For </a:t>
            </a:r>
            <a:r>
              <a:rPr lang="en-CA" sz="2600" dirty="0">
                <a:effectLst/>
              </a:rPr>
              <a:t>a SharePoint Integrated mode installation, you must have an instance </a:t>
            </a:r>
            <a:r>
              <a:rPr lang="en-CA" sz="2600" dirty="0" smtClean="0">
                <a:effectLst/>
              </a:rPr>
              <a:t>of SharePoint </a:t>
            </a:r>
            <a:r>
              <a:rPr lang="en-CA" sz="2600" dirty="0">
                <a:effectLst/>
              </a:rPr>
              <a:t>running on the server where you will be installing Reporting Services. </a:t>
            </a:r>
            <a:r>
              <a:rPr lang="en-CA" sz="2600" dirty="0" smtClean="0">
                <a:effectLst/>
              </a:rPr>
              <a:t>The following </a:t>
            </a:r>
            <a:r>
              <a:rPr lang="en-CA" sz="2600" dirty="0">
                <a:effectLst/>
              </a:rPr>
              <a:t>versions of SharePoint are supported</a:t>
            </a:r>
            <a:r>
              <a:rPr lang="en-CA" sz="2600" dirty="0" smtClean="0">
                <a:effectLst/>
              </a:rPr>
              <a:t>:</a:t>
            </a:r>
          </a:p>
          <a:p>
            <a:pPr lvl="1"/>
            <a:endParaRPr lang="en-CA" sz="2600" dirty="0">
              <a:effectLst/>
            </a:endParaRPr>
          </a:p>
          <a:p>
            <a:pPr lvl="2"/>
            <a:r>
              <a:rPr lang="en-CA" sz="2200" dirty="0" smtClean="0">
                <a:effectLst/>
              </a:rPr>
              <a:t>SharePoint </a:t>
            </a:r>
            <a:r>
              <a:rPr lang="en-CA" sz="2200" dirty="0">
                <a:effectLst/>
              </a:rPr>
              <a:t>Foundation 2010</a:t>
            </a:r>
          </a:p>
          <a:p>
            <a:pPr lvl="2"/>
            <a:r>
              <a:rPr lang="en-CA" sz="2200" dirty="0" smtClean="0">
                <a:effectLst/>
              </a:rPr>
              <a:t>SharePoint </a:t>
            </a:r>
            <a:r>
              <a:rPr lang="en-CA" sz="2200" dirty="0">
                <a:effectLst/>
              </a:rPr>
              <a:t>Server 2010</a:t>
            </a:r>
          </a:p>
          <a:p>
            <a:pPr lvl="2"/>
            <a:r>
              <a:rPr lang="en-CA" sz="2200" dirty="0" smtClean="0">
                <a:effectLst/>
              </a:rPr>
              <a:t>Windows </a:t>
            </a:r>
            <a:r>
              <a:rPr lang="en-CA" sz="2200" dirty="0">
                <a:effectLst/>
              </a:rPr>
              <a:t>SharePoint Services 3.0</a:t>
            </a:r>
          </a:p>
          <a:p>
            <a:pPr lvl="2"/>
            <a:r>
              <a:rPr lang="en-CA" sz="2200" dirty="0" smtClean="0">
                <a:effectLst/>
              </a:rPr>
              <a:t>Office </a:t>
            </a:r>
            <a:r>
              <a:rPr lang="en-CA" sz="2200" dirty="0">
                <a:effectLst/>
              </a:rPr>
              <a:t>SharePoint Server </a:t>
            </a:r>
            <a:r>
              <a:rPr lang="en-CA" sz="2200" dirty="0" smtClean="0">
                <a:effectLst/>
              </a:rPr>
              <a:t>2007</a:t>
            </a:r>
          </a:p>
          <a:p>
            <a:pPr lvl="2"/>
            <a:endParaRPr lang="en-CA" sz="2200" dirty="0">
              <a:effectLst/>
            </a:endParaRPr>
          </a:p>
          <a:p>
            <a:pPr lvl="1"/>
            <a:r>
              <a:rPr lang="en-CA" sz="2600" dirty="0">
                <a:effectLst/>
              </a:rPr>
              <a:t>Note that SharePoint 2010 requires Windows Server 2008 SP2 or Windows </a:t>
            </a:r>
            <a:r>
              <a:rPr lang="en-CA" sz="2600" dirty="0" smtClean="0">
                <a:effectLst/>
              </a:rPr>
              <a:t>Server 2008 </a:t>
            </a:r>
            <a:r>
              <a:rPr lang="en-CA" sz="2600" dirty="0">
                <a:effectLst/>
              </a:rPr>
              <a:t>R2, and is only available as a 64-bit install</a:t>
            </a:r>
            <a:r>
              <a:rPr lang="en-CA" sz="2600" dirty="0" smtClean="0">
                <a:effectLst/>
              </a:rPr>
              <a:t>.</a:t>
            </a:r>
            <a:endParaRPr lang="en-US" sz="2600"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Rectangle 4"/>
          <p:cNvSpPr>
            <a:spLocks noGrp="1" noChangeArrowheads="1"/>
          </p:cNvSpPr>
          <p:nvPr>
            <p:ph type="body" idx="1"/>
          </p:nvPr>
        </p:nvSpPr>
        <p:spPr>
          <a:xfrm>
            <a:off x="152400" y="228600"/>
            <a:ext cx="8839200" cy="6629400"/>
          </a:xfrm>
          <a:noFill/>
          <a:ln/>
        </p:spPr>
        <p:txBody>
          <a:bodyPr/>
          <a:lstStyle/>
          <a:p>
            <a:pPr>
              <a:lnSpc>
                <a:spcPct val="80000"/>
              </a:lnSpc>
            </a:pPr>
            <a:r>
              <a:rPr lang="en-US" b="1" dirty="0">
                <a:effectLst/>
              </a:rPr>
              <a:t>The Parts of the Whole</a:t>
            </a:r>
          </a:p>
          <a:p>
            <a:pPr lvl="1"/>
            <a:r>
              <a:rPr lang="en-US" sz="2300" dirty="0">
                <a:effectLst/>
              </a:rPr>
              <a:t>Reporting Services is not a single program that runs on a computer to produce reports.</a:t>
            </a:r>
          </a:p>
          <a:p>
            <a:pPr lvl="1"/>
            <a:r>
              <a:rPr lang="en-US" sz="2300" dirty="0">
                <a:effectLst/>
              </a:rPr>
              <a:t>Instead, it is a number of applications, utilities, and databases that work together to create a report management environment. </a:t>
            </a:r>
          </a:p>
          <a:p>
            <a:pPr lvl="1"/>
            <a:r>
              <a:rPr lang="en-US" sz="2300" dirty="0">
                <a:effectLst/>
              </a:rPr>
              <a:t>As you plan your Reporting Services installation, it is important that you understand a little bit about each piece of the puzzle and how all these pieces work together to create a complete system.</a:t>
            </a:r>
          </a:p>
          <a:p>
            <a:pPr lvl="1"/>
            <a:r>
              <a:rPr lang="en-US" sz="2300" dirty="0">
                <a:effectLst/>
              </a:rPr>
              <a:t>Figure in the next slide below shows all the parts that make up a complete Reporting Services installation.</a:t>
            </a:r>
          </a:p>
          <a:p>
            <a:pPr lvl="1"/>
            <a:r>
              <a:rPr lang="en-US" sz="2300" dirty="0">
                <a:effectLst/>
              </a:rPr>
              <a:t>Each part has a specific role to play in the development, management, and delivery of reports, or in the management of the Reporting Services environment itself.</a:t>
            </a:r>
          </a:p>
          <a:p>
            <a:pPr lvl="1"/>
            <a:r>
              <a:rPr lang="en-US" sz="2300" dirty="0">
                <a:effectLst/>
              </a:rPr>
              <a:t>All of these items can be installed as part of the SQL Server </a:t>
            </a:r>
            <a:r>
              <a:rPr lang="en-US" sz="2300" dirty="0" smtClean="0">
                <a:effectLst/>
              </a:rPr>
              <a:t>2012 </a:t>
            </a:r>
            <a:r>
              <a:rPr lang="en-US" sz="2300" dirty="0">
                <a:effectLst/>
              </a:rPr>
              <a:t>installation process.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body" idx="1"/>
          </p:nvPr>
        </p:nvSpPr>
        <p:spPr>
          <a:xfrm>
            <a:off x="0" y="0"/>
            <a:ext cx="9144000" cy="6858000"/>
          </a:xfrm>
        </p:spPr>
        <p:txBody>
          <a:bodyPr/>
          <a:lstStyle/>
          <a:p>
            <a:r>
              <a:rPr lang="en-US" b="1" dirty="0">
                <a:effectLst/>
              </a:rPr>
              <a:t>Database Server Considerations</a:t>
            </a:r>
          </a:p>
          <a:p>
            <a:pPr lvl="1"/>
            <a:r>
              <a:rPr lang="en-US" dirty="0">
                <a:effectLst/>
              </a:rPr>
              <a:t>The following are a couple of things to keep in mind as you are determining which server will host the Reporting Services databases:</a:t>
            </a:r>
          </a:p>
          <a:p>
            <a:pPr lvl="2"/>
            <a:r>
              <a:rPr lang="en-US" dirty="0">
                <a:effectLst/>
              </a:rPr>
              <a:t>The Report Server and Report Server Temp DB databases must be hosted by SQL Server </a:t>
            </a:r>
            <a:r>
              <a:rPr lang="en-US" dirty="0" smtClean="0">
                <a:effectLst/>
              </a:rPr>
              <a:t>2005, SQL </a:t>
            </a:r>
            <a:r>
              <a:rPr lang="en-US" dirty="0">
                <a:effectLst/>
              </a:rPr>
              <a:t>Server 2008, </a:t>
            </a:r>
            <a:r>
              <a:rPr lang="en-CA" dirty="0">
                <a:effectLst/>
              </a:rPr>
              <a:t>SQL Server 2008 R2, or SQL Server 2012</a:t>
            </a:r>
            <a:r>
              <a:rPr lang="en-US" dirty="0">
                <a:effectLst/>
              </a:rPr>
              <a:t>. </a:t>
            </a:r>
            <a:r>
              <a:rPr lang="en-US" dirty="0">
                <a:effectLst/>
              </a:rPr>
              <a:t>They cannot be hosted by an earlier version of SQL Server.</a:t>
            </a:r>
          </a:p>
          <a:p>
            <a:pPr lvl="2"/>
            <a:r>
              <a:rPr lang="en-US" dirty="0">
                <a:effectLst/>
              </a:rPr>
              <a:t>If you do not want to use the default name for the Reporting Services database (</a:t>
            </a:r>
            <a:r>
              <a:rPr lang="en-US" dirty="0" err="1">
                <a:effectLst/>
              </a:rPr>
              <a:t>ReportServer</a:t>
            </a:r>
            <a:r>
              <a:rPr lang="en-US" dirty="0">
                <a:effectLst/>
              </a:rPr>
              <a:t>), you can specify a different name. The database name you specify must be 117 characters or fewer.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0" y="0"/>
            <a:ext cx="9144000" cy="6858000"/>
          </a:xfrm>
        </p:spPr>
        <p:txBody>
          <a:bodyPr/>
          <a:lstStyle/>
          <a:p>
            <a:pPr>
              <a:lnSpc>
                <a:spcPct val="90000"/>
              </a:lnSpc>
            </a:pPr>
            <a:r>
              <a:rPr lang="en-US" sz="2800" b="1">
                <a:effectLst/>
              </a:rPr>
              <a:t>E-mail (SMTP) Server</a:t>
            </a:r>
          </a:p>
          <a:p>
            <a:pPr lvl="1">
              <a:lnSpc>
                <a:spcPct val="90000"/>
              </a:lnSpc>
            </a:pPr>
            <a:r>
              <a:rPr lang="en-US" sz="2400">
                <a:effectLst/>
              </a:rPr>
              <a:t>If you are going to allow users to subscribe to reports and have them e-mailed, you need to specify the address of a Simple Mail Transfer Protocol (SMTP) server using the Reporting Services Configuration Manager. </a:t>
            </a:r>
          </a:p>
          <a:p>
            <a:pPr lvl="1">
              <a:lnSpc>
                <a:spcPct val="90000"/>
              </a:lnSpc>
            </a:pPr>
            <a:r>
              <a:rPr lang="en-US" sz="2400" i="1">
                <a:effectLst/>
              </a:rPr>
              <a:t>SMTP </a:t>
            </a:r>
            <a:r>
              <a:rPr lang="en-US" sz="2400">
                <a:effectLst/>
              </a:rPr>
              <a:t>is the standard for exchanging e-mail across the Internet. You need to specify the address of an e-mail server that will accept e-mail messages from the report server and send them to the appropriate recipients.</a:t>
            </a:r>
          </a:p>
          <a:p>
            <a:pPr lvl="1">
              <a:lnSpc>
                <a:spcPct val="90000"/>
              </a:lnSpc>
            </a:pPr>
            <a:r>
              <a:rPr lang="en-US" sz="2400">
                <a:effectLst/>
              </a:rPr>
              <a:t>In many cases, the address of your e-mail server is the same as the portion of your e-mail address that comes after the @ sign, prefaced by www. </a:t>
            </a:r>
          </a:p>
          <a:p>
            <a:pPr lvl="1">
              <a:lnSpc>
                <a:spcPct val="90000"/>
              </a:lnSpc>
            </a:pPr>
            <a:r>
              <a:rPr lang="en-US" sz="2400">
                <a:effectLst/>
              </a:rPr>
              <a:t>For example, if your e-mail address is MyEmail@Galactic.com, your e-mail server’s address is probably either www.Galactic.com or smtp.Galactic.com. </a:t>
            </a:r>
          </a:p>
          <a:p>
            <a:pPr lvl="1">
              <a:lnSpc>
                <a:spcPct val="90000"/>
              </a:lnSpc>
            </a:pPr>
            <a:r>
              <a:rPr lang="en-US" sz="2400">
                <a:effectLst/>
              </a:rPr>
              <a:t>Be sure to verify the address of your e-mail server with your e-mail administrator. Also, make sure this e-mail server supports the SMTP protocol and that it will accept and forward mail originating from other servers on your network.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body" idx="1"/>
          </p:nvPr>
        </p:nvSpPr>
        <p:spPr>
          <a:xfrm>
            <a:off x="0" y="-25400"/>
            <a:ext cx="9144000" cy="7086600"/>
          </a:xfrm>
        </p:spPr>
        <p:txBody>
          <a:bodyPr/>
          <a:lstStyle/>
          <a:p>
            <a:pPr>
              <a:lnSpc>
                <a:spcPct val="95000"/>
              </a:lnSpc>
            </a:pPr>
            <a:r>
              <a:rPr lang="en-US" sz="2400" b="1" dirty="0">
                <a:effectLst/>
              </a:rPr>
              <a:t>Encrypting Reporting Services Information</a:t>
            </a:r>
          </a:p>
          <a:p>
            <a:pPr lvl="1">
              <a:lnSpc>
                <a:spcPct val="95000"/>
              </a:lnSpc>
            </a:pPr>
            <a:r>
              <a:rPr lang="en-US" sz="2000" dirty="0">
                <a:effectLst/>
              </a:rPr>
              <a:t>One of the options you may specify in the Reporting Services Configuration Manager is a requirement to use a Secure Sockets Layer (SSL) connection when accessing the Report Manager website and the Report Server web service. </a:t>
            </a:r>
          </a:p>
          <a:p>
            <a:pPr lvl="1">
              <a:lnSpc>
                <a:spcPct val="95000"/>
              </a:lnSpc>
            </a:pPr>
            <a:r>
              <a:rPr lang="en-US" sz="2000" dirty="0">
                <a:effectLst/>
              </a:rPr>
              <a:t>When an SSL connection is used, all of the data transmitted across the network is encrypted, so it cannot be intercepted and read by anyone else. This is important if your reports contain sensitive personal or financial information.</a:t>
            </a:r>
          </a:p>
          <a:p>
            <a:pPr lvl="1">
              <a:lnSpc>
                <a:spcPct val="95000"/>
              </a:lnSpc>
            </a:pPr>
            <a:r>
              <a:rPr lang="en-US" sz="2000" dirty="0">
                <a:effectLst/>
              </a:rPr>
              <a:t>To use SSL on a server, the server must have a server certificate. Server certificates are purchased from a certificate authority and installed on your server. You can find information on certificate authorities on the Internet.</a:t>
            </a:r>
          </a:p>
          <a:p>
            <a:pPr lvl="1">
              <a:lnSpc>
                <a:spcPct val="95000"/>
              </a:lnSpc>
            </a:pPr>
            <a:r>
              <a:rPr lang="en-US" sz="2000" dirty="0">
                <a:effectLst/>
              </a:rPr>
              <a:t>Each server certificate is associated with a specific Uniform Resource Locator (URL). To use SSL with the Report Manager website and the Report Server web service, your server certificate must be associated with the URL that corresponds to the default website on the server. </a:t>
            </a:r>
          </a:p>
          <a:p>
            <a:pPr lvl="1">
              <a:lnSpc>
                <a:spcPct val="95000"/>
              </a:lnSpc>
            </a:pPr>
            <a:r>
              <a:rPr lang="en-US" sz="2000" dirty="0">
                <a:effectLst/>
              </a:rPr>
              <a:t>If you plan to require an SSL connection, you should obtain and install the appropriate server certificate prior to installing Reporting Services.</a:t>
            </a:r>
          </a:p>
          <a:p>
            <a:pPr lvl="1">
              <a:lnSpc>
                <a:spcPct val="95000"/>
              </a:lnSpc>
            </a:pPr>
            <a:r>
              <a:rPr lang="en-US" sz="2000" dirty="0">
                <a:effectLst/>
              </a:rPr>
              <a:t>When you require the use of an SSL connection to access the Report Manager website and the Report Server web service, your users must specify a slightly different URL to access these locations.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body" idx="1"/>
          </p:nvPr>
        </p:nvSpPr>
        <p:spPr>
          <a:xfrm>
            <a:off x="0" y="-25400"/>
            <a:ext cx="9144000" cy="7086600"/>
          </a:xfrm>
        </p:spPr>
        <p:txBody>
          <a:bodyPr/>
          <a:lstStyle/>
          <a:p>
            <a:pPr>
              <a:lnSpc>
                <a:spcPct val="95000"/>
              </a:lnSpc>
            </a:pPr>
            <a:r>
              <a:rPr lang="en-US" sz="2800" b="1" dirty="0">
                <a:effectLst/>
              </a:rPr>
              <a:t>Login Accounts</a:t>
            </a:r>
          </a:p>
          <a:p>
            <a:pPr lvl="1">
              <a:lnSpc>
                <a:spcPct val="90000"/>
              </a:lnSpc>
            </a:pPr>
            <a:r>
              <a:rPr lang="en-US" sz="2300" dirty="0">
                <a:effectLst/>
              </a:rPr>
              <a:t>The login account you are logged in as when you run the setup program must have administrative rights on the computer where the installation is being done. </a:t>
            </a:r>
          </a:p>
          <a:p>
            <a:pPr lvl="1">
              <a:lnSpc>
                <a:spcPct val="90000"/>
              </a:lnSpc>
            </a:pPr>
            <a:r>
              <a:rPr lang="en-US" sz="2300" dirty="0">
                <a:effectLst/>
              </a:rPr>
              <a:t>If you are doing a distributed or scale-out installation, the login account must have administrative rights on the computer that will be the report server and have SQL Server administrator rights on the database server. </a:t>
            </a:r>
          </a:p>
          <a:p>
            <a:pPr lvl="1">
              <a:lnSpc>
                <a:spcPct val="90000"/>
              </a:lnSpc>
            </a:pPr>
            <a:r>
              <a:rPr lang="en-US" sz="2300" dirty="0">
                <a:effectLst/>
              </a:rPr>
              <a:t>The login account you are logged in as must also have system administration rights in the SQL Server installation that will contain the Report Catalog. </a:t>
            </a:r>
          </a:p>
          <a:p>
            <a:pPr lvl="1">
              <a:lnSpc>
                <a:spcPct val="90000"/>
              </a:lnSpc>
            </a:pPr>
            <a:r>
              <a:rPr lang="en-US" sz="2300" dirty="0">
                <a:effectLst/>
              </a:rPr>
              <a:t>The setup program uses this login to access SQL Server and create the items necessary for the Report Catalog. You will be asked to specify two other login accounts during the Reporting Services installation and in the Reporting Services Configuration Manager. </a:t>
            </a:r>
          </a:p>
          <a:p>
            <a:pPr lvl="1">
              <a:lnSpc>
                <a:spcPct val="90000"/>
              </a:lnSpc>
            </a:pPr>
            <a:r>
              <a:rPr lang="en-US" sz="2300" dirty="0">
                <a:effectLst/>
              </a:rPr>
              <a:t>Make your choices ahead of time and track down any passwords you may need before you begin the installation process.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body" idx="1"/>
          </p:nvPr>
        </p:nvSpPr>
        <p:spPr>
          <a:xfrm>
            <a:off x="0" y="76200"/>
            <a:ext cx="9144000" cy="7086600"/>
          </a:xfrm>
        </p:spPr>
        <p:txBody>
          <a:bodyPr/>
          <a:lstStyle/>
          <a:p>
            <a:pPr>
              <a:lnSpc>
                <a:spcPct val="85000"/>
              </a:lnSpc>
            </a:pPr>
            <a:r>
              <a:rPr lang="en-US" sz="2800" b="1" dirty="0">
                <a:effectLst/>
              </a:rPr>
              <a:t>The Reporting Services Windows Service Account </a:t>
            </a:r>
          </a:p>
          <a:p>
            <a:pPr lvl="1">
              <a:lnSpc>
                <a:spcPct val="85000"/>
              </a:lnSpc>
            </a:pPr>
            <a:r>
              <a:rPr lang="en-US" sz="1800" dirty="0">
                <a:effectLst/>
              </a:rPr>
              <a:t>During the installation process, you will be asked to specify the login account used by the Reporting Services Windows service. </a:t>
            </a:r>
          </a:p>
          <a:p>
            <a:pPr lvl="1">
              <a:lnSpc>
                <a:spcPct val="85000"/>
              </a:lnSpc>
            </a:pPr>
            <a:r>
              <a:rPr lang="en-US" sz="1800" dirty="0">
                <a:effectLst/>
              </a:rPr>
              <a:t>If you are installing the SQL Server database engine or other SQL components as part of the same installation, you will be asked for login accounts for each of the necessary Windows services at the same time. </a:t>
            </a:r>
          </a:p>
          <a:p>
            <a:pPr lvl="1">
              <a:lnSpc>
                <a:spcPct val="85000"/>
              </a:lnSpc>
            </a:pPr>
            <a:r>
              <a:rPr lang="en-US" sz="1800" dirty="0">
                <a:effectLst/>
              </a:rPr>
              <a:t>You can choose from the following types of accounts:</a:t>
            </a:r>
          </a:p>
          <a:p>
            <a:pPr lvl="2">
              <a:lnSpc>
                <a:spcPct val="85000"/>
              </a:lnSpc>
            </a:pPr>
            <a:r>
              <a:rPr lang="en-US" sz="1700" b="1" dirty="0">
                <a:effectLst/>
              </a:rPr>
              <a:t>The </a:t>
            </a:r>
            <a:r>
              <a:rPr lang="en-US" sz="1700" b="1" dirty="0">
                <a:effectLst/>
              </a:rPr>
              <a:t>built-in </a:t>
            </a:r>
            <a:r>
              <a:rPr lang="en-CA" sz="1700" b="1" dirty="0" err="1">
                <a:effectLst/>
              </a:rPr>
              <a:t>LocalSystem</a:t>
            </a:r>
            <a:r>
              <a:rPr lang="en-CA" sz="1700" b="1" dirty="0">
                <a:effectLst/>
              </a:rPr>
              <a:t> a</a:t>
            </a:r>
            <a:r>
              <a:rPr lang="en-US" sz="1700" b="1" dirty="0" err="1">
                <a:effectLst/>
              </a:rPr>
              <a:t>ccount</a:t>
            </a:r>
            <a:r>
              <a:rPr lang="en-US" sz="1700" b="1" dirty="0">
                <a:effectLst/>
              </a:rPr>
              <a:t> </a:t>
            </a:r>
            <a:r>
              <a:rPr lang="en-US" sz="1700" b="1" dirty="0" smtClean="0">
                <a:effectLst/>
              </a:rPr>
              <a:t>- </a:t>
            </a:r>
            <a:r>
              <a:rPr lang="en-US" sz="1700" dirty="0" smtClean="0">
                <a:effectLst/>
              </a:rPr>
              <a:t>The </a:t>
            </a:r>
            <a:r>
              <a:rPr lang="en-US" sz="1700" dirty="0" err="1" smtClean="0">
                <a:effectLst/>
              </a:rPr>
              <a:t>LocalSystem</a:t>
            </a:r>
            <a:r>
              <a:rPr lang="en-US" sz="1700" dirty="0" smtClean="0">
                <a:effectLst/>
              </a:rPr>
              <a:t> </a:t>
            </a:r>
            <a:r>
              <a:rPr lang="en-US" sz="1700" dirty="0">
                <a:effectLst/>
              </a:rPr>
              <a:t>account has access to almost all resources on the local computer and may or may not have access to resources on other computers in the network. You do not need to supply a password if you use this account.</a:t>
            </a:r>
          </a:p>
          <a:p>
            <a:pPr lvl="2">
              <a:lnSpc>
                <a:spcPct val="85000"/>
              </a:lnSpc>
            </a:pPr>
            <a:r>
              <a:rPr lang="en-US" sz="1700" b="1" dirty="0">
                <a:effectLst/>
              </a:rPr>
              <a:t>The built-in </a:t>
            </a:r>
            <a:r>
              <a:rPr lang="en-US" sz="1700" b="1" dirty="0" err="1" smtClean="0">
                <a:effectLst/>
              </a:rPr>
              <a:t>NetworkService</a:t>
            </a:r>
            <a:r>
              <a:rPr lang="en-US" sz="1700" b="1" dirty="0" smtClean="0">
                <a:effectLst/>
              </a:rPr>
              <a:t> account - </a:t>
            </a:r>
            <a:r>
              <a:rPr lang="en-US" sz="1700" dirty="0" smtClean="0">
                <a:effectLst/>
              </a:rPr>
              <a:t>This </a:t>
            </a:r>
            <a:r>
              <a:rPr lang="en-US" sz="1700" dirty="0">
                <a:effectLst/>
              </a:rPr>
              <a:t>account exists on Windows server operating systems for running services. The difference between this account and the local service account is that this account has rights on the network and can access other servers on the network. You do not need to supply a password if you use this account</a:t>
            </a:r>
            <a:r>
              <a:rPr lang="en-US" sz="1700" dirty="0" smtClean="0">
                <a:effectLst/>
              </a:rPr>
              <a:t>.</a:t>
            </a:r>
          </a:p>
          <a:p>
            <a:pPr lvl="2">
              <a:lnSpc>
                <a:spcPct val="85000"/>
              </a:lnSpc>
            </a:pPr>
            <a:r>
              <a:rPr lang="en-US" sz="1700" b="1" dirty="0">
                <a:effectLst/>
              </a:rPr>
              <a:t>The built-in </a:t>
            </a:r>
            <a:r>
              <a:rPr lang="en-US" sz="1700" b="1" dirty="0" err="1">
                <a:effectLst/>
              </a:rPr>
              <a:t>LocalService</a:t>
            </a:r>
            <a:r>
              <a:rPr lang="en-US" sz="1700" b="1" dirty="0">
                <a:effectLst/>
              </a:rPr>
              <a:t> account - </a:t>
            </a:r>
            <a:r>
              <a:rPr lang="en-CA" sz="1700" dirty="0">
                <a:effectLst/>
              </a:rPr>
              <a:t>This account exists on Windows </a:t>
            </a:r>
            <a:r>
              <a:rPr lang="en-CA" sz="1700" dirty="0" err="1" smtClean="0">
                <a:effectLst/>
              </a:rPr>
              <a:t>serveroperating</a:t>
            </a:r>
            <a:r>
              <a:rPr lang="en-CA" sz="1700" dirty="0" smtClean="0">
                <a:effectLst/>
              </a:rPr>
              <a:t> </a:t>
            </a:r>
            <a:r>
              <a:rPr lang="en-CA" sz="1700" dirty="0">
                <a:effectLst/>
              </a:rPr>
              <a:t>systems for running services. The difference between this account and </a:t>
            </a:r>
            <a:r>
              <a:rPr lang="en-CA" sz="1700" dirty="0" smtClean="0">
                <a:effectLst/>
              </a:rPr>
              <a:t>the </a:t>
            </a:r>
            <a:r>
              <a:rPr lang="en-CA" sz="1700" dirty="0" err="1" smtClean="0">
                <a:effectLst/>
              </a:rPr>
              <a:t>NetworkService</a:t>
            </a:r>
            <a:r>
              <a:rPr lang="en-CA" sz="1700" dirty="0" smtClean="0">
                <a:effectLst/>
              </a:rPr>
              <a:t> </a:t>
            </a:r>
            <a:r>
              <a:rPr lang="en-CA" sz="1700" dirty="0">
                <a:effectLst/>
              </a:rPr>
              <a:t>account is that this account does not have rights on the network </a:t>
            </a:r>
            <a:r>
              <a:rPr lang="en-CA" sz="1700" dirty="0" smtClean="0">
                <a:effectLst/>
              </a:rPr>
              <a:t>and cannot </a:t>
            </a:r>
            <a:r>
              <a:rPr lang="en-CA" sz="1700" dirty="0">
                <a:effectLst/>
              </a:rPr>
              <a:t>access other servers on the network. You do not need to supply a password </a:t>
            </a:r>
            <a:r>
              <a:rPr lang="en-CA" sz="1700" dirty="0" smtClean="0">
                <a:effectLst/>
              </a:rPr>
              <a:t>if you </a:t>
            </a:r>
            <a:r>
              <a:rPr lang="en-CA" sz="1700" dirty="0">
                <a:effectLst/>
              </a:rPr>
              <a:t>use this account.</a:t>
            </a:r>
            <a:endParaRPr lang="en-US" sz="1700" dirty="0">
              <a:effectLst/>
            </a:endParaRPr>
          </a:p>
          <a:p>
            <a:pPr lvl="2">
              <a:lnSpc>
                <a:spcPct val="85000"/>
              </a:lnSpc>
            </a:pPr>
            <a:r>
              <a:rPr lang="en-US" sz="1700" b="1" dirty="0" smtClean="0">
                <a:effectLst/>
              </a:rPr>
              <a:t>A </a:t>
            </a:r>
            <a:r>
              <a:rPr lang="en-US" sz="1700" b="1" dirty="0">
                <a:effectLst/>
              </a:rPr>
              <a:t>domain user account </a:t>
            </a:r>
            <a:r>
              <a:rPr lang="en-US" sz="1700" dirty="0">
                <a:effectLst/>
              </a:rPr>
              <a:t>This is a regular user account that exists in the domain in which this server resides. You will need to know both the login name and the password.</a:t>
            </a:r>
          </a:p>
          <a:p>
            <a:pPr lvl="1">
              <a:lnSpc>
                <a:spcPct val="85000"/>
              </a:lnSpc>
            </a:pPr>
            <a:r>
              <a:rPr lang="en-US" sz="1800" dirty="0">
                <a:effectLst/>
              </a:rPr>
              <a:t>Microsoft recommends the network service account be used as the login account for the Report Server service. Using the network service account ensures the Report Server service has all the rights it needs on the local server.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body" idx="1"/>
          </p:nvPr>
        </p:nvSpPr>
        <p:spPr>
          <a:xfrm>
            <a:off x="0" y="76200"/>
            <a:ext cx="9144000" cy="7086600"/>
          </a:xfrm>
        </p:spPr>
        <p:txBody>
          <a:bodyPr/>
          <a:lstStyle/>
          <a:p>
            <a:r>
              <a:rPr lang="en-US" b="1" dirty="0">
                <a:effectLst/>
              </a:rPr>
              <a:t>The Report Server Database Credentials </a:t>
            </a:r>
          </a:p>
          <a:p>
            <a:pPr lvl="1"/>
            <a:r>
              <a:rPr lang="en-US" sz="2400" dirty="0">
                <a:effectLst/>
              </a:rPr>
              <a:t>In the Reporting Services Configuration Manager, you can specify the report server database credentials. These credentials are used by the Reporting Services Windows service to log in to SQL Server and to access the Report Server database, the Report Server Temp DB database, and the SQL Server Agent. </a:t>
            </a:r>
          </a:p>
          <a:p>
            <a:pPr lvl="1"/>
            <a:r>
              <a:rPr lang="en-US" sz="2400" dirty="0">
                <a:effectLst/>
              </a:rPr>
              <a:t>As noted earlier, this login account is used after the installation is complete. It is not used to access SQL Server during the installation process.</a:t>
            </a:r>
          </a:p>
          <a:p>
            <a:pPr lvl="1"/>
            <a:r>
              <a:rPr lang="en-US" sz="2600" dirty="0">
                <a:effectLst/>
              </a:rPr>
              <a:t>You have two options:</a:t>
            </a:r>
          </a:p>
          <a:p>
            <a:pPr lvl="2"/>
            <a:r>
              <a:rPr lang="en-US" sz="2200" dirty="0">
                <a:effectLst/>
              </a:rPr>
              <a:t>The login account used by the Reporting Services Windows </a:t>
            </a:r>
            <a:r>
              <a:rPr lang="en-US" sz="2200" dirty="0" smtClean="0">
                <a:effectLst/>
              </a:rPr>
              <a:t>service</a:t>
            </a:r>
            <a:endParaRPr lang="en-US" sz="2200" dirty="0">
              <a:effectLst/>
            </a:endParaRPr>
          </a:p>
          <a:p>
            <a:pPr lvl="2"/>
            <a:r>
              <a:rPr lang="en-US" sz="2200" dirty="0">
                <a:effectLst/>
              </a:rPr>
              <a:t>A SQL Server login </a:t>
            </a:r>
            <a:endParaRPr lang="en-US" sz="2200" dirty="0" smtClean="0">
              <a:effectLst/>
            </a:endParaRPr>
          </a:p>
          <a:p>
            <a:pPr lvl="1"/>
            <a:r>
              <a:rPr lang="en-US" sz="2400" dirty="0" smtClean="0">
                <a:effectLst/>
              </a:rPr>
              <a:t>You </a:t>
            </a:r>
            <a:r>
              <a:rPr lang="en-US" sz="2400" dirty="0">
                <a:effectLst/>
              </a:rPr>
              <a:t>need to work with the database administrator of your SQL Server to determine which of these options to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body" idx="1"/>
          </p:nvPr>
        </p:nvSpPr>
        <p:spPr>
          <a:xfrm>
            <a:off x="0" y="76200"/>
            <a:ext cx="9144000" cy="7086600"/>
          </a:xfrm>
        </p:spPr>
        <p:txBody>
          <a:bodyPr/>
          <a:lstStyle/>
          <a:p>
            <a:r>
              <a:rPr lang="en-US" sz="2800" b="1" dirty="0">
                <a:effectLst/>
              </a:rPr>
              <a:t>Running the SQL Server Installation Program</a:t>
            </a:r>
          </a:p>
          <a:p>
            <a:pPr lvl="1"/>
            <a:r>
              <a:rPr lang="en-US" dirty="0">
                <a:effectLst/>
              </a:rPr>
              <a:t>When you run the SQL Server installation program, you need to run it under a login that is a member of the local system administrators group. </a:t>
            </a:r>
          </a:p>
          <a:p>
            <a:pPr lvl="1"/>
            <a:r>
              <a:rPr lang="en-US" dirty="0">
                <a:effectLst/>
              </a:rPr>
              <a:t>In addition, your login needs to have administrator permissions in SQL Server so you can perform the following tasks:</a:t>
            </a:r>
          </a:p>
          <a:p>
            <a:pPr lvl="2"/>
            <a:r>
              <a:rPr lang="en-US" dirty="0">
                <a:effectLst/>
              </a:rPr>
              <a:t>Create SQL logins</a:t>
            </a:r>
          </a:p>
          <a:p>
            <a:pPr lvl="2"/>
            <a:r>
              <a:rPr lang="en-US" dirty="0">
                <a:effectLst/>
              </a:rPr>
              <a:t>Create SQL roles</a:t>
            </a:r>
          </a:p>
          <a:p>
            <a:pPr lvl="2"/>
            <a:r>
              <a:rPr lang="en-US" dirty="0">
                <a:effectLst/>
              </a:rPr>
              <a:t>Create databases</a:t>
            </a:r>
          </a:p>
          <a:p>
            <a:pPr lvl="2"/>
            <a:r>
              <a:rPr lang="en-US" dirty="0">
                <a:effectLst/>
              </a:rPr>
              <a:t>Assign roles to logins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body" idx="1"/>
          </p:nvPr>
        </p:nvSpPr>
        <p:spPr>
          <a:xfrm>
            <a:off x="76200" y="76200"/>
            <a:ext cx="9067800" cy="6781800"/>
          </a:xfrm>
        </p:spPr>
        <p:txBody>
          <a:bodyPr/>
          <a:lstStyle/>
          <a:p>
            <a:pPr>
              <a:lnSpc>
                <a:spcPct val="90000"/>
              </a:lnSpc>
            </a:pPr>
            <a:r>
              <a:rPr lang="en-US" sz="2800" b="1" dirty="0">
                <a:effectLst/>
              </a:rPr>
              <a:t>The SQL Server </a:t>
            </a:r>
            <a:r>
              <a:rPr lang="en-US" sz="2800" b="1" dirty="0" smtClean="0">
                <a:effectLst/>
              </a:rPr>
              <a:t>2012 </a:t>
            </a:r>
            <a:r>
              <a:rPr lang="en-US" sz="2800" b="1" dirty="0">
                <a:effectLst/>
              </a:rPr>
              <a:t>Installation</a:t>
            </a:r>
          </a:p>
          <a:p>
            <a:pPr lvl="1">
              <a:lnSpc>
                <a:spcPct val="90000"/>
              </a:lnSpc>
            </a:pPr>
            <a:r>
              <a:rPr lang="en-US" sz="2400" dirty="0">
                <a:effectLst/>
              </a:rPr>
              <a:t>If you are doing a full, server, distributed, or scale-out installation of Reporting Services, the setup program must be run on the computer that will serve as the report server.</a:t>
            </a:r>
          </a:p>
          <a:p>
            <a:pPr lvl="1">
              <a:lnSpc>
                <a:spcPct val="90000"/>
              </a:lnSpc>
            </a:pPr>
            <a:r>
              <a:rPr lang="en-US" sz="2400" dirty="0">
                <a:effectLst/>
              </a:rPr>
              <a:t>This is the computer that will be running the Reporting Services Windows service and hosting Report Manager and the Report Server web service. </a:t>
            </a:r>
          </a:p>
          <a:p>
            <a:pPr lvl="1">
              <a:lnSpc>
                <a:spcPct val="90000"/>
              </a:lnSpc>
            </a:pPr>
            <a:r>
              <a:rPr lang="en-US" sz="2400" dirty="0">
                <a:effectLst/>
              </a:rPr>
              <a:t>If you are doing a report author installation, the setup program must be run on the computer you will be using for report authoring.</a:t>
            </a:r>
          </a:p>
          <a:p>
            <a:pPr lvl="1">
              <a:lnSpc>
                <a:spcPct val="90000"/>
              </a:lnSpc>
            </a:pPr>
            <a:r>
              <a:rPr lang="en-US" sz="2400" dirty="0">
                <a:effectLst/>
              </a:rPr>
              <a:t>If you are doing a distributed or scale-out installation, you do not need to run the Reporting Services setup program on the database server. </a:t>
            </a:r>
          </a:p>
          <a:p>
            <a:pPr lvl="1">
              <a:lnSpc>
                <a:spcPct val="90000"/>
              </a:lnSpc>
            </a:pPr>
            <a:r>
              <a:rPr lang="en-US" sz="2400" dirty="0">
                <a:effectLst/>
              </a:rPr>
              <a:t>You will, need to install SQL Server 2005, SQL Server 2008, </a:t>
            </a:r>
            <a:r>
              <a:rPr lang="en-CA" sz="2400" dirty="0">
                <a:effectLst/>
              </a:rPr>
              <a:t>SQL Server 2008 R2, or SQL Server 2012</a:t>
            </a:r>
            <a:r>
              <a:rPr lang="en-US" sz="2400" dirty="0">
                <a:effectLst/>
              </a:rPr>
              <a:t> </a:t>
            </a:r>
            <a:r>
              <a:rPr lang="en-US" sz="2400" dirty="0">
                <a:effectLst/>
              </a:rPr>
              <a:t>on the database server prior to doing the Reporting Services installation, but you do not need to run the Reporting Services portion of the setup program on that computer.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body" idx="1"/>
          </p:nvPr>
        </p:nvSpPr>
        <p:spPr>
          <a:xfrm>
            <a:off x="76200" y="76200"/>
            <a:ext cx="9067800" cy="6781800"/>
          </a:xfrm>
        </p:spPr>
        <p:txBody>
          <a:bodyPr/>
          <a:lstStyle/>
          <a:p>
            <a:r>
              <a:rPr lang="en-US" b="1" dirty="0">
                <a:effectLst/>
              </a:rPr>
              <a:t>The SQL Server 2008 Installation</a:t>
            </a:r>
          </a:p>
          <a:p>
            <a:pPr lvl="1"/>
            <a:r>
              <a:rPr lang="en-US" sz="2300" dirty="0">
                <a:effectLst/>
              </a:rPr>
              <a:t>Begin the installation by inserting the SQL Server </a:t>
            </a:r>
            <a:r>
              <a:rPr lang="en-US" sz="2300" dirty="0" smtClean="0">
                <a:effectLst/>
              </a:rPr>
              <a:t>2012 </a:t>
            </a:r>
            <a:r>
              <a:rPr lang="en-US" sz="2300" dirty="0">
                <a:effectLst/>
              </a:rPr>
              <a:t>installation CD into the CD or DVD drive. </a:t>
            </a:r>
          </a:p>
          <a:p>
            <a:pPr lvl="1"/>
            <a:r>
              <a:rPr lang="en-US" sz="2300" dirty="0">
                <a:effectLst/>
              </a:rPr>
              <a:t>In most cases, the </a:t>
            </a:r>
            <a:r>
              <a:rPr lang="en-US" sz="2300" dirty="0" err="1">
                <a:effectLst/>
              </a:rPr>
              <a:t>autorun</a:t>
            </a:r>
            <a:r>
              <a:rPr lang="en-US" sz="2300" dirty="0">
                <a:effectLst/>
              </a:rPr>
              <a:t> process should take you to the Start screen.</a:t>
            </a:r>
          </a:p>
          <a:p>
            <a:pPr lvl="1"/>
            <a:r>
              <a:rPr lang="en-US" sz="2300" dirty="0">
                <a:effectLst/>
              </a:rPr>
              <a:t>When you are ready to begin the actual installation, select New SQL Server stand-alone installation or add features to an existing installation from the Installation page as shown in Figure below.</a:t>
            </a:r>
          </a:p>
        </p:txBody>
      </p:sp>
      <p:pic>
        <p:nvPicPr>
          <p:cNvPr id="424964" name="Picture 4"/>
          <p:cNvPicPr>
            <a:picLocks noChangeAspect="1" noChangeArrowheads="1"/>
          </p:cNvPicPr>
          <p:nvPr/>
        </p:nvPicPr>
        <p:blipFill>
          <a:blip r:embed="rId2" cstate="print"/>
          <a:srcRect b="46499"/>
          <a:stretch>
            <a:fillRect/>
          </a:stretch>
        </p:blipFill>
        <p:spPr bwMode="auto">
          <a:xfrm>
            <a:off x="1143000" y="3733800"/>
            <a:ext cx="6934200" cy="2797709"/>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76200" y="76200"/>
            <a:ext cx="9067800" cy="6781800"/>
          </a:xfrm>
        </p:spPr>
        <p:txBody>
          <a:bodyPr/>
          <a:lstStyle/>
          <a:p>
            <a:r>
              <a:rPr lang="en-US" sz="2800" b="1" dirty="0">
                <a:effectLst/>
              </a:rPr>
              <a:t>The Feature Selection Page</a:t>
            </a:r>
          </a:p>
          <a:p>
            <a:pPr lvl="1"/>
            <a:r>
              <a:rPr lang="en-US" sz="2400" dirty="0">
                <a:effectLst/>
              </a:rPr>
              <a:t>On the Feature Selection page of the Installation Wizard, you can determine which components of SQL Server to install. </a:t>
            </a:r>
          </a:p>
          <a:p>
            <a:pPr lvl="1"/>
            <a:r>
              <a:rPr lang="en-US" sz="2400" dirty="0">
                <a:effectLst/>
              </a:rPr>
              <a:t>The following sections show which items to select on the Feature Selection page for each type of installation.</a:t>
            </a:r>
          </a:p>
          <a:p>
            <a:pPr lvl="1"/>
            <a:r>
              <a:rPr lang="en-US" sz="2600" b="1" dirty="0">
                <a:effectLst/>
              </a:rPr>
              <a:t>Reporting Services Full Installation</a:t>
            </a:r>
            <a:r>
              <a:rPr lang="en-US" sz="2400" b="1" dirty="0">
                <a:effectLst/>
              </a:rPr>
              <a:t> - </a:t>
            </a:r>
            <a:r>
              <a:rPr lang="en-US" sz="2400" dirty="0">
                <a:effectLst/>
              </a:rPr>
              <a:t>On the Feature Selection page, select the following for a Reporting Services full installation:</a:t>
            </a:r>
          </a:p>
          <a:p>
            <a:pPr lvl="2"/>
            <a:r>
              <a:rPr lang="en-US" sz="2000" dirty="0">
                <a:effectLst/>
              </a:rPr>
              <a:t>Database Engine Services, if you do not already have </a:t>
            </a:r>
            <a:r>
              <a:rPr lang="en-CA" sz="2000" dirty="0" smtClean="0">
                <a:effectLst/>
              </a:rPr>
              <a:t>an appropriate </a:t>
            </a:r>
            <a:r>
              <a:rPr lang="en-CA" sz="2000" dirty="0">
                <a:effectLst/>
              </a:rPr>
              <a:t>version</a:t>
            </a:r>
            <a:r>
              <a:rPr lang="en-US" sz="2000" dirty="0">
                <a:effectLst/>
              </a:rPr>
              <a:t> SQL Server </a:t>
            </a:r>
            <a:r>
              <a:rPr lang="en-US" sz="2000" dirty="0" smtClean="0">
                <a:effectLst/>
              </a:rPr>
              <a:t>database engine available </a:t>
            </a:r>
            <a:r>
              <a:rPr lang="en-US" sz="2000" dirty="0">
                <a:effectLst/>
              </a:rPr>
              <a:t>to host the Report </a:t>
            </a:r>
            <a:r>
              <a:rPr lang="en-US" sz="2000" dirty="0" smtClean="0">
                <a:effectLst/>
              </a:rPr>
              <a:t>Catalog</a:t>
            </a:r>
            <a:endParaRPr lang="en-US" sz="2000" dirty="0">
              <a:effectLst/>
            </a:endParaRPr>
          </a:p>
          <a:p>
            <a:pPr lvl="2"/>
            <a:r>
              <a:rPr lang="en-US" sz="2000" dirty="0">
                <a:effectLst/>
              </a:rPr>
              <a:t>Reporting </a:t>
            </a:r>
            <a:r>
              <a:rPr lang="en-US" sz="2000" dirty="0" smtClean="0">
                <a:effectLst/>
              </a:rPr>
              <a:t>Services</a:t>
            </a:r>
            <a:r>
              <a:rPr lang="en-US" sz="2000" dirty="0" smtClean="0">
                <a:effectLst/>
              </a:rPr>
              <a:t> - Native</a:t>
            </a:r>
            <a:endParaRPr lang="en-US" sz="2000" dirty="0">
              <a:effectLst/>
            </a:endParaRPr>
          </a:p>
          <a:p>
            <a:pPr lvl="2"/>
            <a:r>
              <a:rPr lang="en-US" sz="2000" dirty="0" smtClean="0">
                <a:effectLst/>
              </a:rPr>
              <a:t>SQL Server Data Tools</a:t>
            </a:r>
            <a:endParaRPr lang="en-US" sz="2000" dirty="0">
              <a:effectLst/>
            </a:endParaRPr>
          </a:p>
          <a:p>
            <a:pPr lvl="2"/>
            <a:r>
              <a:rPr lang="en-US" sz="2000" dirty="0">
                <a:effectLst/>
              </a:rPr>
              <a:t>Client Tools Connectivity</a:t>
            </a:r>
          </a:p>
          <a:p>
            <a:pPr lvl="2"/>
            <a:r>
              <a:rPr lang="en-US" sz="2000" dirty="0" smtClean="0">
                <a:effectLst/>
              </a:rPr>
              <a:t>Documentation Components</a:t>
            </a:r>
            <a:endParaRPr lang="en-US" sz="2000" dirty="0">
              <a:effectLst/>
            </a:endParaRPr>
          </a:p>
          <a:p>
            <a:pPr lvl="2"/>
            <a:r>
              <a:rPr lang="en-US" sz="2000" dirty="0">
                <a:effectLst/>
              </a:rPr>
              <a:t>Management Tools - Basic and Management Tools - Complete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9" name="Picture 5"/>
          <p:cNvPicPr>
            <a:picLocks noChangeAspect="1" noChangeArrowheads="1"/>
          </p:cNvPicPr>
          <p:nvPr/>
        </p:nvPicPr>
        <p:blipFill>
          <a:blip r:embed="rId2" cstate="print"/>
          <a:srcRect/>
          <a:stretch>
            <a:fillRect/>
          </a:stretch>
        </p:blipFill>
        <p:spPr bwMode="auto">
          <a:xfrm>
            <a:off x="381000" y="368195"/>
            <a:ext cx="8305800" cy="595640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body" idx="1"/>
          </p:nvPr>
        </p:nvSpPr>
        <p:spPr>
          <a:xfrm>
            <a:off x="76200" y="76200"/>
            <a:ext cx="9067800" cy="6781800"/>
          </a:xfrm>
        </p:spPr>
        <p:txBody>
          <a:bodyPr/>
          <a:lstStyle/>
          <a:p>
            <a:r>
              <a:rPr lang="en-US" b="1">
                <a:effectLst/>
              </a:rPr>
              <a:t>The Feature Selection Page</a:t>
            </a:r>
          </a:p>
          <a:p>
            <a:pPr lvl="1"/>
            <a:r>
              <a:rPr lang="en-US" sz="2400">
                <a:effectLst/>
              </a:rPr>
              <a:t>The Feature Selection page should appear as shown in figure below. Click Next to continue with the SQL Server Installation Wizard.</a:t>
            </a:r>
          </a:p>
        </p:txBody>
      </p:sp>
      <p:pic>
        <p:nvPicPr>
          <p:cNvPr id="427013" name="Picture 5"/>
          <p:cNvPicPr>
            <a:picLocks noChangeAspect="1" noChangeArrowheads="1"/>
          </p:cNvPicPr>
          <p:nvPr/>
        </p:nvPicPr>
        <p:blipFill>
          <a:blip r:embed="rId2" cstate="print"/>
          <a:srcRect/>
          <a:stretch>
            <a:fillRect/>
          </a:stretch>
        </p:blipFill>
        <p:spPr bwMode="auto">
          <a:xfrm>
            <a:off x="1752600" y="1828800"/>
            <a:ext cx="5743575" cy="47910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body" idx="1"/>
          </p:nvPr>
        </p:nvSpPr>
        <p:spPr>
          <a:xfrm>
            <a:off x="76200" y="76200"/>
            <a:ext cx="9067800" cy="6781800"/>
          </a:xfrm>
        </p:spPr>
        <p:txBody>
          <a:bodyPr/>
          <a:lstStyle/>
          <a:p>
            <a:r>
              <a:rPr lang="en-US" b="1" dirty="0">
                <a:effectLst/>
              </a:rPr>
              <a:t>The Feature Selection Page</a:t>
            </a:r>
          </a:p>
          <a:p>
            <a:pPr lvl="1"/>
            <a:r>
              <a:rPr lang="en-US" sz="2400" b="1" dirty="0">
                <a:effectLst/>
              </a:rPr>
              <a:t>Reporting Services Server Installation - </a:t>
            </a:r>
            <a:r>
              <a:rPr lang="en-US" sz="2400" dirty="0">
                <a:effectLst/>
              </a:rPr>
              <a:t>On the Feature Selection page, select the following for a Reporting Services server installation:</a:t>
            </a:r>
          </a:p>
          <a:p>
            <a:pPr lvl="2"/>
            <a:r>
              <a:rPr lang="en-US" sz="2000" dirty="0" smtClean="0">
                <a:effectLst/>
              </a:rPr>
              <a:t>Database Engine Services, if you do not already have </a:t>
            </a:r>
            <a:r>
              <a:rPr lang="en-CA" sz="2000" dirty="0" smtClean="0">
                <a:effectLst/>
              </a:rPr>
              <a:t>an appropriate version</a:t>
            </a:r>
            <a:r>
              <a:rPr lang="en-US" sz="2000" dirty="0" smtClean="0">
                <a:effectLst/>
              </a:rPr>
              <a:t> SQL Server database engine available to host the Report Catalog</a:t>
            </a:r>
            <a:endParaRPr lang="en-US" sz="2000" dirty="0">
              <a:effectLst/>
            </a:endParaRPr>
          </a:p>
          <a:p>
            <a:pPr lvl="2"/>
            <a:r>
              <a:rPr lang="en-US" sz="2000" dirty="0">
                <a:effectLst/>
              </a:rPr>
              <a:t>Reporting </a:t>
            </a:r>
            <a:r>
              <a:rPr lang="en-US" sz="2000" dirty="0" smtClean="0">
                <a:effectLst/>
              </a:rPr>
              <a:t>Services - Native</a:t>
            </a:r>
            <a:endParaRPr lang="en-US" sz="2000" dirty="0">
              <a:effectLst/>
            </a:endParaRPr>
          </a:p>
          <a:p>
            <a:pPr lvl="2"/>
            <a:r>
              <a:rPr lang="en-US" sz="2000" dirty="0">
                <a:effectLst/>
              </a:rPr>
              <a:t>Client Tools Connectivity</a:t>
            </a:r>
          </a:p>
          <a:p>
            <a:pPr lvl="2"/>
            <a:r>
              <a:rPr lang="en-US" sz="2000" dirty="0">
                <a:effectLst/>
              </a:rPr>
              <a:t>Management Tools - Basic and Management Tools – Complete</a:t>
            </a:r>
            <a:endParaRPr lang="en-US" dirty="0">
              <a:effectLst/>
            </a:endParaRPr>
          </a:p>
          <a:p>
            <a:pPr lvl="1"/>
            <a:r>
              <a:rPr lang="en-US" sz="2400" dirty="0">
                <a:effectLst/>
              </a:rPr>
              <a:t>The Feature Selection page should appear as shown in figure on next slide. Click Next to continue with the SQL Server Installation Wizard.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body" idx="1"/>
          </p:nvPr>
        </p:nvSpPr>
        <p:spPr>
          <a:xfrm>
            <a:off x="76200" y="76200"/>
            <a:ext cx="9067800" cy="6781800"/>
          </a:xfrm>
        </p:spPr>
        <p:txBody>
          <a:bodyPr/>
          <a:lstStyle/>
          <a:p>
            <a:r>
              <a:rPr lang="en-US" b="1">
                <a:effectLst/>
              </a:rPr>
              <a:t>The Feature Selection Page</a:t>
            </a:r>
          </a:p>
          <a:p>
            <a:pPr lvl="1"/>
            <a:r>
              <a:rPr lang="en-US" sz="2400" b="1">
                <a:effectLst/>
              </a:rPr>
              <a:t>Reporting Services Server Installation</a:t>
            </a:r>
          </a:p>
        </p:txBody>
      </p:sp>
      <p:pic>
        <p:nvPicPr>
          <p:cNvPr id="429061" name="Picture 5"/>
          <p:cNvPicPr>
            <a:picLocks noChangeAspect="1" noChangeArrowheads="1"/>
          </p:cNvPicPr>
          <p:nvPr/>
        </p:nvPicPr>
        <p:blipFill>
          <a:blip r:embed="rId2" cstate="print"/>
          <a:srcRect/>
          <a:stretch>
            <a:fillRect/>
          </a:stretch>
        </p:blipFill>
        <p:spPr bwMode="auto">
          <a:xfrm>
            <a:off x="1371600" y="1143000"/>
            <a:ext cx="6400800" cy="536226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body" idx="1"/>
          </p:nvPr>
        </p:nvSpPr>
        <p:spPr>
          <a:xfrm>
            <a:off x="76200" y="76200"/>
            <a:ext cx="9067800" cy="6781800"/>
          </a:xfrm>
        </p:spPr>
        <p:txBody>
          <a:bodyPr/>
          <a:lstStyle/>
          <a:p>
            <a:r>
              <a:rPr lang="en-US" sz="3000" b="1" dirty="0">
                <a:effectLst/>
              </a:rPr>
              <a:t>The Feature Selection Page</a:t>
            </a:r>
          </a:p>
          <a:p>
            <a:pPr lvl="1"/>
            <a:r>
              <a:rPr lang="en-US" sz="2400" b="1" dirty="0">
                <a:effectLst/>
              </a:rPr>
              <a:t>Reporting Services Report Author Installation  - </a:t>
            </a:r>
            <a:r>
              <a:rPr lang="en-US" sz="2400" dirty="0">
                <a:effectLst/>
              </a:rPr>
              <a:t>On the Feature Selection page, select the following for a Reporting Services report author installation</a:t>
            </a:r>
            <a:r>
              <a:rPr lang="en-US" sz="2400" dirty="0" smtClean="0">
                <a:effectLst/>
              </a:rPr>
              <a:t>:</a:t>
            </a:r>
          </a:p>
          <a:p>
            <a:pPr lvl="1"/>
            <a:endParaRPr lang="en-US" sz="2400" dirty="0">
              <a:effectLst/>
            </a:endParaRPr>
          </a:p>
          <a:p>
            <a:pPr lvl="2"/>
            <a:r>
              <a:rPr lang="en-US" sz="2000" dirty="0" smtClean="0">
                <a:effectLst/>
              </a:rPr>
              <a:t>SQL Server Data Tools</a:t>
            </a:r>
            <a:endParaRPr lang="en-US" sz="2000" dirty="0">
              <a:effectLst/>
            </a:endParaRPr>
          </a:p>
          <a:p>
            <a:pPr lvl="2"/>
            <a:r>
              <a:rPr lang="en-US" sz="2000" dirty="0">
                <a:effectLst/>
              </a:rPr>
              <a:t>Client Tools Connectivity</a:t>
            </a:r>
          </a:p>
          <a:p>
            <a:pPr lvl="2"/>
            <a:r>
              <a:rPr lang="en-US" sz="2000" dirty="0" smtClean="0">
                <a:effectLst/>
              </a:rPr>
              <a:t>Documentation Components</a:t>
            </a:r>
            <a:endParaRPr lang="en-US" sz="2000" dirty="0">
              <a:effectLst/>
            </a:endParaRPr>
          </a:p>
          <a:p>
            <a:pPr lvl="2"/>
            <a:r>
              <a:rPr lang="en-US" sz="2000" dirty="0">
                <a:effectLst/>
              </a:rPr>
              <a:t>Management Tools - Basic and Management Tools - Complete</a:t>
            </a:r>
          </a:p>
          <a:p>
            <a:pPr lvl="1"/>
            <a:endParaRPr lang="en-US" sz="2400" dirty="0" smtClean="0">
              <a:effectLst/>
            </a:endParaRPr>
          </a:p>
          <a:p>
            <a:pPr lvl="1"/>
            <a:r>
              <a:rPr lang="en-US" sz="2400" dirty="0" smtClean="0">
                <a:effectLst/>
              </a:rPr>
              <a:t>The </a:t>
            </a:r>
            <a:r>
              <a:rPr lang="en-US" sz="2400" dirty="0">
                <a:effectLst/>
              </a:rPr>
              <a:t>Feature Selection page should appear as shown in figure on next slide. Click Next to continue with the SQL Server Installation Wizard.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body" idx="1"/>
          </p:nvPr>
        </p:nvSpPr>
        <p:spPr>
          <a:xfrm>
            <a:off x="76200" y="76200"/>
            <a:ext cx="9067800" cy="6781800"/>
          </a:xfrm>
        </p:spPr>
        <p:txBody>
          <a:bodyPr/>
          <a:lstStyle/>
          <a:p>
            <a:r>
              <a:rPr lang="en-US" sz="3000" b="1">
                <a:effectLst/>
              </a:rPr>
              <a:t>The Feature Selection Page </a:t>
            </a:r>
          </a:p>
          <a:p>
            <a:pPr lvl="1"/>
            <a:r>
              <a:rPr lang="en-US" sz="2400" b="1">
                <a:effectLst/>
              </a:rPr>
              <a:t>Reporting Services Report Author Installation</a:t>
            </a:r>
          </a:p>
        </p:txBody>
      </p:sp>
      <p:pic>
        <p:nvPicPr>
          <p:cNvPr id="431109" name="Picture 5"/>
          <p:cNvPicPr>
            <a:picLocks noChangeAspect="1" noChangeArrowheads="1"/>
          </p:cNvPicPr>
          <p:nvPr/>
        </p:nvPicPr>
        <p:blipFill>
          <a:blip r:embed="rId2" cstate="print"/>
          <a:srcRect/>
          <a:stretch>
            <a:fillRect/>
          </a:stretch>
        </p:blipFill>
        <p:spPr bwMode="auto">
          <a:xfrm>
            <a:off x="1301712" y="1143000"/>
            <a:ext cx="6546888" cy="5486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76200" y="76200"/>
            <a:ext cx="9067800" cy="6781800"/>
          </a:xfrm>
        </p:spPr>
        <p:txBody>
          <a:bodyPr/>
          <a:lstStyle/>
          <a:p>
            <a:r>
              <a:rPr lang="en-US" b="1" dirty="0">
                <a:effectLst/>
              </a:rPr>
              <a:t>The Feature Selection Page</a:t>
            </a:r>
          </a:p>
          <a:p>
            <a:pPr lvl="1"/>
            <a:r>
              <a:rPr lang="en-US" sz="2400" b="1" dirty="0">
                <a:effectLst/>
              </a:rPr>
              <a:t>Reporting Services Distributed Installation and Scale-out Installation – </a:t>
            </a:r>
            <a:r>
              <a:rPr lang="en-US" sz="2250" dirty="0">
                <a:effectLst/>
              </a:rPr>
              <a:t>Before completing the Reporting Services portion of a distributed or scale-out installation, you must have </a:t>
            </a:r>
            <a:r>
              <a:rPr lang="en-US" sz="2250" dirty="0">
                <a:effectLst/>
              </a:rPr>
              <a:t>either SQL Server 2005, SQL Server 2008, </a:t>
            </a:r>
            <a:r>
              <a:rPr lang="en-CA" sz="2250" dirty="0">
                <a:effectLst/>
              </a:rPr>
              <a:t>SQL Server 2008 R2, or SQL </a:t>
            </a:r>
            <a:r>
              <a:rPr lang="en-CA" sz="2250" dirty="0" smtClean="0">
                <a:effectLst/>
              </a:rPr>
              <a:t>Server </a:t>
            </a:r>
            <a:r>
              <a:rPr lang="en-CA" sz="2250" dirty="0">
                <a:effectLst/>
              </a:rPr>
              <a:t>2012</a:t>
            </a:r>
            <a:r>
              <a:rPr lang="en-US" sz="2250" dirty="0">
                <a:effectLst/>
              </a:rPr>
              <a:t> running on the computer that will serve as the database server. </a:t>
            </a:r>
          </a:p>
          <a:p>
            <a:pPr lvl="1"/>
            <a:r>
              <a:rPr lang="en-CA" sz="2250" dirty="0">
                <a:effectLst/>
              </a:rPr>
              <a:t>Either the Business Intelligence Edition or the</a:t>
            </a:r>
            <a:r>
              <a:rPr lang="en-US" sz="2250" dirty="0">
                <a:effectLst/>
              </a:rPr>
              <a:t>Enterprise Edition of Reporting Services is required for a scale-out installation. </a:t>
            </a:r>
          </a:p>
          <a:p>
            <a:pPr lvl="1"/>
            <a:r>
              <a:rPr lang="en-US" sz="2250" dirty="0">
                <a:effectLst/>
              </a:rPr>
              <a:t>On the Feature Selection page, select the following for a Reporting Services distributed installation or a scale-out installation:</a:t>
            </a:r>
          </a:p>
          <a:p>
            <a:pPr lvl="2"/>
            <a:r>
              <a:rPr lang="en-US" sz="2000" dirty="0">
                <a:effectLst/>
              </a:rPr>
              <a:t>Reporting </a:t>
            </a:r>
            <a:r>
              <a:rPr lang="en-US" sz="2000" dirty="0" smtClean="0">
                <a:effectLst/>
              </a:rPr>
              <a:t>Services - Native</a:t>
            </a:r>
            <a:endParaRPr lang="en-US" sz="2000" dirty="0">
              <a:effectLst/>
            </a:endParaRPr>
          </a:p>
          <a:p>
            <a:pPr lvl="2"/>
            <a:r>
              <a:rPr lang="en-US" sz="2000" dirty="0">
                <a:effectLst/>
              </a:rPr>
              <a:t>Client Tools Connectivity</a:t>
            </a:r>
          </a:p>
          <a:p>
            <a:pPr lvl="2"/>
            <a:r>
              <a:rPr lang="en-US" sz="2000" dirty="0">
                <a:effectLst/>
              </a:rPr>
              <a:t>Management Tools - Basic and Management Tools - Complete</a:t>
            </a:r>
          </a:p>
          <a:p>
            <a:pPr lvl="1"/>
            <a:r>
              <a:rPr lang="en-US" sz="2250" dirty="0">
                <a:effectLst/>
              </a:rPr>
              <a:t>The Feature Selection page should appear as shown in figure on the next slide. Click Next to continue with the SQL Server Installation Wizard.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body" idx="1"/>
          </p:nvPr>
        </p:nvSpPr>
        <p:spPr>
          <a:xfrm>
            <a:off x="76200" y="76200"/>
            <a:ext cx="9067800" cy="6781800"/>
          </a:xfrm>
        </p:spPr>
        <p:txBody>
          <a:bodyPr/>
          <a:lstStyle/>
          <a:p>
            <a:r>
              <a:rPr lang="en-US" sz="3000" b="1">
                <a:effectLst/>
              </a:rPr>
              <a:t>The Feature Selection Page </a:t>
            </a:r>
          </a:p>
          <a:p>
            <a:pPr lvl="1"/>
            <a:r>
              <a:rPr lang="en-US" sz="2400" b="1">
                <a:effectLst/>
              </a:rPr>
              <a:t>Reporting Services Distributed Installation and Scale-out Installation</a:t>
            </a:r>
          </a:p>
        </p:txBody>
      </p:sp>
      <p:pic>
        <p:nvPicPr>
          <p:cNvPr id="433157" name="Picture 5"/>
          <p:cNvPicPr>
            <a:picLocks noChangeAspect="1" noChangeArrowheads="1"/>
          </p:cNvPicPr>
          <p:nvPr/>
        </p:nvPicPr>
        <p:blipFill>
          <a:blip r:embed="rId2" cstate="print"/>
          <a:srcRect/>
          <a:stretch>
            <a:fillRect/>
          </a:stretch>
        </p:blipFill>
        <p:spPr bwMode="auto">
          <a:xfrm>
            <a:off x="1371600" y="1447800"/>
            <a:ext cx="6324600" cy="5275744"/>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76200" y="76200"/>
            <a:ext cx="9067800" cy="6781800"/>
          </a:xfrm>
        </p:spPr>
        <p:txBody>
          <a:bodyPr/>
          <a:lstStyle/>
          <a:p>
            <a:r>
              <a:rPr lang="en-US" b="1" dirty="0">
                <a:effectLst/>
              </a:rPr>
              <a:t>The Feature Selection Page</a:t>
            </a:r>
          </a:p>
          <a:p>
            <a:pPr lvl="1"/>
            <a:r>
              <a:rPr lang="en-US" sz="2400" b="1" dirty="0">
                <a:effectLst/>
              </a:rPr>
              <a:t>Reporting Services </a:t>
            </a:r>
            <a:r>
              <a:rPr lang="en-CA" sz="2400" b="1" dirty="0"/>
              <a:t>SharePoint Integrated Mode Installation</a:t>
            </a:r>
            <a:r>
              <a:rPr lang="en-US" sz="2400" b="1" dirty="0" smtClean="0">
                <a:effectLst/>
              </a:rPr>
              <a:t> </a:t>
            </a:r>
            <a:r>
              <a:rPr lang="en-US" sz="2400" b="1" dirty="0">
                <a:effectLst/>
              </a:rPr>
              <a:t>– </a:t>
            </a:r>
            <a:r>
              <a:rPr lang="en-CA" sz="2400" dirty="0">
                <a:effectLst/>
              </a:rPr>
              <a:t>On the </a:t>
            </a:r>
            <a:r>
              <a:rPr lang="en-CA" sz="2400" dirty="0" smtClean="0">
                <a:effectLst/>
              </a:rPr>
              <a:t>Feature Selection </a:t>
            </a:r>
            <a:r>
              <a:rPr lang="en-CA" sz="2400" dirty="0">
                <a:effectLst/>
              </a:rPr>
              <a:t>page, select the following for a Reporting Services SharePoint </a:t>
            </a:r>
            <a:r>
              <a:rPr lang="en-CA" sz="2400" dirty="0" smtClean="0">
                <a:effectLst/>
              </a:rPr>
              <a:t>Integrated mode </a:t>
            </a:r>
            <a:r>
              <a:rPr lang="en-CA" sz="2400" dirty="0">
                <a:effectLst/>
              </a:rPr>
              <a:t>installation</a:t>
            </a:r>
            <a:r>
              <a:rPr lang="en-CA" sz="2400" dirty="0" smtClean="0">
                <a:effectLst/>
              </a:rPr>
              <a:t>:</a:t>
            </a:r>
          </a:p>
          <a:p>
            <a:pPr lvl="1">
              <a:buNone/>
            </a:pPr>
            <a:endParaRPr lang="en-CA" sz="2250" dirty="0">
              <a:effectLst/>
            </a:endParaRPr>
          </a:p>
          <a:p>
            <a:pPr lvl="2"/>
            <a:r>
              <a:rPr lang="en-CA" sz="2200" dirty="0" smtClean="0">
                <a:effectLst/>
              </a:rPr>
              <a:t>Reporting </a:t>
            </a:r>
            <a:r>
              <a:rPr lang="en-CA" sz="2200" dirty="0">
                <a:effectLst/>
              </a:rPr>
              <a:t>Services - SharePoint</a:t>
            </a:r>
          </a:p>
          <a:p>
            <a:pPr lvl="2"/>
            <a:r>
              <a:rPr lang="en-CA" sz="2200" dirty="0" smtClean="0">
                <a:effectLst/>
              </a:rPr>
              <a:t>Reporting </a:t>
            </a:r>
            <a:r>
              <a:rPr lang="en-CA" sz="2200" dirty="0">
                <a:effectLst/>
              </a:rPr>
              <a:t>Services Add-in for SharePoint </a:t>
            </a:r>
            <a:r>
              <a:rPr lang="en-CA" sz="2200" dirty="0" smtClean="0">
                <a:effectLst/>
              </a:rPr>
              <a:t>Products</a:t>
            </a:r>
          </a:p>
          <a:p>
            <a:pPr lvl="1">
              <a:buNone/>
            </a:pPr>
            <a:r>
              <a:rPr lang="en-CA" sz="2200" dirty="0" smtClean="0">
                <a:effectLst/>
              </a:rPr>
              <a:t> </a:t>
            </a:r>
            <a:endParaRPr lang="en-US" sz="2200" dirty="0">
              <a:effectLst/>
            </a:endParaRPr>
          </a:p>
          <a:p>
            <a:pPr lvl="1"/>
            <a:r>
              <a:rPr lang="en-US" sz="2400" dirty="0">
                <a:effectLst/>
              </a:rPr>
              <a:t>The Feature Selection page should appear as shown in figure on the next slide. Click Next to continue with the SQL Server Installation Wizard.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body" idx="1"/>
          </p:nvPr>
        </p:nvSpPr>
        <p:spPr>
          <a:xfrm>
            <a:off x="76200" y="76200"/>
            <a:ext cx="9067800" cy="6781800"/>
          </a:xfrm>
        </p:spPr>
        <p:txBody>
          <a:bodyPr/>
          <a:lstStyle/>
          <a:p>
            <a:r>
              <a:rPr lang="en-US" sz="3000" b="1">
                <a:effectLst/>
              </a:rPr>
              <a:t>The Feature Selection Page </a:t>
            </a:r>
          </a:p>
          <a:p>
            <a:pPr lvl="1"/>
            <a:r>
              <a:rPr lang="en-US" sz="2400" b="1">
                <a:effectLst/>
              </a:rPr>
              <a:t>Reporting Services Distributed Installation and Scale-out Installation</a:t>
            </a:r>
          </a:p>
        </p:txBody>
      </p:sp>
      <p:pic>
        <p:nvPicPr>
          <p:cNvPr id="460802" name="Picture 2"/>
          <p:cNvPicPr>
            <a:picLocks noChangeAspect="1" noChangeArrowheads="1"/>
          </p:cNvPicPr>
          <p:nvPr/>
        </p:nvPicPr>
        <p:blipFill>
          <a:blip r:embed="rId2" cstate="print"/>
          <a:srcRect/>
          <a:stretch>
            <a:fillRect/>
          </a:stretch>
        </p:blipFill>
        <p:spPr bwMode="auto">
          <a:xfrm>
            <a:off x="1524000" y="1447800"/>
            <a:ext cx="6207659" cy="51816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body" idx="1"/>
          </p:nvPr>
        </p:nvSpPr>
        <p:spPr>
          <a:xfrm>
            <a:off x="76200" y="63500"/>
            <a:ext cx="9067800" cy="6781800"/>
          </a:xfrm>
        </p:spPr>
        <p:txBody>
          <a:bodyPr/>
          <a:lstStyle/>
          <a:p>
            <a:r>
              <a:rPr lang="en-US" b="1" dirty="0">
                <a:effectLst/>
              </a:rPr>
              <a:t>Instance Configuration Page</a:t>
            </a:r>
            <a:endParaRPr lang="en-US" sz="3600" b="1" dirty="0">
              <a:effectLst/>
            </a:endParaRPr>
          </a:p>
          <a:p>
            <a:pPr lvl="1"/>
            <a:r>
              <a:rPr lang="en-US" sz="2100" dirty="0">
                <a:effectLst/>
              </a:rPr>
              <a:t>The Instance Configuration page, shown in figure below, enables you to choose the name assigned to this instance of the components you are installing, including Reporting Services. </a:t>
            </a:r>
          </a:p>
          <a:p>
            <a:pPr lvl="1"/>
            <a:r>
              <a:rPr lang="en-US" sz="2100" dirty="0">
                <a:effectLst/>
              </a:rPr>
              <a:t>The default instance will use Reports as the name of the Report Manager website and </a:t>
            </a:r>
            <a:r>
              <a:rPr lang="en-US" sz="2100" dirty="0" err="1">
                <a:effectLst/>
              </a:rPr>
              <a:t>ReportServer</a:t>
            </a:r>
            <a:r>
              <a:rPr lang="en-US" sz="2100" dirty="0">
                <a:effectLst/>
              </a:rPr>
              <a:t> as the name of the Reporting Services web service.</a:t>
            </a:r>
          </a:p>
          <a:p>
            <a:pPr lvl="1"/>
            <a:r>
              <a:rPr lang="en-US" sz="2100" dirty="0">
                <a:effectLst/>
              </a:rPr>
              <a:t>If you specify an instance name, by default an underscore (_) followed by the instance name is appended to the end of the website and web service name (Reports and </a:t>
            </a:r>
            <a:r>
              <a:rPr lang="en-US" sz="2100" dirty="0" err="1">
                <a:effectLst/>
              </a:rPr>
              <a:t>ReportServer</a:t>
            </a:r>
            <a:r>
              <a:rPr lang="en-US" sz="2100" dirty="0">
                <a:effectLst/>
              </a:rPr>
              <a:t> respectively). </a:t>
            </a:r>
          </a:p>
        </p:txBody>
      </p:sp>
      <p:pic>
        <p:nvPicPr>
          <p:cNvPr id="434180" name="Picture 4"/>
          <p:cNvPicPr>
            <a:picLocks noChangeAspect="1" noChangeArrowheads="1"/>
          </p:cNvPicPr>
          <p:nvPr/>
        </p:nvPicPr>
        <p:blipFill>
          <a:blip r:embed="rId2" cstate="print"/>
          <a:srcRect b="40241"/>
          <a:stretch>
            <a:fillRect/>
          </a:stretch>
        </p:blipFill>
        <p:spPr bwMode="auto">
          <a:xfrm>
            <a:off x="1620128" y="3733800"/>
            <a:ext cx="5963612" cy="29718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body" idx="1"/>
          </p:nvPr>
        </p:nvSpPr>
        <p:spPr>
          <a:xfrm>
            <a:off x="228600" y="152400"/>
            <a:ext cx="8686800" cy="6629400"/>
          </a:xfrm>
        </p:spPr>
        <p:txBody>
          <a:bodyPr/>
          <a:lstStyle/>
          <a:p>
            <a:pPr>
              <a:lnSpc>
                <a:spcPct val="80000"/>
              </a:lnSpc>
            </a:pPr>
            <a:r>
              <a:rPr lang="en-US" b="1" dirty="0">
                <a:effectLst/>
              </a:rPr>
              <a:t>The Windows Service</a:t>
            </a:r>
          </a:p>
          <a:p>
            <a:pPr lvl="1">
              <a:lnSpc>
                <a:spcPct val="80000"/>
              </a:lnSpc>
            </a:pPr>
            <a:r>
              <a:rPr lang="en-US" sz="2400" dirty="0">
                <a:effectLst/>
              </a:rPr>
              <a:t>The Reporting Services </a:t>
            </a:r>
            <a:r>
              <a:rPr lang="en-US" sz="2400" i="1" dirty="0">
                <a:effectLst/>
              </a:rPr>
              <a:t>Windows service </a:t>
            </a:r>
            <a:r>
              <a:rPr lang="en-US" sz="2400" dirty="0">
                <a:effectLst/>
              </a:rPr>
              <a:t>is the heart of Reporting Services and is, of course, installed as part of the Reporting Services installation. </a:t>
            </a:r>
          </a:p>
          <a:p>
            <a:pPr lvl="1">
              <a:lnSpc>
                <a:spcPct val="80000"/>
              </a:lnSpc>
            </a:pPr>
            <a:r>
              <a:rPr lang="en-US" sz="2400" dirty="0">
                <a:effectLst/>
              </a:rPr>
              <a:t>This service is responsible for the two main interfaces with the report server. </a:t>
            </a:r>
          </a:p>
          <a:p>
            <a:pPr lvl="1">
              <a:lnSpc>
                <a:spcPct val="80000"/>
              </a:lnSpc>
            </a:pPr>
            <a:r>
              <a:rPr lang="en-US" sz="2400" dirty="0">
                <a:effectLst/>
              </a:rPr>
              <a:t>First, it contains the application that implements the Report Manager website. </a:t>
            </a:r>
          </a:p>
          <a:p>
            <a:pPr lvl="1">
              <a:lnSpc>
                <a:spcPct val="80000"/>
              </a:lnSpc>
            </a:pPr>
            <a:r>
              <a:rPr lang="en-US" sz="2400" dirty="0">
                <a:effectLst/>
              </a:rPr>
              <a:t>Second, it provides a web service interface for programmatic interaction with the report server.</a:t>
            </a:r>
          </a:p>
          <a:p>
            <a:pPr lvl="1">
              <a:lnSpc>
                <a:spcPct val="80000"/>
              </a:lnSpc>
            </a:pPr>
            <a:r>
              <a:rPr lang="en-US" sz="2400" dirty="0">
                <a:effectLst/>
              </a:rPr>
              <a:t>The Report Server web service provides a programmatic interface for requesting reports. It also provides an interface for report server administration.</a:t>
            </a:r>
          </a:p>
          <a:p>
            <a:pPr lvl="1">
              <a:lnSpc>
                <a:spcPct val="80000"/>
              </a:lnSpc>
            </a:pPr>
            <a:r>
              <a:rPr lang="en-US" sz="2400" dirty="0">
                <a:effectLst/>
              </a:rPr>
              <a:t>In addition to these two interfaces, the Reporting Services Windows service provides the engine responsible for report rendering. </a:t>
            </a:r>
          </a:p>
          <a:p>
            <a:pPr lvl="1">
              <a:lnSpc>
                <a:spcPct val="80000"/>
              </a:lnSpc>
            </a:pPr>
            <a:r>
              <a:rPr lang="en-US" sz="2400" dirty="0">
                <a:effectLst/>
              </a:rPr>
              <a:t>This is true whether the report is requested through the Report Manager website, the report server web service, or subscription delivery.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body" idx="1"/>
          </p:nvPr>
        </p:nvSpPr>
        <p:spPr>
          <a:xfrm>
            <a:off x="76200" y="76200"/>
            <a:ext cx="9067800" cy="6781800"/>
          </a:xfrm>
        </p:spPr>
        <p:txBody>
          <a:bodyPr/>
          <a:lstStyle/>
          <a:p>
            <a:r>
              <a:rPr lang="en-US" b="1" dirty="0">
                <a:effectLst/>
              </a:rPr>
              <a:t>Server Configuration Page</a:t>
            </a:r>
          </a:p>
          <a:p>
            <a:pPr lvl="1"/>
            <a:r>
              <a:rPr lang="en-US" sz="2100" dirty="0">
                <a:effectLst/>
              </a:rPr>
              <a:t>The Server Configuration page is shown in figure below. This page enables you to specify the Windows credentials the Reporting Services Windows service is to run under.</a:t>
            </a:r>
          </a:p>
          <a:p>
            <a:pPr lvl="1"/>
            <a:r>
              <a:rPr lang="en-US" sz="2100" dirty="0">
                <a:effectLst/>
              </a:rPr>
              <a:t>The content of this screen will vary, depending on the SQL Server </a:t>
            </a:r>
            <a:r>
              <a:rPr lang="en-US" sz="2100" dirty="0" smtClean="0">
                <a:effectLst/>
              </a:rPr>
              <a:t>2012 </a:t>
            </a:r>
            <a:r>
              <a:rPr lang="en-US" sz="2100" dirty="0">
                <a:effectLst/>
              </a:rPr>
              <a:t>components you chose to install.</a:t>
            </a:r>
          </a:p>
          <a:p>
            <a:pPr lvl="1"/>
            <a:r>
              <a:rPr lang="en-US" sz="2100" dirty="0">
                <a:effectLst/>
              </a:rPr>
              <a:t>This page also enables you to select the startup type of each of the services being installed. If SQL Server was included as part of this install, SQL Server Agent should be changed to the Automatic startup type.</a:t>
            </a:r>
          </a:p>
        </p:txBody>
      </p:sp>
      <p:pic>
        <p:nvPicPr>
          <p:cNvPr id="436228" name="Picture 4"/>
          <p:cNvPicPr>
            <a:picLocks noChangeAspect="1" noChangeArrowheads="1"/>
          </p:cNvPicPr>
          <p:nvPr/>
        </p:nvPicPr>
        <p:blipFill>
          <a:blip r:embed="rId2" cstate="print"/>
          <a:srcRect b="39979"/>
          <a:stretch>
            <a:fillRect/>
          </a:stretch>
        </p:blipFill>
        <p:spPr bwMode="auto">
          <a:xfrm>
            <a:off x="1676400" y="3733800"/>
            <a:ext cx="5791200" cy="2905706"/>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body" idx="1"/>
          </p:nvPr>
        </p:nvSpPr>
        <p:spPr>
          <a:xfrm>
            <a:off x="76200" y="76200"/>
            <a:ext cx="9067800" cy="6781800"/>
          </a:xfrm>
        </p:spPr>
        <p:txBody>
          <a:bodyPr/>
          <a:lstStyle/>
          <a:p>
            <a:r>
              <a:rPr lang="en-US" sz="2800" b="1" dirty="0">
                <a:effectLst/>
              </a:rPr>
              <a:t>The Reporting Services Configuration Page</a:t>
            </a:r>
            <a:endParaRPr lang="en-US" b="1" dirty="0">
              <a:effectLst/>
            </a:endParaRPr>
          </a:p>
          <a:p>
            <a:pPr lvl="1"/>
            <a:r>
              <a:rPr lang="en-US" sz="2400" dirty="0">
                <a:effectLst/>
              </a:rPr>
              <a:t>After leaving the Server Configuration page, you may encounter several pages that deal with the setup of the SQL Server database engine and other SQL Server components, depending on the items selected on the Feature Selection page. </a:t>
            </a:r>
          </a:p>
          <a:p>
            <a:pPr lvl="1"/>
            <a:r>
              <a:rPr lang="en-US" sz="2400" dirty="0">
                <a:effectLst/>
              </a:rPr>
              <a:t>After making appropriate choices for your SQL Server installation click Next to move from one page to the next.</a:t>
            </a:r>
          </a:p>
          <a:p>
            <a:pPr lvl="1"/>
            <a:r>
              <a:rPr lang="en-US" sz="2400" dirty="0">
                <a:effectLst/>
              </a:rPr>
              <a:t>Eventually, you will come to the Reporting Services Configuration page. </a:t>
            </a:r>
          </a:p>
          <a:p>
            <a:pPr lvl="1"/>
            <a:r>
              <a:rPr lang="en-US" sz="2400" dirty="0">
                <a:effectLst/>
              </a:rPr>
              <a:t>If SQL Server was selected on the Feature Selection page and you are installing the default instance, this page provides you with </a:t>
            </a:r>
            <a:r>
              <a:rPr lang="en-US" sz="2400" dirty="0" smtClean="0">
                <a:effectLst/>
              </a:rPr>
              <a:t>two </a:t>
            </a:r>
            <a:r>
              <a:rPr lang="en-US" sz="2400" dirty="0">
                <a:effectLst/>
              </a:rPr>
              <a:t>choices for configuring your Reporting Services installation</a:t>
            </a:r>
            <a:r>
              <a:rPr lang="en-US" sz="2400" dirty="0" smtClean="0">
                <a:effectLst/>
              </a:rPr>
              <a:t>:</a:t>
            </a:r>
          </a:p>
          <a:p>
            <a:pPr lvl="1"/>
            <a:endParaRPr lang="en-US" sz="1100" dirty="0">
              <a:effectLst/>
            </a:endParaRPr>
          </a:p>
          <a:p>
            <a:pPr lvl="2"/>
            <a:r>
              <a:rPr lang="en-US" sz="2000" dirty="0">
                <a:effectLst/>
              </a:rPr>
              <a:t>Install </a:t>
            </a:r>
            <a:r>
              <a:rPr lang="en-US" sz="2000" dirty="0" smtClean="0">
                <a:effectLst/>
              </a:rPr>
              <a:t>and configure</a:t>
            </a:r>
            <a:endParaRPr lang="en-US" sz="2000" dirty="0">
              <a:effectLst/>
            </a:endParaRPr>
          </a:p>
          <a:p>
            <a:pPr lvl="2"/>
            <a:r>
              <a:rPr lang="en-US" sz="2000" dirty="0">
                <a:effectLst/>
              </a:rPr>
              <a:t>Install </a:t>
            </a:r>
            <a:r>
              <a:rPr lang="en-US" sz="2000" dirty="0" smtClean="0">
                <a:effectLst/>
              </a:rPr>
              <a:t>only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body" idx="1"/>
          </p:nvPr>
        </p:nvSpPr>
        <p:spPr>
          <a:xfrm>
            <a:off x="76200" y="76200"/>
            <a:ext cx="9067800" cy="6781800"/>
          </a:xfrm>
        </p:spPr>
        <p:txBody>
          <a:bodyPr/>
          <a:lstStyle/>
          <a:p>
            <a:r>
              <a:rPr lang="en-US" sz="2800" b="1" dirty="0">
                <a:effectLst/>
              </a:rPr>
              <a:t>The Reporting Services Configuration Page</a:t>
            </a:r>
            <a:endParaRPr lang="en-US" b="1" dirty="0">
              <a:effectLst/>
            </a:endParaRPr>
          </a:p>
          <a:p>
            <a:pPr lvl="1"/>
            <a:r>
              <a:rPr lang="en-US" sz="2200" dirty="0" smtClean="0">
                <a:effectLst/>
              </a:rPr>
              <a:t>If </a:t>
            </a:r>
            <a:r>
              <a:rPr lang="en-US" sz="2200" dirty="0">
                <a:effectLst/>
              </a:rPr>
              <a:t>the </a:t>
            </a:r>
            <a:r>
              <a:rPr lang="en-US" sz="2200" dirty="0" smtClean="0">
                <a:effectLst/>
              </a:rPr>
              <a:t>Install only option </a:t>
            </a:r>
            <a:r>
              <a:rPr lang="en-US" sz="2200" dirty="0">
                <a:effectLst/>
              </a:rPr>
              <a:t>is chosen, your new Reporting Services installation will need to be configured using the Reporting Services Configuration Manager utility program. </a:t>
            </a:r>
          </a:p>
          <a:p>
            <a:pPr lvl="1"/>
            <a:r>
              <a:rPr lang="en-US" sz="2200" dirty="0">
                <a:effectLst/>
              </a:rPr>
              <a:t>This may seem like a rather limiting set of choices, sort of an all-or-nothing proposition, but it is not. </a:t>
            </a:r>
          </a:p>
          <a:p>
            <a:pPr lvl="1"/>
            <a:r>
              <a:rPr lang="en-US" sz="2200" dirty="0">
                <a:effectLst/>
              </a:rPr>
              <a:t>For the majority of Reporting Services installations, the native mode default configuration will do just fine. Only rarely, for distributed or scale-out installations, or for non-default instances, </a:t>
            </a:r>
            <a:r>
              <a:rPr lang="en-US" sz="2200" dirty="0" smtClean="0">
                <a:effectLst/>
              </a:rPr>
              <a:t> do </a:t>
            </a:r>
            <a:r>
              <a:rPr lang="en-US" sz="2200" dirty="0">
                <a:effectLst/>
              </a:rPr>
              <a:t>you need to change the default configuration settings</a:t>
            </a:r>
            <a:r>
              <a:rPr lang="en-US" sz="2200" dirty="0" smtClean="0">
                <a:effectLst/>
              </a:rPr>
              <a:t>.</a:t>
            </a:r>
          </a:p>
          <a:p>
            <a:pPr lvl="1"/>
            <a:r>
              <a:rPr lang="en-CA" sz="2200" dirty="0">
                <a:effectLst/>
              </a:rPr>
              <a:t>The default configuration settings are</a:t>
            </a:r>
            <a:r>
              <a:rPr lang="en-CA" sz="2200" dirty="0" smtClean="0">
                <a:effectLst/>
              </a:rPr>
              <a:t>:</a:t>
            </a:r>
          </a:p>
          <a:p>
            <a:pPr lvl="1"/>
            <a:endParaRPr lang="en-CA" sz="1200" dirty="0">
              <a:effectLst/>
            </a:endParaRPr>
          </a:p>
          <a:p>
            <a:pPr lvl="2"/>
            <a:r>
              <a:rPr lang="en-CA" sz="2000" dirty="0" smtClean="0">
                <a:effectLst/>
              </a:rPr>
              <a:t>Web </a:t>
            </a:r>
            <a:r>
              <a:rPr lang="en-CA" sz="2000" dirty="0">
                <a:effectLst/>
              </a:rPr>
              <a:t>service name is </a:t>
            </a:r>
            <a:r>
              <a:rPr lang="en-CA" sz="2000" dirty="0" err="1">
                <a:effectLst/>
              </a:rPr>
              <a:t>ReportServer</a:t>
            </a:r>
            <a:r>
              <a:rPr lang="en-CA" sz="2000" dirty="0">
                <a:effectLst/>
              </a:rPr>
              <a:t>.</a:t>
            </a:r>
          </a:p>
          <a:p>
            <a:pPr lvl="2"/>
            <a:r>
              <a:rPr lang="en-CA" sz="2000" dirty="0" smtClean="0">
                <a:effectLst/>
              </a:rPr>
              <a:t>Report </a:t>
            </a:r>
            <a:r>
              <a:rPr lang="en-CA" sz="2000" dirty="0">
                <a:effectLst/>
              </a:rPr>
              <a:t>Manager website is Reports.</a:t>
            </a:r>
            <a:endParaRPr lang="en-CA" sz="2000" dirty="0">
              <a:effectLst/>
            </a:endParaRPr>
          </a:p>
          <a:p>
            <a:pPr lvl="2"/>
            <a:r>
              <a:rPr lang="en-CA" sz="2000" dirty="0" smtClean="0">
                <a:effectLst/>
              </a:rPr>
              <a:t>The </a:t>
            </a:r>
            <a:r>
              <a:rPr lang="en-CA" sz="2000" dirty="0">
                <a:effectLst/>
              </a:rPr>
              <a:t>Report Catalog is hosted by the default instance of SQL Server 2012 </a:t>
            </a:r>
            <a:r>
              <a:rPr lang="en-CA" sz="2000" dirty="0" smtClean="0">
                <a:effectLst/>
              </a:rPr>
              <a:t>being created </a:t>
            </a:r>
            <a:r>
              <a:rPr lang="en-CA" sz="2000" dirty="0">
                <a:effectLst/>
              </a:rPr>
              <a:t>by this installation process. </a:t>
            </a:r>
            <a:endParaRPr lang="en-CA" sz="2000" dirty="0" smtClean="0">
              <a:effectLst/>
            </a:endParaRPr>
          </a:p>
          <a:p>
            <a:pPr lvl="2"/>
            <a:r>
              <a:rPr lang="en-CA" sz="2000" dirty="0" smtClean="0">
                <a:effectLst/>
              </a:rPr>
              <a:t>The </a:t>
            </a:r>
            <a:r>
              <a:rPr lang="en-CA" sz="2000" dirty="0">
                <a:effectLst/>
              </a:rPr>
              <a:t>login account used by the Reporting Services Windows service is used as </a:t>
            </a:r>
            <a:r>
              <a:rPr lang="en-CA" sz="2000" dirty="0" smtClean="0">
                <a:effectLst/>
              </a:rPr>
              <a:t>the credentials </a:t>
            </a:r>
            <a:r>
              <a:rPr lang="en-CA" sz="2000" dirty="0">
                <a:effectLst/>
              </a:rPr>
              <a:t>for accessing the report server database (Report Catalog).</a:t>
            </a:r>
            <a:endParaRPr lang="en-US" sz="2000" dirty="0">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body" idx="1"/>
          </p:nvPr>
        </p:nvSpPr>
        <p:spPr>
          <a:xfrm>
            <a:off x="76200" y="76200"/>
            <a:ext cx="9067800" cy="6781800"/>
          </a:xfrm>
        </p:spPr>
        <p:txBody>
          <a:bodyPr/>
          <a:lstStyle/>
          <a:p>
            <a:r>
              <a:rPr lang="en-US" sz="2500" b="1" dirty="0">
                <a:effectLst/>
              </a:rPr>
              <a:t>Completing the SQL Server Installation Wizard</a:t>
            </a:r>
          </a:p>
          <a:p>
            <a:pPr lvl="1"/>
            <a:r>
              <a:rPr lang="en-US" sz="2400" dirty="0">
                <a:effectLst/>
              </a:rPr>
              <a:t>After a couple of summary screens, the SQL Server Installation Wizard has all the information it requires to install the components of SQL Server you requested.</a:t>
            </a:r>
          </a:p>
          <a:p>
            <a:pPr lvl="1"/>
            <a:r>
              <a:rPr lang="en-US" sz="2400" dirty="0">
                <a:effectLst/>
              </a:rPr>
              <a:t>Remember, if you chose the Install, but do not configure the report server option, you will need to run the Reporting Services Configuration Manager to complete the final configuration of Reporting Services.</a:t>
            </a:r>
          </a:p>
          <a:p>
            <a:pPr lvl="1"/>
            <a:r>
              <a:rPr lang="en-US" sz="2400" dirty="0">
                <a:effectLst/>
              </a:rPr>
              <a:t>Even if you did use the Reporting Services Native mode default configuration, you should run the Reporting Services Configuration Manager to complete one important task. You should always create a backup of the Reporting Services encryption key as the final step of a Reporting Services installation.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body" idx="1"/>
          </p:nvPr>
        </p:nvSpPr>
        <p:spPr>
          <a:xfrm>
            <a:off x="76200" y="76200"/>
            <a:ext cx="9067800" cy="6781800"/>
          </a:xfrm>
        </p:spPr>
        <p:txBody>
          <a:bodyPr/>
          <a:lstStyle/>
          <a:p>
            <a:r>
              <a:rPr lang="en-US" b="1" dirty="0">
                <a:effectLst/>
              </a:rPr>
              <a:t>The Reporting Services Configuration Manager</a:t>
            </a:r>
          </a:p>
          <a:p>
            <a:pPr lvl="1"/>
            <a:r>
              <a:rPr lang="en-US" sz="2400" dirty="0">
                <a:effectLst/>
              </a:rPr>
              <a:t>If you want to deviate from the Native mode </a:t>
            </a:r>
            <a:r>
              <a:rPr lang="en-US" sz="2400" dirty="0" smtClean="0">
                <a:effectLst/>
              </a:rPr>
              <a:t>default configuration</a:t>
            </a:r>
            <a:r>
              <a:rPr lang="en-US" sz="2400" dirty="0">
                <a:effectLst/>
              </a:rPr>
              <a:t>, you must use another tool to make these non-default configuration settings. That tool is the Reporting Services Configuration Manager.</a:t>
            </a:r>
          </a:p>
          <a:p>
            <a:pPr lvl="1"/>
            <a:r>
              <a:rPr lang="en-US" sz="2400" dirty="0">
                <a:effectLst/>
              </a:rPr>
              <a:t>The Reporting Services Configuration Manager is found on the Start menu under All Programs | Microsoft SQL Server </a:t>
            </a:r>
            <a:r>
              <a:rPr lang="en-US" sz="2400" dirty="0" smtClean="0">
                <a:effectLst/>
              </a:rPr>
              <a:t>2012 </a:t>
            </a:r>
            <a:r>
              <a:rPr lang="en-US" sz="2400" dirty="0">
                <a:effectLst/>
              </a:rPr>
              <a:t>| Configuration Tools | Reporting Services </a:t>
            </a:r>
            <a:r>
              <a:rPr lang="en-US" sz="2400" dirty="0" smtClean="0">
                <a:effectLst/>
              </a:rPr>
              <a:t>Configuration Manager. </a:t>
            </a:r>
            <a:endParaRPr lang="en-US" sz="2400" dirty="0">
              <a:effectLst/>
            </a:endParaRPr>
          </a:p>
          <a:p>
            <a:pPr lvl="1"/>
            <a:r>
              <a:rPr lang="en-US" sz="2400" dirty="0">
                <a:effectLst/>
              </a:rPr>
              <a:t>When this utility starts up, it asks for the name of a server to connect to. </a:t>
            </a:r>
          </a:p>
          <a:p>
            <a:pPr lvl="1"/>
            <a:r>
              <a:rPr lang="en-US" sz="2400" dirty="0">
                <a:effectLst/>
              </a:rPr>
              <a:t>Once you enter a server name and click Find, the program finds all instances of Reporting Services </a:t>
            </a:r>
            <a:r>
              <a:rPr lang="en-US" sz="2400" dirty="0" smtClean="0">
                <a:effectLst/>
              </a:rPr>
              <a:t>2012 </a:t>
            </a:r>
            <a:r>
              <a:rPr lang="en-US" sz="2400" dirty="0">
                <a:effectLst/>
              </a:rPr>
              <a:t>running on that server and displays them in the Report Server Instance drop-down box.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body" idx="1"/>
          </p:nvPr>
        </p:nvSpPr>
        <p:spPr>
          <a:xfrm>
            <a:off x="76200" y="76200"/>
            <a:ext cx="9067800" cy="6781800"/>
          </a:xfrm>
        </p:spPr>
        <p:txBody>
          <a:bodyPr/>
          <a:lstStyle/>
          <a:p>
            <a:r>
              <a:rPr lang="en-US" b="1" dirty="0">
                <a:effectLst/>
              </a:rPr>
              <a:t>The Reporting Services Configuration Manager</a:t>
            </a:r>
          </a:p>
          <a:p>
            <a:pPr lvl="1"/>
            <a:r>
              <a:rPr lang="en-US" sz="2400" dirty="0">
                <a:effectLst/>
              </a:rPr>
              <a:t>You need to select an instance and click Connect to enter the utility program with the configuration information for that Reporting Services instance loaded.</a:t>
            </a:r>
          </a:p>
        </p:txBody>
      </p:sp>
      <p:pic>
        <p:nvPicPr>
          <p:cNvPr id="442374" name="Picture 6"/>
          <p:cNvPicPr>
            <a:picLocks noChangeAspect="1" noChangeArrowheads="1"/>
          </p:cNvPicPr>
          <p:nvPr/>
        </p:nvPicPr>
        <p:blipFill>
          <a:blip r:embed="rId2" cstate="print"/>
          <a:srcRect/>
          <a:stretch>
            <a:fillRect/>
          </a:stretch>
        </p:blipFill>
        <p:spPr bwMode="auto">
          <a:xfrm>
            <a:off x="1295400" y="2514600"/>
            <a:ext cx="6753466" cy="38100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body" idx="1"/>
          </p:nvPr>
        </p:nvSpPr>
        <p:spPr>
          <a:xfrm>
            <a:off x="76200" y="76200"/>
            <a:ext cx="9067800" cy="6781800"/>
          </a:xfrm>
        </p:spPr>
        <p:txBody>
          <a:bodyPr/>
          <a:lstStyle/>
          <a:p>
            <a:r>
              <a:rPr lang="en-US" sz="3000" b="1" dirty="0">
                <a:effectLst/>
              </a:rPr>
              <a:t>The Reporting Services Configuration Manager - Server Status Page</a:t>
            </a:r>
          </a:p>
          <a:p>
            <a:pPr lvl="1"/>
            <a:r>
              <a:rPr lang="en-US" sz="2100" dirty="0">
                <a:effectLst/>
              </a:rPr>
              <a:t>The Report Server Status page displays status information about the Report Server instance you selected, as shown in figure below. </a:t>
            </a:r>
          </a:p>
          <a:p>
            <a:pPr lvl="1"/>
            <a:r>
              <a:rPr lang="en-US" sz="2100" dirty="0">
                <a:effectLst/>
              </a:rPr>
              <a:t>There is no configuration information to change on this page. This page does provide buttons to start or stop this instance of Reporting Services.</a:t>
            </a:r>
          </a:p>
        </p:txBody>
      </p:sp>
      <p:pic>
        <p:nvPicPr>
          <p:cNvPr id="443396" name="Picture 4"/>
          <p:cNvPicPr>
            <a:picLocks noChangeAspect="1" noChangeArrowheads="1"/>
          </p:cNvPicPr>
          <p:nvPr/>
        </p:nvPicPr>
        <p:blipFill>
          <a:blip r:embed="rId2" cstate="print"/>
          <a:srcRect/>
          <a:stretch>
            <a:fillRect/>
          </a:stretch>
        </p:blipFill>
        <p:spPr bwMode="auto">
          <a:xfrm>
            <a:off x="2133600" y="2667000"/>
            <a:ext cx="5457825" cy="413170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a:xfrm>
            <a:off x="76200" y="76200"/>
            <a:ext cx="9067800" cy="6781800"/>
          </a:xfrm>
        </p:spPr>
        <p:txBody>
          <a:bodyPr/>
          <a:lstStyle/>
          <a:p>
            <a:r>
              <a:rPr lang="en-US" sz="3000" b="1" dirty="0">
                <a:effectLst/>
              </a:rPr>
              <a:t>The Reporting Services Configuration Manager - Service Account Page</a:t>
            </a:r>
          </a:p>
          <a:p>
            <a:pPr lvl="1"/>
            <a:r>
              <a:rPr lang="en-US" sz="2100" dirty="0">
                <a:effectLst/>
              </a:rPr>
              <a:t>The Service Account page enables you to view and change the credentials used to run the Reporting Services Windows service. This is shown in figure below. </a:t>
            </a:r>
          </a:p>
          <a:p>
            <a:pPr lvl="1"/>
            <a:r>
              <a:rPr lang="en-US" sz="2100" dirty="0">
                <a:effectLst/>
              </a:rPr>
              <a:t>These are the same credentials you set on the Server Configuration page of the SQL Server </a:t>
            </a:r>
            <a:r>
              <a:rPr lang="en-US" sz="2100" dirty="0" smtClean="0">
                <a:effectLst/>
              </a:rPr>
              <a:t>2012 </a:t>
            </a:r>
            <a:r>
              <a:rPr lang="en-US" sz="2100" dirty="0">
                <a:effectLst/>
              </a:rPr>
              <a:t>Installation Wizard. </a:t>
            </a:r>
          </a:p>
        </p:txBody>
      </p:sp>
      <p:pic>
        <p:nvPicPr>
          <p:cNvPr id="444420" name="Picture 4"/>
          <p:cNvPicPr>
            <a:picLocks noChangeAspect="1" noChangeArrowheads="1"/>
          </p:cNvPicPr>
          <p:nvPr/>
        </p:nvPicPr>
        <p:blipFill>
          <a:blip r:embed="rId2" cstate="print"/>
          <a:srcRect b="28796"/>
          <a:stretch>
            <a:fillRect/>
          </a:stretch>
        </p:blipFill>
        <p:spPr bwMode="auto">
          <a:xfrm>
            <a:off x="1295400" y="2895599"/>
            <a:ext cx="6934200" cy="3733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body" idx="1"/>
          </p:nvPr>
        </p:nvSpPr>
        <p:spPr>
          <a:xfrm>
            <a:off x="76200" y="76200"/>
            <a:ext cx="9067800" cy="6781800"/>
          </a:xfrm>
        </p:spPr>
        <p:txBody>
          <a:bodyPr/>
          <a:lstStyle/>
          <a:p>
            <a:r>
              <a:rPr lang="en-US" sz="3000" b="1" dirty="0">
                <a:effectLst/>
              </a:rPr>
              <a:t>The Reporting Services Configuration Manager - Web Service URL Page</a:t>
            </a:r>
          </a:p>
          <a:p>
            <a:pPr lvl="1"/>
            <a:r>
              <a:rPr lang="en-US" sz="2100" dirty="0">
                <a:effectLst/>
              </a:rPr>
              <a:t>The Web Service URL page enables you to view and change the URL used by the Reporting Services web service. This page is shown in figure below. </a:t>
            </a:r>
          </a:p>
          <a:p>
            <a:pPr lvl="1"/>
            <a:r>
              <a:rPr lang="en-US" sz="2100" dirty="0">
                <a:effectLst/>
              </a:rPr>
              <a:t>If this is the default instance of Reporting Services on the server, the default name for this virtual directory is </a:t>
            </a:r>
            <a:r>
              <a:rPr lang="en-US" sz="2100" dirty="0" err="1">
                <a:effectLst/>
              </a:rPr>
              <a:t>ReportServer</a:t>
            </a:r>
            <a:r>
              <a:rPr lang="en-US" sz="2100" dirty="0">
                <a:effectLst/>
              </a:rPr>
              <a:t>.</a:t>
            </a:r>
          </a:p>
          <a:p>
            <a:pPr lvl="1"/>
            <a:r>
              <a:rPr lang="en-US" sz="2100" dirty="0">
                <a:effectLst/>
              </a:rPr>
              <a:t>The Web Service URL page also enables you to select the Internet Protocol (IP) address and Transmission Control Protocol (TCP) port used by the Report Server web service. </a:t>
            </a:r>
          </a:p>
        </p:txBody>
      </p:sp>
      <p:pic>
        <p:nvPicPr>
          <p:cNvPr id="445444" name="Picture 4"/>
          <p:cNvPicPr>
            <a:picLocks noChangeAspect="1" noChangeArrowheads="1"/>
          </p:cNvPicPr>
          <p:nvPr/>
        </p:nvPicPr>
        <p:blipFill>
          <a:blip r:embed="rId2" cstate="print"/>
          <a:srcRect t="13077" b="30659"/>
          <a:stretch>
            <a:fillRect/>
          </a:stretch>
        </p:blipFill>
        <p:spPr bwMode="auto">
          <a:xfrm>
            <a:off x="1295400" y="3838136"/>
            <a:ext cx="6781800" cy="28791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body" idx="1"/>
          </p:nvPr>
        </p:nvSpPr>
        <p:spPr>
          <a:xfrm>
            <a:off x="76200" y="76200"/>
            <a:ext cx="9067800" cy="6781800"/>
          </a:xfrm>
        </p:spPr>
        <p:txBody>
          <a:bodyPr/>
          <a:lstStyle/>
          <a:p>
            <a:r>
              <a:rPr lang="en-US" sz="3000" b="1" dirty="0">
                <a:effectLst/>
              </a:rPr>
              <a:t>The Reporting Services Configuration Manager - Report Server Database Page</a:t>
            </a:r>
          </a:p>
          <a:p>
            <a:pPr lvl="1"/>
            <a:r>
              <a:rPr lang="en-US" sz="2000" dirty="0">
                <a:effectLst/>
              </a:rPr>
              <a:t>The Report Server Database page, shown in figure below, enables you to select the set of databases that will serve as the Report Catalog. </a:t>
            </a:r>
          </a:p>
          <a:p>
            <a:pPr lvl="1"/>
            <a:r>
              <a:rPr lang="en-US" sz="2000" dirty="0">
                <a:effectLst/>
              </a:rPr>
              <a:t>You can select the database server name, the name of the database on that server, and the credentials used to connect to that server.</a:t>
            </a:r>
          </a:p>
          <a:p>
            <a:pPr lvl="1"/>
            <a:r>
              <a:rPr lang="en-US" sz="2000" dirty="0">
                <a:effectLst/>
              </a:rPr>
              <a:t>If you are performing a distributed or scale-out installation, this is where you will select the remote database server for hosting the Report Catalog.</a:t>
            </a:r>
          </a:p>
        </p:txBody>
      </p:sp>
      <p:pic>
        <p:nvPicPr>
          <p:cNvPr id="446468" name="Picture 4"/>
          <p:cNvPicPr>
            <a:picLocks noChangeAspect="1" noChangeArrowheads="1"/>
          </p:cNvPicPr>
          <p:nvPr/>
        </p:nvPicPr>
        <p:blipFill>
          <a:blip r:embed="rId2" cstate="print"/>
          <a:srcRect t="14004" b="17724"/>
          <a:stretch>
            <a:fillRect/>
          </a:stretch>
        </p:blipFill>
        <p:spPr bwMode="auto">
          <a:xfrm>
            <a:off x="1600200" y="3380936"/>
            <a:ext cx="6553200" cy="3390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body" idx="1"/>
          </p:nvPr>
        </p:nvSpPr>
        <p:spPr>
          <a:xfrm>
            <a:off x="152400" y="152400"/>
            <a:ext cx="8839200" cy="6553200"/>
          </a:xfrm>
        </p:spPr>
        <p:txBody>
          <a:bodyPr/>
          <a:lstStyle/>
          <a:p>
            <a:r>
              <a:rPr lang="en-US" b="1" dirty="0">
                <a:effectLst/>
              </a:rPr>
              <a:t>Administration Utilities</a:t>
            </a:r>
          </a:p>
          <a:p>
            <a:pPr lvl="1"/>
            <a:r>
              <a:rPr lang="en-US" sz="2400" dirty="0">
                <a:effectLst/>
              </a:rPr>
              <a:t>The administration utilities are tools for managing the Reporting Services Windows service and for making changes to its configuration. </a:t>
            </a:r>
          </a:p>
          <a:p>
            <a:pPr lvl="1"/>
            <a:r>
              <a:rPr lang="en-US" sz="2400" dirty="0">
                <a:effectLst/>
              </a:rPr>
              <a:t>The main administration utility is the </a:t>
            </a:r>
            <a:r>
              <a:rPr lang="en-US" sz="2400" i="1" dirty="0">
                <a:effectLst/>
              </a:rPr>
              <a:t>Reporting Services Configuration Manager. </a:t>
            </a:r>
          </a:p>
          <a:p>
            <a:pPr lvl="1"/>
            <a:r>
              <a:rPr lang="en-US" sz="2400" dirty="0">
                <a:effectLst/>
              </a:rPr>
              <a:t>This tool provides a convenient method for examining and modifying the configuration settings of a Reporting Services installation. </a:t>
            </a:r>
          </a:p>
          <a:p>
            <a:pPr lvl="1"/>
            <a:r>
              <a:rPr lang="en-US" sz="2400" dirty="0">
                <a:effectLst/>
              </a:rPr>
              <a:t>The administration utilities can be run on the computer that is hosting the Reporting Services Windows service to manage the configuration on that computer. </a:t>
            </a:r>
          </a:p>
          <a:p>
            <a:pPr lvl="1"/>
            <a:r>
              <a:rPr lang="en-US" sz="2400" dirty="0">
                <a:effectLst/>
              </a:rPr>
              <a:t>Most of the administrative utilities can also be used to manage a Reporting Services Windows service that is running on another computer. </a:t>
            </a:r>
          </a:p>
          <a:p>
            <a:pPr lvl="1"/>
            <a:r>
              <a:rPr lang="en-US" sz="2400" dirty="0">
                <a:effectLst/>
              </a:rPr>
              <a:t>This is called </a:t>
            </a:r>
            <a:r>
              <a:rPr lang="en-US" sz="2400" i="1" dirty="0">
                <a:effectLst/>
              </a:rPr>
              <a:t>remote administration.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body" idx="1"/>
          </p:nvPr>
        </p:nvSpPr>
        <p:spPr>
          <a:xfrm>
            <a:off x="76200" y="76200"/>
            <a:ext cx="9067800" cy="6781800"/>
          </a:xfrm>
        </p:spPr>
        <p:txBody>
          <a:bodyPr/>
          <a:lstStyle/>
          <a:p>
            <a:pPr>
              <a:lnSpc>
                <a:spcPct val="84000"/>
              </a:lnSpc>
            </a:pPr>
            <a:r>
              <a:rPr lang="en-US" sz="2400" b="1" dirty="0">
                <a:effectLst/>
              </a:rPr>
              <a:t>The Reporting Services Configuration Manager - Report Server Database Page</a:t>
            </a:r>
          </a:p>
          <a:p>
            <a:pPr lvl="1">
              <a:lnSpc>
                <a:spcPct val="84000"/>
              </a:lnSpc>
            </a:pPr>
            <a:r>
              <a:rPr lang="en-US" sz="2100" dirty="0">
                <a:effectLst/>
              </a:rPr>
              <a:t>Click the Change Database button to change the database server or database to be used by the report server. You can create a new report server database or choose an existing report server database. </a:t>
            </a:r>
          </a:p>
          <a:p>
            <a:pPr lvl="1">
              <a:lnSpc>
                <a:spcPct val="84000"/>
              </a:lnSpc>
            </a:pPr>
            <a:r>
              <a:rPr lang="en-US" sz="2100" dirty="0">
                <a:effectLst/>
              </a:rPr>
              <a:t>In either case, you will need to complete the following steps:</a:t>
            </a:r>
          </a:p>
          <a:p>
            <a:pPr lvl="2">
              <a:lnSpc>
                <a:spcPct val="84000"/>
              </a:lnSpc>
            </a:pPr>
            <a:r>
              <a:rPr lang="en-US" sz="2000" dirty="0" smtClean="0">
                <a:effectLst/>
              </a:rPr>
              <a:t>Specify the database server and the credentials to be used to complete the current operation. These credentials are not necessarily the same as those that will be used by the Reporting Services Windows service to connect to the database.</a:t>
            </a:r>
          </a:p>
          <a:p>
            <a:pPr lvl="2">
              <a:lnSpc>
                <a:spcPct val="84000"/>
              </a:lnSpc>
            </a:pPr>
            <a:r>
              <a:rPr lang="en-US" sz="2000" dirty="0" smtClean="0">
                <a:effectLst/>
              </a:rPr>
              <a:t>Provide the name of the database.</a:t>
            </a:r>
          </a:p>
          <a:p>
            <a:pPr lvl="2">
              <a:lnSpc>
                <a:spcPct val="84000"/>
              </a:lnSpc>
            </a:pPr>
            <a:r>
              <a:rPr lang="en-US" sz="2000" dirty="0" smtClean="0">
                <a:effectLst/>
              </a:rPr>
              <a:t>Specify the credentials used by the Reporting Services Windows service to connect to the database.</a:t>
            </a:r>
          </a:p>
          <a:p>
            <a:pPr lvl="1">
              <a:lnSpc>
                <a:spcPct val="84000"/>
              </a:lnSpc>
            </a:pPr>
            <a:r>
              <a:rPr lang="en-US" sz="2100" dirty="0" smtClean="0">
                <a:effectLst/>
              </a:rPr>
              <a:t>Click </a:t>
            </a:r>
            <a:r>
              <a:rPr lang="en-US" sz="2100" dirty="0">
                <a:effectLst/>
              </a:rPr>
              <a:t>the Change Credentials button to change only the credentials used by the Reporting Services Windows service to connect to the database. </a:t>
            </a:r>
          </a:p>
          <a:p>
            <a:pPr lvl="1">
              <a:lnSpc>
                <a:spcPct val="84000"/>
              </a:lnSpc>
            </a:pPr>
            <a:r>
              <a:rPr lang="en-US" sz="2100" dirty="0">
                <a:effectLst/>
              </a:rPr>
              <a:t>When you click the Apply button, the following tasks are performed:</a:t>
            </a:r>
          </a:p>
          <a:p>
            <a:pPr lvl="2">
              <a:lnSpc>
                <a:spcPct val="84000"/>
              </a:lnSpc>
            </a:pPr>
            <a:r>
              <a:rPr lang="en-US" sz="2000" b="1" dirty="0">
                <a:effectLst/>
              </a:rPr>
              <a:t>Grant access rights to Report Server accounts </a:t>
            </a:r>
            <a:r>
              <a:rPr lang="en-US" sz="2000" dirty="0">
                <a:effectLst/>
              </a:rPr>
              <a:t>This task will set the appropriate rights in the databases for the credentials specified to be used by the Reporting Services Windows service.</a:t>
            </a:r>
          </a:p>
          <a:p>
            <a:pPr lvl="2">
              <a:lnSpc>
                <a:spcPct val="84000"/>
              </a:lnSpc>
            </a:pPr>
            <a:r>
              <a:rPr lang="en-US" sz="2000" b="1" dirty="0">
                <a:effectLst/>
              </a:rPr>
              <a:t>Set the connection information </a:t>
            </a:r>
            <a:r>
              <a:rPr lang="en-US" sz="2000" dirty="0">
                <a:effectLst/>
              </a:rPr>
              <a:t>This task will set this Reporting Services instance to use the specified Report Catalog.</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body" idx="1"/>
          </p:nvPr>
        </p:nvSpPr>
        <p:spPr>
          <a:xfrm>
            <a:off x="76200" y="76200"/>
            <a:ext cx="9067800" cy="6781800"/>
          </a:xfrm>
        </p:spPr>
        <p:txBody>
          <a:bodyPr/>
          <a:lstStyle/>
          <a:p>
            <a:pPr>
              <a:lnSpc>
                <a:spcPct val="84000"/>
              </a:lnSpc>
            </a:pPr>
            <a:r>
              <a:rPr lang="en-US" sz="3000" b="1" dirty="0">
                <a:effectLst/>
              </a:rPr>
              <a:t>The Reporting Services Configuration Manager - Report </a:t>
            </a:r>
            <a:r>
              <a:rPr lang="en-US" sz="3000" b="1" dirty="0" smtClean="0">
                <a:effectLst/>
              </a:rPr>
              <a:t>Manager URL Page</a:t>
            </a:r>
            <a:endParaRPr lang="en-US" sz="3000" b="1" dirty="0">
              <a:effectLst/>
            </a:endParaRPr>
          </a:p>
          <a:p>
            <a:pPr lvl="1"/>
            <a:r>
              <a:rPr lang="en-US" sz="2200" dirty="0">
                <a:effectLst/>
              </a:rPr>
              <a:t>The Report Manager URL page enables you to view and change the name of the virtual directory used by the Report Manager website. This page is shown in figure below. </a:t>
            </a:r>
          </a:p>
          <a:p>
            <a:pPr lvl="1"/>
            <a:r>
              <a:rPr lang="en-US" sz="2200" dirty="0">
                <a:effectLst/>
              </a:rPr>
              <a:t>As mentioned previously, if this is the default instance of Reporting Services on the server, the default name for this virtual directory is Reports. </a:t>
            </a:r>
          </a:p>
          <a:p>
            <a:pPr lvl="1"/>
            <a:r>
              <a:rPr lang="en-US" sz="2200" dirty="0">
                <a:effectLst/>
              </a:rPr>
              <a:t>Clicking the URL shown on this page will open Internet Explorer and take you to the Report Manager website.</a:t>
            </a:r>
          </a:p>
        </p:txBody>
      </p:sp>
      <p:pic>
        <p:nvPicPr>
          <p:cNvPr id="449540" name="Picture 4"/>
          <p:cNvPicPr>
            <a:picLocks noChangeAspect="1" noChangeArrowheads="1"/>
          </p:cNvPicPr>
          <p:nvPr/>
        </p:nvPicPr>
        <p:blipFill>
          <a:blip r:embed="rId2" cstate="print"/>
          <a:srcRect t="12996" b="48238"/>
          <a:stretch>
            <a:fillRect/>
          </a:stretch>
        </p:blipFill>
        <p:spPr bwMode="auto">
          <a:xfrm>
            <a:off x="990600" y="4114800"/>
            <a:ext cx="7297882"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body" idx="1"/>
          </p:nvPr>
        </p:nvSpPr>
        <p:spPr>
          <a:xfrm>
            <a:off x="76200" y="76200"/>
            <a:ext cx="9067800" cy="6781800"/>
          </a:xfrm>
        </p:spPr>
        <p:txBody>
          <a:bodyPr/>
          <a:lstStyle/>
          <a:p>
            <a:pPr>
              <a:lnSpc>
                <a:spcPct val="84000"/>
              </a:lnSpc>
            </a:pPr>
            <a:r>
              <a:rPr lang="en-US" sz="3000" b="1" dirty="0">
                <a:effectLst/>
              </a:rPr>
              <a:t>The Reporting Services Configuration Manager - E-mail Settings Page</a:t>
            </a:r>
          </a:p>
          <a:p>
            <a:pPr lvl="1"/>
            <a:r>
              <a:rPr lang="en-US" sz="2100" dirty="0">
                <a:effectLst/>
              </a:rPr>
              <a:t>The E-mail Settings page, shown in figure below, enables you to identify an SMTP server that can be used by Reporting Services. </a:t>
            </a:r>
          </a:p>
          <a:p>
            <a:pPr lvl="1"/>
            <a:r>
              <a:rPr lang="en-US" sz="2100" dirty="0">
                <a:effectLst/>
              </a:rPr>
              <a:t>If an SMTP server is not specified, the e-mail delivery option will be unavailable when creating report subscriptions.</a:t>
            </a:r>
          </a:p>
          <a:p>
            <a:pPr lvl="1"/>
            <a:r>
              <a:rPr lang="en-US" sz="2100" dirty="0">
                <a:effectLst/>
              </a:rPr>
              <a:t>Enter the name of an SMTP server that will accept mail from Reporting Services. You can also enter an e-mail address for Sender Address. This e-mail address will appear in the From line of any report subscriptions e-mailed from Reporting Services.</a:t>
            </a:r>
          </a:p>
        </p:txBody>
      </p:sp>
      <p:pic>
        <p:nvPicPr>
          <p:cNvPr id="7" name="Picture 5"/>
          <p:cNvPicPr>
            <a:picLocks noChangeAspect="1" noChangeArrowheads="1"/>
          </p:cNvPicPr>
          <p:nvPr/>
        </p:nvPicPr>
        <p:blipFill>
          <a:blip r:embed="rId2" cstate="print"/>
          <a:srcRect t="14680" b="39404"/>
          <a:stretch>
            <a:fillRect/>
          </a:stretch>
        </p:blipFill>
        <p:spPr bwMode="auto">
          <a:xfrm>
            <a:off x="990600" y="3810000"/>
            <a:ext cx="7277833"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body" idx="1"/>
          </p:nvPr>
        </p:nvSpPr>
        <p:spPr>
          <a:xfrm>
            <a:off x="76200" y="76200"/>
            <a:ext cx="9067800" cy="6781800"/>
          </a:xfrm>
        </p:spPr>
        <p:txBody>
          <a:bodyPr/>
          <a:lstStyle/>
          <a:p>
            <a:pPr>
              <a:lnSpc>
                <a:spcPct val="84000"/>
              </a:lnSpc>
            </a:pPr>
            <a:r>
              <a:rPr lang="en-US" sz="3000" b="1">
                <a:effectLst/>
              </a:rPr>
              <a:t>The Reporting Services Configuration Manager - Execution Account Page</a:t>
            </a:r>
          </a:p>
          <a:p>
            <a:pPr lvl="1"/>
            <a:r>
              <a:rPr lang="en-US" sz="2100">
                <a:effectLst/>
              </a:rPr>
              <a:t>The Execution Account page, shown in figure below, enables you to specify a set of login credentials to be used by Reporting Services when it needs to access a file or other resource. </a:t>
            </a:r>
          </a:p>
          <a:p>
            <a:pPr lvl="1"/>
            <a:r>
              <a:rPr lang="en-US" sz="2100">
                <a:effectLst/>
              </a:rPr>
              <a:t>For example, suppose you have a report that uses an Access database as its data source and that Access database does not require logon credentials. </a:t>
            </a:r>
          </a:p>
          <a:p>
            <a:pPr lvl="1"/>
            <a:r>
              <a:rPr lang="en-US" sz="2100">
                <a:effectLst/>
              </a:rPr>
              <a:t>When it is time for the report to query the data from the Access database, the Execution Account credentials are used to gain rights to the Access MDB file.</a:t>
            </a:r>
          </a:p>
        </p:txBody>
      </p:sp>
      <p:pic>
        <p:nvPicPr>
          <p:cNvPr id="451590" name="Picture 6"/>
          <p:cNvPicPr>
            <a:picLocks noChangeAspect="1" noChangeArrowheads="1"/>
          </p:cNvPicPr>
          <p:nvPr/>
        </p:nvPicPr>
        <p:blipFill>
          <a:blip r:embed="rId2" cstate="print"/>
          <a:srcRect t="14035" b="37719"/>
          <a:stretch>
            <a:fillRect/>
          </a:stretch>
        </p:blipFill>
        <p:spPr bwMode="auto">
          <a:xfrm>
            <a:off x="1295400" y="4131453"/>
            <a:ext cx="6858000" cy="24979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body" idx="1"/>
          </p:nvPr>
        </p:nvSpPr>
        <p:spPr>
          <a:xfrm>
            <a:off x="76200" y="76200"/>
            <a:ext cx="9067800" cy="6781800"/>
          </a:xfrm>
        </p:spPr>
        <p:txBody>
          <a:bodyPr/>
          <a:lstStyle/>
          <a:p>
            <a:pPr>
              <a:lnSpc>
                <a:spcPct val="84000"/>
              </a:lnSpc>
            </a:pPr>
            <a:r>
              <a:rPr lang="en-US" sz="3000" b="1" dirty="0">
                <a:effectLst/>
              </a:rPr>
              <a:t>The Reporting Services Configuration Manager - Encryption Keys Page</a:t>
            </a:r>
          </a:p>
          <a:p>
            <a:pPr lvl="1">
              <a:lnSpc>
                <a:spcPct val="90000"/>
              </a:lnSpc>
            </a:pPr>
            <a:r>
              <a:rPr lang="en-US" sz="2400" dirty="0">
                <a:effectLst/>
              </a:rPr>
              <a:t>As you have seen, Reporting Services uses various sets of credentials for its operation.</a:t>
            </a:r>
          </a:p>
          <a:p>
            <a:pPr lvl="1">
              <a:lnSpc>
                <a:spcPct val="90000"/>
              </a:lnSpc>
            </a:pPr>
            <a:r>
              <a:rPr lang="en-US" sz="2400" dirty="0">
                <a:effectLst/>
              </a:rPr>
              <a:t>Whenever a login account and a password are specified, these credentials are stored as encrypted text. To encrypt and, more importantly, to decrypt these credentials, Reporting Services needs to use an encryption key. This encryption key is created as part of the Reporting Services installation.</a:t>
            </a:r>
          </a:p>
          <a:p>
            <a:pPr lvl="1">
              <a:lnSpc>
                <a:spcPct val="90000"/>
              </a:lnSpc>
            </a:pPr>
            <a:r>
              <a:rPr lang="en-US" sz="2400" dirty="0">
                <a:effectLst/>
              </a:rPr>
              <a:t>If this encryption key ever becomes corrupt, none of these encrypted credentials can be decrypted. The credentials become useless, and Reporting Services becomes inoperable. </a:t>
            </a:r>
          </a:p>
          <a:p>
            <a:pPr lvl="1">
              <a:lnSpc>
                <a:spcPct val="90000"/>
              </a:lnSpc>
            </a:pPr>
            <a:r>
              <a:rPr lang="en-US" sz="2400" dirty="0">
                <a:effectLst/>
              </a:rPr>
              <a:t>To remedy this situation, you need to have a backup of the encryption key, which can be restored over the top of the corrupt key. This is the purpose of the Encryption Keys page, shown in figure below.</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body" idx="1"/>
          </p:nvPr>
        </p:nvSpPr>
        <p:spPr>
          <a:xfrm>
            <a:off x="76200" y="76200"/>
            <a:ext cx="9067800" cy="6781800"/>
          </a:xfrm>
        </p:spPr>
        <p:txBody>
          <a:bodyPr/>
          <a:lstStyle/>
          <a:p>
            <a:pPr>
              <a:lnSpc>
                <a:spcPct val="84000"/>
              </a:lnSpc>
            </a:pPr>
            <a:r>
              <a:rPr lang="en-US" sz="3000" b="1">
                <a:effectLst/>
              </a:rPr>
              <a:t>The Reporting Services Configuration Manager - Encryption Keys Page</a:t>
            </a:r>
          </a:p>
          <a:p>
            <a:pPr lvl="1"/>
            <a:r>
              <a:rPr lang="en-US" sz="2000">
                <a:effectLst/>
              </a:rPr>
              <a:t>Use the Backup button to create a backup copy of the encryption key. </a:t>
            </a:r>
          </a:p>
          <a:p>
            <a:pPr lvl="1"/>
            <a:r>
              <a:rPr lang="en-US" sz="2000">
                <a:effectLst/>
              </a:rPr>
              <a:t>Use the Restore button to restore a previously created encryption-key backup. </a:t>
            </a:r>
          </a:p>
          <a:p>
            <a:pPr lvl="1"/>
            <a:r>
              <a:rPr lang="en-US" sz="2000">
                <a:effectLst/>
              </a:rPr>
              <a:t>Use the Change button to create a new encryption key for Reporting Services. This should be done if your current encryption key becomes compromised. </a:t>
            </a:r>
          </a:p>
          <a:p>
            <a:pPr lvl="1"/>
            <a:r>
              <a:rPr lang="en-US" sz="2000">
                <a:effectLst/>
              </a:rPr>
              <a:t>If your Reporting Services encryption key does become corrupt and you do not have a current backup, use the Delete button. </a:t>
            </a:r>
          </a:p>
        </p:txBody>
      </p:sp>
      <p:pic>
        <p:nvPicPr>
          <p:cNvPr id="453636" name="Picture 4"/>
          <p:cNvPicPr>
            <a:picLocks noChangeAspect="1" noChangeArrowheads="1"/>
          </p:cNvPicPr>
          <p:nvPr/>
        </p:nvPicPr>
        <p:blipFill>
          <a:blip r:embed="rId2" cstate="print"/>
          <a:srcRect t="14097" b="25991"/>
          <a:stretch>
            <a:fillRect/>
          </a:stretch>
        </p:blipFill>
        <p:spPr bwMode="auto">
          <a:xfrm>
            <a:off x="1092588" y="3615396"/>
            <a:ext cx="6934200" cy="3138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body" idx="1"/>
          </p:nvPr>
        </p:nvSpPr>
        <p:spPr>
          <a:xfrm>
            <a:off x="76200" y="76200"/>
            <a:ext cx="9067800" cy="6781800"/>
          </a:xfrm>
        </p:spPr>
        <p:txBody>
          <a:bodyPr/>
          <a:lstStyle/>
          <a:p>
            <a:pPr>
              <a:lnSpc>
                <a:spcPct val="84000"/>
              </a:lnSpc>
            </a:pPr>
            <a:r>
              <a:rPr lang="en-US" sz="3000" b="1" dirty="0">
                <a:effectLst/>
              </a:rPr>
              <a:t>The Reporting Services Configuration Manager - Scale-out Deployment Page</a:t>
            </a:r>
          </a:p>
          <a:p>
            <a:pPr lvl="1"/>
            <a:r>
              <a:rPr lang="en-US" sz="2000" dirty="0">
                <a:effectLst/>
              </a:rPr>
              <a:t>The Scale-out Deployment page, shown in figure below, is used to add servers to a scale-out installation of Reporting Services. </a:t>
            </a:r>
          </a:p>
          <a:p>
            <a:pPr lvl="1"/>
            <a:r>
              <a:rPr lang="en-US" sz="2000" dirty="0">
                <a:effectLst/>
              </a:rPr>
              <a:t>Each server added to the scale-out list uses the same encryption key. In this way, encrypted data stored in the common Report Catalog can be decrypted by any report server in the scale-out installation.</a:t>
            </a:r>
          </a:p>
        </p:txBody>
      </p:sp>
      <p:pic>
        <p:nvPicPr>
          <p:cNvPr id="454660" name="Picture 4"/>
          <p:cNvPicPr>
            <a:picLocks noChangeAspect="1" noChangeArrowheads="1"/>
          </p:cNvPicPr>
          <p:nvPr/>
        </p:nvPicPr>
        <p:blipFill>
          <a:blip r:embed="rId2" cstate="print"/>
          <a:srcRect t="13876"/>
          <a:stretch>
            <a:fillRect/>
          </a:stretch>
        </p:blipFill>
        <p:spPr bwMode="auto">
          <a:xfrm>
            <a:off x="1600200" y="2667000"/>
            <a:ext cx="5943600" cy="385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body" idx="1"/>
          </p:nvPr>
        </p:nvSpPr>
        <p:spPr>
          <a:xfrm>
            <a:off x="76200" y="76200"/>
            <a:ext cx="9067800" cy="6781800"/>
          </a:xfrm>
        </p:spPr>
        <p:txBody>
          <a:bodyPr/>
          <a:lstStyle/>
          <a:p>
            <a:pPr>
              <a:lnSpc>
                <a:spcPct val="84000"/>
              </a:lnSpc>
            </a:pPr>
            <a:r>
              <a:rPr lang="en-US" sz="2800" b="1" dirty="0">
                <a:effectLst/>
              </a:rPr>
              <a:t>Common Installation Issues</a:t>
            </a:r>
          </a:p>
          <a:p>
            <a:pPr lvl="1"/>
            <a:r>
              <a:rPr lang="en-US" sz="2400" b="1" dirty="0" smtClean="0">
                <a:effectLst/>
              </a:rPr>
              <a:t>Administrative </a:t>
            </a:r>
            <a:r>
              <a:rPr lang="en-US" sz="2400" b="1" dirty="0">
                <a:effectLst/>
              </a:rPr>
              <a:t>Rights</a:t>
            </a:r>
            <a:r>
              <a:rPr lang="en-US" sz="2200" b="1" dirty="0">
                <a:effectLst/>
              </a:rPr>
              <a:t> - </a:t>
            </a:r>
            <a:r>
              <a:rPr lang="en-US" sz="2200" dirty="0">
                <a:effectLst/>
              </a:rPr>
              <a:t>One of the most frequent problems with the Reporting Services setup is not using login accounts that have the appropriate rights. If you discover you received a setup error because one of the login accounts you used was not adequate to the task, try changing that account using the Reporting Services Configuration Manager.</a:t>
            </a:r>
          </a:p>
          <a:p>
            <a:pPr lvl="1"/>
            <a:r>
              <a:rPr lang="en-US" sz="2400" b="1" dirty="0">
                <a:effectLst/>
              </a:rPr>
              <a:t>Server Components Not Shown on the Feature Selection Screen</a:t>
            </a:r>
            <a:r>
              <a:rPr lang="en-US" sz="2200" b="1" dirty="0">
                <a:effectLst/>
              </a:rPr>
              <a:t> - </a:t>
            </a:r>
            <a:r>
              <a:rPr lang="en-US" sz="2200" dirty="0">
                <a:effectLst/>
              </a:rPr>
              <a:t>If you are performing an installation that requires the server components, but they are not present on the Feature Selection screen, this is probably an indication that you are not up-to-date on your Windows service packs.</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body" idx="1"/>
          </p:nvPr>
        </p:nvSpPr>
        <p:spPr>
          <a:xfrm>
            <a:off x="76200" y="76200"/>
            <a:ext cx="9067800" cy="6781800"/>
          </a:xfrm>
        </p:spPr>
        <p:txBody>
          <a:bodyPr/>
          <a:lstStyle/>
          <a:p>
            <a:pPr>
              <a:lnSpc>
                <a:spcPct val="84000"/>
              </a:lnSpc>
            </a:pPr>
            <a:r>
              <a:rPr lang="en-US" sz="2800" b="1" dirty="0">
                <a:effectLst/>
              </a:rPr>
              <a:t>Common Installation Issues</a:t>
            </a:r>
          </a:p>
          <a:p>
            <a:pPr lvl="1"/>
            <a:r>
              <a:rPr lang="en-US" sz="2400" b="1" dirty="0">
                <a:effectLst/>
              </a:rPr>
              <a:t>Installation Error 2755</a:t>
            </a:r>
            <a:r>
              <a:rPr lang="en-US" sz="2200" b="1" dirty="0">
                <a:effectLst/>
              </a:rPr>
              <a:t> - </a:t>
            </a:r>
            <a:r>
              <a:rPr lang="en-US" sz="2200" dirty="0">
                <a:effectLst/>
              </a:rPr>
              <a:t>You may receive Error 2755 if you are installing Reporting Services using a Terminal Server session. This will occur if you are using a mapped drive to access the setup files. The Windows Installer service that performs the setup operation is running in a different Windows session, so it may not have the same drive mappings. The error occurs because certain files needed by the installer cannot be found.</a:t>
            </a:r>
          </a:p>
          <a:p>
            <a:pPr lvl="1"/>
            <a:r>
              <a:rPr lang="en-US" sz="2400" b="1" dirty="0">
                <a:effectLst/>
              </a:rPr>
              <a:t>Reporting Services and IIS on the Same Server </a:t>
            </a:r>
            <a:r>
              <a:rPr lang="en-US" sz="2200" b="1" dirty="0">
                <a:effectLst/>
              </a:rPr>
              <a:t>- </a:t>
            </a:r>
            <a:r>
              <a:rPr lang="en-US" sz="2200" dirty="0">
                <a:effectLst/>
              </a:rPr>
              <a:t>If you are installing the report server on a computer that is already running IIS, care must be taken to ensure that these two services are not using the same TCP/IP port. Both IIS and the Report Server will default to using port 80 for HTTP requests and port 443 for HTTPS requests. If this occurs, IIS and the Report Server will compete to handle traffic on these ports, resulting in neither service working correctly.</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body" idx="1"/>
          </p:nvPr>
        </p:nvSpPr>
        <p:spPr>
          <a:xfrm>
            <a:off x="76200" y="76200"/>
            <a:ext cx="9067800" cy="6781800"/>
          </a:xfrm>
        </p:spPr>
        <p:txBody>
          <a:bodyPr/>
          <a:lstStyle/>
          <a:p>
            <a:pPr>
              <a:lnSpc>
                <a:spcPct val="84000"/>
              </a:lnSpc>
            </a:pPr>
            <a:r>
              <a:rPr lang="en-US" b="1" dirty="0">
                <a:effectLst/>
              </a:rPr>
              <a:t>Common Installation Issues</a:t>
            </a:r>
          </a:p>
          <a:p>
            <a:pPr lvl="1"/>
            <a:r>
              <a:rPr lang="en-US" sz="2600" b="1" dirty="0">
                <a:effectLst/>
              </a:rPr>
              <a:t>The Repair Utility and Installation Log File</a:t>
            </a:r>
            <a:r>
              <a:rPr lang="en-US" sz="2400" b="1" dirty="0">
                <a:effectLst/>
              </a:rPr>
              <a:t> - </a:t>
            </a:r>
            <a:r>
              <a:rPr lang="en-US" sz="2400" dirty="0">
                <a:effectLst/>
              </a:rPr>
              <a:t>If your installation does not complete successfully, you can try the Repair utility on the Maintenance page of the SQL Server Installation Center. If none of these suggestions solve your installation issues, you may want to consult the installation log files for more information.</a:t>
            </a:r>
          </a:p>
          <a:p>
            <a:pPr lvl="1"/>
            <a:r>
              <a:rPr lang="en-US" sz="2400" dirty="0">
                <a:effectLst/>
              </a:rPr>
              <a:t>The default location for the log files is</a:t>
            </a:r>
          </a:p>
          <a:p>
            <a:pPr lvl="1">
              <a:buFont typeface="Wingdings" pitchFamily="2" charset="2"/>
              <a:buNone/>
            </a:pPr>
            <a:r>
              <a:rPr lang="en-US" sz="2400" dirty="0">
                <a:effectLst/>
              </a:rPr>
              <a:t>	</a:t>
            </a:r>
            <a:r>
              <a:rPr lang="en-US" sz="1700" b="1" dirty="0">
                <a:effectLst/>
                <a:latin typeface="Courier New" pitchFamily="49" charset="0"/>
              </a:rPr>
              <a:t>C:\Program Files\Microsoft SQL </a:t>
            </a:r>
            <a:r>
              <a:rPr lang="en-US" sz="1700" b="1" dirty="0" smtClean="0">
                <a:effectLst/>
                <a:latin typeface="Courier New" pitchFamily="49" charset="0"/>
              </a:rPr>
              <a:t>Server\110\Setup </a:t>
            </a:r>
            <a:r>
              <a:rPr lang="en-US" sz="1700" b="1" dirty="0">
                <a:effectLst/>
                <a:latin typeface="Courier New" pitchFamily="49" charset="0"/>
              </a:rPr>
              <a:t>Bootstrap\Log</a:t>
            </a:r>
          </a:p>
          <a:p>
            <a:pPr lvl="1"/>
            <a:r>
              <a:rPr lang="en-US" sz="2400" dirty="0">
                <a:effectLst/>
              </a:rPr>
              <a:t>The log files will be in a folder named for the date and time of the installation.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body" idx="1"/>
          </p:nvPr>
        </p:nvSpPr>
        <p:spPr>
          <a:xfrm>
            <a:off x="88900" y="139700"/>
            <a:ext cx="8991600" cy="6718300"/>
          </a:xfrm>
        </p:spPr>
        <p:txBody>
          <a:bodyPr/>
          <a:lstStyle/>
          <a:p>
            <a:r>
              <a:rPr lang="en-CA" b="1" dirty="0">
                <a:effectLst/>
              </a:rPr>
              <a:t>SQL Server 2005/2008/2008 R2/2012</a:t>
            </a:r>
            <a:endParaRPr lang="en-US" b="1" dirty="0">
              <a:effectLst/>
            </a:endParaRPr>
          </a:p>
          <a:p>
            <a:pPr lvl="1"/>
            <a:r>
              <a:rPr lang="en-CA" sz="2400" dirty="0">
                <a:effectLst/>
              </a:rPr>
              <a:t>One of the following versions of the SQL Server database engine is required to </a:t>
            </a:r>
            <a:r>
              <a:rPr lang="en-CA" sz="2400" dirty="0" smtClean="0">
                <a:effectLst/>
              </a:rPr>
              <a:t>hold the </a:t>
            </a:r>
            <a:r>
              <a:rPr lang="en-CA" sz="2400" dirty="0">
                <a:effectLst/>
              </a:rPr>
              <a:t>database where Reporting Services stores its Report Catalog database</a:t>
            </a:r>
            <a:r>
              <a:rPr lang="en-CA" sz="2400" dirty="0" smtClean="0">
                <a:effectLst/>
              </a:rPr>
              <a:t>:</a:t>
            </a:r>
          </a:p>
          <a:p>
            <a:pPr lvl="1"/>
            <a:endParaRPr lang="en-CA" sz="1600" dirty="0">
              <a:effectLst/>
            </a:endParaRPr>
          </a:p>
          <a:p>
            <a:pPr lvl="2"/>
            <a:r>
              <a:rPr lang="en-CA" sz="2000" dirty="0" smtClean="0">
                <a:effectLst/>
              </a:rPr>
              <a:t>SQL </a:t>
            </a:r>
            <a:r>
              <a:rPr lang="en-CA" sz="2000" dirty="0">
                <a:effectLst/>
              </a:rPr>
              <a:t>Server 2005</a:t>
            </a:r>
          </a:p>
          <a:p>
            <a:pPr lvl="2"/>
            <a:r>
              <a:rPr lang="en-CA" sz="2000" dirty="0" smtClean="0">
                <a:effectLst/>
              </a:rPr>
              <a:t>SQL </a:t>
            </a:r>
            <a:r>
              <a:rPr lang="en-CA" sz="2000" dirty="0">
                <a:effectLst/>
              </a:rPr>
              <a:t>Server 2008</a:t>
            </a:r>
          </a:p>
          <a:p>
            <a:pPr lvl="2"/>
            <a:r>
              <a:rPr lang="pt-BR" sz="2000" dirty="0" smtClean="0">
                <a:effectLst/>
              </a:rPr>
              <a:t>SQL </a:t>
            </a:r>
            <a:r>
              <a:rPr lang="pt-BR" sz="2000" dirty="0">
                <a:effectLst/>
              </a:rPr>
              <a:t>Server 2008 R2</a:t>
            </a:r>
          </a:p>
          <a:p>
            <a:pPr lvl="2"/>
            <a:r>
              <a:rPr lang="en-CA" sz="2000" dirty="0" smtClean="0">
                <a:effectLst/>
              </a:rPr>
              <a:t>SQL </a:t>
            </a:r>
            <a:r>
              <a:rPr lang="en-CA" sz="2000" dirty="0">
                <a:effectLst/>
              </a:rPr>
              <a:t>Server </a:t>
            </a:r>
            <a:r>
              <a:rPr lang="en-CA" sz="2000" dirty="0" smtClean="0">
                <a:effectLst/>
              </a:rPr>
              <a:t>2012</a:t>
            </a:r>
          </a:p>
          <a:p>
            <a:pPr lvl="2">
              <a:buNone/>
            </a:pPr>
            <a:endParaRPr lang="en-CA" sz="2000" dirty="0">
              <a:effectLst/>
            </a:endParaRPr>
          </a:p>
          <a:p>
            <a:pPr lvl="1"/>
            <a:r>
              <a:rPr lang="en-CA" sz="2400" dirty="0">
                <a:effectLst/>
              </a:rPr>
              <a:t>Reporting Services also uses the SQL Server Agent, which you will learn about shortly</a:t>
            </a:r>
            <a:r>
              <a:rPr lang="en-CA" sz="2400" dirty="0" smtClean="0">
                <a:effectLst/>
              </a:rPr>
              <a:t>. </a:t>
            </a:r>
          </a:p>
          <a:p>
            <a:pPr lvl="1"/>
            <a:r>
              <a:rPr lang="en-CA" sz="2400" dirty="0" smtClean="0">
                <a:effectLst/>
              </a:rPr>
              <a:t>In </a:t>
            </a:r>
            <a:r>
              <a:rPr lang="en-CA" sz="2400" dirty="0">
                <a:effectLst/>
              </a:rPr>
              <a:t>addition, databases in SQL Server can be used as data sources for Reporting </a:t>
            </a:r>
            <a:r>
              <a:rPr lang="en-CA" sz="2400" dirty="0" smtClean="0">
                <a:effectLst/>
              </a:rPr>
              <a:t>Services reports</a:t>
            </a:r>
            <a:r>
              <a:rPr lang="en-CA" sz="2400" dirty="0">
                <a:effectLst/>
              </a:rPr>
              <a:t>.</a:t>
            </a:r>
            <a:endParaRPr lang="en-US" sz="2400" dirty="0">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body" idx="1"/>
          </p:nvPr>
        </p:nvSpPr>
        <p:spPr>
          <a:xfrm>
            <a:off x="152400" y="152400"/>
            <a:ext cx="8839200" cy="6477000"/>
          </a:xfrm>
        </p:spPr>
        <p:txBody>
          <a:bodyPr/>
          <a:lstStyle/>
          <a:p>
            <a:pPr>
              <a:lnSpc>
                <a:spcPct val="80000"/>
              </a:lnSpc>
            </a:pPr>
            <a:r>
              <a:rPr lang="en-US" b="1">
                <a:effectLst/>
              </a:rPr>
              <a:t>SQL Server Agent</a:t>
            </a:r>
          </a:p>
          <a:p>
            <a:pPr lvl="1">
              <a:lnSpc>
                <a:spcPct val="80000"/>
              </a:lnSpc>
            </a:pPr>
            <a:r>
              <a:rPr lang="en-US" sz="2600" i="1">
                <a:effectLst/>
              </a:rPr>
              <a:t>SQL Server Agent </a:t>
            </a:r>
            <a:r>
              <a:rPr lang="en-US" sz="2600">
                <a:effectLst/>
              </a:rPr>
              <a:t>is part of SQL Server and is created as part of the SQL Server installation process. </a:t>
            </a:r>
          </a:p>
          <a:p>
            <a:pPr lvl="1">
              <a:lnSpc>
                <a:spcPct val="80000"/>
              </a:lnSpc>
            </a:pPr>
            <a:r>
              <a:rPr lang="en-US" sz="2600">
                <a:effectLst/>
              </a:rPr>
              <a:t>It is used by SQL Server to execute jobs scheduled to run at a certain time. </a:t>
            </a:r>
          </a:p>
          <a:p>
            <a:pPr lvl="1">
              <a:lnSpc>
                <a:spcPct val="80000"/>
              </a:lnSpc>
            </a:pPr>
            <a:r>
              <a:rPr lang="en-US" sz="2600">
                <a:effectLst/>
              </a:rPr>
              <a:t>These jobs might back up a database or transfer information from one database to another. </a:t>
            </a:r>
          </a:p>
          <a:p>
            <a:pPr lvl="1">
              <a:lnSpc>
                <a:spcPct val="80000"/>
              </a:lnSpc>
            </a:pPr>
            <a:r>
              <a:rPr lang="en-US" sz="2600">
                <a:effectLst/>
              </a:rPr>
              <a:t>Jobs may be scheduled to run once, or they may run on a regular basis, such as once a day or once a week.</a:t>
            </a:r>
          </a:p>
          <a:p>
            <a:pPr lvl="1">
              <a:lnSpc>
                <a:spcPct val="80000"/>
              </a:lnSpc>
            </a:pPr>
            <a:r>
              <a:rPr lang="en-US" sz="2600">
                <a:effectLst/>
              </a:rPr>
              <a:t>Reporting Services also uses the SQL Server Agent to execute scheduled jobs. These jobs are used to run reports and distribute the results.</a:t>
            </a:r>
          </a:p>
          <a:p>
            <a:pPr lvl="1">
              <a:lnSpc>
                <a:spcPct val="80000"/>
              </a:lnSpc>
            </a:pPr>
            <a:r>
              <a:rPr lang="en-US" sz="2600">
                <a:effectLst/>
              </a:rPr>
              <a:t>When a user creates a subscription,</a:t>
            </a:r>
          </a:p>
          <a:p>
            <a:pPr lvl="1">
              <a:lnSpc>
                <a:spcPct val="80000"/>
              </a:lnSpc>
            </a:pPr>
            <a:r>
              <a:rPr lang="en-US" sz="2600">
                <a:effectLst/>
              </a:rPr>
              <a:t>Reporting Services creates a SQL Server Agent job to handle that subscription.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body" idx="1"/>
          </p:nvPr>
        </p:nvSpPr>
        <p:spPr>
          <a:xfrm>
            <a:off x="152400" y="76200"/>
            <a:ext cx="8839200" cy="6705600"/>
          </a:xfrm>
        </p:spPr>
        <p:txBody>
          <a:bodyPr/>
          <a:lstStyle/>
          <a:p>
            <a:pPr>
              <a:lnSpc>
                <a:spcPct val="80000"/>
              </a:lnSpc>
            </a:pPr>
            <a:r>
              <a:rPr lang="en-US" sz="2800" b="1" dirty="0">
                <a:effectLst/>
              </a:rPr>
              <a:t>The Report Server and Report Server Temp DB </a:t>
            </a:r>
            <a:r>
              <a:rPr lang="en-US" sz="2800" b="1" dirty="0" smtClean="0">
                <a:effectLst/>
              </a:rPr>
              <a:t>Databases</a:t>
            </a:r>
          </a:p>
          <a:p>
            <a:pPr>
              <a:lnSpc>
                <a:spcPct val="80000"/>
              </a:lnSpc>
              <a:buNone/>
            </a:pPr>
            <a:endParaRPr lang="en-US" sz="1000" b="1" dirty="0">
              <a:effectLst/>
            </a:endParaRPr>
          </a:p>
          <a:p>
            <a:pPr lvl="1">
              <a:lnSpc>
                <a:spcPct val="80000"/>
              </a:lnSpc>
            </a:pPr>
            <a:r>
              <a:rPr lang="en-US" sz="2400" dirty="0">
                <a:effectLst/>
              </a:rPr>
              <a:t>During the Reporting Services installation process, two databases are created within SQL Server: the Report Server and Report Server Temp DB databases. </a:t>
            </a:r>
          </a:p>
          <a:p>
            <a:pPr lvl="1">
              <a:lnSpc>
                <a:spcPct val="80000"/>
              </a:lnSpc>
            </a:pPr>
            <a:r>
              <a:rPr lang="en-US" sz="2400" dirty="0">
                <a:effectLst/>
              </a:rPr>
              <a:t>The </a:t>
            </a:r>
            <a:r>
              <a:rPr lang="en-US" sz="2400" i="1" dirty="0">
                <a:effectLst/>
              </a:rPr>
              <a:t>Report Server database </a:t>
            </a:r>
            <a:r>
              <a:rPr lang="en-US" sz="2400" dirty="0">
                <a:effectLst/>
              </a:rPr>
              <a:t>is used to store the Report Catalog.</a:t>
            </a:r>
          </a:p>
          <a:p>
            <a:pPr lvl="1">
              <a:lnSpc>
                <a:spcPct val="80000"/>
              </a:lnSpc>
            </a:pPr>
            <a:r>
              <a:rPr lang="en-US" sz="2400" dirty="0">
                <a:effectLst/>
              </a:rPr>
              <a:t>The Report Server database also holds information about the virtual structure that contains these reports. </a:t>
            </a:r>
          </a:p>
          <a:p>
            <a:pPr lvl="1">
              <a:lnSpc>
                <a:spcPct val="80000"/>
              </a:lnSpc>
            </a:pPr>
            <a:r>
              <a:rPr lang="en-US" sz="2400" dirty="0">
                <a:effectLst/>
              </a:rPr>
              <a:t>This includes such things as the folder structure  displayed by the Report Manager and the security settings for each folder and report.</a:t>
            </a:r>
          </a:p>
          <a:p>
            <a:pPr lvl="1">
              <a:lnSpc>
                <a:spcPct val="80000"/>
              </a:lnSpc>
            </a:pPr>
            <a:r>
              <a:rPr lang="en-US" sz="2400" dirty="0">
                <a:effectLst/>
              </a:rPr>
              <a:t>As the name implies, the </a:t>
            </a:r>
            <a:r>
              <a:rPr lang="en-US" sz="2400" i="1" dirty="0">
                <a:effectLst/>
              </a:rPr>
              <a:t>Report Server Temp DB database </a:t>
            </a:r>
            <a:r>
              <a:rPr lang="en-US" sz="2400" dirty="0">
                <a:effectLst/>
              </a:rPr>
              <a:t>is used as temporary storage for Reporting Services operations. </a:t>
            </a:r>
          </a:p>
          <a:p>
            <a:pPr lvl="1">
              <a:lnSpc>
                <a:spcPct val="80000"/>
              </a:lnSpc>
            </a:pPr>
            <a:r>
              <a:rPr lang="en-US" sz="2400" dirty="0">
                <a:effectLst/>
              </a:rPr>
              <a:t>Information can be stored here to track the current users on the Report Manager website. </a:t>
            </a:r>
          </a:p>
          <a:p>
            <a:pPr lvl="1">
              <a:lnSpc>
                <a:spcPct val="80000"/>
              </a:lnSpc>
            </a:pPr>
            <a:r>
              <a:rPr lang="en-US" sz="2400" dirty="0">
                <a:effectLst/>
              </a:rPr>
              <a:t>Short-term copies of some of the most recently executed reports are also stored here in what is known as the </a:t>
            </a:r>
            <a:r>
              <a:rPr lang="en-US" sz="2400" i="1" dirty="0">
                <a:effectLst/>
              </a:rPr>
              <a:t>execution cache.</a:t>
            </a:r>
          </a:p>
        </p:txBody>
      </p:sp>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Orbit</Template>
  <TotalTime>2394</TotalTime>
  <Words>6929</Words>
  <Application>Microsoft Office PowerPoint</Application>
  <PresentationFormat>On-screen Show (4:3)</PresentationFormat>
  <Paragraphs>378</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Times New Roman</vt:lpstr>
      <vt:lpstr>Wingdings</vt:lpstr>
      <vt:lpstr>Courier New</vt:lpstr>
      <vt:lpstr>Orbit</vt:lpstr>
      <vt:lpstr>Installing Reporting Services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Company>GBC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PHP</dc:title>
  <dc:creator>Alma Ramadani</dc:creator>
  <cp:lastModifiedBy>YR</cp:lastModifiedBy>
  <cp:revision>161</cp:revision>
  <cp:lastPrinted>1601-01-01T00:00:00Z</cp:lastPrinted>
  <dcterms:created xsi:type="dcterms:W3CDTF">2009-08-10T15:42:28Z</dcterms:created>
  <dcterms:modified xsi:type="dcterms:W3CDTF">2013-08-29T01:18:21Z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