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0" autoAdjust="0"/>
    <p:restoredTop sz="93209" autoAdjust="0"/>
  </p:normalViewPr>
  <p:slideViewPr>
    <p:cSldViewPr>
      <p:cViewPr varScale="1">
        <p:scale>
          <a:sx n="68" d="100"/>
          <a:sy n="68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D304C-A356-4EDE-856A-774C34895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456E0-51A5-4ABD-9CBC-CAA62DBFE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A5F68-2DBB-4273-A700-27B761602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377C1-B49D-4657-A557-92E518AA7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199FA-7430-4889-94BE-70ADB2FB2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A4DD6-BDC7-48A3-967A-D3717302F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98157-C065-4D8C-95D0-717149E80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694F7-0C4E-4AD2-8A61-3ED1C491DA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FE455-4E75-4278-B40B-F11C42273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D8D8-1D5B-489A-9EBA-B3D7F5121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6923C-6A84-404F-B9CA-2E779994F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33817D59-5D29-428E-B560-7548D87A3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4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FF00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76400"/>
            <a:ext cx="8077200" cy="29718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Using Maps and Spatial Data Types</a:t>
            </a:r>
            <a:endParaRPr lang="en-US" dirty="0" smtClean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1</a:t>
            </a:r>
          </a:p>
          <a:p>
            <a:pPr lvl="1"/>
            <a:r>
              <a:rPr lang="en-CA" sz="2200" b="1" dirty="0" smtClean="0">
                <a:effectLst/>
              </a:rPr>
              <a:t>Earth </a:t>
            </a:r>
            <a:r>
              <a:rPr lang="en-CA" sz="2200" b="1" dirty="0" smtClean="0">
                <a:effectLst/>
              </a:rPr>
              <a:t>U.S</a:t>
            </a:r>
            <a:r>
              <a:rPr lang="en-CA" sz="2200" b="1" dirty="0" smtClean="0">
                <a:effectLst/>
              </a:rPr>
              <a:t>. Deliveries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It</a:t>
            </a:r>
            <a:endParaRPr lang="en-CA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9"/>
            </a:pPr>
            <a:r>
              <a:rPr lang="en-CA" sz="1800" dirty="0" smtClean="0"/>
              <a:t>Click </a:t>
            </a:r>
            <a:r>
              <a:rPr lang="en-CA" sz="1800" dirty="0" smtClean="0"/>
              <a:t>the Bubble Map item, and click Next. The Choose the analytical </a:t>
            </a:r>
            <a:r>
              <a:rPr lang="en-CA" sz="1800" dirty="0" smtClean="0"/>
              <a:t>dataset page </a:t>
            </a:r>
            <a:r>
              <a:rPr lang="en-CA" sz="1800" dirty="0" smtClean="0"/>
              <a:t>of the wizard appears.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828800"/>
            <a:ext cx="6705600" cy="4853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1</a:t>
            </a:r>
          </a:p>
          <a:p>
            <a:pPr lvl="1"/>
            <a:r>
              <a:rPr lang="en-CA" sz="2200" b="1" dirty="0" smtClean="0">
                <a:effectLst/>
              </a:rPr>
              <a:t>Earth </a:t>
            </a:r>
            <a:r>
              <a:rPr lang="en-CA" sz="2200" b="1" dirty="0" smtClean="0">
                <a:effectLst/>
              </a:rPr>
              <a:t>U.S</a:t>
            </a:r>
            <a:r>
              <a:rPr lang="en-CA" sz="2200" b="1" dirty="0" smtClean="0">
                <a:effectLst/>
              </a:rPr>
              <a:t>. Deliveries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It</a:t>
            </a:r>
            <a:endParaRPr lang="en-CA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10"/>
            </a:pPr>
            <a:r>
              <a:rPr lang="en-CA" sz="1800" dirty="0" smtClean="0"/>
              <a:t>The </a:t>
            </a:r>
            <a:r>
              <a:rPr lang="en-CA" sz="1800" dirty="0" smtClean="0"/>
              <a:t>Choose an existing dataset in this report or a shared dataset radio </a:t>
            </a:r>
            <a:r>
              <a:rPr lang="en-CA" sz="1800" dirty="0" smtClean="0"/>
              <a:t>button should </a:t>
            </a:r>
            <a:r>
              <a:rPr lang="en-CA" sz="1800" dirty="0" smtClean="0"/>
              <a:t>be selected by default. Select the entry for the </a:t>
            </a:r>
            <a:r>
              <a:rPr lang="en-CA" sz="1800" dirty="0" err="1" smtClean="0"/>
              <a:t>EarthUSDeliveries</a:t>
            </a:r>
            <a:r>
              <a:rPr lang="en-CA" sz="1800" dirty="0" smtClean="0"/>
              <a:t> dataset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 startAt="10"/>
            </a:pPr>
            <a:r>
              <a:rPr lang="en-CA" sz="1800" dirty="0" smtClean="0"/>
              <a:t>Click </a:t>
            </a:r>
            <a:r>
              <a:rPr lang="en-CA" sz="1800" dirty="0" smtClean="0"/>
              <a:t>Next. The Specify the match fields for spatial and analytical data page </a:t>
            </a:r>
            <a:r>
              <a:rPr lang="en-CA" sz="1800" dirty="0" smtClean="0"/>
              <a:t>of the </a:t>
            </a:r>
            <a:r>
              <a:rPr lang="en-CA" sz="1800" dirty="0" smtClean="0"/>
              <a:t>wizard appears.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93577"/>
            <a:ext cx="5615207" cy="407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1</a:t>
            </a:r>
          </a:p>
          <a:p>
            <a:pPr lvl="1"/>
            <a:r>
              <a:rPr lang="en-CA" sz="2200" b="1" dirty="0" smtClean="0">
                <a:effectLst/>
              </a:rPr>
              <a:t>Earth </a:t>
            </a:r>
            <a:r>
              <a:rPr lang="en-CA" sz="2200" b="1" dirty="0" smtClean="0">
                <a:effectLst/>
              </a:rPr>
              <a:t>U.S</a:t>
            </a:r>
            <a:r>
              <a:rPr lang="en-CA" sz="2200" b="1" dirty="0" smtClean="0">
                <a:effectLst/>
              </a:rPr>
              <a:t>. Deliveries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It</a:t>
            </a:r>
            <a:endParaRPr lang="en-CA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12"/>
            </a:pPr>
            <a:r>
              <a:rPr lang="en-CA" sz="1800" dirty="0" smtClean="0"/>
              <a:t>Our </a:t>
            </a:r>
            <a:r>
              <a:rPr lang="en-CA" sz="1800" dirty="0" smtClean="0"/>
              <a:t>task on this page is to identify one spatial data field and one </a:t>
            </a:r>
            <a:r>
              <a:rPr lang="en-CA" sz="1800" dirty="0" smtClean="0"/>
              <a:t> analytical data </a:t>
            </a:r>
            <a:r>
              <a:rPr lang="en-CA" sz="1800" dirty="0" smtClean="0"/>
              <a:t>field that will tie analytical data to regions on the map. In the top </a:t>
            </a:r>
            <a:r>
              <a:rPr lang="en-CA" sz="1800" dirty="0" smtClean="0"/>
              <a:t>section of </a:t>
            </a:r>
            <a:r>
              <a:rPr lang="en-CA" sz="1800" dirty="0" smtClean="0"/>
              <a:t>the page, check the check box in the Match Fields column next to STUSPS</a:t>
            </a:r>
            <a:r>
              <a:rPr lang="en-CA" sz="1800" dirty="0" smtClean="0"/>
              <a:t>. (</a:t>
            </a:r>
            <a:r>
              <a:rPr lang="en-CA" sz="1800" dirty="0" smtClean="0"/>
              <a:t>STUSPS is the U.S. Postal Service state abbreviation.) A drop-down list </a:t>
            </a:r>
            <a:r>
              <a:rPr lang="en-CA" sz="1800" dirty="0" smtClean="0"/>
              <a:t>will appear </a:t>
            </a:r>
            <a:r>
              <a:rPr lang="en-CA" sz="1800" dirty="0" smtClean="0"/>
              <a:t>in the STUSPS row in the Analytical dataset fields column.</a:t>
            </a:r>
          </a:p>
          <a:p>
            <a:pPr marL="1314450" lvl="2" indent="-514350">
              <a:buFont typeface="+mj-lt"/>
              <a:buAutoNum type="arabicPeriod" startAt="12"/>
            </a:pPr>
            <a:r>
              <a:rPr lang="en-CA" sz="1800" dirty="0" smtClean="0"/>
              <a:t>Select </a:t>
            </a:r>
            <a:r>
              <a:rPr lang="en-CA" sz="1800" dirty="0" smtClean="0"/>
              <a:t>State from this drop-down list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 startAt="12"/>
            </a:pPr>
            <a:r>
              <a:rPr lang="en-CA" sz="1800" dirty="0" smtClean="0"/>
              <a:t>Click </a:t>
            </a:r>
            <a:r>
              <a:rPr lang="en-CA" sz="1800" dirty="0" smtClean="0"/>
              <a:t>Next. The Choose color theme and data visualization page of the </a:t>
            </a:r>
            <a:r>
              <a:rPr lang="en-CA" sz="1800" dirty="0" smtClean="0"/>
              <a:t>wizard appears</a:t>
            </a:r>
            <a:r>
              <a:rPr lang="en-CA" sz="1800" dirty="0" smtClean="0"/>
              <a:t>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533336"/>
            <a:ext cx="4486275" cy="326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1</a:t>
            </a:r>
          </a:p>
          <a:p>
            <a:pPr lvl="1"/>
            <a:r>
              <a:rPr lang="en-CA" sz="2200" b="1" dirty="0" smtClean="0">
                <a:effectLst/>
              </a:rPr>
              <a:t>Earth </a:t>
            </a:r>
            <a:r>
              <a:rPr lang="en-CA" sz="2200" b="1" dirty="0" smtClean="0">
                <a:effectLst/>
              </a:rPr>
              <a:t>U.S</a:t>
            </a:r>
            <a:r>
              <a:rPr lang="en-CA" sz="2200" b="1" dirty="0" smtClean="0">
                <a:effectLst/>
              </a:rPr>
              <a:t>. Deliveries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It</a:t>
            </a:r>
            <a:endParaRPr lang="en-CA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15"/>
            </a:pPr>
            <a:r>
              <a:rPr lang="en-CA" sz="1800" dirty="0" smtClean="0"/>
              <a:t>Select </a:t>
            </a:r>
            <a:r>
              <a:rPr lang="en-CA" sz="1800" dirty="0" smtClean="0"/>
              <a:t>Slate from the Theme drop-down list.</a:t>
            </a:r>
          </a:p>
          <a:p>
            <a:pPr marL="1314450" lvl="2" indent="-514350">
              <a:buFont typeface="+mj-lt"/>
              <a:buAutoNum type="arabicPeriod" startAt="15"/>
            </a:pPr>
            <a:r>
              <a:rPr lang="en-CA" sz="1800" dirty="0" smtClean="0"/>
              <a:t>The </a:t>
            </a:r>
            <a:r>
              <a:rPr lang="en-CA" sz="1800" dirty="0" smtClean="0"/>
              <a:t>Use bubble sizes to visualize data check box should be checked. </a:t>
            </a:r>
            <a:r>
              <a:rPr lang="en-CA" sz="1800" dirty="0" smtClean="0"/>
              <a:t>Select [</a:t>
            </a:r>
            <a:r>
              <a:rPr lang="en-CA" sz="1800" dirty="0" smtClean="0"/>
              <a:t>Sum(</a:t>
            </a:r>
            <a:r>
              <a:rPr lang="en-CA" sz="1800" dirty="0" err="1" smtClean="0"/>
              <a:t>DeliveryCount</a:t>
            </a:r>
            <a:r>
              <a:rPr lang="en-CA" sz="1800" dirty="0" smtClean="0"/>
              <a:t>)] from the drop-down list right below this check box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 startAt="15"/>
            </a:pPr>
            <a:r>
              <a:rPr lang="en-CA" sz="1800" dirty="0" smtClean="0"/>
              <a:t>Click </a:t>
            </a:r>
            <a:r>
              <a:rPr lang="en-CA" sz="1800" dirty="0" smtClean="0"/>
              <a:t>Finish. The map is created on the design surface as shown.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819400"/>
            <a:ext cx="546148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1</a:t>
            </a:r>
          </a:p>
          <a:p>
            <a:pPr lvl="1"/>
            <a:r>
              <a:rPr lang="en-CA" sz="2200" b="1" dirty="0" smtClean="0">
                <a:effectLst/>
              </a:rPr>
              <a:t>Earth </a:t>
            </a:r>
            <a:r>
              <a:rPr lang="en-CA" sz="2200" b="1" dirty="0" smtClean="0">
                <a:effectLst/>
              </a:rPr>
              <a:t>U.S</a:t>
            </a:r>
            <a:r>
              <a:rPr lang="en-CA" sz="2200" b="1" dirty="0" smtClean="0">
                <a:effectLst/>
              </a:rPr>
              <a:t>. Deliveries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It</a:t>
            </a:r>
            <a:endParaRPr lang="en-CA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18"/>
            </a:pPr>
            <a:r>
              <a:rPr lang="en-CA" sz="1800" dirty="0" smtClean="0"/>
              <a:t>Resize </a:t>
            </a:r>
            <a:r>
              <a:rPr lang="en-CA" sz="1800" dirty="0" smtClean="0"/>
              <a:t>the map to fill the entire design surface, if does not do so already.</a:t>
            </a:r>
          </a:p>
          <a:p>
            <a:pPr marL="1314450" lvl="2" indent="-514350">
              <a:buFont typeface="+mj-lt"/>
              <a:buAutoNum type="arabicPeriod" startAt="18"/>
            </a:pPr>
            <a:r>
              <a:rPr lang="en-CA" sz="1800" dirty="0" smtClean="0"/>
              <a:t>Right-click </a:t>
            </a:r>
            <a:r>
              <a:rPr lang="en-CA" sz="1800" dirty="0" smtClean="0"/>
              <a:t>anywhere in the map, and select Map | Show Color Scale as shown</a:t>
            </a:r>
            <a:r>
              <a:rPr lang="en-CA" sz="1800" dirty="0" smtClean="0"/>
              <a:t>. This </a:t>
            </a:r>
            <a:r>
              <a:rPr lang="en-CA" sz="1800" dirty="0" smtClean="0"/>
              <a:t>will uncheck this item and remove the color scale from the map.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514600"/>
            <a:ext cx="459617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1</a:t>
            </a:r>
          </a:p>
          <a:p>
            <a:pPr lvl="1"/>
            <a:r>
              <a:rPr lang="en-CA" sz="2200" b="1" dirty="0" smtClean="0">
                <a:effectLst/>
              </a:rPr>
              <a:t>Earth </a:t>
            </a:r>
            <a:r>
              <a:rPr lang="en-CA" sz="2200" b="1" dirty="0" smtClean="0">
                <a:effectLst/>
              </a:rPr>
              <a:t>U.S</a:t>
            </a:r>
            <a:r>
              <a:rPr lang="en-CA" sz="2200" b="1" dirty="0" smtClean="0">
                <a:effectLst/>
              </a:rPr>
              <a:t>. Deliveries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It</a:t>
            </a:r>
            <a:endParaRPr lang="en-CA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20"/>
            </a:pPr>
            <a:r>
              <a:rPr lang="en-CA" sz="1800" dirty="0" smtClean="0"/>
              <a:t>Double-click </a:t>
            </a:r>
            <a:r>
              <a:rPr lang="en-CA" sz="1800" dirty="0" smtClean="0"/>
              <a:t>the Map Title, and replace “Map Title” with Earth – US, and </a:t>
            </a:r>
            <a:r>
              <a:rPr lang="en-CA" sz="1800" dirty="0" smtClean="0"/>
              <a:t>then press </a:t>
            </a:r>
            <a:r>
              <a:rPr lang="en-CA" sz="1800" dirty="0" smtClean="0"/>
              <a:t>enter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 startAt="20"/>
            </a:pPr>
            <a:r>
              <a:rPr lang="en-CA" sz="1800" dirty="0" smtClean="0"/>
              <a:t>Double-click </a:t>
            </a:r>
            <a:r>
              <a:rPr lang="en-CA" sz="1800" dirty="0" smtClean="0"/>
              <a:t>the Title in the map legend showing the bubble size scale. </a:t>
            </a:r>
            <a:r>
              <a:rPr lang="en-CA" sz="1800" dirty="0" smtClean="0"/>
              <a:t>Replace “</a:t>
            </a:r>
            <a:r>
              <a:rPr lang="en-CA" sz="1800" dirty="0" smtClean="0"/>
              <a:t>Title” with Deliveries, and then press enter.</a:t>
            </a:r>
          </a:p>
          <a:p>
            <a:pPr marL="1314450" lvl="2" indent="-514350">
              <a:buFont typeface="+mj-lt"/>
              <a:buAutoNum type="arabicPeriod" startAt="20"/>
            </a:pPr>
            <a:r>
              <a:rPr lang="en-CA" sz="1800" dirty="0" smtClean="0"/>
              <a:t>Preview/Run </a:t>
            </a:r>
            <a:r>
              <a:rPr lang="en-CA" sz="1800" dirty="0" smtClean="0"/>
              <a:t>the report. The report should appear as shown.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743200"/>
            <a:ext cx="5715000" cy="386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1</a:t>
            </a:r>
          </a:p>
          <a:p>
            <a:pPr lvl="1"/>
            <a:r>
              <a:rPr lang="en-CA" sz="2200" b="1" dirty="0" smtClean="0">
                <a:effectLst/>
              </a:rPr>
              <a:t>Earth </a:t>
            </a:r>
            <a:r>
              <a:rPr lang="en-CA" sz="2200" b="1" dirty="0" smtClean="0">
                <a:effectLst/>
              </a:rPr>
              <a:t>U.S</a:t>
            </a:r>
            <a:r>
              <a:rPr lang="en-CA" sz="2200" b="1" dirty="0" smtClean="0">
                <a:effectLst/>
              </a:rPr>
              <a:t>. Deliveries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</a:t>
            </a:r>
            <a:r>
              <a:rPr lang="en-CA" sz="2200" b="1" dirty="0" smtClean="0">
                <a:effectLst/>
              </a:rPr>
              <a:t>It</a:t>
            </a:r>
          </a:p>
          <a:p>
            <a:pPr lvl="1"/>
            <a:endParaRPr lang="en-CA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23"/>
            </a:pPr>
            <a:r>
              <a:rPr lang="en-CA" sz="1800" dirty="0" smtClean="0"/>
              <a:t>Click </a:t>
            </a:r>
            <a:r>
              <a:rPr lang="en-CA" sz="1800" dirty="0" smtClean="0"/>
              <a:t>Save All on the toolbar. </a:t>
            </a:r>
            <a:endParaRPr lang="en-CA" sz="1800" dirty="0" smtClean="0"/>
          </a:p>
          <a:p>
            <a:pPr marL="1314450" lvl="2" indent="-514350">
              <a:buFont typeface="+mj-lt"/>
              <a:buAutoNum type="arabicPeriod" startAt="23"/>
            </a:pPr>
            <a:endParaRPr lang="en-CA" sz="1800" dirty="0" smtClean="0"/>
          </a:p>
          <a:p>
            <a:pPr lvl="1">
              <a:lnSpc>
                <a:spcPct val="90000"/>
              </a:lnSpc>
            </a:pPr>
            <a:r>
              <a:rPr lang="en-CA" sz="2200" dirty="0" smtClean="0"/>
              <a:t>The size of the bubbles on our map is proportional to the number of deliveries made in each state. </a:t>
            </a:r>
            <a:endParaRPr lang="en-CA" sz="2200" dirty="0" smtClean="0"/>
          </a:p>
          <a:p>
            <a:pPr lvl="1">
              <a:lnSpc>
                <a:spcPct val="90000"/>
              </a:lnSpc>
            </a:pPr>
            <a:r>
              <a:rPr lang="en-CA" sz="2200" dirty="0" smtClean="0"/>
              <a:t>The </a:t>
            </a:r>
            <a:r>
              <a:rPr lang="en-CA" sz="2200" dirty="0" smtClean="0"/>
              <a:t>scale on the right side of the map gives us an idea of the quantities associated with each size bubble. </a:t>
            </a:r>
            <a:endParaRPr lang="en-CA" sz="2200" dirty="0" smtClean="0"/>
          </a:p>
          <a:p>
            <a:pPr lvl="1">
              <a:lnSpc>
                <a:spcPct val="90000"/>
              </a:lnSpc>
            </a:pPr>
            <a:r>
              <a:rPr lang="en-CA" sz="2200" dirty="0" smtClean="0"/>
              <a:t>More </a:t>
            </a:r>
            <a:r>
              <a:rPr lang="en-CA" sz="2200" dirty="0" smtClean="0"/>
              <a:t>important, however, is the relative size of the bubbles. </a:t>
            </a:r>
            <a:endParaRPr lang="en-CA" sz="2200" dirty="0" smtClean="0"/>
          </a:p>
          <a:p>
            <a:pPr lvl="1">
              <a:lnSpc>
                <a:spcPct val="90000"/>
              </a:lnSpc>
            </a:pPr>
            <a:r>
              <a:rPr lang="en-CA" sz="2200" dirty="0" smtClean="0"/>
              <a:t>This </a:t>
            </a:r>
            <a:r>
              <a:rPr lang="en-CA" sz="2200" dirty="0" smtClean="0"/>
              <a:t>lets us quickly determine areas of the country that have higher concentrations of deliveries.</a:t>
            </a:r>
            <a:endParaRPr lang="en-CA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553200"/>
          </a:xfrm>
        </p:spPr>
        <p:txBody>
          <a:bodyPr/>
          <a:lstStyle/>
          <a:p>
            <a:r>
              <a:rPr lang="en-CA" sz="2800" b="1" dirty="0" smtClean="0"/>
              <a:t>SQL Server Spatial Data Types </a:t>
            </a:r>
            <a:endParaRPr lang="en-CA" sz="2800" b="1" dirty="0" smtClean="0"/>
          </a:p>
          <a:p>
            <a:pPr lvl="1">
              <a:lnSpc>
                <a:spcPct val="90000"/>
              </a:lnSpc>
            </a:pPr>
            <a:endParaRPr lang="en-CA" sz="2200" dirty="0" smtClean="0"/>
          </a:p>
          <a:p>
            <a:pPr lvl="1">
              <a:lnSpc>
                <a:spcPct val="90000"/>
              </a:lnSpc>
            </a:pPr>
            <a:r>
              <a:rPr lang="en-CA" sz="2200" dirty="0" smtClean="0"/>
              <a:t>Beginning </a:t>
            </a:r>
            <a:r>
              <a:rPr lang="en-CA" sz="2200" dirty="0" smtClean="0"/>
              <a:t>with the 2008 release, SQL Server has provided data types for storing </a:t>
            </a:r>
            <a:r>
              <a:rPr lang="en-CA" sz="2200" dirty="0" smtClean="0"/>
              <a:t>the definition </a:t>
            </a:r>
            <a:r>
              <a:rPr lang="en-CA" sz="2200" dirty="0" smtClean="0"/>
              <a:t>of items from two-dimensional geometry. </a:t>
            </a:r>
          </a:p>
          <a:p>
            <a:pPr lvl="1">
              <a:lnSpc>
                <a:spcPct val="90000"/>
              </a:lnSpc>
            </a:pPr>
            <a:endParaRPr lang="en-CA" sz="2200" dirty="0" smtClean="0"/>
          </a:p>
          <a:p>
            <a:pPr lvl="1">
              <a:lnSpc>
                <a:spcPct val="90000"/>
              </a:lnSpc>
            </a:pPr>
            <a:r>
              <a:rPr lang="en-CA" sz="2200" dirty="0" smtClean="0"/>
              <a:t>These </a:t>
            </a:r>
            <a:r>
              <a:rPr lang="en-CA" sz="2200" dirty="0" smtClean="0"/>
              <a:t>are known as the </a:t>
            </a:r>
            <a:r>
              <a:rPr lang="en-CA" sz="2200" dirty="0" smtClean="0"/>
              <a:t>spatial data </a:t>
            </a:r>
            <a:r>
              <a:rPr lang="en-CA" sz="2200" dirty="0" smtClean="0"/>
              <a:t>types. The spatial data types let us represent the following items: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endParaRPr lang="en-CA" sz="1800" dirty="0" smtClean="0"/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CA" sz="1800" dirty="0" smtClean="0"/>
              <a:t>Points</a:t>
            </a:r>
            <a:endParaRPr lang="en-CA" sz="1800" dirty="0" smtClean="0"/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CA" sz="1800" dirty="0" smtClean="0"/>
              <a:t>Lines</a:t>
            </a:r>
            <a:endParaRPr lang="en-CA" sz="1800" dirty="0" smtClean="0"/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CA" sz="1800" dirty="0" smtClean="0"/>
              <a:t>Polygons </a:t>
            </a:r>
            <a:r>
              <a:rPr lang="en-CA" sz="1800" dirty="0" smtClean="0"/>
              <a:t>(multisided closed figures</a:t>
            </a:r>
            <a:r>
              <a:rPr lang="en-CA" sz="1800" dirty="0" smtClean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553200"/>
          </a:xfrm>
        </p:spPr>
        <p:txBody>
          <a:bodyPr/>
          <a:lstStyle/>
          <a:p>
            <a:r>
              <a:rPr lang="en-CA" sz="2800" dirty="0" smtClean="0"/>
              <a:t>Spatial Functions</a:t>
            </a:r>
            <a:r>
              <a:rPr lang="en-CA" sz="2800" b="1" dirty="0" smtClean="0"/>
              <a:t> </a:t>
            </a:r>
          </a:p>
          <a:p>
            <a:pPr lvl="1">
              <a:lnSpc>
                <a:spcPct val="90000"/>
              </a:lnSpc>
            </a:pPr>
            <a:endParaRPr lang="en-CA" sz="1600" dirty="0" smtClean="0"/>
          </a:p>
          <a:p>
            <a:pPr lvl="1">
              <a:lnSpc>
                <a:spcPct val="90000"/>
              </a:lnSpc>
            </a:pPr>
            <a:r>
              <a:rPr lang="en-CA" sz="2200" dirty="0" smtClean="0"/>
              <a:t>We use various functions to define these items. For instance:</a:t>
            </a:r>
          </a:p>
          <a:p>
            <a:pPr lvl="1">
              <a:lnSpc>
                <a:spcPct val="90000"/>
              </a:lnSpc>
              <a:buNone/>
            </a:pPr>
            <a:r>
              <a:rPr lang="en-CA" sz="2200" dirty="0" smtClean="0"/>
              <a:t>	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geography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CA" sz="1800" dirty="0" err="1" smtClean="0">
                <a:latin typeface="Courier New" pitchFamily="49" charset="0"/>
                <a:cs typeface="Courier New" pitchFamily="49" charset="0"/>
              </a:rPr>
              <a:t>STPointFromText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('POINT(-122.3308333 47.6063889)', 4326)</a:t>
            </a:r>
          </a:p>
          <a:p>
            <a:pPr lvl="1">
              <a:lnSpc>
                <a:spcPct val="90000"/>
              </a:lnSpc>
              <a:buNone/>
            </a:pPr>
            <a:r>
              <a:rPr lang="en-CA" sz="1200" dirty="0" smtClean="0"/>
              <a:t>	</a:t>
            </a:r>
          </a:p>
          <a:p>
            <a:pPr lvl="1">
              <a:lnSpc>
                <a:spcPct val="90000"/>
              </a:lnSpc>
              <a:buNone/>
            </a:pPr>
            <a:r>
              <a:rPr lang="en-CA" sz="2200" dirty="0" smtClean="0"/>
              <a:t>	</a:t>
            </a:r>
            <a:r>
              <a:rPr lang="en-CA" sz="2200" dirty="0" smtClean="0"/>
              <a:t>defines </a:t>
            </a:r>
            <a:r>
              <a:rPr lang="en-CA" sz="2200" dirty="0" smtClean="0"/>
              <a:t>the point signifying the center of Seattle, Washington, USA. In this case, </a:t>
            </a:r>
            <a:r>
              <a:rPr lang="en-CA" sz="2200" dirty="0" smtClean="0"/>
              <a:t>we are </a:t>
            </a:r>
            <a:r>
              <a:rPr lang="en-CA" sz="2200" dirty="0" smtClean="0"/>
              <a:t>using the coordinate system utilized by GPS devices. </a:t>
            </a:r>
            <a:endParaRPr lang="en-CA" sz="2200" dirty="0" smtClean="0"/>
          </a:p>
          <a:p>
            <a:pPr lvl="1">
              <a:lnSpc>
                <a:spcPct val="90000"/>
              </a:lnSpc>
            </a:pPr>
            <a:r>
              <a:rPr lang="en-CA" sz="2200" dirty="0" smtClean="0"/>
              <a:t>The </a:t>
            </a:r>
            <a:r>
              <a:rPr lang="en-CA" sz="2200" dirty="0" smtClean="0"/>
              <a:t>first parameter is a </a:t>
            </a:r>
            <a:r>
              <a:rPr lang="en-CA" sz="2200" dirty="0" smtClean="0"/>
              <a:t>string representing </a:t>
            </a:r>
            <a:r>
              <a:rPr lang="en-CA" sz="2200" dirty="0" smtClean="0"/>
              <a:t>a point with a given longitude (–122.3308333) and latitude </a:t>
            </a:r>
            <a:r>
              <a:rPr lang="en-CA" sz="2200" dirty="0" smtClean="0"/>
              <a:t> (47.6063889). </a:t>
            </a:r>
          </a:p>
          <a:p>
            <a:pPr lvl="1">
              <a:lnSpc>
                <a:spcPct val="90000"/>
              </a:lnSpc>
            </a:pPr>
            <a:r>
              <a:rPr lang="en-CA" sz="2200" dirty="0" smtClean="0"/>
              <a:t>The </a:t>
            </a:r>
            <a:r>
              <a:rPr lang="en-CA" sz="2200" dirty="0" smtClean="0"/>
              <a:t>second parameter identifies the geography instance or coordinate system we are using.</a:t>
            </a:r>
          </a:p>
          <a:p>
            <a:pPr lvl="1">
              <a:lnSpc>
                <a:spcPct val="90000"/>
              </a:lnSpc>
            </a:pPr>
            <a:r>
              <a:rPr lang="en-CA" sz="2200" dirty="0" smtClean="0"/>
              <a:t>Here is another example. This example defines a line that roughly </a:t>
            </a:r>
            <a:r>
              <a:rPr lang="en-CA" sz="2200" dirty="0" smtClean="0"/>
              <a:t>approximates Interstate </a:t>
            </a:r>
            <a:r>
              <a:rPr lang="en-CA" sz="2200" dirty="0" smtClean="0"/>
              <a:t>Highway 5 as it goes north from downtown Seattle:</a:t>
            </a:r>
          </a:p>
          <a:p>
            <a:pPr lvl="1">
              <a:lnSpc>
                <a:spcPct val="90000"/>
              </a:lnSpc>
              <a:buNone/>
            </a:pPr>
            <a:r>
              <a:rPr lang="en-CA" sz="2200" dirty="0" smtClean="0"/>
              <a:t>	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geography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CA" sz="1800" dirty="0" err="1" smtClean="0">
                <a:latin typeface="Courier New" pitchFamily="49" charset="0"/>
                <a:cs typeface="Courier New" pitchFamily="49" charset="0"/>
              </a:rPr>
              <a:t>STLineFromText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('LINESTRING(-122.3308333 47.6063889, -122.327852 47.690012)', 4326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CA" sz="2200" dirty="0" smtClean="0"/>
              <a:t>Again, the 4326 in the second parameter shows we are using the coordinate </a:t>
            </a:r>
            <a:r>
              <a:rPr lang="en-CA" sz="2200" dirty="0" smtClean="0"/>
              <a:t>system utilized </a:t>
            </a:r>
            <a:r>
              <a:rPr lang="en-CA" sz="2200" dirty="0" smtClean="0"/>
              <a:t>by GPS systems.</a:t>
            </a:r>
            <a:endParaRPr lang="en-CA" sz="22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553200"/>
          </a:xfrm>
        </p:spPr>
        <p:txBody>
          <a:bodyPr/>
          <a:lstStyle/>
          <a:p>
            <a:r>
              <a:rPr lang="en-CA" sz="2800" dirty="0" smtClean="0"/>
              <a:t>Spatial Data Types</a:t>
            </a:r>
            <a:r>
              <a:rPr lang="en-CA" sz="2800" b="1" dirty="0" smtClean="0"/>
              <a:t> </a:t>
            </a:r>
          </a:p>
          <a:p>
            <a:pPr lvl="1">
              <a:lnSpc>
                <a:spcPct val="90000"/>
              </a:lnSpc>
            </a:pPr>
            <a:endParaRPr lang="en-CA" sz="1600" dirty="0" smtClean="0"/>
          </a:p>
          <a:p>
            <a:pPr lvl="1">
              <a:lnSpc>
                <a:spcPct val="90000"/>
              </a:lnSpc>
            </a:pPr>
            <a:r>
              <a:rPr lang="en-CA" sz="2100" dirty="0" smtClean="0"/>
              <a:t>The functions described in the previous section encode the point, line, or polygon </a:t>
            </a:r>
            <a:r>
              <a:rPr lang="en-CA" sz="2100" dirty="0" smtClean="0"/>
              <a:t>into a </a:t>
            </a:r>
            <a:r>
              <a:rPr lang="en-CA" sz="2100" dirty="0" smtClean="0"/>
              <a:t>binary representation of the spatial entity. This binary representation can then </a:t>
            </a:r>
            <a:r>
              <a:rPr lang="en-CA" sz="2100" dirty="0" smtClean="0"/>
              <a:t>be efficiently </a:t>
            </a:r>
            <a:r>
              <a:rPr lang="en-CA" sz="2100" dirty="0" smtClean="0"/>
              <a:t>stored in a SQL Server table. </a:t>
            </a:r>
          </a:p>
          <a:p>
            <a:pPr lvl="1">
              <a:lnSpc>
                <a:spcPct val="90000"/>
              </a:lnSpc>
            </a:pPr>
            <a:r>
              <a:rPr lang="en-CA" sz="2100" dirty="0" smtClean="0"/>
              <a:t>This </a:t>
            </a:r>
            <a:r>
              <a:rPr lang="en-CA" sz="2100" dirty="0" smtClean="0"/>
              <a:t>allows us to do things like store the </a:t>
            </a:r>
            <a:r>
              <a:rPr lang="en-CA" sz="2100" dirty="0" smtClean="0"/>
              <a:t>exact geographic </a:t>
            </a:r>
            <a:r>
              <a:rPr lang="en-CA" sz="2100" dirty="0" smtClean="0"/>
              <a:t>location of any address in a database.</a:t>
            </a:r>
          </a:p>
          <a:p>
            <a:pPr lvl="1">
              <a:lnSpc>
                <a:spcPct val="90000"/>
              </a:lnSpc>
            </a:pPr>
            <a:r>
              <a:rPr lang="en-CA" sz="2100" dirty="0" smtClean="0"/>
              <a:t>SQL Server has two spatial data types: geography and geometry. </a:t>
            </a:r>
            <a:endParaRPr lang="en-CA" sz="2100" dirty="0" smtClean="0"/>
          </a:p>
          <a:p>
            <a:pPr lvl="1">
              <a:lnSpc>
                <a:spcPct val="90000"/>
              </a:lnSpc>
            </a:pPr>
            <a:r>
              <a:rPr lang="en-CA" sz="2100" dirty="0" smtClean="0"/>
              <a:t>The </a:t>
            </a:r>
            <a:r>
              <a:rPr lang="en-CA" sz="2100" dirty="0" smtClean="0"/>
              <a:t>geography </a:t>
            </a:r>
            <a:r>
              <a:rPr lang="en-CA" sz="2100" dirty="0" smtClean="0"/>
              <a:t>data type </a:t>
            </a:r>
            <a:r>
              <a:rPr lang="en-CA" sz="2100" dirty="0" smtClean="0"/>
              <a:t>is designed to store data in a curved two-dimensional space. This would apply </a:t>
            </a:r>
            <a:r>
              <a:rPr lang="en-CA" sz="2100" dirty="0" smtClean="0"/>
              <a:t>to mapping </a:t>
            </a:r>
            <a:r>
              <a:rPr lang="en-CA" sz="2100" dirty="0" smtClean="0"/>
              <a:t>of points on the surface of the earth, which is curved</a:t>
            </a:r>
            <a:r>
              <a:rPr lang="en-CA" sz="2100" dirty="0" smtClean="0"/>
              <a:t>. </a:t>
            </a:r>
            <a:endParaRPr lang="en-CA" sz="2100" dirty="0" smtClean="0"/>
          </a:p>
          <a:p>
            <a:pPr lvl="1">
              <a:lnSpc>
                <a:spcPct val="90000"/>
              </a:lnSpc>
            </a:pPr>
            <a:r>
              <a:rPr lang="en-CA" sz="2100" dirty="0" smtClean="0"/>
              <a:t>If you are creating a spatial representation of something on a much smaller scale, </a:t>
            </a:r>
            <a:r>
              <a:rPr lang="en-CA" sz="2100" dirty="0" smtClean="0"/>
              <a:t>such as </a:t>
            </a:r>
            <a:r>
              <a:rPr lang="en-CA" sz="2100" dirty="0" smtClean="0"/>
              <a:t>an office floor plan, or if you believe in a flat earth, then you can use the geometry </a:t>
            </a:r>
            <a:r>
              <a:rPr lang="en-CA" sz="2100" dirty="0" smtClean="0"/>
              <a:t>data type</a:t>
            </a:r>
            <a:r>
              <a:rPr lang="en-CA" sz="2100" dirty="0" smtClean="0"/>
              <a:t>. </a:t>
            </a:r>
            <a:endParaRPr lang="en-CA" sz="2100" dirty="0" smtClean="0"/>
          </a:p>
          <a:p>
            <a:pPr lvl="1">
              <a:lnSpc>
                <a:spcPct val="90000"/>
              </a:lnSpc>
            </a:pPr>
            <a:r>
              <a:rPr lang="en-CA" sz="2100" dirty="0" smtClean="0"/>
              <a:t>The </a:t>
            </a:r>
            <a:r>
              <a:rPr lang="en-CA" sz="2100" dirty="0" smtClean="0"/>
              <a:t>geometry data type is designed to store data in a flat two-dimensional space.</a:t>
            </a:r>
          </a:p>
          <a:p>
            <a:pPr lvl="1">
              <a:lnSpc>
                <a:spcPct val="90000"/>
              </a:lnSpc>
            </a:pPr>
            <a:r>
              <a:rPr lang="en-CA" sz="2100" dirty="0" smtClean="0"/>
              <a:t>In addition to representing spatial data objects on a map in Reporting Services, </a:t>
            </a:r>
            <a:r>
              <a:rPr lang="en-CA" sz="2100" dirty="0" smtClean="0"/>
              <a:t>you can </a:t>
            </a:r>
            <a:r>
              <a:rPr lang="en-CA" sz="2100" dirty="0" smtClean="0"/>
              <a:t>do things like calculate the distance between two points, determine whether a </a:t>
            </a:r>
            <a:r>
              <a:rPr lang="en-CA" sz="2100" dirty="0" smtClean="0"/>
              <a:t>point lies </a:t>
            </a:r>
            <a:r>
              <a:rPr lang="en-CA" sz="2100" dirty="0" smtClean="0"/>
              <a:t>inside a given polygon, determine whether two polygons intersect, and so on. </a:t>
            </a:r>
            <a:endParaRPr lang="en-CA" sz="21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553200"/>
          </a:xfrm>
        </p:spPr>
        <p:txBody>
          <a:bodyPr/>
          <a:lstStyle/>
          <a:p>
            <a:r>
              <a:rPr lang="en-CA" sz="3000" b="1" dirty="0" smtClean="0"/>
              <a:t>Colors and Bubbles</a:t>
            </a:r>
            <a:r>
              <a:rPr lang="en-CA" sz="3000" b="1" dirty="0" smtClean="0"/>
              <a:t>: Representing </a:t>
            </a:r>
            <a:r>
              <a:rPr lang="en-CA" sz="3000" b="1" dirty="0" smtClean="0"/>
              <a:t>Quantities on </a:t>
            </a:r>
            <a:r>
              <a:rPr lang="en-CA" sz="3000" b="1" dirty="0" smtClean="0"/>
              <a:t>Maps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Bar charts, pie </a:t>
            </a:r>
            <a:r>
              <a:rPr lang="en-US" sz="2200" dirty="0" smtClean="0"/>
              <a:t>charts in many cases, the best way to convey business intelligence is through business graphics.</a:t>
            </a:r>
          </a:p>
          <a:p>
            <a:pPr lvl="1">
              <a:lnSpc>
                <a:spcPct val="90000"/>
              </a:lnSpc>
            </a:pPr>
            <a:r>
              <a:rPr lang="en-CA" sz="2200" dirty="0" smtClean="0"/>
              <a:t>We are going to begin by associating quantities with regions on a map. </a:t>
            </a:r>
            <a:r>
              <a:rPr lang="en-CA" sz="2200" dirty="0" smtClean="0"/>
              <a:t>This is done </a:t>
            </a:r>
            <a:r>
              <a:rPr lang="en-CA" sz="2200" dirty="0" smtClean="0"/>
              <a:t>through two </a:t>
            </a:r>
            <a:r>
              <a:rPr lang="en-CA" sz="2200" dirty="0" smtClean="0"/>
              <a:t>different techniques. </a:t>
            </a:r>
            <a:endParaRPr lang="en-CA" sz="2200" dirty="0" smtClean="0"/>
          </a:p>
          <a:p>
            <a:pPr lvl="1">
              <a:lnSpc>
                <a:spcPct val="90000"/>
              </a:lnSpc>
            </a:pPr>
            <a:r>
              <a:rPr lang="en-CA" sz="2200" dirty="0" smtClean="0"/>
              <a:t>First </a:t>
            </a:r>
            <a:r>
              <a:rPr lang="en-CA" sz="2200" dirty="0" smtClean="0"/>
              <a:t>we look at putting a “bubble” over each geographic </a:t>
            </a:r>
            <a:r>
              <a:rPr lang="en-CA" sz="2200" dirty="0" smtClean="0"/>
              <a:t>region. On </a:t>
            </a:r>
            <a:r>
              <a:rPr lang="en-CA" sz="2200" dirty="0" smtClean="0"/>
              <a:t>this type of map, called a bubble map, the size of the bubble shows the relative size </a:t>
            </a:r>
            <a:r>
              <a:rPr lang="en-CA" sz="2200" dirty="0" smtClean="0"/>
              <a:t>of the </a:t>
            </a:r>
            <a:r>
              <a:rPr lang="en-CA" sz="2200" dirty="0" smtClean="0"/>
              <a:t>quantity being mapped. </a:t>
            </a:r>
            <a:endParaRPr lang="en-CA" sz="2200" dirty="0" smtClean="0"/>
          </a:p>
          <a:p>
            <a:pPr lvl="1">
              <a:lnSpc>
                <a:spcPct val="90000"/>
              </a:lnSpc>
            </a:pPr>
            <a:r>
              <a:rPr lang="en-CA" sz="2200" dirty="0" smtClean="0"/>
              <a:t>The </a:t>
            </a:r>
            <a:r>
              <a:rPr lang="en-CA" sz="2200" dirty="0" smtClean="0"/>
              <a:t>second technique we examine involves changing the </a:t>
            </a:r>
            <a:r>
              <a:rPr lang="en-CA" sz="2200" dirty="0" smtClean="0"/>
              <a:t>color or </a:t>
            </a:r>
            <a:r>
              <a:rPr lang="en-CA" sz="2200" dirty="0" smtClean="0"/>
              <a:t>shading of the geographic region to represent relative quantities. This is known as a </a:t>
            </a:r>
            <a:r>
              <a:rPr lang="en-CA" sz="2200" dirty="0" smtClean="0"/>
              <a:t>color analytical </a:t>
            </a:r>
            <a:r>
              <a:rPr lang="en-CA" sz="2200" dirty="0" smtClean="0"/>
              <a:t>map.</a:t>
            </a:r>
            <a:endParaRPr lang="en-CA" sz="2200" dirty="0" smtClean="0"/>
          </a:p>
          <a:p>
            <a:pPr lvl="1">
              <a:lnSpc>
                <a:spcPct val="90000"/>
              </a:lnSpc>
            </a:pPr>
            <a:r>
              <a:rPr lang="en-CA" sz="2200" dirty="0" smtClean="0"/>
              <a:t>At the end of the </a:t>
            </a:r>
            <a:r>
              <a:rPr lang="en-CA" sz="2200" dirty="0" smtClean="0"/>
              <a:t>module, </a:t>
            </a:r>
            <a:r>
              <a:rPr lang="en-CA" sz="2200" dirty="0" smtClean="0"/>
              <a:t>we will switch from representing quantities on a map </a:t>
            </a:r>
            <a:r>
              <a:rPr lang="en-CA" sz="2200" dirty="0" smtClean="0"/>
              <a:t>to doing </a:t>
            </a:r>
            <a:r>
              <a:rPr lang="en-CA" sz="2200" dirty="0" smtClean="0"/>
              <a:t>what you would expect with a </a:t>
            </a:r>
            <a:r>
              <a:rPr lang="en-CA" sz="2200" dirty="0" smtClean="0"/>
              <a:t>map - namely</a:t>
            </a:r>
            <a:r>
              <a:rPr lang="en-CA" sz="2200" dirty="0" smtClean="0"/>
              <a:t>, representing locations. </a:t>
            </a:r>
            <a:endParaRPr lang="en-CA" sz="2200" dirty="0" smtClean="0"/>
          </a:p>
          <a:p>
            <a:pPr lvl="1">
              <a:lnSpc>
                <a:spcPct val="90000"/>
              </a:lnSpc>
            </a:pPr>
            <a:r>
              <a:rPr lang="en-CA" sz="2200" dirty="0" smtClean="0"/>
              <a:t>We </a:t>
            </a:r>
            <a:r>
              <a:rPr lang="en-CA" sz="2200" dirty="0" smtClean="0"/>
              <a:t>will </a:t>
            </a:r>
            <a:r>
              <a:rPr lang="en-CA" sz="2200" dirty="0" smtClean="0"/>
              <a:t>plot the </a:t>
            </a:r>
            <a:r>
              <a:rPr lang="en-CA" sz="2200" dirty="0" smtClean="0"/>
              <a:t>location of employee addresses on a map. In this example, we will use Bing maps </a:t>
            </a:r>
            <a:r>
              <a:rPr lang="en-CA" sz="2200" dirty="0" smtClean="0"/>
              <a:t>to provide </a:t>
            </a:r>
            <a:r>
              <a:rPr lang="en-CA" sz="2200" dirty="0" smtClean="0"/>
              <a:t>context for the points we plot.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553200"/>
          </a:xfrm>
        </p:spPr>
        <p:txBody>
          <a:bodyPr/>
          <a:lstStyle/>
          <a:p>
            <a:r>
              <a:rPr lang="en-CA" sz="2800" dirty="0" smtClean="0"/>
              <a:t>Putting Polygons to Use</a:t>
            </a:r>
            <a:r>
              <a:rPr lang="en-CA" sz="2800" b="1" dirty="0" smtClean="0"/>
              <a:t> </a:t>
            </a:r>
          </a:p>
          <a:p>
            <a:pPr lvl="1">
              <a:lnSpc>
                <a:spcPct val="90000"/>
              </a:lnSpc>
            </a:pPr>
            <a:endParaRPr lang="en-CA" sz="1600" dirty="0" smtClean="0"/>
          </a:p>
          <a:p>
            <a:pPr lvl="1">
              <a:lnSpc>
                <a:spcPct val="90000"/>
              </a:lnSpc>
            </a:pPr>
            <a:r>
              <a:rPr lang="en-CA" sz="2100" dirty="0" smtClean="0"/>
              <a:t>It may surprise you to discover that it is a bit tough to track down a map of </a:t>
            </a:r>
            <a:r>
              <a:rPr lang="en-CA" sz="2100" dirty="0" smtClean="0"/>
              <a:t>the planetary </a:t>
            </a:r>
            <a:r>
              <a:rPr lang="en-CA" sz="2100" dirty="0" smtClean="0"/>
              <a:t>systems where Galactic Delivery Services completes its deliveries. </a:t>
            </a:r>
            <a:endParaRPr lang="en-CA" sz="2100" dirty="0" smtClean="0"/>
          </a:p>
          <a:p>
            <a:pPr lvl="1">
              <a:lnSpc>
                <a:spcPct val="90000"/>
              </a:lnSpc>
            </a:pPr>
            <a:r>
              <a:rPr lang="en-CA" sz="2100" dirty="0" smtClean="0"/>
              <a:t>So</a:t>
            </a:r>
            <a:r>
              <a:rPr lang="en-CA" sz="2100" dirty="0" smtClean="0"/>
              <a:t>, </a:t>
            </a:r>
            <a:r>
              <a:rPr lang="en-CA" sz="2100" dirty="0" smtClean="0"/>
              <a:t>rather than </a:t>
            </a:r>
            <a:r>
              <a:rPr lang="en-CA" sz="2100" dirty="0" smtClean="0"/>
              <a:t>having you hunt all day for an ESRI map of </a:t>
            </a:r>
            <a:r>
              <a:rPr lang="en-CA" sz="2100" dirty="0" err="1" smtClean="0"/>
              <a:t>Noxicomian</a:t>
            </a:r>
            <a:r>
              <a:rPr lang="en-CA" sz="2100" dirty="0" smtClean="0"/>
              <a:t>, we are going to </a:t>
            </a:r>
            <a:r>
              <a:rPr lang="en-CA" sz="2100" dirty="0" smtClean="0"/>
              <a:t>make use </a:t>
            </a:r>
            <a:r>
              <a:rPr lang="en-CA" sz="2100" dirty="0" smtClean="0"/>
              <a:t>of the polygon feature of the geometry spatial data type and build our own map</a:t>
            </a:r>
            <a:r>
              <a:rPr lang="en-CA" sz="2100" dirty="0" smtClean="0"/>
              <a:t>. (</a:t>
            </a:r>
            <a:r>
              <a:rPr lang="en-CA" sz="2100" dirty="0" smtClean="0"/>
              <a:t>We are going to discount the curvature of space for this exercise and plot our </a:t>
            </a:r>
            <a:r>
              <a:rPr lang="en-CA" sz="2100" dirty="0" smtClean="0"/>
              <a:t>planets in </a:t>
            </a:r>
            <a:r>
              <a:rPr lang="en-CA" sz="2100" dirty="0" smtClean="0"/>
              <a:t>a flat coordinate system.)</a:t>
            </a:r>
          </a:p>
          <a:p>
            <a:pPr lvl="1">
              <a:lnSpc>
                <a:spcPct val="90000"/>
              </a:lnSpc>
            </a:pPr>
            <a:r>
              <a:rPr lang="en-CA" sz="2100" dirty="0" smtClean="0"/>
              <a:t>The Planet table in the Galactic database contains a field called </a:t>
            </a:r>
            <a:r>
              <a:rPr lang="en-CA" sz="2100" dirty="0" err="1" smtClean="0"/>
              <a:t>PlanetGeometry</a:t>
            </a:r>
            <a:r>
              <a:rPr lang="en-CA" sz="2100" dirty="0" smtClean="0"/>
              <a:t>. This </a:t>
            </a:r>
            <a:r>
              <a:rPr lang="en-CA" sz="2100" dirty="0" smtClean="0"/>
              <a:t>field has a data type of geometry and contains a polygon representing each planet.</a:t>
            </a:r>
          </a:p>
          <a:p>
            <a:pPr lvl="1">
              <a:lnSpc>
                <a:spcPct val="90000"/>
              </a:lnSpc>
            </a:pPr>
            <a:r>
              <a:rPr lang="en-CA" sz="2100" dirty="0" smtClean="0"/>
              <a:t>We will use this data to create a map of these planets.</a:t>
            </a:r>
          </a:p>
          <a:p>
            <a:pPr lvl="1">
              <a:lnSpc>
                <a:spcPct val="90000"/>
              </a:lnSpc>
            </a:pPr>
            <a:r>
              <a:rPr lang="en-CA" sz="2100" dirty="0" smtClean="0"/>
              <a:t>Now, polygons by definition have straight sides, while circles (planets) are curved</a:t>
            </a:r>
            <a:r>
              <a:rPr lang="en-CA" sz="2100" dirty="0" smtClean="0"/>
              <a:t>. This </a:t>
            </a:r>
            <a:r>
              <a:rPr lang="en-CA" sz="2100" dirty="0" smtClean="0"/>
              <a:t>presents a bit of a challenge. The polygons in the Planet table fields are </a:t>
            </a:r>
            <a:r>
              <a:rPr lang="en-CA" sz="2100" dirty="0" smtClean="0"/>
              <a:t>16-sided </a:t>
            </a:r>
            <a:r>
              <a:rPr lang="en-CA" sz="2100" dirty="0" smtClean="0"/>
              <a:t>figures. </a:t>
            </a:r>
            <a:endParaRPr lang="en-CA" sz="2100" dirty="0" smtClean="0"/>
          </a:p>
          <a:p>
            <a:pPr lvl="1">
              <a:lnSpc>
                <a:spcPct val="90000"/>
              </a:lnSpc>
            </a:pPr>
            <a:r>
              <a:rPr lang="en-CA" sz="2100" dirty="0" smtClean="0"/>
              <a:t>If </a:t>
            </a:r>
            <a:r>
              <a:rPr lang="en-CA" sz="2100" dirty="0" smtClean="0"/>
              <a:t>you squint a bit at the map we create from these polygons, they </a:t>
            </a:r>
            <a:r>
              <a:rPr lang="en-CA" sz="2100" dirty="0" smtClean="0"/>
              <a:t>look circular - good </a:t>
            </a:r>
            <a:r>
              <a:rPr lang="en-CA" sz="2100" dirty="0" smtClean="0"/>
              <a:t>enough for our purposes at any rate.</a:t>
            </a:r>
            <a:endParaRPr lang="en-CA" sz="21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CA" sz="2800" b="1" dirty="0" smtClean="0"/>
              <a:t>The Deliveries per Planet Map</a:t>
            </a:r>
            <a:endParaRPr lang="en-US" sz="2800" b="1" dirty="0" smtClean="0"/>
          </a:p>
          <a:p>
            <a:pPr marL="1009650" lvl="1" indent="-609600" eaLnBrk="1" hangingPunct="1">
              <a:lnSpc>
                <a:spcPct val="90000"/>
              </a:lnSpc>
              <a:defRPr/>
            </a:pPr>
            <a:r>
              <a:rPr lang="en-US" sz="2300" b="1" dirty="0" smtClean="0">
                <a:effectLst/>
              </a:rPr>
              <a:t>Features Highlighted</a:t>
            </a:r>
          </a:p>
          <a:p>
            <a:pPr marL="1371600" lvl="2" indent="-457200">
              <a:lnSpc>
                <a:spcPct val="90000"/>
              </a:lnSpc>
              <a:defRPr/>
            </a:pPr>
            <a:r>
              <a:rPr lang="en-CA" sz="2000" dirty="0" smtClean="0"/>
              <a:t>Creating a color analytical map</a:t>
            </a:r>
          </a:p>
          <a:p>
            <a:pPr marL="1371600" lvl="2" indent="-457200">
              <a:lnSpc>
                <a:spcPct val="90000"/>
              </a:lnSpc>
              <a:defRPr/>
            </a:pPr>
            <a:r>
              <a:rPr lang="en-CA" sz="2000" dirty="0" smtClean="0"/>
              <a:t>Using </a:t>
            </a:r>
            <a:r>
              <a:rPr lang="en-CA" sz="2000" dirty="0" smtClean="0"/>
              <a:t>spatial data types to define map </a:t>
            </a:r>
            <a:r>
              <a:rPr lang="en-CA" sz="2000" dirty="0" smtClean="0"/>
              <a:t>polygons</a:t>
            </a:r>
          </a:p>
          <a:p>
            <a:pPr marL="1371600" lvl="2" indent="-457200">
              <a:lnSpc>
                <a:spcPct val="90000"/>
              </a:lnSpc>
              <a:defRPr/>
            </a:pPr>
            <a:endParaRPr lang="en-CA" sz="900" dirty="0" smtClean="0"/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100" dirty="0" smtClean="0">
                <a:effectLst/>
              </a:rPr>
              <a:t>Business Need - </a:t>
            </a:r>
            <a:r>
              <a:rPr lang="en-CA" sz="2100" dirty="0" smtClean="0">
                <a:effectLst/>
              </a:rPr>
              <a:t>Galactic Delivery Services (GDS) has a board of directors </a:t>
            </a:r>
            <a:r>
              <a:rPr lang="en-CA" sz="2100" dirty="0" smtClean="0">
                <a:effectLst/>
              </a:rPr>
              <a:t>meeting coming </a:t>
            </a:r>
            <a:r>
              <a:rPr lang="en-CA" sz="2100" dirty="0" smtClean="0">
                <a:effectLst/>
              </a:rPr>
              <a:t>up. The CEO would like to show the distribution of deliveries among </a:t>
            </a:r>
            <a:r>
              <a:rPr lang="en-CA" sz="2100" dirty="0" smtClean="0">
                <a:effectLst/>
              </a:rPr>
              <a:t>the planets </a:t>
            </a:r>
            <a:r>
              <a:rPr lang="en-CA" sz="2100" dirty="0" smtClean="0">
                <a:effectLst/>
              </a:rPr>
              <a:t>served by GDS, but would like to show that information in a manner that </a:t>
            </a:r>
            <a:r>
              <a:rPr lang="en-CA" sz="2100" dirty="0" smtClean="0">
                <a:effectLst/>
              </a:rPr>
              <a:t>really captures </a:t>
            </a:r>
            <a:r>
              <a:rPr lang="en-CA" sz="2100" dirty="0" smtClean="0">
                <a:effectLst/>
              </a:rPr>
              <a:t>the board members’ attention. After some thought, the CEO has decided </a:t>
            </a:r>
            <a:r>
              <a:rPr lang="en-CA" sz="2100" dirty="0" smtClean="0">
                <a:effectLst/>
              </a:rPr>
              <a:t>he wants </a:t>
            </a:r>
            <a:r>
              <a:rPr lang="en-CA" sz="2100" dirty="0" smtClean="0">
                <a:effectLst/>
              </a:rPr>
              <a:t>a map showing the planets in this part of the galaxy with the shading of </a:t>
            </a:r>
            <a:r>
              <a:rPr lang="en-CA" sz="2100" dirty="0" smtClean="0">
                <a:effectLst/>
              </a:rPr>
              <a:t>each planet </a:t>
            </a:r>
            <a:r>
              <a:rPr lang="en-CA" sz="2100" dirty="0" smtClean="0">
                <a:effectLst/>
              </a:rPr>
              <a:t>representing the number of deliveries for that planet.</a:t>
            </a:r>
            <a:endParaRPr lang="en-US" sz="2100" dirty="0" smtClean="0">
              <a:effectLst/>
            </a:endParaRPr>
          </a:p>
          <a:p>
            <a:pPr marL="971550" lvl="1" indent="-457200">
              <a:lnSpc>
                <a:spcPct val="90000"/>
              </a:lnSpc>
              <a:defRPr/>
            </a:pPr>
            <a:endParaRPr lang="en-US" sz="900" dirty="0" smtClean="0">
              <a:effectLst/>
            </a:endParaRP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300" b="1" dirty="0" smtClean="0">
                <a:effectLst/>
              </a:rPr>
              <a:t>Task Overview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CA" sz="2000" dirty="0" smtClean="0">
                <a:effectLst/>
              </a:rPr>
              <a:t>Create </a:t>
            </a:r>
            <a:r>
              <a:rPr lang="en-CA" sz="2000" dirty="0" smtClean="0">
                <a:effectLst/>
              </a:rPr>
              <a:t>a New Report and Two New Datasets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CA" sz="2000" dirty="0" smtClean="0">
                <a:effectLst/>
              </a:rPr>
              <a:t>Place </a:t>
            </a:r>
            <a:r>
              <a:rPr lang="en-CA" sz="2000" dirty="0" smtClean="0">
                <a:effectLst/>
              </a:rPr>
              <a:t>a Map Item on the Report and Populate It</a:t>
            </a:r>
            <a:endParaRPr lang="en-US" sz="2000" dirty="0" smtClean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2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Deliveries per Planet Map, Task </a:t>
            </a:r>
            <a:r>
              <a:rPr lang="en-CA" sz="2200" b="1" dirty="0" smtClean="0">
                <a:effectLst/>
              </a:rPr>
              <a:t>1: Create </a:t>
            </a:r>
            <a:r>
              <a:rPr lang="en-CA" sz="2200" b="1" dirty="0" smtClean="0">
                <a:effectLst/>
              </a:rPr>
              <a:t>a New Report and Two New Datasets</a:t>
            </a:r>
            <a:endParaRPr lang="en-US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If </a:t>
            </a:r>
            <a:r>
              <a:rPr lang="en-CA" sz="1800" dirty="0" smtClean="0"/>
              <a:t>you are using SSDT or Visual Studio, reopen the Chapter07 project, if </a:t>
            </a:r>
            <a:r>
              <a:rPr lang="en-CA" sz="1800" dirty="0" smtClean="0"/>
              <a:t>it was </a:t>
            </a:r>
            <a:r>
              <a:rPr lang="en-CA" sz="1800" dirty="0" smtClean="0"/>
              <a:t>closed. Close the Earth US Deliveries report and add a blank report </a:t>
            </a:r>
            <a:r>
              <a:rPr lang="en-CA" sz="1800" dirty="0" smtClean="0"/>
              <a:t>called </a:t>
            </a:r>
            <a:r>
              <a:rPr lang="en-CA" sz="1800" b="1" dirty="0" smtClean="0"/>
              <a:t>Deliveries </a:t>
            </a:r>
            <a:r>
              <a:rPr lang="en-CA" sz="1800" b="1" dirty="0" smtClean="0"/>
              <a:t>Per Planet</a:t>
            </a:r>
            <a:r>
              <a:rPr lang="en-CA" sz="1800" dirty="0" smtClean="0"/>
              <a:t> to the Chapter07 project.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If </a:t>
            </a:r>
            <a:r>
              <a:rPr lang="en-CA" sz="1800" dirty="0" smtClean="0"/>
              <a:t>you are using Report Builder, create a new blank report.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In </a:t>
            </a:r>
            <a:r>
              <a:rPr lang="en-CA" sz="1800" dirty="0" smtClean="0"/>
              <a:t>the Report Data window, click the New drop-down menu. Select Data </a:t>
            </a:r>
            <a:r>
              <a:rPr lang="en-CA" sz="1800" dirty="0" smtClean="0"/>
              <a:t>Source from </a:t>
            </a:r>
            <a:r>
              <a:rPr lang="en-CA" sz="1800" dirty="0" smtClean="0"/>
              <a:t>the menu that appears. The Data Source Properties dialog box appears.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As </a:t>
            </a:r>
            <a:r>
              <a:rPr lang="en-CA" sz="1800" dirty="0" smtClean="0"/>
              <a:t>we have done previously, create a new data source named </a:t>
            </a:r>
            <a:r>
              <a:rPr lang="en-CA" sz="1800" b="1" dirty="0" smtClean="0"/>
              <a:t>Galactic </a:t>
            </a:r>
            <a:r>
              <a:rPr lang="en-CA" sz="1800" dirty="0" smtClean="0"/>
              <a:t>that references </a:t>
            </a:r>
            <a:r>
              <a:rPr lang="en-CA" sz="1800" dirty="0" smtClean="0"/>
              <a:t>the Galactic shared data source. Click OK to exit the Data </a:t>
            </a:r>
            <a:r>
              <a:rPr lang="en-CA" sz="1800" dirty="0" smtClean="0"/>
              <a:t>Source Properties </a:t>
            </a:r>
            <a:r>
              <a:rPr lang="en-CA" sz="1800" dirty="0" smtClean="0"/>
              <a:t>dialog box.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In </a:t>
            </a:r>
            <a:r>
              <a:rPr lang="en-CA" sz="1800" dirty="0" smtClean="0"/>
              <a:t>the Report Data window, right-click the entry for the Galactic data source, </a:t>
            </a:r>
            <a:r>
              <a:rPr lang="en-CA" sz="1800" dirty="0" smtClean="0"/>
              <a:t>and select </a:t>
            </a:r>
            <a:r>
              <a:rPr lang="en-CA" sz="1800" dirty="0" smtClean="0"/>
              <a:t>Add Dataset from the context menu. The Dataset Properties dialog </a:t>
            </a:r>
            <a:r>
              <a:rPr lang="en-CA" sz="1800" dirty="0" smtClean="0"/>
              <a:t>box appears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Enter </a:t>
            </a:r>
            <a:r>
              <a:rPr lang="en-CA" sz="1800" b="1" dirty="0" err="1" smtClean="0"/>
              <a:t>SpatialData</a:t>
            </a:r>
            <a:r>
              <a:rPr lang="en-CA" sz="1800" dirty="0" smtClean="0"/>
              <a:t> for the name.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Click </a:t>
            </a:r>
            <a:r>
              <a:rPr lang="en-CA" sz="1800" dirty="0" smtClean="0"/>
              <a:t>the Query Designer button. The Query Designer window opens.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Click </a:t>
            </a:r>
            <a:r>
              <a:rPr lang="en-CA" sz="1800" dirty="0" smtClean="0"/>
              <a:t>the Edit as Text button to switch to the Generic Query Designer.</a:t>
            </a:r>
            <a:endParaRPr lang="en-US" sz="18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2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Deliveries per Planet Map, Task </a:t>
            </a:r>
            <a:r>
              <a:rPr lang="en-CA" sz="2200" b="1" dirty="0" smtClean="0">
                <a:effectLst/>
              </a:rPr>
              <a:t>1: Create </a:t>
            </a:r>
            <a:r>
              <a:rPr lang="en-CA" sz="2200" b="1" dirty="0" smtClean="0">
                <a:effectLst/>
              </a:rPr>
              <a:t>a New Report and Two New Datasets</a:t>
            </a:r>
            <a:endParaRPr lang="en-US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9"/>
            </a:pPr>
            <a:r>
              <a:rPr lang="en-CA" sz="1800" dirty="0" smtClean="0"/>
              <a:t>Enter </a:t>
            </a:r>
            <a:r>
              <a:rPr lang="en-CA" sz="1800" dirty="0" smtClean="0"/>
              <a:t>the following in the SQL pane (upper portion) of the Generic Query</a:t>
            </a:r>
          </a:p>
          <a:p>
            <a:pPr marL="1314450" lvl="2" indent="-514350">
              <a:buNone/>
            </a:pPr>
            <a:r>
              <a:rPr lang="en-CA" sz="1800" dirty="0" smtClean="0"/>
              <a:t>	Designer </a:t>
            </a:r>
            <a:r>
              <a:rPr lang="en-CA" sz="1800" dirty="0" smtClean="0"/>
              <a:t>window:</a:t>
            </a:r>
          </a:p>
          <a:p>
            <a:pPr marL="1314450" lvl="2" indent="-514350">
              <a:buNone/>
            </a:pP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CA" sz="1800" dirty="0" err="1" smtClean="0">
                <a:latin typeface="Courier New" pitchFamily="49" charset="0"/>
                <a:cs typeface="Courier New" pitchFamily="49" charset="0"/>
              </a:rPr>
              <a:t>PlanetAbbrv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1800" dirty="0" err="1" smtClean="0">
                <a:latin typeface="Courier New" pitchFamily="49" charset="0"/>
                <a:cs typeface="Courier New" pitchFamily="49" charset="0"/>
              </a:rPr>
              <a:t>PlanetGeometry</a:t>
            </a:r>
            <a:endParaRPr lang="en-CA" sz="1800" dirty="0" smtClean="0">
              <a:latin typeface="Courier New" pitchFamily="49" charset="0"/>
              <a:cs typeface="Courier New" pitchFamily="49" charset="0"/>
            </a:endParaRPr>
          </a:p>
          <a:p>
            <a:pPr marL="1314450" lvl="2" indent="-514350">
              <a:buNone/>
            </a:pP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Planet</a:t>
            </a:r>
          </a:p>
          <a:p>
            <a:pPr marL="1314450" lvl="2" indent="-514350">
              <a:buFont typeface="+mj-lt"/>
              <a:buAutoNum type="arabicPeriod" startAt="10"/>
            </a:pPr>
            <a:r>
              <a:rPr lang="en-CA" sz="1800" dirty="0" smtClean="0"/>
              <a:t>Run the query to make sure no errors exist. Correct any typos that may be detected. You’ll see a result set similar to the following illustration.</a:t>
            </a:r>
            <a:endParaRPr lang="en-US" sz="18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102469"/>
            <a:ext cx="4724400" cy="367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2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Deliveries per Planet Map, Task </a:t>
            </a:r>
            <a:r>
              <a:rPr lang="en-CA" sz="2200" b="1" dirty="0" smtClean="0">
                <a:effectLst/>
              </a:rPr>
              <a:t>1: Create </a:t>
            </a:r>
            <a:r>
              <a:rPr lang="en-CA" sz="2200" b="1" dirty="0" smtClean="0">
                <a:effectLst/>
              </a:rPr>
              <a:t>a New Report and Two New Datasets</a:t>
            </a:r>
            <a:endParaRPr lang="en-US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11"/>
            </a:pPr>
            <a:r>
              <a:rPr lang="en-CA" sz="1800" dirty="0" smtClean="0"/>
              <a:t>Click </a:t>
            </a:r>
            <a:r>
              <a:rPr lang="en-CA" sz="1800" dirty="0" smtClean="0"/>
              <a:t>OK to exit the Query Designer window. Click OK to exit the </a:t>
            </a:r>
            <a:r>
              <a:rPr lang="en-CA" sz="1800" dirty="0" smtClean="0"/>
              <a:t>Dataset Properties </a:t>
            </a:r>
            <a:r>
              <a:rPr lang="en-CA" sz="1800" dirty="0" smtClean="0"/>
              <a:t>dialog box.</a:t>
            </a:r>
          </a:p>
          <a:p>
            <a:pPr marL="1314450" lvl="2" indent="-514350">
              <a:buFont typeface="+mj-lt"/>
              <a:buAutoNum type="arabicPeriod" startAt="11"/>
            </a:pPr>
            <a:r>
              <a:rPr lang="en-CA" sz="1800" dirty="0" smtClean="0"/>
              <a:t>In </a:t>
            </a:r>
            <a:r>
              <a:rPr lang="en-CA" sz="1800" dirty="0" smtClean="0"/>
              <a:t>the Report Data window, right-click the entry for the Galactic data source, </a:t>
            </a:r>
            <a:r>
              <a:rPr lang="en-CA" sz="1800" dirty="0" smtClean="0"/>
              <a:t>and select </a:t>
            </a:r>
            <a:r>
              <a:rPr lang="en-CA" sz="1800" dirty="0" smtClean="0"/>
              <a:t>Add Dataset to create a second dataset. The Dataset Properties dialog </a:t>
            </a:r>
            <a:r>
              <a:rPr lang="en-CA" sz="1800" dirty="0" smtClean="0"/>
              <a:t>box appears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 startAt="11"/>
            </a:pPr>
            <a:r>
              <a:rPr lang="en-CA" sz="1800" dirty="0" smtClean="0"/>
              <a:t>Enter </a:t>
            </a:r>
            <a:r>
              <a:rPr lang="en-CA" sz="1800" dirty="0" err="1" smtClean="0"/>
              <a:t>DeliveryData</a:t>
            </a:r>
            <a:r>
              <a:rPr lang="en-CA" sz="1800" dirty="0" smtClean="0"/>
              <a:t> for the name.</a:t>
            </a:r>
          </a:p>
          <a:p>
            <a:pPr marL="1314450" lvl="2" indent="-514350">
              <a:buFont typeface="+mj-lt"/>
              <a:buAutoNum type="arabicPeriod" startAt="11"/>
            </a:pPr>
            <a:r>
              <a:rPr lang="en-CA" sz="1800" dirty="0" smtClean="0"/>
              <a:t>Click </a:t>
            </a:r>
            <a:r>
              <a:rPr lang="en-CA" sz="1800" dirty="0" smtClean="0"/>
              <a:t>the Query Designer button. The Query Designer window opens.</a:t>
            </a:r>
          </a:p>
          <a:p>
            <a:pPr marL="1314450" lvl="2" indent="-514350">
              <a:buFont typeface="+mj-lt"/>
              <a:buAutoNum type="arabicPeriod" startAt="11"/>
            </a:pPr>
            <a:r>
              <a:rPr lang="en-CA" sz="1800" dirty="0" smtClean="0"/>
              <a:t>Click </a:t>
            </a:r>
            <a:r>
              <a:rPr lang="en-CA" sz="1800" dirty="0" smtClean="0"/>
              <a:t>the Edit as Text button to switch to the Generic Query Designer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 startAt="11"/>
            </a:pPr>
            <a:r>
              <a:rPr lang="en-CA" sz="1800" dirty="0" smtClean="0"/>
              <a:t>Enter </a:t>
            </a:r>
            <a:r>
              <a:rPr lang="en-CA" sz="1800" dirty="0" smtClean="0"/>
              <a:t>the following in the SQL pane (upper portion) of the Generic Query</a:t>
            </a:r>
          </a:p>
          <a:p>
            <a:pPr marL="1314450" lvl="2" indent="-514350">
              <a:buNone/>
            </a:pPr>
            <a:r>
              <a:rPr lang="en-CA" sz="1800" dirty="0" smtClean="0"/>
              <a:t>	Designer </a:t>
            </a:r>
            <a:r>
              <a:rPr lang="en-CA" sz="1800" dirty="0" smtClean="0"/>
              <a:t>window:</a:t>
            </a:r>
          </a:p>
          <a:p>
            <a:pPr marL="1314450" lvl="2" indent="-514350">
              <a:buNone/>
            </a:pPr>
            <a:r>
              <a:rPr lang="en-CA" sz="1800" dirty="0" smtClean="0"/>
              <a:t>	SELECT </a:t>
            </a:r>
            <a:r>
              <a:rPr lang="en-CA" sz="1800" dirty="0" err="1" smtClean="0"/>
              <a:t>DeliveryPlanetAbbrv</a:t>
            </a:r>
            <a:r>
              <a:rPr lang="en-CA" sz="1800" dirty="0" smtClean="0"/>
              <a:t>, </a:t>
            </a:r>
            <a:r>
              <a:rPr lang="en-CA" sz="1800" dirty="0" err="1" smtClean="0"/>
              <a:t>DeliveryNumber</a:t>
            </a:r>
            <a:endParaRPr lang="en-CA" sz="1800" dirty="0" smtClean="0"/>
          </a:p>
          <a:p>
            <a:pPr marL="1314450" lvl="2" indent="-514350">
              <a:buNone/>
            </a:pPr>
            <a:r>
              <a:rPr lang="en-CA" sz="1800" dirty="0" smtClean="0"/>
              <a:t>	FROM </a:t>
            </a:r>
            <a:r>
              <a:rPr lang="en-CA" sz="1800" dirty="0" smtClean="0"/>
              <a:t>Delivery</a:t>
            </a:r>
          </a:p>
          <a:p>
            <a:pPr marL="1314450" lvl="2" indent="-514350">
              <a:buFont typeface="+mj-lt"/>
              <a:buAutoNum type="arabicPeriod" startAt="17"/>
            </a:pPr>
            <a:r>
              <a:rPr lang="en-CA" sz="1800" dirty="0" smtClean="0"/>
              <a:t>Run </a:t>
            </a:r>
            <a:r>
              <a:rPr lang="en-CA" sz="1800" dirty="0" smtClean="0"/>
              <a:t>the query to make sure no errors exist. Correct any typos that may </a:t>
            </a:r>
            <a:r>
              <a:rPr lang="en-CA" sz="1800" dirty="0" smtClean="0"/>
              <a:t>be detected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 startAt="17"/>
            </a:pPr>
            <a:r>
              <a:rPr lang="en-CA" sz="1800" dirty="0" smtClean="0"/>
              <a:t>Click </a:t>
            </a:r>
            <a:r>
              <a:rPr lang="en-CA" sz="1800" dirty="0" smtClean="0"/>
              <a:t>OK to exit the Query Designer window. Click OK to exit the </a:t>
            </a:r>
            <a:r>
              <a:rPr lang="en-CA" sz="1800" dirty="0" smtClean="0"/>
              <a:t>Dataset Properties </a:t>
            </a:r>
            <a:r>
              <a:rPr lang="en-CA" sz="1800" dirty="0" smtClean="0"/>
              <a:t>dialog box.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2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Deliveries per Planet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</a:t>
            </a:r>
            <a:r>
              <a:rPr lang="en-CA" sz="2200" b="1" dirty="0" smtClean="0">
                <a:effectLst/>
              </a:rPr>
              <a:t>It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Drag </a:t>
            </a:r>
            <a:r>
              <a:rPr lang="en-CA" sz="1800" dirty="0" smtClean="0"/>
              <a:t>the edges of the design surface to make it larger so the design surface </a:t>
            </a:r>
            <a:r>
              <a:rPr lang="en-CA" sz="1800" dirty="0" smtClean="0"/>
              <a:t>fills the </a:t>
            </a:r>
            <a:r>
              <a:rPr lang="en-CA" sz="1800" dirty="0" smtClean="0"/>
              <a:t>available space on the screen.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If </a:t>
            </a:r>
            <a:r>
              <a:rPr lang="en-CA" sz="1800" dirty="0" smtClean="0"/>
              <a:t>you are using Report Builder, select the “Click to add title” text box, and </a:t>
            </a:r>
            <a:r>
              <a:rPr lang="en-CA" sz="1800" dirty="0" smtClean="0"/>
              <a:t>delete it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If </a:t>
            </a:r>
            <a:r>
              <a:rPr lang="en-CA" sz="1800" dirty="0" smtClean="0"/>
              <a:t>you are using SSDT or Visual Studio, select the map report item in the </a:t>
            </a:r>
            <a:r>
              <a:rPr lang="en-CA" sz="1800" dirty="0" smtClean="0"/>
              <a:t>Toolbox window</a:t>
            </a:r>
            <a:r>
              <a:rPr lang="en-CA" sz="1800" dirty="0" smtClean="0"/>
              <a:t>. Click and drag to place the map on the design surface. The map </a:t>
            </a:r>
            <a:r>
              <a:rPr lang="en-CA" sz="1800" dirty="0" smtClean="0"/>
              <a:t>should cover </a:t>
            </a:r>
            <a:r>
              <a:rPr lang="en-CA" sz="1800" dirty="0" smtClean="0"/>
              <a:t>almost the entire design surface because it will be the only item on </a:t>
            </a:r>
            <a:r>
              <a:rPr lang="en-CA" sz="1800" dirty="0" smtClean="0"/>
              <a:t>the report</a:t>
            </a:r>
            <a:r>
              <a:rPr lang="en-CA" sz="1800" dirty="0" smtClean="0"/>
              <a:t>. The Choose a source of spatial data page of the Map Wizard appears.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If </a:t>
            </a:r>
            <a:r>
              <a:rPr lang="en-CA" sz="1800" dirty="0" smtClean="0"/>
              <a:t>you are using Report Builder, click on Map in the Insert ribbon, and select </a:t>
            </a:r>
            <a:r>
              <a:rPr lang="en-CA" sz="1800" dirty="0" smtClean="0"/>
              <a:t>Map Wizard</a:t>
            </a:r>
            <a:r>
              <a:rPr lang="en-CA" sz="1800" dirty="0" smtClean="0"/>
              <a:t>. The Choose a source of spatial data page of the Map Wizard appears.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Select </a:t>
            </a:r>
            <a:r>
              <a:rPr lang="en-CA" sz="1800" dirty="0" smtClean="0"/>
              <a:t>the SQL Server spatial query radio button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Click </a:t>
            </a:r>
            <a:r>
              <a:rPr lang="en-CA" sz="1800" dirty="0" smtClean="0"/>
              <a:t>Next. The Choose a dataset with SQL Server spatial data page of the </a:t>
            </a:r>
            <a:r>
              <a:rPr lang="en-CA" sz="1800" dirty="0" smtClean="0"/>
              <a:t>Map Wizard </a:t>
            </a:r>
            <a:r>
              <a:rPr lang="en-CA" sz="1800" dirty="0" smtClean="0"/>
              <a:t>appears.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Click </a:t>
            </a:r>
            <a:r>
              <a:rPr lang="en-CA" sz="1800" dirty="0" smtClean="0"/>
              <a:t>the entry for the </a:t>
            </a:r>
            <a:r>
              <a:rPr lang="en-CA" sz="1800" dirty="0" err="1" smtClean="0"/>
              <a:t>SpatialData</a:t>
            </a:r>
            <a:r>
              <a:rPr lang="en-CA" sz="1800" dirty="0" smtClean="0"/>
              <a:t> dataset to select it.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2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Deliveries per Planet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</a:t>
            </a:r>
            <a:r>
              <a:rPr lang="en-CA" sz="2200" b="1" dirty="0" smtClean="0">
                <a:effectLst/>
              </a:rPr>
              <a:t>It</a:t>
            </a:r>
          </a:p>
          <a:p>
            <a:pPr marL="1314450" lvl="2" indent="-514350">
              <a:buFont typeface="+mj-lt"/>
              <a:buAutoNum type="arabicPeriod" startAt="8"/>
            </a:pPr>
            <a:r>
              <a:rPr lang="en-CA" sz="1800" dirty="0" smtClean="0"/>
              <a:t>Click </a:t>
            </a:r>
            <a:r>
              <a:rPr lang="en-CA" sz="1800" dirty="0" smtClean="0"/>
              <a:t>Next. The Choose spatial data and map view options page of the </a:t>
            </a:r>
            <a:r>
              <a:rPr lang="en-CA" sz="1800" dirty="0" smtClean="0"/>
              <a:t>Map Wizard </a:t>
            </a:r>
            <a:r>
              <a:rPr lang="en-CA" sz="1800" dirty="0" smtClean="0"/>
              <a:t>appears. The field containing the spatial data is selected using </a:t>
            </a:r>
            <a:r>
              <a:rPr lang="en-CA" sz="1800" dirty="0" smtClean="0"/>
              <a:t>the Spatial </a:t>
            </a:r>
            <a:r>
              <a:rPr lang="en-CA" sz="1800" dirty="0" smtClean="0"/>
              <a:t>field drop-down list. The Map Wizard found the spatial data in </a:t>
            </a:r>
            <a:r>
              <a:rPr lang="en-CA" sz="1800" dirty="0" smtClean="0"/>
              <a:t>the </a:t>
            </a:r>
            <a:r>
              <a:rPr lang="en-CA" sz="1800" dirty="0" err="1" smtClean="0"/>
              <a:t>PlanetGeometry</a:t>
            </a:r>
            <a:r>
              <a:rPr lang="en-CA" sz="1800" dirty="0" smtClean="0"/>
              <a:t> </a:t>
            </a:r>
            <a:r>
              <a:rPr lang="en-CA" sz="1800" dirty="0" smtClean="0"/>
              <a:t>field, selected it, and has plotted it as a number of circles </a:t>
            </a:r>
            <a:r>
              <a:rPr lang="en-CA" sz="1800" dirty="0" smtClean="0"/>
              <a:t>in the </a:t>
            </a:r>
            <a:r>
              <a:rPr lang="en-CA" sz="1800" dirty="0" smtClean="0"/>
              <a:t>map layout as shown.</a:t>
            </a:r>
            <a:endParaRPr lang="en-US" sz="18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850" y="2667000"/>
            <a:ext cx="55435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2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Deliveries per Planet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</a:t>
            </a:r>
            <a:r>
              <a:rPr lang="en-CA" sz="2200" b="1" dirty="0" smtClean="0">
                <a:effectLst/>
              </a:rPr>
              <a:t>It</a:t>
            </a:r>
          </a:p>
          <a:p>
            <a:pPr lvl="1"/>
            <a:endParaRPr lang="en-CA" sz="1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9"/>
            </a:pPr>
            <a:r>
              <a:rPr lang="en-CA" sz="1750" dirty="0" smtClean="0"/>
              <a:t>Click </a:t>
            </a:r>
            <a:r>
              <a:rPr lang="en-CA" sz="1750" dirty="0" smtClean="0"/>
              <a:t>Next. The Choose map visualization page of the Map Wizard appears.</a:t>
            </a:r>
          </a:p>
          <a:p>
            <a:pPr marL="1314450" lvl="2" indent="-514350">
              <a:buFont typeface="+mj-lt"/>
              <a:buAutoNum type="arabicPeriod" startAt="9"/>
            </a:pPr>
            <a:r>
              <a:rPr lang="en-CA" sz="1750" dirty="0" smtClean="0"/>
              <a:t>Select </a:t>
            </a:r>
            <a:r>
              <a:rPr lang="en-CA" sz="1750" dirty="0" smtClean="0"/>
              <a:t>Color Analytical Map.</a:t>
            </a:r>
          </a:p>
          <a:p>
            <a:pPr marL="1314450" lvl="2" indent="-514350">
              <a:buFont typeface="+mj-lt"/>
              <a:buAutoNum type="arabicPeriod" startAt="9"/>
            </a:pPr>
            <a:r>
              <a:rPr lang="en-CA" sz="1750" dirty="0" smtClean="0"/>
              <a:t>Click </a:t>
            </a:r>
            <a:r>
              <a:rPr lang="en-CA" sz="1750" dirty="0" smtClean="0"/>
              <a:t>Next. The Choose the analytical dataset page of the Map Wizard appears.</a:t>
            </a:r>
          </a:p>
          <a:p>
            <a:pPr marL="1314450" lvl="2" indent="-514350">
              <a:buFont typeface="+mj-lt"/>
              <a:buAutoNum type="arabicPeriod" startAt="9"/>
            </a:pPr>
            <a:r>
              <a:rPr lang="en-CA" sz="1750" dirty="0" smtClean="0"/>
              <a:t>Click </a:t>
            </a:r>
            <a:r>
              <a:rPr lang="en-CA" sz="1750" dirty="0" smtClean="0"/>
              <a:t>the entry for the </a:t>
            </a:r>
            <a:r>
              <a:rPr lang="en-CA" sz="1750" dirty="0" err="1" smtClean="0"/>
              <a:t>DeliveryData</a:t>
            </a:r>
            <a:r>
              <a:rPr lang="en-CA" sz="1750" dirty="0" smtClean="0"/>
              <a:t> database to select it.</a:t>
            </a:r>
          </a:p>
          <a:p>
            <a:pPr marL="1314450" lvl="2" indent="-514350">
              <a:buFont typeface="+mj-lt"/>
              <a:buAutoNum type="arabicPeriod" startAt="9"/>
            </a:pPr>
            <a:r>
              <a:rPr lang="en-CA" sz="1750" dirty="0" smtClean="0"/>
              <a:t>Click </a:t>
            </a:r>
            <a:r>
              <a:rPr lang="en-CA" sz="1750" dirty="0" smtClean="0"/>
              <a:t>Next. The Specify the match fields for spatial and analytical data page </a:t>
            </a:r>
            <a:r>
              <a:rPr lang="en-CA" sz="1750" dirty="0" smtClean="0"/>
              <a:t>of the </a:t>
            </a:r>
            <a:r>
              <a:rPr lang="en-CA" sz="1750" dirty="0" smtClean="0"/>
              <a:t>Map Wizard </a:t>
            </a:r>
            <a:endParaRPr lang="en-CA" sz="1750" dirty="0" smtClean="0"/>
          </a:p>
          <a:p>
            <a:pPr marL="1314450" lvl="2" indent="-514350">
              <a:buFont typeface="+mj-lt"/>
              <a:buAutoNum type="arabicPeriod" startAt="9"/>
            </a:pPr>
            <a:r>
              <a:rPr lang="en-CA" sz="1750" dirty="0" smtClean="0"/>
              <a:t>Check </a:t>
            </a:r>
            <a:r>
              <a:rPr lang="en-CA" sz="1750" dirty="0" smtClean="0"/>
              <a:t>the check box in the Match Fields column next to </a:t>
            </a:r>
            <a:r>
              <a:rPr lang="en-CA" sz="1750" dirty="0" err="1" smtClean="0"/>
              <a:t>PlanetAbbrv</a:t>
            </a:r>
            <a:r>
              <a:rPr lang="en-CA" sz="1750" dirty="0" smtClean="0"/>
              <a:t>. </a:t>
            </a:r>
            <a:r>
              <a:rPr lang="en-CA" sz="1750" dirty="0" smtClean="0"/>
              <a:t>A dropdown list </a:t>
            </a:r>
            <a:r>
              <a:rPr lang="en-CA" sz="1750" dirty="0" smtClean="0"/>
              <a:t>will appear in the Analytical Dataset Fields column.</a:t>
            </a:r>
          </a:p>
          <a:p>
            <a:pPr marL="1314450" lvl="2" indent="-514350">
              <a:buFont typeface="+mj-lt"/>
              <a:buAutoNum type="arabicPeriod" startAt="9"/>
            </a:pPr>
            <a:r>
              <a:rPr lang="en-CA" sz="1750" dirty="0" smtClean="0"/>
              <a:t>Select </a:t>
            </a:r>
            <a:r>
              <a:rPr lang="en-CA" sz="1750" dirty="0" err="1" smtClean="0"/>
              <a:t>DeliveryPlanetAbbrv</a:t>
            </a:r>
            <a:r>
              <a:rPr lang="en-CA" sz="1750" dirty="0" smtClean="0"/>
              <a:t> from this drop-down list.</a:t>
            </a:r>
          </a:p>
          <a:p>
            <a:pPr marL="1314450" lvl="2" indent="-514350">
              <a:buFont typeface="+mj-lt"/>
              <a:buAutoNum type="arabicPeriod" startAt="9"/>
            </a:pPr>
            <a:r>
              <a:rPr lang="en-CA" sz="1750" dirty="0" smtClean="0"/>
              <a:t>Click </a:t>
            </a:r>
            <a:r>
              <a:rPr lang="en-CA" sz="1750" dirty="0" smtClean="0"/>
              <a:t>Next. The Choose color theme and data visualization page of the </a:t>
            </a:r>
            <a:r>
              <a:rPr lang="en-CA" sz="1750" dirty="0" smtClean="0"/>
              <a:t>Map Wizard </a:t>
            </a:r>
            <a:r>
              <a:rPr lang="en-CA" sz="1750" dirty="0" smtClean="0"/>
              <a:t>appears.</a:t>
            </a:r>
          </a:p>
          <a:p>
            <a:pPr marL="1314450" lvl="2" indent="-514350">
              <a:buFont typeface="+mj-lt"/>
              <a:buAutoNum type="arabicPeriod" startAt="9"/>
            </a:pPr>
            <a:r>
              <a:rPr lang="en-CA" sz="1750" dirty="0" smtClean="0"/>
              <a:t>Select </a:t>
            </a:r>
            <a:r>
              <a:rPr lang="en-CA" sz="1750" dirty="0" smtClean="0"/>
              <a:t>[Count(</a:t>
            </a:r>
            <a:r>
              <a:rPr lang="en-CA" sz="1750" dirty="0" err="1" smtClean="0"/>
              <a:t>DeliveryNumber</a:t>
            </a:r>
            <a:r>
              <a:rPr lang="en-CA" sz="1750" dirty="0" smtClean="0"/>
              <a:t>)] from the Field to visualize list. This will </a:t>
            </a:r>
            <a:r>
              <a:rPr lang="en-CA" sz="1750" dirty="0" smtClean="0"/>
              <a:t>cause the </a:t>
            </a:r>
            <a:r>
              <a:rPr lang="en-CA" sz="1750" dirty="0" smtClean="0"/>
              <a:t>color of each spatial region to vary, depending on the number of deliveries.</a:t>
            </a:r>
          </a:p>
          <a:p>
            <a:pPr marL="1314450" lvl="2" indent="-514350">
              <a:buFont typeface="+mj-lt"/>
              <a:buAutoNum type="arabicPeriod" startAt="9"/>
            </a:pPr>
            <a:r>
              <a:rPr lang="en-CA" sz="1750" dirty="0" smtClean="0"/>
              <a:t>Select </a:t>
            </a:r>
            <a:r>
              <a:rPr lang="en-CA" sz="1750" dirty="0" smtClean="0"/>
              <a:t>Red-Yellow-Green from the Color rule drop-down list. This will make </a:t>
            </a:r>
            <a:r>
              <a:rPr lang="en-CA" sz="1750" dirty="0" smtClean="0"/>
              <a:t>the planets </a:t>
            </a:r>
            <a:r>
              <a:rPr lang="en-CA" sz="1750" dirty="0" smtClean="0"/>
              <a:t>with more deliveries appear green and the planets with fewer </a:t>
            </a:r>
            <a:r>
              <a:rPr lang="en-CA" sz="1750" dirty="0" smtClean="0"/>
              <a:t>deliveries appear </a:t>
            </a:r>
            <a:r>
              <a:rPr lang="en-CA" sz="1750" dirty="0" err="1" smtClean="0"/>
              <a:t>red.appears</a:t>
            </a:r>
            <a:r>
              <a:rPr lang="en-CA" sz="1750" dirty="0" smtClean="0"/>
              <a:t>.</a:t>
            </a:r>
            <a:endParaRPr lang="en-US" sz="17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2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Deliveries per Planet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</a:t>
            </a:r>
            <a:r>
              <a:rPr lang="en-CA" sz="2200" b="1" dirty="0" smtClean="0">
                <a:effectLst/>
              </a:rPr>
              <a:t>It</a:t>
            </a:r>
          </a:p>
          <a:p>
            <a:pPr lvl="1"/>
            <a:endParaRPr lang="en-CA" sz="1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19"/>
            </a:pPr>
            <a:r>
              <a:rPr lang="en-CA" sz="1750" dirty="0" smtClean="0"/>
              <a:t>Check </a:t>
            </a:r>
            <a:r>
              <a:rPr lang="en-CA" sz="1750" dirty="0" smtClean="0"/>
              <a:t>the Display labels check box.</a:t>
            </a:r>
          </a:p>
          <a:p>
            <a:pPr marL="1314450" lvl="2" indent="-514350">
              <a:buFont typeface="+mj-lt"/>
              <a:buAutoNum type="arabicPeriod" startAt="19"/>
            </a:pPr>
            <a:r>
              <a:rPr lang="en-CA" sz="1750" dirty="0" smtClean="0"/>
              <a:t>Make </a:t>
            </a:r>
            <a:r>
              <a:rPr lang="en-CA" sz="1750" dirty="0" smtClean="0"/>
              <a:t>sure #</a:t>
            </a:r>
            <a:r>
              <a:rPr lang="en-CA" sz="1750" dirty="0" err="1" smtClean="0"/>
              <a:t>PlanetAbbrv</a:t>
            </a:r>
            <a:r>
              <a:rPr lang="en-CA" sz="1750" dirty="0" smtClean="0"/>
              <a:t> is selected in the Data field drop-down list under </a:t>
            </a:r>
            <a:r>
              <a:rPr lang="en-CA" sz="1750" dirty="0" smtClean="0"/>
              <a:t>the Display </a:t>
            </a:r>
            <a:r>
              <a:rPr lang="en-CA" sz="1750" dirty="0" smtClean="0"/>
              <a:t>labels check box.</a:t>
            </a:r>
          </a:p>
          <a:p>
            <a:pPr marL="1314450" lvl="2" indent="-514350">
              <a:buFont typeface="+mj-lt"/>
              <a:buAutoNum type="arabicPeriod" startAt="19"/>
            </a:pPr>
            <a:r>
              <a:rPr lang="en-CA" sz="1750" dirty="0" smtClean="0"/>
              <a:t>Click </a:t>
            </a:r>
            <a:r>
              <a:rPr lang="en-CA" sz="1750" dirty="0" smtClean="0"/>
              <a:t>Finish. The map is created on the design surface as shown.</a:t>
            </a:r>
            <a:endParaRPr lang="en-US" sz="175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743200"/>
            <a:ext cx="5410200" cy="368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2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Deliveries per Planet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</a:t>
            </a:r>
            <a:r>
              <a:rPr lang="en-CA" sz="2200" b="1" dirty="0" smtClean="0">
                <a:effectLst/>
              </a:rPr>
              <a:t>It</a:t>
            </a:r>
          </a:p>
          <a:p>
            <a:pPr lvl="1"/>
            <a:endParaRPr lang="en-CA" sz="1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22"/>
            </a:pPr>
            <a:r>
              <a:rPr lang="en-CA" sz="1750" dirty="0" smtClean="0"/>
              <a:t>Resize </a:t>
            </a:r>
            <a:r>
              <a:rPr lang="en-CA" sz="1750" dirty="0" smtClean="0"/>
              <a:t>the map to fill the entire design surface, if it does not already.</a:t>
            </a:r>
          </a:p>
          <a:p>
            <a:pPr marL="1314450" lvl="2" indent="-514350">
              <a:buFont typeface="+mj-lt"/>
              <a:buAutoNum type="arabicPeriod" startAt="22"/>
            </a:pPr>
            <a:r>
              <a:rPr lang="en-CA" sz="1750" dirty="0" smtClean="0"/>
              <a:t>Right-click </a:t>
            </a:r>
            <a:r>
              <a:rPr lang="en-CA" sz="1750" dirty="0" smtClean="0"/>
              <a:t>anywhere in the map, and select Map | Show Distance Scale. </a:t>
            </a:r>
            <a:r>
              <a:rPr lang="en-CA" sz="1750" dirty="0" smtClean="0"/>
              <a:t>This will </a:t>
            </a:r>
            <a:r>
              <a:rPr lang="en-CA" sz="1750" dirty="0" smtClean="0"/>
              <a:t>uncheck this item and remove the distance scale from the map.</a:t>
            </a:r>
          </a:p>
          <a:p>
            <a:pPr marL="1314450" lvl="2" indent="-514350">
              <a:buFont typeface="+mj-lt"/>
              <a:buAutoNum type="arabicPeriod" startAt="22"/>
            </a:pPr>
            <a:r>
              <a:rPr lang="en-CA" sz="1750" dirty="0" smtClean="0"/>
              <a:t>Double-click </a:t>
            </a:r>
            <a:r>
              <a:rPr lang="en-CA" sz="1750" dirty="0" smtClean="0"/>
              <a:t>the Map Title, replace “Map Title” with </a:t>
            </a:r>
            <a:r>
              <a:rPr lang="en-CA" sz="1750" b="1" dirty="0" smtClean="0"/>
              <a:t>Deliveries per Planet</a:t>
            </a:r>
            <a:r>
              <a:rPr lang="en-CA" sz="1750" dirty="0" smtClean="0"/>
              <a:t>, </a:t>
            </a:r>
            <a:r>
              <a:rPr lang="en-CA" sz="1750" dirty="0" smtClean="0"/>
              <a:t>and then </a:t>
            </a:r>
            <a:r>
              <a:rPr lang="en-CA" sz="1750" dirty="0" smtClean="0"/>
              <a:t>press enter.</a:t>
            </a:r>
          </a:p>
          <a:p>
            <a:pPr marL="1314450" lvl="2" indent="-514350">
              <a:buFont typeface="+mj-lt"/>
              <a:buAutoNum type="arabicPeriod" startAt="22"/>
            </a:pPr>
            <a:r>
              <a:rPr lang="en-CA" sz="1750" dirty="0" smtClean="0"/>
              <a:t>Right-click </a:t>
            </a:r>
            <a:r>
              <a:rPr lang="en-CA" sz="1750" dirty="0" smtClean="0"/>
              <a:t>in the lower part of the map legend, and select Delete Legend </a:t>
            </a:r>
            <a:r>
              <a:rPr lang="en-CA" sz="1750" dirty="0" smtClean="0"/>
              <a:t>from the </a:t>
            </a:r>
            <a:r>
              <a:rPr lang="en-CA" sz="1750" dirty="0" smtClean="0"/>
              <a:t>context menu. This will remove the legend from the map.</a:t>
            </a:r>
          </a:p>
          <a:p>
            <a:pPr marL="1314450" lvl="2" indent="-514350">
              <a:buFont typeface="+mj-lt"/>
              <a:buAutoNum type="arabicPeriod" startAt="22"/>
            </a:pPr>
            <a:r>
              <a:rPr lang="en-CA" sz="1750" dirty="0" smtClean="0"/>
              <a:t>Click </a:t>
            </a:r>
            <a:r>
              <a:rPr lang="en-CA" sz="1750" dirty="0" smtClean="0"/>
              <a:t>the inner rectangle area of the map (the area where the actual map appears</a:t>
            </a:r>
            <a:r>
              <a:rPr lang="en-CA" sz="1750" dirty="0" smtClean="0"/>
              <a:t>) until </a:t>
            </a:r>
            <a:r>
              <a:rPr lang="en-CA" sz="1750" dirty="0" smtClean="0"/>
              <a:t>it is selected. This is the </a:t>
            </a:r>
            <a:r>
              <a:rPr lang="en-CA" sz="1750" i="1" dirty="0" smtClean="0"/>
              <a:t>map viewport</a:t>
            </a:r>
            <a:r>
              <a:rPr lang="en-CA" sz="1750" dirty="0" smtClean="0"/>
              <a:t>. The Properties window will </a:t>
            </a:r>
            <a:r>
              <a:rPr lang="en-CA" sz="1750" dirty="0" smtClean="0"/>
              <a:t>say “</a:t>
            </a:r>
            <a:r>
              <a:rPr lang="en-CA" sz="1750" dirty="0" err="1" smtClean="0"/>
              <a:t>MapViewport</a:t>
            </a:r>
            <a:r>
              <a:rPr lang="en-CA" sz="1750" dirty="0" smtClean="0"/>
              <a:t>” at the top</a:t>
            </a:r>
            <a:r>
              <a:rPr lang="en-CA" sz="1750" dirty="0" smtClean="0"/>
              <a:t>.</a:t>
            </a:r>
          </a:p>
          <a:p>
            <a:pPr marL="1314450" lvl="2" indent="-514350">
              <a:buFont typeface="+mj-lt"/>
              <a:buAutoNum type="arabicPeriod" startAt="22"/>
            </a:pPr>
            <a:r>
              <a:rPr lang="en-CA" sz="1750" dirty="0" smtClean="0"/>
              <a:t>Set </a:t>
            </a:r>
            <a:r>
              <a:rPr lang="en-CA" sz="1750" dirty="0" smtClean="0"/>
              <a:t>the </a:t>
            </a:r>
            <a:r>
              <a:rPr lang="en-CA" sz="1750" dirty="0" err="1" smtClean="0"/>
              <a:t>BackgroundColor</a:t>
            </a:r>
            <a:r>
              <a:rPr lang="en-CA" sz="1750" dirty="0" smtClean="0"/>
              <a:t> property to Black and the </a:t>
            </a:r>
            <a:r>
              <a:rPr lang="en-CA" sz="1750" dirty="0" err="1" smtClean="0"/>
              <a:t>BackgroundGradientType</a:t>
            </a:r>
            <a:r>
              <a:rPr lang="en-CA" sz="1750" dirty="0" smtClean="0"/>
              <a:t> to </a:t>
            </a:r>
            <a:r>
              <a:rPr lang="en-CA" sz="1750" dirty="0" smtClean="0"/>
              <a:t>None.</a:t>
            </a:r>
          </a:p>
          <a:p>
            <a:pPr marL="1314450" lvl="2" indent="-514350">
              <a:buFont typeface="+mj-lt"/>
              <a:buAutoNum type="arabicPeriod" startAt="22"/>
            </a:pPr>
            <a:r>
              <a:rPr lang="en-CA" sz="1750" dirty="0" smtClean="0"/>
              <a:t>When </a:t>
            </a:r>
            <a:r>
              <a:rPr lang="en-CA" sz="1750" dirty="0" smtClean="0"/>
              <a:t>you selected the map viewport, a new window appeared to the right of </a:t>
            </a:r>
            <a:r>
              <a:rPr lang="en-CA" sz="1750" dirty="0" smtClean="0"/>
              <a:t>the map</a:t>
            </a:r>
            <a:r>
              <a:rPr lang="en-CA" sz="1750" dirty="0" smtClean="0"/>
              <a:t>. This is the Map Layers window. (You may need to scroll right to see </a:t>
            </a:r>
            <a:r>
              <a:rPr lang="en-CA" sz="1750" dirty="0" smtClean="0"/>
              <a:t>this window</a:t>
            </a:r>
            <a:r>
              <a:rPr lang="en-CA" sz="1750" dirty="0" smtClean="0"/>
              <a:t>.) Use the four arrows and the slider at the bottom of the Map </a:t>
            </a:r>
            <a:r>
              <a:rPr lang="en-CA" sz="1750" dirty="0" smtClean="0"/>
              <a:t>Layers window </a:t>
            </a:r>
            <a:r>
              <a:rPr lang="en-CA" sz="1750" dirty="0" smtClean="0"/>
              <a:t>to position the circles in the map viewport. They should occupy </a:t>
            </a:r>
            <a:r>
              <a:rPr lang="en-CA" sz="1750" dirty="0" smtClean="0"/>
              <a:t>the entire </a:t>
            </a:r>
            <a:r>
              <a:rPr lang="en-CA" sz="1750" dirty="0" smtClean="0"/>
              <a:t>viewport without any of the planets being obscured by the color scale in </a:t>
            </a:r>
            <a:r>
              <a:rPr lang="en-CA" sz="1750" dirty="0" smtClean="0"/>
              <a:t>the lower-left </a:t>
            </a:r>
            <a:r>
              <a:rPr lang="en-CA" sz="1750" dirty="0" smtClean="0"/>
              <a:t>corner of the map.</a:t>
            </a:r>
            <a:endParaRPr lang="en-US" sz="17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CA" sz="2800" b="1" dirty="0" smtClean="0"/>
              <a:t>The Earth U.S. Deliveries Map</a:t>
            </a:r>
            <a:endParaRPr lang="en-US" sz="2800" b="1" dirty="0" smtClean="0"/>
          </a:p>
          <a:p>
            <a:pPr marL="1009650" lvl="1" indent="-609600" eaLnBrk="1" hangingPunct="1">
              <a:lnSpc>
                <a:spcPct val="90000"/>
              </a:lnSpc>
              <a:defRPr/>
            </a:pPr>
            <a:r>
              <a:rPr lang="en-US" sz="2300" b="1" dirty="0" smtClean="0">
                <a:effectLst/>
              </a:rPr>
              <a:t>Features Highlighted</a:t>
            </a:r>
          </a:p>
          <a:p>
            <a:pPr marL="1371600" lvl="2" indent="-457200">
              <a:lnSpc>
                <a:spcPct val="90000"/>
              </a:lnSpc>
              <a:defRPr/>
            </a:pPr>
            <a:r>
              <a:rPr lang="en-CA" sz="2000" dirty="0" smtClean="0"/>
              <a:t>Creating </a:t>
            </a:r>
            <a:r>
              <a:rPr lang="en-CA" sz="2000" dirty="0" smtClean="0"/>
              <a:t>a bubble map</a:t>
            </a:r>
          </a:p>
          <a:p>
            <a:pPr marL="1371600" lvl="2" indent="-457200">
              <a:lnSpc>
                <a:spcPct val="90000"/>
              </a:lnSpc>
              <a:defRPr/>
            </a:pPr>
            <a:r>
              <a:rPr lang="en-CA" sz="2000" dirty="0" smtClean="0"/>
              <a:t>Manipulating </a:t>
            </a:r>
            <a:r>
              <a:rPr lang="en-CA" sz="2000" dirty="0" smtClean="0"/>
              <a:t>map </a:t>
            </a:r>
            <a:r>
              <a:rPr lang="en-CA" sz="2000" dirty="0" smtClean="0"/>
              <a:t>layout</a:t>
            </a:r>
          </a:p>
          <a:p>
            <a:pPr marL="1371600" lvl="2" indent="-457200">
              <a:lnSpc>
                <a:spcPct val="90000"/>
              </a:lnSpc>
              <a:buNone/>
              <a:defRPr/>
            </a:pPr>
            <a:endParaRPr lang="en-CA" sz="900" dirty="0" smtClean="0"/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100" dirty="0" smtClean="0">
                <a:effectLst/>
              </a:rPr>
              <a:t>Business Need - Galactic Delivery Services (GDS) </a:t>
            </a:r>
            <a:r>
              <a:rPr lang="en-CA" sz="2100" dirty="0" smtClean="0">
                <a:effectLst/>
              </a:rPr>
              <a:t>is considering expanding its operations to include the planet Earth. While Earth is not a big participant in interplanetary commerce, it is believed that Earthlings’ strong tendency toward procrastination will make the previous-day delivery service quite popular, even for packages going from one place to another on Earth. In order to determine where to establish shipping hubs, the GDS planning department needs a geographic representation of the volume of shipping by existing carriers in the United States of America. (My apologies to non-American readers. Please know that this exercise is not so much a manifestation of American ego as it is a reflection of the fact that SQL Server Reporting Services ships with only U.S. maps in its default map gallery.)</a:t>
            </a:r>
            <a:endParaRPr lang="en-US" sz="2100" dirty="0" smtClean="0">
              <a:effectLst/>
            </a:endParaRPr>
          </a:p>
          <a:p>
            <a:pPr marL="971550" lvl="1" indent="-457200">
              <a:lnSpc>
                <a:spcPct val="90000"/>
              </a:lnSpc>
              <a:defRPr/>
            </a:pPr>
            <a:endParaRPr lang="en-US" sz="900" dirty="0" smtClean="0">
              <a:effectLst/>
            </a:endParaRP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300" b="1" dirty="0" smtClean="0">
                <a:effectLst/>
              </a:rPr>
              <a:t>Task Overview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>
                <a:effectLst/>
              </a:rPr>
              <a:t>Create a New Report and a New Dataset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CA" sz="2000" dirty="0" smtClean="0"/>
              <a:t>Place a Map Item on the Report and Populate </a:t>
            </a:r>
            <a:r>
              <a:rPr lang="en-CA" sz="2000" dirty="0" smtClean="0"/>
              <a:t>It</a:t>
            </a:r>
            <a:endParaRPr lang="en-US" sz="2000" dirty="0" smtClean="0">
              <a:effectLst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2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Deliveries per Planet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</a:t>
            </a:r>
            <a:r>
              <a:rPr lang="en-CA" sz="2200" b="1" dirty="0" smtClean="0">
                <a:effectLst/>
              </a:rPr>
              <a:t>It</a:t>
            </a:r>
          </a:p>
          <a:p>
            <a:pPr lvl="1"/>
            <a:endParaRPr lang="en-CA" sz="1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29"/>
            </a:pPr>
            <a:r>
              <a:rPr lang="en-CA" sz="1750" dirty="0" smtClean="0"/>
              <a:t>At </a:t>
            </a:r>
            <a:r>
              <a:rPr lang="en-CA" sz="1750" dirty="0" smtClean="0"/>
              <a:t>the top of the Map Layers window is an entry for PolygonLayer1. (Its </a:t>
            </a:r>
            <a:r>
              <a:rPr lang="en-CA" sz="1750" dirty="0" smtClean="0"/>
              <a:t>label will </a:t>
            </a:r>
            <a:r>
              <a:rPr lang="en-CA" sz="1750" dirty="0" smtClean="0"/>
              <a:t>probably say, “</a:t>
            </a:r>
            <a:r>
              <a:rPr lang="en-CA" sz="1750" dirty="0" err="1" smtClean="0"/>
              <a:t>PolygonL</a:t>
            </a:r>
            <a:r>
              <a:rPr lang="en-CA" sz="1750" dirty="0" smtClean="0"/>
              <a:t>…” Right-click the entry for PolygonLayer1 in </a:t>
            </a:r>
            <a:r>
              <a:rPr lang="en-CA" sz="1750" dirty="0" smtClean="0"/>
              <a:t>the Map </a:t>
            </a:r>
            <a:r>
              <a:rPr lang="en-CA" sz="1750" dirty="0" smtClean="0"/>
              <a:t>Layers window, and select Polygon Color Rule from the context menu </a:t>
            </a:r>
            <a:r>
              <a:rPr lang="en-CA" sz="1750" dirty="0" smtClean="0"/>
              <a:t>as shown</a:t>
            </a:r>
            <a:r>
              <a:rPr lang="en-CA" sz="1750" dirty="0" smtClean="0"/>
              <a:t>.</a:t>
            </a:r>
            <a:endParaRPr lang="en-US" sz="175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590800"/>
            <a:ext cx="42787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2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Deliveries per Planet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</a:t>
            </a:r>
            <a:r>
              <a:rPr lang="en-CA" sz="2200" b="1" dirty="0" smtClean="0">
                <a:effectLst/>
              </a:rPr>
              <a:t>It</a:t>
            </a:r>
          </a:p>
          <a:p>
            <a:pPr lvl="1"/>
            <a:endParaRPr lang="en-CA" sz="1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30"/>
            </a:pPr>
            <a:r>
              <a:rPr lang="en-CA" sz="1750" dirty="0" smtClean="0"/>
              <a:t>The Map Color Rules Properties dialog box appears. Go to the Distribution page of this dialog box.</a:t>
            </a:r>
          </a:p>
          <a:p>
            <a:pPr marL="1314450" lvl="2" indent="-514350">
              <a:buFont typeface="+mj-lt"/>
              <a:buAutoNum type="arabicPeriod" startAt="30"/>
            </a:pPr>
            <a:r>
              <a:rPr lang="en-CA" sz="1750" dirty="0" smtClean="0"/>
              <a:t>In the Change distribution options to divide data into </a:t>
            </a:r>
            <a:r>
              <a:rPr lang="en-CA" sz="1750" dirty="0" err="1" smtClean="0"/>
              <a:t>subranges</a:t>
            </a:r>
            <a:r>
              <a:rPr lang="en-CA" sz="1750" dirty="0" smtClean="0"/>
              <a:t> drop-down box, select Equal Distribution.</a:t>
            </a:r>
          </a:p>
          <a:p>
            <a:pPr marL="1314450" lvl="2" indent="-514350">
              <a:buFont typeface="+mj-lt"/>
              <a:buAutoNum type="arabicPeriod" startAt="30"/>
            </a:pPr>
            <a:r>
              <a:rPr lang="en-CA" sz="1750" dirty="0" smtClean="0"/>
              <a:t>Click </a:t>
            </a:r>
            <a:r>
              <a:rPr lang="en-CA" sz="1750" dirty="0" smtClean="0"/>
              <a:t>OK to exit the Map Color Rules Properties dialog box.</a:t>
            </a:r>
          </a:p>
          <a:p>
            <a:pPr marL="1314450" lvl="2" indent="-514350">
              <a:buFont typeface="+mj-lt"/>
              <a:buAutoNum type="arabicPeriod" startAt="30"/>
            </a:pPr>
            <a:r>
              <a:rPr lang="en-CA" sz="1750" dirty="0" smtClean="0"/>
              <a:t>Preview/Run </a:t>
            </a:r>
            <a:r>
              <a:rPr lang="en-CA" sz="1750" dirty="0" smtClean="0"/>
              <a:t>the report. The report should appear as shown</a:t>
            </a:r>
            <a:r>
              <a:rPr lang="en-CA" sz="1750" dirty="0" smtClean="0"/>
              <a:t>.</a:t>
            </a:r>
          </a:p>
          <a:p>
            <a:pPr marL="1314450" lvl="2" indent="-514350">
              <a:buFont typeface="+mj-lt"/>
              <a:buAutoNum type="arabicPeriod" startAt="30"/>
            </a:pPr>
            <a:r>
              <a:rPr lang="en-CA" sz="1750" dirty="0" smtClean="0"/>
              <a:t>Click Save All on the toolbar.</a:t>
            </a:r>
            <a:endParaRPr lang="en-CA" sz="175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599" y="3581400"/>
            <a:ext cx="514495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CA" sz="2800" b="1" dirty="0" smtClean="0"/>
              <a:t>The Employee Homes </a:t>
            </a:r>
            <a:r>
              <a:rPr lang="en-CA" sz="2800" b="1" dirty="0" smtClean="0"/>
              <a:t>Map</a:t>
            </a:r>
          </a:p>
          <a:p>
            <a:pPr marL="1009650" lvl="1" indent="-609600" eaLnBrk="1" hangingPunct="1">
              <a:lnSpc>
                <a:spcPct val="90000"/>
              </a:lnSpc>
              <a:defRPr/>
            </a:pPr>
            <a:r>
              <a:rPr lang="en-US" sz="2300" b="1" dirty="0" smtClean="0">
                <a:effectLst/>
              </a:rPr>
              <a:t>Features </a:t>
            </a:r>
            <a:r>
              <a:rPr lang="en-US" sz="2300" b="1" dirty="0" smtClean="0">
                <a:effectLst/>
              </a:rPr>
              <a:t>Highlighted</a:t>
            </a:r>
          </a:p>
          <a:p>
            <a:pPr marL="1009650" lvl="1" indent="-609600" eaLnBrk="1" hangingPunct="1">
              <a:lnSpc>
                <a:spcPct val="90000"/>
              </a:lnSpc>
              <a:defRPr/>
            </a:pPr>
            <a:endParaRPr lang="en-US" sz="1200" b="1" dirty="0" smtClean="0">
              <a:effectLst/>
            </a:endParaRPr>
          </a:p>
          <a:p>
            <a:pPr marL="1371600" lvl="2" indent="-457200">
              <a:lnSpc>
                <a:spcPct val="90000"/>
              </a:lnSpc>
              <a:defRPr/>
            </a:pPr>
            <a:r>
              <a:rPr lang="en-CA" sz="2000" dirty="0" smtClean="0"/>
              <a:t>Creating </a:t>
            </a:r>
            <a:r>
              <a:rPr lang="en-CA" sz="2000" dirty="0" smtClean="0"/>
              <a:t>a Basic Marker map</a:t>
            </a:r>
          </a:p>
          <a:p>
            <a:pPr marL="1371600" lvl="2" indent="-457200">
              <a:lnSpc>
                <a:spcPct val="90000"/>
              </a:lnSpc>
              <a:defRPr/>
            </a:pPr>
            <a:r>
              <a:rPr lang="en-CA" sz="2000" dirty="0" smtClean="0"/>
              <a:t>Using </a:t>
            </a:r>
            <a:r>
              <a:rPr lang="en-CA" sz="2000" dirty="0" smtClean="0"/>
              <a:t>a Bing Maps layer</a:t>
            </a:r>
            <a:endParaRPr lang="en-CA" sz="900" dirty="0" smtClean="0"/>
          </a:p>
          <a:p>
            <a:pPr marL="990600" lvl="1" indent="-533400" eaLnBrk="1" hangingPunct="1">
              <a:lnSpc>
                <a:spcPct val="90000"/>
              </a:lnSpc>
              <a:defRPr/>
            </a:pPr>
            <a:endParaRPr lang="en-US" sz="1200" dirty="0" smtClean="0">
              <a:effectLst/>
            </a:endParaRP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100" dirty="0" smtClean="0">
                <a:effectLst/>
              </a:rPr>
              <a:t>Business </a:t>
            </a:r>
            <a:r>
              <a:rPr lang="en-US" sz="2100" dirty="0" smtClean="0">
                <a:effectLst/>
              </a:rPr>
              <a:t>Need - </a:t>
            </a:r>
            <a:r>
              <a:rPr lang="en-CA" sz="2100" dirty="0" smtClean="0">
                <a:effectLst/>
              </a:rPr>
              <a:t>GDS is doing business continuation planning. They are starting </a:t>
            </a:r>
            <a:r>
              <a:rPr lang="en-CA" sz="2100" dirty="0" smtClean="0">
                <a:effectLst/>
              </a:rPr>
              <a:t>with the </a:t>
            </a:r>
            <a:r>
              <a:rPr lang="en-CA" sz="2100" dirty="0" smtClean="0">
                <a:effectLst/>
              </a:rPr>
              <a:t>delivery hub on the planet </a:t>
            </a:r>
            <a:r>
              <a:rPr lang="en-CA" sz="2100" dirty="0" err="1" smtClean="0">
                <a:effectLst/>
              </a:rPr>
              <a:t>Noxicomian</a:t>
            </a:r>
            <a:r>
              <a:rPr lang="en-CA" sz="2100" dirty="0" smtClean="0">
                <a:effectLst/>
              </a:rPr>
              <a:t>. The </a:t>
            </a:r>
            <a:r>
              <a:rPr lang="en-CA" sz="2100" dirty="0" err="1" smtClean="0">
                <a:effectLst/>
              </a:rPr>
              <a:t>Noxicomian</a:t>
            </a:r>
            <a:r>
              <a:rPr lang="en-CA" sz="2100" dirty="0" smtClean="0">
                <a:effectLst/>
              </a:rPr>
              <a:t> delivery hub is located </a:t>
            </a:r>
            <a:r>
              <a:rPr lang="en-CA" sz="2100" dirty="0" smtClean="0">
                <a:effectLst/>
              </a:rPr>
              <a:t>in the </a:t>
            </a:r>
            <a:r>
              <a:rPr lang="en-CA" sz="2100" dirty="0" smtClean="0">
                <a:effectLst/>
              </a:rPr>
              <a:t>city of Oakley, so employees living in Oakley will be able to respond fastest in </a:t>
            </a:r>
            <a:r>
              <a:rPr lang="en-CA" sz="2100" dirty="0" smtClean="0">
                <a:effectLst/>
              </a:rPr>
              <a:t>the event </a:t>
            </a:r>
            <a:r>
              <a:rPr lang="en-CA" sz="2100" dirty="0" smtClean="0">
                <a:effectLst/>
              </a:rPr>
              <a:t>of an emergency. The business continuation planning committee has asked for </a:t>
            </a:r>
            <a:r>
              <a:rPr lang="en-CA" sz="2100" dirty="0" smtClean="0">
                <a:effectLst/>
              </a:rPr>
              <a:t>a map </a:t>
            </a:r>
            <a:r>
              <a:rPr lang="en-CA" sz="2100" dirty="0" smtClean="0">
                <a:effectLst/>
              </a:rPr>
              <a:t>showing the home location of all employees living in Oakley.</a:t>
            </a:r>
            <a:endParaRPr lang="en-US" sz="2100" dirty="0" smtClean="0">
              <a:effectLst/>
            </a:endParaRPr>
          </a:p>
          <a:p>
            <a:pPr marL="971550" lvl="1" indent="-457200">
              <a:lnSpc>
                <a:spcPct val="90000"/>
              </a:lnSpc>
              <a:defRPr/>
            </a:pPr>
            <a:endParaRPr lang="en-US" sz="900" dirty="0" smtClean="0">
              <a:effectLst/>
            </a:endParaRPr>
          </a:p>
          <a:p>
            <a:pPr marL="971550" lvl="1" indent="-457200">
              <a:lnSpc>
                <a:spcPct val="90000"/>
              </a:lnSpc>
              <a:defRPr/>
            </a:pPr>
            <a:endParaRPr lang="en-US" sz="900" dirty="0" smtClean="0">
              <a:effectLst/>
            </a:endParaRP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300" b="1" dirty="0" smtClean="0">
                <a:effectLst/>
              </a:rPr>
              <a:t>Task Overview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CA" sz="2000" dirty="0" smtClean="0">
                <a:effectLst/>
              </a:rPr>
              <a:t>Create </a:t>
            </a:r>
            <a:r>
              <a:rPr lang="en-CA" sz="2000" dirty="0" smtClean="0">
                <a:effectLst/>
              </a:rPr>
              <a:t>the Map Report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CA" sz="2000" dirty="0" smtClean="0">
                <a:effectLst/>
              </a:rPr>
              <a:t>Manually </a:t>
            </a:r>
            <a:r>
              <a:rPr lang="en-CA" sz="2000" dirty="0" smtClean="0">
                <a:effectLst/>
              </a:rPr>
              <a:t>Add a Layer</a:t>
            </a:r>
            <a:endParaRPr lang="en-US" sz="2000" dirty="0" smtClean="0">
              <a:effectLst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3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Employee Homes Map, Task 1: Create the Map Report</a:t>
            </a:r>
            <a:endParaRPr lang="en-US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If </a:t>
            </a:r>
            <a:r>
              <a:rPr lang="en-CA" sz="1800" dirty="0" smtClean="0"/>
              <a:t>you are using SSDT or Visual Studio, reopen the Chapter07 project, if it </a:t>
            </a:r>
            <a:r>
              <a:rPr lang="en-CA" sz="1800" dirty="0" smtClean="0"/>
              <a:t>was closed</a:t>
            </a:r>
            <a:r>
              <a:rPr lang="en-CA" sz="1800" dirty="0" smtClean="0"/>
              <a:t>. Close the Deliveries Per Planet report, and add a blank report </a:t>
            </a:r>
            <a:r>
              <a:rPr lang="en-CA" sz="1800" dirty="0" smtClean="0"/>
              <a:t>called Employee </a:t>
            </a:r>
            <a:r>
              <a:rPr lang="en-CA" sz="1800" dirty="0" smtClean="0"/>
              <a:t>Homes to the Chapter07 project.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If </a:t>
            </a:r>
            <a:r>
              <a:rPr lang="en-CA" sz="1800" dirty="0" smtClean="0"/>
              <a:t>you are using Report Builder, create a new blank report.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In </a:t>
            </a:r>
            <a:r>
              <a:rPr lang="en-CA" sz="1800" dirty="0" smtClean="0"/>
              <a:t>the Report Data window, click the New drop-down menu. Select Data </a:t>
            </a:r>
            <a:r>
              <a:rPr lang="en-CA" sz="1800" dirty="0" smtClean="0"/>
              <a:t>Source from </a:t>
            </a:r>
            <a:r>
              <a:rPr lang="en-CA" sz="1800" dirty="0" smtClean="0"/>
              <a:t>the menu that appears. The Data Source Properties dialog box appears.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As </a:t>
            </a:r>
            <a:r>
              <a:rPr lang="en-CA" sz="1800" dirty="0" smtClean="0"/>
              <a:t>we have done previously, create a new data source named Galactic </a:t>
            </a:r>
            <a:r>
              <a:rPr lang="en-CA" sz="1800" dirty="0" smtClean="0"/>
              <a:t>that references </a:t>
            </a:r>
            <a:r>
              <a:rPr lang="en-CA" sz="1800" dirty="0" smtClean="0"/>
              <a:t>the Galactic shared data source. Click OK to exit the Data </a:t>
            </a:r>
            <a:r>
              <a:rPr lang="en-CA" sz="1800" dirty="0" smtClean="0"/>
              <a:t>Source Properties </a:t>
            </a:r>
            <a:r>
              <a:rPr lang="en-CA" sz="1800" dirty="0" smtClean="0"/>
              <a:t>dialog box.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In </a:t>
            </a:r>
            <a:r>
              <a:rPr lang="en-CA" sz="1800" dirty="0" smtClean="0"/>
              <a:t>the Report Data window, right-click the entry for the Galactic data source, </a:t>
            </a:r>
            <a:r>
              <a:rPr lang="en-CA" sz="1800" dirty="0" smtClean="0"/>
              <a:t>and select </a:t>
            </a:r>
            <a:r>
              <a:rPr lang="en-CA" sz="1800" dirty="0" smtClean="0"/>
              <a:t>Add Dataset from the context menu. The Dataset Properties dialog </a:t>
            </a:r>
            <a:r>
              <a:rPr lang="en-CA" sz="1800" dirty="0" smtClean="0"/>
              <a:t>box appears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Enter </a:t>
            </a:r>
            <a:r>
              <a:rPr lang="en-CA" sz="1800" dirty="0" err="1" smtClean="0"/>
              <a:t>NOXEmployees</a:t>
            </a:r>
            <a:r>
              <a:rPr lang="en-CA" sz="1800" dirty="0" smtClean="0"/>
              <a:t> for the name.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Click </a:t>
            </a:r>
            <a:r>
              <a:rPr lang="en-CA" sz="1800" dirty="0" smtClean="0"/>
              <a:t>the Query Designer button. The Query Designer window opens.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Click </a:t>
            </a:r>
            <a:r>
              <a:rPr lang="en-CA" sz="1800" dirty="0" smtClean="0"/>
              <a:t>the Edit as Text button to switch to the Generic Query Designer.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Enter </a:t>
            </a:r>
            <a:r>
              <a:rPr lang="en-CA" sz="1800" dirty="0" smtClean="0"/>
              <a:t>the following in the SQL pane (upper portion) of the Generic Query</a:t>
            </a:r>
          </a:p>
          <a:p>
            <a:pPr marL="1314450" lvl="2" indent="-514350">
              <a:buNone/>
            </a:pPr>
            <a:r>
              <a:rPr lang="en-CA" sz="1800" dirty="0" smtClean="0"/>
              <a:t>	Designer </a:t>
            </a:r>
            <a:r>
              <a:rPr lang="en-CA" sz="1800" dirty="0" smtClean="0"/>
              <a:t>window</a:t>
            </a:r>
            <a:r>
              <a:rPr lang="en-CA" sz="1800" dirty="0" smtClean="0"/>
              <a:t>:</a:t>
            </a:r>
            <a:endParaRPr lang="en-C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3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Employee Homes Map, Task 1: Create the Map Report</a:t>
            </a:r>
            <a:endParaRPr lang="en-US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/>
            </a:pPr>
            <a:endParaRPr lang="en-CA" sz="1800" dirty="0" smtClean="0"/>
          </a:p>
          <a:p>
            <a:pPr marL="1314450" lvl="2" indent="-514350">
              <a:buNone/>
            </a:pP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CA" sz="2000" dirty="0" err="1" smtClean="0">
                <a:latin typeface="Courier New" pitchFamily="49" charset="0"/>
                <a:cs typeface="Courier New" pitchFamily="49" charset="0"/>
              </a:rPr>
              <a:t>EmployeeNumber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20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20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2000" dirty="0" err="1" smtClean="0">
                <a:latin typeface="Courier New" pitchFamily="49" charset="0"/>
                <a:cs typeface="Courier New" pitchFamily="49" charset="0"/>
              </a:rPr>
              <a:t>GeoPoint</a:t>
            </a:r>
            <a:endParaRPr lang="en-CA" sz="2000" dirty="0" smtClean="0">
              <a:latin typeface="Courier New" pitchFamily="49" charset="0"/>
              <a:cs typeface="Courier New" pitchFamily="49" charset="0"/>
            </a:endParaRPr>
          </a:p>
          <a:p>
            <a:pPr marL="1314450" lvl="2" indent="-514350">
              <a:buNone/>
            </a:pP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FROM Employee</a:t>
            </a:r>
          </a:p>
          <a:p>
            <a:pPr marL="1314450" lvl="2" indent="-514350">
              <a:buNone/>
            </a:pP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WHERE City = 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'Oakley</a:t>
            </a:r>
            <a:r>
              <a:rPr lang="en-CA" sz="20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CA" sz="2000" dirty="0" smtClean="0">
              <a:latin typeface="Courier New" pitchFamily="49" charset="0"/>
              <a:cs typeface="Courier New" pitchFamily="49" charset="0"/>
            </a:endParaRPr>
          </a:p>
          <a:p>
            <a:pPr marL="1314450" lvl="2" indent="-514350">
              <a:buNone/>
            </a:pPr>
            <a:endParaRPr lang="en-CA" sz="900" dirty="0" smtClean="0">
              <a:latin typeface="Courier New" pitchFamily="49" charset="0"/>
              <a:cs typeface="Courier New" pitchFamily="49" charset="0"/>
            </a:endParaRPr>
          </a:p>
          <a:p>
            <a:pPr marL="1314450" lvl="2" indent="-514350">
              <a:buFont typeface="+mj-lt"/>
              <a:buAutoNum type="arabicPeriod" startAt="10"/>
            </a:pPr>
            <a:r>
              <a:rPr lang="en-CA" sz="1800" dirty="0" smtClean="0"/>
              <a:t>Run </a:t>
            </a:r>
            <a:r>
              <a:rPr lang="en-CA" sz="1800" dirty="0" smtClean="0"/>
              <a:t>the query to make sure no errors exist. Correct any typos that may </a:t>
            </a:r>
            <a:r>
              <a:rPr lang="en-CA" sz="1800" dirty="0" smtClean="0"/>
              <a:t>be detected</a:t>
            </a:r>
            <a:r>
              <a:rPr lang="en-CA" sz="1800" dirty="0" smtClean="0"/>
              <a:t>. You’ll see a result set similar to the following illustration.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b="19512"/>
          <a:stretch>
            <a:fillRect/>
          </a:stretch>
        </p:blipFill>
        <p:spPr bwMode="auto">
          <a:xfrm>
            <a:off x="1066800" y="3352800"/>
            <a:ext cx="727313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3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Employee Homes Map, Task 1: Create the Map Report</a:t>
            </a:r>
            <a:endParaRPr lang="en-US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/>
            </a:pPr>
            <a:endParaRPr lang="en-CA" sz="1200" dirty="0" smtClean="0"/>
          </a:p>
          <a:p>
            <a:pPr marL="1314450" lvl="2" indent="-514350">
              <a:buFont typeface="+mj-lt"/>
              <a:buAutoNum type="arabicPeriod" startAt="11"/>
            </a:pPr>
            <a:r>
              <a:rPr lang="en-CA" sz="1800" dirty="0" smtClean="0"/>
              <a:t>Click </a:t>
            </a:r>
            <a:r>
              <a:rPr lang="en-CA" sz="1800" dirty="0" smtClean="0"/>
              <a:t>OK to exit the Query Designer window. Click OK to exit the </a:t>
            </a:r>
            <a:r>
              <a:rPr lang="en-CA" sz="1800" dirty="0" smtClean="0"/>
              <a:t>Dataset Properties </a:t>
            </a:r>
            <a:r>
              <a:rPr lang="en-CA" sz="1800" dirty="0" smtClean="0"/>
              <a:t>dialog box.</a:t>
            </a:r>
          </a:p>
          <a:p>
            <a:pPr marL="1314450" lvl="2" indent="-514350">
              <a:buFont typeface="+mj-lt"/>
              <a:buAutoNum type="arabicPeriod" startAt="11"/>
            </a:pPr>
            <a:r>
              <a:rPr lang="en-CA" sz="1800" dirty="0" smtClean="0"/>
              <a:t>Drag </a:t>
            </a:r>
            <a:r>
              <a:rPr lang="en-CA" sz="1800" dirty="0" smtClean="0"/>
              <a:t>the edges of the design surface to make it larger so the design surface </a:t>
            </a:r>
            <a:r>
              <a:rPr lang="en-CA" sz="1800" dirty="0" smtClean="0"/>
              <a:t>fills the </a:t>
            </a:r>
            <a:r>
              <a:rPr lang="en-CA" sz="1800" dirty="0" smtClean="0"/>
              <a:t>available space on the screen.</a:t>
            </a:r>
          </a:p>
          <a:p>
            <a:pPr marL="1314450" lvl="2" indent="-514350">
              <a:buFont typeface="+mj-lt"/>
              <a:buAutoNum type="arabicPeriod" startAt="11"/>
            </a:pPr>
            <a:r>
              <a:rPr lang="en-CA" sz="1800" dirty="0" smtClean="0"/>
              <a:t>Select </a:t>
            </a:r>
            <a:r>
              <a:rPr lang="en-CA" sz="1800" dirty="0" smtClean="0"/>
              <a:t>the map report item in the </a:t>
            </a:r>
            <a:r>
              <a:rPr lang="en-CA" sz="1800" dirty="0" smtClean="0"/>
              <a:t>Toolbox window</a:t>
            </a:r>
            <a:r>
              <a:rPr lang="en-CA" sz="1800" dirty="0" smtClean="0"/>
              <a:t>. Click and drag to place the map on the design surface. The map </a:t>
            </a:r>
            <a:r>
              <a:rPr lang="en-CA" sz="1800" dirty="0" smtClean="0"/>
              <a:t>should cover </a:t>
            </a:r>
            <a:r>
              <a:rPr lang="en-CA" sz="1800" dirty="0" smtClean="0"/>
              <a:t>almost the entire design surface because it will be the only item on </a:t>
            </a:r>
            <a:r>
              <a:rPr lang="en-CA" sz="1800" dirty="0" smtClean="0"/>
              <a:t>the report</a:t>
            </a:r>
            <a:r>
              <a:rPr lang="en-CA" sz="1800" dirty="0" smtClean="0"/>
              <a:t>. The Choose a source of spatial data page of the Map Wizard appears.</a:t>
            </a:r>
          </a:p>
          <a:p>
            <a:pPr marL="1314450" lvl="2" indent="-514350">
              <a:buFont typeface="+mj-lt"/>
              <a:buAutoNum type="arabicPeriod" startAt="11"/>
            </a:pPr>
            <a:r>
              <a:rPr lang="en-CA" sz="1800" dirty="0" smtClean="0"/>
              <a:t>Select </a:t>
            </a:r>
            <a:r>
              <a:rPr lang="en-CA" sz="1800" dirty="0" smtClean="0"/>
              <a:t>the SQL Server spatial query radio button.</a:t>
            </a:r>
          </a:p>
          <a:p>
            <a:pPr marL="1314450" lvl="2" indent="-514350">
              <a:buFont typeface="+mj-lt"/>
              <a:buAutoNum type="arabicPeriod" startAt="11"/>
            </a:pPr>
            <a:r>
              <a:rPr lang="en-CA" sz="1800" dirty="0" smtClean="0"/>
              <a:t>Click </a:t>
            </a:r>
            <a:r>
              <a:rPr lang="en-CA" sz="1800" dirty="0" smtClean="0"/>
              <a:t>Next. The Choose a dataset with SQL Server spatial data page of the </a:t>
            </a:r>
            <a:r>
              <a:rPr lang="en-CA" sz="1800" dirty="0" smtClean="0"/>
              <a:t>Map Wizard </a:t>
            </a:r>
            <a:r>
              <a:rPr lang="en-CA" sz="1800" dirty="0" smtClean="0"/>
              <a:t>appears.</a:t>
            </a:r>
          </a:p>
          <a:p>
            <a:pPr marL="1314450" lvl="2" indent="-514350">
              <a:buFont typeface="+mj-lt"/>
              <a:buAutoNum type="arabicPeriod" startAt="11"/>
            </a:pPr>
            <a:r>
              <a:rPr lang="en-CA" sz="1800" dirty="0" smtClean="0"/>
              <a:t>Click </a:t>
            </a:r>
            <a:r>
              <a:rPr lang="en-CA" sz="1800" dirty="0" smtClean="0"/>
              <a:t>the entry for the </a:t>
            </a:r>
            <a:r>
              <a:rPr lang="en-CA" sz="1800" dirty="0" err="1" smtClean="0"/>
              <a:t>NOXEmployees</a:t>
            </a:r>
            <a:r>
              <a:rPr lang="en-CA" sz="1800" dirty="0" smtClean="0"/>
              <a:t> dataset to select it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 startAt="11"/>
            </a:pPr>
            <a:r>
              <a:rPr lang="en-CA" sz="1800" dirty="0" smtClean="0"/>
              <a:t>Click </a:t>
            </a:r>
            <a:r>
              <a:rPr lang="en-CA" sz="1800" dirty="0" smtClean="0"/>
              <a:t>Next. The Choose spatial data and map view options page of the </a:t>
            </a:r>
            <a:r>
              <a:rPr lang="en-CA" sz="1800" dirty="0" smtClean="0"/>
              <a:t>Map Wizard </a:t>
            </a:r>
            <a:r>
              <a:rPr lang="en-CA" sz="1800" dirty="0" smtClean="0"/>
              <a:t>appears. The Map Wizard found spatial data in the </a:t>
            </a:r>
            <a:r>
              <a:rPr lang="en-CA" sz="1800" dirty="0" err="1" smtClean="0"/>
              <a:t>GeoPoint</a:t>
            </a:r>
            <a:r>
              <a:rPr lang="en-CA" sz="1800" dirty="0" smtClean="0"/>
              <a:t> field</a:t>
            </a:r>
            <a:r>
              <a:rPr lang="en-CA" sz="1800" dirty="0" smtClean="0"/>
              <a:t>, selected </a:t>
            </a:r>
            <a:r>
              <a:rPr lang="en-CA" sz="1800" dirty="0" smtClean="0"/>
              <a:t>it, and has plotted it as a number of points in the map layout area.</a:t>
            </a:r>
          </a:p>
          <a:p>
            <a:pPr marL="1314450" lvl="2" indent="-514350">
              <a:buFont typeface="+mj-lt"/>
              <a:buAutoNum type="arabicPeriod" startAt="11"/>
            </a:pPr>
            <a:r>
              <a:rPr lang="en-CA" sz="1800" dirty="0" smtClean="0"/>
              <a:t>Check </a:t>
            </a:r>
            <a:r>
              <a:rPr lang="en-CA" sz="1800" dirty="0" smtClean="0"/>
              <a:t>the Add a Bing Maps layer check box. The Tile type drop-down list</a:t>
            </a:r>
          </a:p>
          <a:p>
            <a:pPr marL="1314450" lvl="2" indent="-514350">
              <a:buFont typeface="+mj-lt"/>
              <a:buAutoNum type="arabicPeriod" startAt="11"/>
            </a:pPr>
            <a:r>
              <a:rPr lang="en-CA" sz="1800" dirty="0" smtClean="0"/>
              <a:t>appears and, after a moment, a Bing map appears in the map layout area if </a:t>
            </a:r>
            <a:r>
              <a:rPr lang="en-CA" sz="1800" dirty="0" smtClean="0"/>
              <a:t>you have </a:t>
            </a:r>
            <a:r>
              <a:rPr lang="en-CA" sz="1800" dirty="0" smtClean="0"/>
              <a:t>access to the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3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Employee Homes Map, Task 1: Create the Map Report</a:t>
            </a:r>
            <a:endParaRPr lang="en-US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/>
            </a:pPr>
            <a:endParaRPr lang="en-CA" sz="1200" dirty="0" smtClean="0"/>
          </a:p>
          <a:p>
            <a:pPr marL="1314450" lvl="2" indent="-514350">
              <a:buFont typeface="+mj-lt"/>
              <a:buAutoNum type="arabicPeriod" startAt="20"/>
            </a:pPr>
            <a:r>
              <a:rPr lang="en-CA" sz="1800" dirty="0" smtClean="0"/>
              <a:t>Select </a:t>
            </a:r>
            <a:r>
              <a:rPr lang="en-CA" sz="1800" dirty="0" smtClean="0"/>
              <a:t>Hybrid from the Tile type drop-down list. The Bing map changes to </a:t>
            </a:r>
            <a:r>
              <a:rPr lang="en-CA" sz="1800" dirty="0" smtClean="0"/>
              <a:t>a hybrid </a:t>
            </a:r>
            <a:r>
              <a:rPr lang="en-CA" sz="1800" dirty="0" smtClean="0"/>
              <a:t>map in the map layout area.</a:t>
            </a:r>
          </a:p>
          <a:p>
            <a:pPr marL="1314450" lvl="2" indent="-514350">
              <a:buFont typeface="+mj-lt"/>
              <a:buAutoNum type="arabicPeriod" startAt="20"/>
            </a:pPr>
            <a:r>
              <a:rPr lang="en-CA" sz="1800" dirty="0" smtClean="0"/>
              <a:t>Click </a:t>
            </a:r>
            <a:r>
              <a:rPr lang="en-CA" sz="1800" dirty="0" smtClean="0"/>
              <a:t>Next. The Choose map visualization page of the Map Wizard appears.</a:t>
            </a:r>
          </a:p>
          <a:p>
            <a:pPr marL="1314450" lvl="2" indent="-514350">
              <a:buFont typeface="+mj-lt"/>
              <a:buAutoNum type="arabicPeriod" startAt="20"/>
            </a:pPr>
            <a:r>
              <a:rPr lang="en-CA" sz="1800" dirty="0" smtClean="0"/>
              <a:t>Select </a:t>
            </a:r>
            <a:r>
              <a:rPr lang="en-CA" sz="1800" dirty="0" smtClean="0"/>
              <a:t>Basic Marker Map, if it is not already selected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 startAt="20"/>
            </a:pPr>
            <a:r>
              <a:rPr lang="en-CA" sz="1800" dirty="0" smtClean="0"/>
              <a:t>Click </a:t>
            </a:r>
            <a:r>
              <a:rPr lang="en-CA" sz="1800" dirty="0" smtClean="0"/>
              <a:t>Next. The Choose color theme and data visualization page of the </a:t>
            </a:r>
            <a:r>
              <a:rPr lang="en-CA" sz="1800" dirty="0" smtClean="0"/>
              <a:t>Map Wizard </a:t>
            </a:r>
            <a:r>
              <a:rPr lang="en-CA" sz="1800" dirty="0" smtClean="0"/>
              <a:t>appears.</a:t>
            </a:r>
          </a:p>
          <a:p>
            <a:pPr marL="1314450" lvl="2" indent="-514350">
              <a:buFont typeface="+mj-lt"/>
              <a:buAutoNum type="arabicPeriod" startAt="20"/>
            </a:pPr>
            <a:r>
              <a:rPr lang="en-CA" sz="1800" dirty="0" smtClean="0"/>
              <a:t>Select </a:t>
            </a:r>
            <a:r>
              <a:rPr lang="en-CA" sz="1800" dirty="0" smtClean="0"/>
              <a:t>Star from the Marker drop-down list.</a:t>
            </a:r>
          </a:p>
          <a:p>
            <a:pPr marL="1314450" lvl="2" indent="-514350">
              <a:buFont typeface="+mj-lt"/>
              <a:buAutoNum type="arabicPeriod" startAt="20"/>
            </a:pPr>
            <a:r>
              <a:rPr lang="en-CA" sz="1800" dirty="0" smtClean="0"/>
              <a:t>Check </a:t>
            </a:r>
            <a:r>
              <a:rPr lang="en-CA" sz="1800" dirty="0" smtClean="0"/>
              <a:t>the Display labels check box. The Data field drop-down list appears.</a:t>
            </a:r>
          </a:p>
          <a:p>
            <a:pPr marL="1314450" lvl="2" indent="-514350">
              <a:buFont typeface="+mj-lt"/>
              <a:buAutoNum type="arabicPeriod" startAt="20"/>
            </a:pPr>
            <a:r>
              <a:rPr lang="en-CA" sz="1800" dirty="0" smtClean="0"/>
              <a:t>Select </a:t>
            </a:r>
            <a:r>
              <a:rPr lang="en-CA" sz="1800" dirty="0" smtClean="0"/>
              <a:t>[</a:t>
            </a:r>
            <a:r>
              <a:rPr lang="en-CA" sz="1800" dirty="0" err="1" smtClean="0"/>
              <a:t>LastName</a:t>
            </a:r>
            <a:r>
              <a:rPr lang="en-CA" sz="1800" dirty="0" smtClean="0"/>
              <a:t>] from the Data field drop-down list.</a:t>
            </a:r>
          </a:p>
          <a:p>
            <a:pPr marL="1314450" lvl="2" indent="-514350">
              <a:buFont typeface="+mj-lt"/>
              <a:buAutoNum type="arabicPeriod" startAt="20"/>
            </a:pPr>
            <a:r>
              <a:rPr lang="en-CA" sz="1800" dirty="0" smtClean="0"/>
              <a:t>Click </a:t>
            </a:r>
            <a:r>
              <a:rPr lang="en-CA" sz="1800" dirty="0" smtClean="0"/>
              <a:t>Finish. The map is created on the design surface.</a:t>
            </a:r>
          </a:p>
          <a:p>
            <a:pPr marL="1314450" lvl="2" indent="-514350">
              <a:buFont typeface="+mj-lt"/>
              <a:buAutoNum type="arabicPeriod" startAt="20"/>
            </a:pPr>
            <a:r>
              <a:rPr lang="en-CA" sz="1800" dirty="0" smtClean="0"/>
              <a:t>Resize </a:t>
            </a:r>
            <a:r>
              <a:rPr lang="en-CA" sz="1800" dirty="0" smtClean="0"/>
              <a:t>the map to fill the entire design surface, if it does not already.</a:t>
            </a:r>
          </a:p>
          <a:p>
            <a:pPr marL="1314450" lvl="2" indent="-514350">
              <a:buFont typeface="+mj-lt"/>
              <a:buAutoNum type="arabicPeriod" startAt="20"/>
            </a:pPr>
            <a:r>
              <a:rPr lang="en-CA" sz="1800" dirty="0" smtClean="0"/>
              <a:t>Right-click </a:t>
            </a:r>
            <a:r>
              <a:rPr lang="en-CA" sz="1800" dirty="0" smtClean="0"/>
              <a:t>anywhere in the map, and select Map | Show Color Scale. This </a:t>
            </a:r>
            <a:r>
              <a:rPr lang="en-CA" sz="1800" dirty="0" smtClean="0"/>
              <a:t>will uncheck </a:t>
            </a:r>
            <a:r>
              <a:rPr lang="en-CA" sz="1800" dirty="0" smtClean="0"/>
              <a:t>this item and remove the color scale from the map.</a:t>
            </a:r>
          </a:p>
          <a:p>
            <a:pPr marL="1314450" lvl="2" indent="-514350">
              <a:buFont typeface="+mj-lt"/>
              <a:buAutoNum type="arabicPeriod" startAt="20"/>
            </a:pPr>
            <a:r>
              <a:rPr lang="en-CA" sz="1800" dirty="0" smtClean="0"/>
              <a:t>Double-click </a:t>
            </a:r>
            <a:r>
              <a:rPr lang="en-CA" sz="1800" dirty="0" smtClean="0"/>
              <a:t>the Map Title, replace “Map Title” with </a:t>
            </a:r>
            <a:r>
              <a:rPr lang="en-CA" sz="1800" b="1" dirty="0" smtClean="0"/>
              <a:t>Employees in Oakley, </a:t>
            </a:r>
            <a:r>
              <a:rPr lang="en-CA" sz="1800" b="1" dirty="0" smtClean="0"/>
              <a:t>UZ on </a:t>
            </a:r>
            <a:r>
              <a:rPr lang="en-CA" sz="1800" b="1" dirty="0" smtClean="0"/>
              <a:t>Planet </a:t>
            </a:r>
            <a:r>
              <a:rPr lang="en-CA" sz="1800" b="1" dirty="0" err="1" smtClean="0"/>
              <a:t>Noxicomian</a:t>
            </a:r>
            <a:r>
              <a:rPr lang="en-CA" sz="1800" dirty="0" smtClean="0"/>
              <a:t>, and then press enter.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3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Employee Homes Map, Task 1: Create the Map Report</a:t>
            </a:r>
            <a:endParaRPr lang="en-US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/>
            </a:pPr>
            <a:endParaRPr lang="en-CA" sz="1200" dirty="0" smtClean="0"/>
          </a:p>
          <a:p>
            <a:pPr marL="1314450" lvl="2" indent="-514350">
              <a:buFont typeface="+mj-lt"/>
              <a:buAutoNum type="arabicPeriod" startAt="31"/>
            </a:pPr>
            <a:r>
              <a:rPr lang="en-CA" sz="1800" dirty="0" smtClean="0"/>
              <a:t>Right-click </a:t>
            </a:r>
            <a:r>
              <a:rPr lang="en-CA" sz="1800" dirty="0" smtClean="0"/>
              <a:t>in the lower part of the map legend, and select Delete Legend </a:t>
            </a:r>
            <a:r>
              <a:rPr lang="en-CA" sz="1800" dirty="0" smtClean="0"/>
              <a:t>from the </a:t>
            </a:r>
            <a:r>
              <a:rPr lang="en-CA" sz="1800" dirty="0" smtClean="0"/>
              <a:t>context menu. This will remove the legend from the map.</a:t>
            </a:r>
          </a:p>
          <a:p>
            <a:pPr marL="1314450" lvl="2" indent="-514350">
              <a:buFont typeface="+mj-lt"/>
              <a:buAutoNum type="arabicPeriod" startAt="31"/>
            </a:pPr>
            <a:r>
              <a:rPr lang="en-CA" sz="1800" dirty="0" smtClean="0"/>
              <a:t>Scroll </a:t>
            </a:r>
            <a:r>
              <a:rPr lang="en-CA" sz="1800" dirty="0" smtClean="0"/>
              <a:t>right so you can see the Map Layers window.</a:t>
            </a:r>
          </a:p>
          <a:p>
            <a:pPr marL="1314450" lvl="2" indent="-514350">
              <a:buFont typeface="+mj-lt"/>
              <a:buAutoNum type="arabicPeriod" startAt="31"/>
            </a:pPr>
            <a:r>
              <a:rPr lang="en-CA" sz="1800" dirty="0" smtClean="0"/>
              <a:t>Right-click </a:t>
            </a:r>
            <a:r>
              <a:rPr lang="en-CA" sz="1800" dirty="0" smtClean="0"/>
              <a:t>the entry for PointLayer1, and select Point Properties from </a:t>
            </a:r>
            <a:r>
              <a:rPr lang="en-CA" sz="1800" dirty="0" smtClean="0"/>
              <a:t>the context </a:t>
            </a:r>
            <a:r>
              <a:rPr lang="en-CA" sz="1800" dirty="0" smtClean="0"/>
              <a:t>menu. The Map Point Properties dialog box appears.</a:t>
            </a:r>
          </a:p>
          <a:p>
            <a:pPr marL="1314450" lvl="2" indent="-514350">
              <a:buFont typeface="+mj-lt"/>
              <a:buAutoNum type="arabicPeriod" startAt="31"/>
            </a:pPr>
            <a:r>
              <a:rPr lang="en-CA" sz="1800" dirty="0" smtClean="0"/>
              <a:t>Click </a:t>
            </a:r>
            <a:r>
              <a:rPr lang="en-CA" sz="1800" dirty="0" smtClean="0"/>
              <a:t>the </a:t>
            </a:r>
            <a:r>
              <a:rPr lang="en-CA" sz="1800" dirty="0" err="1" smtClean="0"/>
              <a:t>fx</a:t>
            </a:r>
            <a:r>
              <a:rPr lang="en-CA" sz="1800" dirty="0" smtClean="0"/>
              <a:t> button next to the Tooltip text box. The Expression dialog </a:t>
            </a:r>
            <a:r>
              <a:rPr lang="en-CA" sz="1800" dirty="0" smtClean="0"/>
              <a:t>box appears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 startAt="31"/>
            </a:pPr>
            <a:r>
              <a:rPr lang="en-CA" sz="1800" dirty="0" smtClean="0"/>
              <a:t>Enter </a:t>
            </a:r>
            <a:r>
              <a:rPr lang="en-CA" sz="1800" dirty="0" smtClean="0"/>
              <a:t>the following in the Set expression for: Tooltip text box</a:t>
            </a:r>
            <a:r>
              <a:rPr lang="en-CA" sz="1800" dirty="0" smtClean="0"/>
              <a:t>: </a:t>
            </a:r>
          </a:p>
          <a:p>
            <a:pPr marL="1314450" lvl="2" indent="-514350">
              <a:buNone/>
            </a:pPr>
            <a:r>
              <a:rPr lang="en-CA" sz="1800" dirty="0" smtClean="0"/>
              <a:t>	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"Employee Number: " &amp;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Fields!EmployeeNumber.Value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vbcrlf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Fields!FirstName.Value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&amp; " " &amp;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Fields!LastName.Value</a:t>
            </a:r>
            <a:endParaRPr lang="en-CA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4154245"/>
            <a:ext cx="4419600" cy="270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76200" y="4267200"/>
            <a:ext cx="46482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4450" lvl="2" indent="-514350">
              <a:spcBef>
                <a:spcPct val="20000"/>
              </a:spcBef>
              <a:buClr>
                <a:srgbClr val="FFFF00"/>
              </a:buClr>
              <a:buSzPct val="75000"/>
              <a:buFont typeface="+mj-lt"/>
              <a:buAutoNum type="arabicPeriod" startAt="36"/>
            </a:pPr>
            <a:r>
              <a:rPr lang="en-CA" dirty="0" smtClean="0"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rPr>
              <a:t>Click OK to exit the Expression dialog box.</a:t>
            </a:r>
          </a:p>
          <a:p>
            <a:pPr marL="1314450" lvl="2" indent="-514350">
              <a:spcBef>
                <a:spcPct val="20000"/>
              </a:spcBef>
              <a:buClr>
                <a:srgbClr val="FFFF00"/>
              </a:buClr>
              <a:buSzPct val="75000"/>
              <a:buFont typeface="+mj-lt"/>
              <a:buAutoNum type="arabicPeriod" startAt="36"/>
            </a:pPr>
            <a:r>
              <a:rPr lang="en-CA" dirty="0" smtClean="0"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rPr>
              <a:t>Set the following properties in the Map Point Properties dialog box: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</a:t>
            </a:r>
            <a:r>
              <a:rPr lang="en-US" sz="2400" b="1" dirty="0" smtClean="0">
                <a:effectLst/>
              </a:rPr>
              <a:t>3</a:t>
            </a:r>
            <a:endParaRPr lang="en-US" sz="2400" b="1" dirty="0" smtClean="0">
              <a:effectLst/>
            </a:endParaRPr>
          </a:p>
          <a:p>
            <a:pPr lvl="1"/>
            <a:r>
              <a:rPr lang="en-CA" sz="2200" b="1" dirty="0" smtClean="0">
                <a:effectLst/>
              </a:rPr>
              <a:t>Employee Homes Map, Task 1: Create the Map Report</a:t>
            </a:r>
            <a:endParaRPr lang="en-US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/>
            </a:pPr>
            <a:endParaRPr lang="en-CA" sz="1200" dirty="0" smtClean="0"/>
          </a:p>
          <a:p>
            <a:pPr marL="1314450" lvl="2" indent="-514350">
              <a:buFont typeface="+mj-lt"/>
              <a:buAutoNum type="arabicPeriod" startAt="38"/>
            </a:pPr>
            <a:r>
              <a:rPr lang="en-CA" sz="1800" dirty="0" smtClean="0"/>
              <a:t>Click </a:t>
            </a:r>
            <a:r>
              <a:rPr lang="en-CA" sz="1800" dirty="0" smtClean="0"/>
              <a:t>OK to exit the Map Point Properties dialog box.</a:t>
            </a:r>
          </a:p>
          <a:p>
            <a:pPr marL="1314450" lvl="2" indent="-514350">
              <a:buFont typeface="+mj-lt"/>
              <a:buAutoNum type="arabicPeriod" startAt="38"/>
            </a:pPr>
            <a:r>
              <a:rPr lang="en-CA" sz="1800" dirty="0" smtClean="0"/>
              <a:t>Right-click </a:t>
            </a:r>
            <a:r>
              <a:rPr lang="en-CA" sz="1800" dirty="0" smtClean="0"/>
              <a:t>the entry for PointLayer1, and select Point Color Rule from </a:t>
            </a:r>
            <a:r>
              <a:rPr lang="en-CA" sz="1800" dirty="0" smtClean="0"/>
              <a:t>the context </a:t>
            </a:r>
            <a:r>
              <a:rPr lang="en-CA" sz="1800" dirty="0" smtClean="0"/>
              <a:t>menu. The Map Color Rules Properties dialog box appears.</a:t>
            </a:r>
          </a:p>
          <a:p>
            <a:pPr marL="1314450" lvl="2" indent="-514350">
              <a:buFont typeface="+mj-lt"/>
              <a:buAutoNum type="arabicPeriod" startAt="38"/>
            </a:pPr>
            <a:r>
              <a:rPr lang="en-CA" sz="1800" dirty="0" smtClean="0"/>
              <a:t>Select </a:t>
            </a:r>
            <a:r>
              <a:rPr lang="en-CA" sz="1800" dirty="0" smtClean="0"/>
              <a:t>the Apply template style radio button, if it is not already selected.</a:t>
            </a:r>
          </a:p>
          <a:p>
            <a:pPr marL="1314450" lvl="2" indent="-514350">
              <a:buFont typeface="+mj-lt"/>
              <a:buAutoNum type="arabicPeriod" startAt="38"/>
            </a:pPr>
            <a:r>
              <a:rPr lang="en-CA" sz="1800" dirty="0" smtClean="0"/>
              <a:t>Click </a:t>
            </a:r>
            <a:r>
              <a:rPr lang="en-CA" sz="1800" dirty="0" smtClean="0"/>
              <a:t>OK to exit the Map Color Rules Properties dialog box.</a:t>
            </a:r>
          </a:p>
          <a:p>
            <a:pPr marL="1314450" lvl="2" indent="-514350">
              <a:buFont typeface="+mj-lt"/>
              <a:buAutoNum type="arabicPeriod" startAt="38"/>
            </a:pPr>
            <a:r>
              <a:rPr lang="en-CA" sz="1800" dirty="0" smtClean="0"/>
              <a:t>Use </a:t>
            </a:r>
            <a:r>
              <a:rPr lang="en-CA" sz="1800" dirty="0" smtClean="0"/>
              <a:t>the four arrows and the slider at the bottom of the Map Layers window </a:t>
            </a:r>
            <a:r>
              <a:rPr lang="en-CA" sz="1800" dirty="0" smtClean="0"/>
              <a:t>to position </a:t>
            </a:r>
            <a:r>
              <a:rPr lang="en-CA" sz="1800" dirty="0" smtClean="0"/>
              <a:t>the points in the map viewport. Make sure all the Last Name labels fit </a:t>
            </a:r>
            <a:r>
              <a:rPr lang="en-CA" sz="1800" dirty="0" smtClean="0"/>
              <a:t>in the </a:t>
            </a:r>
            <a:r>
              <a:rPr lang="en-CA" sz="1800" dirty="0" smtClean="0"/>
              <a:t>map viewport and that none are obscured by the distance scale.</a:t>
            </a:r>
          </a:p>
          <a:p>
            <a:pPr marL="1314450" lvl="2" indent="-514350">
              <a:buFont typeface="+mj-lt"/>
              <a:buAutoNum type="arabicPeriod" startAt="38"/>
            </a:pPr>
            <a:r>
              <a:rPr lang="en-CA" sz="1800" dirty="0" smtClean="0"/>
              <a:t>Preview/Run </a:t>
            </a:r>
            <a:r>
              <a:rPr lang="en-CA" sz="1800" dirty="0" smtClean="0"/>
              <a:t>the report. The report should appear as shown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 startAt="38"/>
            </a:pPr>
            <a:r>
              <a:rPr lang="en-CA" sz="1800" dirty="0" smtClean="0"/>
              <a:t>45. Hover the mouse pointer over one of the point markers to see the tooltip text.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481732"/>
            <a:ext cx="417043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1</a:t>
            </a:r>
          </a:p>
          <a:p>
            <a:pPr lvl="1"/>
            <a:r>
              <a:rPr lang="en-CA" sz="2200" b="1" dirty="0" smtClean="0">
                <a:effectLst/>
              </a:rPr>
              <a:t>Earth </a:t>
            </a:r>
            <a:r>
              <a:rPr lang="en-CA" sz="2200" b="1" dirty="0" smtClean="0">
                <a:effectLst/>
              </a:rPr>
              <a:t>U.S. Deliveries Map, Task 1</a:t>
            </a:r>
            <a:r>
              <a:rPr lang="en-CA" sz="2200" b="1" dirty="0" smtClean="0">
                <a:effectLst/>
              </a:rPr>
              <a:t>: Create </a:t>
            </a:r>
            <a:r>
              <a:rPr lang="en-CA" sz="2200" b="1" dirty="0" smtClean="0">
                <a:effectLst/>
              </a:rPr>
              <a:t>a New Report and a New Dataset</a:t>
            </a:r>
            <a:endParaRPr lang="en-US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Create </a:t>
            </a:r>
            <a:r>
              <a:rPr lang="en-CA" sz="1800" dirty="0" smtClean="0"/>
              <a:t>a new Reporting Services project called </a:t>
            </a:r>
            <a:r>
              <a:rPr lang="en-CA" sz="1800" b="1" dirty="0" smtClean="0"/>
              <a:t>Chapter07</a:t>
            </a:r>
            <a:r>
              <a:rPr lang="en-CA" sz="1800" dirty="0" smtClean="0"/>
              <a:t> in the </a:t>
            </a:r>
            <a:r>
              <a:rPr lang="en-CA" sz="1800" dirty="0" smtClean="0"/>
              <a:t>MSSQLRS folder</a:t>
            </a:r>
            <a:r>
              <a:rPr lang="en-CA" sz="1800" dirty="0" smtClean="0"/>
              <a:t>. (If you need help with this task, see Chapter 5.)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Create </a:t>
            </a:r>
            <a:r>
              <a:rPr lang="en-CA" sz="1800" dirty="0" smtClean="0"/>
              <a:t>a shared data source called </a:t>
            </a:r>
            <a:r>
              <a:rPr lang="en-CA" sz="1800" b="1" dirty="0" smtClean="0"/>
              <a:t>Galactic</a:t>
            </a:r>
            <a:r>
              <a:rPr lang="en-CA" sz="1800" dirty="0" smtClean="0"/>
              <a:t> for the Galactic database. (Again, </a:t>
            </a:r>
            <a:r>
              <a:rPr lang="en-CA" sz="1800" dirty="0" smtClean="0"/>
              <a:t>if you </a:t>
            </a:r>
            <a:r>
              <a:rPr lang="en-CA" sz="1800" dirty="0" smtClean="0"/>
              <a:t>need help with this task, see Chapter 5.)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Add </a:t>
            </a:r>
            <a:r>
              <a:rPr lang="en-CA" sz="1800" dirty="0" smtClean="0"/>
              <a:t>a blank report called </a:t>
            </a:r>
            <a:r>
              <a:rPr lang="en-CA" sz="1800" b="1" dirty="0" smtClean="0"/>
              <a:t>Earth US Deliveries</a:t>
            </a:r>
            <a:r>
              <a:rPr lang="en-CA" sz="1800" dirty="0" smtClean="0"/>
              <a:t> to the Chapter07 project. (Do </a:t>
            </a:r>
            <a:r>
              <a:rPr lang="en-CA" sz="1800" dirty="0" smtClean="0"/>
              <a:t>not use </a:t>
            </a:r>
            <a:r>
              <a:rPr lang="en-CA" sz="1800" dirty="0" smtClean="0"/>
              <a:t>the Report Wizard.)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In </a:t>
            </a:r>
            <a:r>
              <a:rPr lang="en-CA" sz="1800" dirty="0" smtClean="0"/>
              <a:t>the Report Data window, click the New drop-down menu. Select Data </a:t>
            </a:r>
            <a:r>
              <a:rPr lang="en-CA" sz="1800" dirty="0" smtClean="0"/>
              <a:t>Source from </a:t>
            </a:r>
            <a:r>
              <a:rPr lang="en-CA" sz="1800" dirty="0" smtClean="0"/>
              <a:t>the menu that appears. The Data Source Properties dialog box appears.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As </a:t>
            </a:r>
            <a:r>
              <a:rPr lang="en-CA" sz="1800" dirty="0" smtClean="0"/>
              <a:t>we have done previously, create a new data source named Galactic </a:t>
            </a:r>
            <a:r>
              <a:rPr lang="en-CA" sz="1800" dirty="0" smtClean="0"/>
              <a:t>that references </a:t>
            </a:r>
            <a:r>
              <a:rPr lang="en-CA" sz="1800" dirty="0" smtClean="0"/>
              <a:t>the Galactic shared data source. Click OK to exit the Data </a:t>
            </a:r>
            <a:r>
              <a:rPr lang="en-CA" sz="1800" dirty="0" smtClean="0"/>
              <a:t>Source Properties </a:t>
            </a:r>
            <a:r>
              <a:rPr lang="en-CA" sz="1800" dirty="0" smtClean="0"/>
              <a:t>dialog box.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In </a:t>
            </a:r>
            <a:r>
              <a:rPr lang="en-CA" sz="1800" dirty="0" smtClean="0"/>
              <a:t>the Report Data window, right-click the entry for the Galactic data source, </a:t>
            </a:r>
            <a:r>
              <a:rPr lang="en-CA" sz="1800" dirty="0" smtClean="0"/>
              <a:t>and select </a:t>
            </a:r>
            <a:r>
              <a:rPr lang="en-CA" sz="1800" dirty="0" smtClean="0"/>
              <a:t>Add Dataset from the context menu. The Dataset Properties dialog </a:t>
            </a:r>
            <a:r>
              <a:rPr lang="en-CA" sz="1800" dirty="0" smtClean="0"/>
              <a:t>box appears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Enter </a:t>
            </a:r>
            <a:r>
              <a:rPr lang="en-CA" sz="1800" b="1" dirty="0" err="1" smtClean="0"/>
              <a:t>EarthUSDeliveries</a:t>
            </a:r>
            <a:r>
              <a:rPr lang="en-CA" sz="1800" dirty="0" smtClean="0"/>
              <a:t> for the name.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Click </a:t>
            </a:r>
            <a:r>
              <a:rPr lang="en-CA" sz="1800" dirty="0" smtClean="0"/>
              <a:t>the Query Designer button. The Query Designer window opens </a:t>
            </a:r>
            <a:r>
              <a:rPr lang="en-CA" sz="1800" dirty="0" smtClean="0"/>
              <a:t>displaying the </a:t>
            </a:r>
            <a:r>
              <a:rPr lang="en-CA" sz="1800" dirty="0" smtClean="0"/>
              <a:t>Graphical Query Designer. Click the Edit as Text button to switch to </a:t>
            </a:r>
            <a:r>
              <a:rPr lang="en-CA" sz="1800" dirty="0" smtClean="0"/>
              <a:t>the Generic </a:t>
            </a:r>
            <a:r>
              <a:rPr lang="en-CA" sz="1800" dirty="0" smtClean="0"/>
              <a:t>Query Designer</a:t>
            </a:r>
            <a:r>
              <a:rPr lang="en-CA" sz="1800" dirty="0" smtClean="0"/>
              <a:t>.</a:t>
            </a:r>
            <a:endParaRPr lang="en-US" sz="18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1</a:t>
            </a:r>
          </a:p>
          <a:p>
            <a:pPr lvl="1"/>
            <a:r>
              <a:rPr lang="en-CA" sz="2200" b="1" dirty="0" smtClean="0">
                <a:effectLst/>
              </a:rPr>
              <a:t>Earth </a:t>
            </a:r>
            <a:r>
              <a:rPr lang="en-CA" sz="2200" b="1" dirty="0" smtClean="0">
                <a:effectLst/>
              </a:rPr>
              <a:t>U.S. Deliveries Map, Task 1</a:t>
            </a:r>
            <a:r>
              <a:rPr lang="en-CA" sz="2200" b="1" dirty="0" smtClean="0">
                <a:effectLst/>
              </a:rPr>
              <a:t>: Create </a:t>
            </a:r>
            <a:r>
              <a:rPr lang="en-CA" sz="2200" b="1" dirty="0" smtClean="0">
                <a:effectLst/>
              </a:rPr>
              <a:t>a New Report and a New </a:t>
            </a:r>
            <a:r>
              <a:rPr lang="en-CA" sz="2200" b="1" dirty="0" smtClean="0">
                <a:effectLst/>
              </a:rPr>
              <a:t>Dataset</a:t>
            </a:r>
          </a:p>
          <a:p>
            <a:pPr lvl="1"/>
            <a:endParaRPr lang="en-US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9"/>
            </a:pPr>
            <a:r>
              <a:rPr lang="en-CA" sz="1800" dirty="0" smtClean="0"/>
              <a:t>Enter </a:t>
            </a:r>
            <a:r>
              <a:rPr lang="en-CA" sz="1800" dirty="0" smtClean="0"/>
              <a:t>the following in the SQL pane (upper portion) of the Generic Query</a:t>
            </a:r>
          </a:p>
          <a:p>
            <a:pPr marL="1314450" lvl="2" indent="-514350">
              <a:buNone/>
            </a:pPr>
            <a:r>
              <a:rPr lang="en-CA" sz="1800" dirty="0" smtClean="0"/>
              <a:t>	Designer </a:t>
            </a:r>
            <a:r>
              <a:rPr lang="en-CA" sz="1800" dirty="0" smtClean="0"/>
              <a:t>window:</a:t>
            </a:r>
          </a:p>
          <a:p>
            <a:pPr marL="2228850" lvl="4" indent="-514350">
              <a:buNone/>
            </a:pP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2228850" lvl="4" indent="-514350">
              <a:buNone/>
            </a:pP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State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1800" dirty="0" err="1" smtClean="0">
                <a:latin typeface="Courier New" pitchFamily="49" charset="0"/>
                <a:cs typeface="Courier New" pitchFamily="49" charset="0"/>
              </a:rPr>
              <a:t>DeliveryCount</a:t>
            </a:r>
            <a:endParaRPr lang="en-CA" sz="1800" dirty="0" smtClean="0">
              <a:latin typeface="Courier New" pitchFamily="49" charset="0"/>
              <a:cs typeface="Courier New" pitchFamily="49" charset="0"/>
            </a:endParaRPr>
          </a:p>
          <a:p>
            <a:pPr marL="2228850" lvl="4" indent="-514350">
              <a:buNone/>
            </a:pP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2228850" lvl="4" indent="-514350">
              <a:buNone/>
            </a:pPr>
            <a:r>
              <a:rPr lang="en-CA" sz="1800" dirty="0" err="1" smtClean="0">
                <a:latin typeface="Courier New" pitchFamily="49" charset="0"/>
                <a:cs typeface="Courier New" pitchFamily="49" charset="0"/>
              </a:rPr>
              <a:t>EarthUSDelivery</a:t>
            </a:r>
            <a:endParaRPr lang="en-CA" sz="1800" dirty="0" smtClean="0">
              <a:latin typeface="Courier New" pitchFamily="49" charset="0"/>
              <a:cs typeface="Courier New" pitchFamily="49" charset="0"/>
            </a:endParaRPr>
          </a:p>
          <a:p>
            <a:pPr marL="1314450" lvl="2" indent="-514350">
              <a:buFont typeface="+mj-lt"/>
              <a:buAutoNum type="arabicPeriod" startAt="10"/>
            </a:pPr>
            <a:r>
              <a:rPr lang="en-CA" sz="1800" dirty="0" smtClean="0"/>
              <a:t>Click </a:t>
            </a:r>
            <a:r>
              <a:rPr lang="en-CA" sz="1800" dirty="0" smtClean="0"/>
              <a:t>the Run Query button on the Generic Query Designer toolbar to run </a:t>
            </a:r>
            <a:r>
              <a:rPr lang="en-CA" sz="1800" dirty="0" smtClean="0"/>
              <a:t>the query </a:t>
            </a:r>
            <a:r>
              <a:rPr lang="en-CA" sz="1800" dirty="0" smtClean="0"/>
              <a:t>and make sure no errors exist. Correct any typos that may be detected. </a:t>
            </a:r>
            <a:r>
              <a:rPr lang="en-CA" sz="1800" dirty="0" smtClean="0"/>
              <a:t>Click OK </a:t>
            </a:r>
            <a:r>
              <a:rPr lang="en-CA" sz="1800" dirty="0" smtClean="0"/>
              <a:t>to exit the Query Designer window. Click OK to exit the Dataset </a:t>
            </a:r>
            <a:r>
              <a:rPr lang="en-CA" sz="1800" dirty="0" smtClean="0"/>
              <a:t>Properties dialog </a:t>
            </a:r>
            <a:r>
              <a:rPr lang="en-CA" sz="1800" dirty="0" smtClean="0"/>
              <a:t>box.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1</a:t>
            </a:r>
          </a:p>
          <a:p>
            <a:pPr lvl="1"/>
            <a:r>
              <a:rPr lang="en-CA" sz="2200" b="1" dirty="0" smtClean="0">
                <a:effectLst/>
              </a:rPr>
              <a:t>Earth </a:t>
            </a:r>
            <a:r>
              <a:rPr lang="en-CA" sz="2200" b="1" dirty="0" smtClean="0">
                <a:effectLst/>
              </a:rPr>
              <a:t>U.S</a:t>
            </a:r>
            <a:r>
              <a:rPr lang="en-CA" sz="2200" b="1" dirty="0" smtClean="0">
                <a:effectLst/>
              </a:rPr>
              <a:t>. Deliveries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It</a:t>
            </a:r>
            <a:endParaRPr lang="en-CA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Drag </a:t>
            </a:r>
            <a:r>
              <a:rPr lang="en-CA" sz="1800" dirty="0" smtClean="0"/>
              <a:t>the edges of the design surface to make it larger so the design surface </a:t>
            </a:r>
            <a:r>
              <a:rPr lang="en-CA" sz="1800" dirty="0" smtClean="0"/>
              <a:t>fills the </a:t>
            </a:r>
            <a:r>
              <a:rPr lang="en-CA" sz="1800" dirty="0" smtClean="0"/>
              <a:t>available space on the screen.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If </a:t>
            </a:r>
            <a:r>
              <a:rPr lang="en-CA" sz="1800" dirty="0" smtClean="0"/>
              <a:t>you are using Report Builder, select the “Click to add title” text box, and </a:t>
            </a:r>
            <a:r>
              <a:rPr lang="en-CA" sz="1800" dirty="0" smtClean="0"/>
              <a:t>delete it</a:t>
            </a:r>
            <a:r>
              <a:rPr lang="en-CA" sz="1800" dirty="0" smtClean="0"/>
              <a:t>. (The title will be contained within the map itself.)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If </a:t>
            </a:r>
            <a:r>
              <a:rPr lang="en-CA" sz="1800" dirty="0" smtClean="0"/>
              <a:t>you are using SSDT or Visual Studio, select the map report item in the </a:t>
            </a:r>
            <a:r>
              <a:rPr lang="en-CA" sz="1800" dirty="0" smtClean="0"/>
              <a:t>Toolbox window</a:t>
            </a:r>
            <a:r>
              <a:rPr lang="en-CA" sz="1800" dirty="0" smtClean="0"/>
              <a:t>. Click and drag to place the map on the design surface. The map </a:t>
            </a:r>
            <a:r>
              <a:rPr lang="en-CA" sz="1800" dirty="0" smtClean="0"/>
              <a:t>should cover </a:t>
            </a:r>
            <a:r>
              <a:rPr lang="en-CA" sz="1800" dirty="0" smtClean="0"/>
              <a:t>almost the entire design surface because it will be the only item on </a:t>
            </a:r>
            <a:r>
              <a:rPr lang="en-CA" sz="1800" dirty="0" smtClean="0"/>
              <a:t>the report</a:t>
            </a:r>
            <a:r>
              <a:rPr lang="en-CA" sz="1800" dirty="0" smtClean="0"/>
              <a:t>. The Choose a source of spatial data page of the Map Wizard appears.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If </a:t>
            </a:r>
            <a:r>
              <a:rPr lang="en-CA" sz="1800" dirty="0" smtClean="0"/>
              <a:t>you are using Report Builder, click on Map in the Insert ribbon, and select </a:t>
            </a:r>
            <a:r>
              <a:rPr lang="en-CA" sz="1800" dirty="0" smtClean="0"/>
              <a:t>Map Wizard</a:t>
            </a:r>
            <a:r>
              <a:rPr lang="en-CA" sz="1800" dirty="0" smtClean="0"/>
              <a:t>. The Choose a source of spatial data page of the Map Wizard appears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The </a:t>
            </a:r>
            <a:r>
              <a:rPr lang="en-CA" sz="1800" dirty="0" smtClean="0"/>
              <a:t>Map gallery radio button should be selected to allow us to choose a </a:t>
            </a:r>
            <a:r>
              <a:rPr lang="en-CA" sz="1800" dirty="0" smtClean="0"/>
              <a:t>map from </a:t>
            </a:r>
            <a:r>
              <a:rPr lang="en-CA" sz="1800" dirty="0" smtClean="0"/>
              <a:t>the Map gallery</a:t>
            </a:r>
            <a:r>
              <a:rPr lang="en-CA" sz="1800" dirty="0" smtClean="0"/>
              <a:t>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CA" sz="1800" dirty="0" smtClean="0"/>
              <a:t>Click </a:t>
            </a:r>
            <a:r>
              <a:rPr lang="en-CA" sz="1800" dirty="0" smtClean="0"/>
              <a:t>on each of the three USA map options in the Map gallery and note </a:t>
            </a:r>
            <a:r>
              <a:rPr lang="en-CA" sz="1800" dirty="0" smtClean="0"/>
              <a:t>the differences </a:t>
            </a:r>
            <a:r>
              <a:rPr lang="en-CA" sz="1800" dirty="0" smtClean="0"/>
              <a:t>in the Map preview.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1</a:t>
            </a:r>
          </a:p>
          <a:p>
            <a:pPr lvl="1"/>
            <a:r>
              <a:rPr lang="en-CA" sz="2200" b="1" dirty="0" smtClean="0">
                <a:effectLst/>
              </a:rPr>
              <a:t>Earth </a:t>
            </a:r>
            <a:r>
              <a:rPr lang="en-CA" sz="2200" b="1" dirty="0" smtClean="0">
                <a:effectLst/>
              </a:rPr>
              <a:t>U.S</a:t>
            </a:r>
            <a:r>
              <a:rPr lang="en-CA" sz="2200" b="1" dirty="0" smtClean="0">
                <a:effectLst/>
              </a:rPr>
              <a:t>. Deliveries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</a:t>
            </a:r>
            <a:r>
              <a:rPr lang="en-CA" sz="2200" b="1" dirty="0" smtClean="0">
                <a:effectLst/>
              </a:rPr>
              <a:t>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732167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1</a:t>
            </a:r>
          </a:p>
          <a:p>
            <a:pPr lvl="1"/>
            <a:r>
              <a:rPr lang="en-CA" sz="2200" b="1" dirty="0" smtClean="0">
                <a:effectLst/>
              </a:rPr>
              <a:t>Earth </a:t>
            </a:r>
            <a:r>
              <a:rPr lang="en-CA" sz="2200" b="1" dirty="0" smtClean="0">
                <a:effectLst/>
              </a:rPr>
              <a:t>U.S</a:t>
            </a:r>
            <a:r>
              <a:rPr lang="en-CA" sz="2200" b="1" dirty="0" smtClean="0">
                <a:effectLst/>
              </a:rPr>
              <a:t>. Deliveries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It</a:t>
            </a:r>
            <a:endParaRPr lang="en-CA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7"/>
            </a:pPr>
            <a:r>
              <a:rPr lang="en-CA" sz="1800" dirty="0" smtClean="0"/>
              <a:t>For </a:t>
            </a:r>
            <a:r>
              <a:rPr lang="en-CA" sz="1800" dirty="0" smtClean="0"/>
              <a:t>this report, we will use the USA by State Inset map. Select this map and </a:t>
            </a:r>
            <a:r>
              <a:rPr lang="en-CA" sz="1800" dirty="0" smtClean="0"/>
              <a:t>click Next</a:t>
            </a:r>
            <a:r>
              <a:rPr lang="en-CA" sz="1800" dirty="0" smtClean="0"/>
              <a:t>. The Choose spatial data and map view options page of the wizard appears.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57399"/>
            <a:ext cx="6324600" cy="461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76200"/>
            <a:ext cx="8991600" cy="6705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 smtClean="0">
                <a:effectLst/>
              </a:rPr>
              <a:t>Exercise 1</a:t>
            </a:r>
          </a:p>
          <a:p>
            <a:pPr lvl="1"/>
            <a:r>
              <a:rPr lang="en-CA" sz="2200" b="1" dirty="0" smtClean="0">
                <a:effectLst/>
              </a:rPr>
              <a:t>Earth </a:t>
            </a:r>
            <a:r>
              <a:rPr lang="en-CA" sz="2200" b="1" dirty="0" smtClean="0">
                <a:effectLst/>
              </a:rPr>
              <a:t>U.S</a:t>
            </a:r>
            <a:r>
              <a:rPr lang="en-CA" sz="2200" b="1" dirty="0" smtClean="0">
                <a:effectLst/>
              </a:rPr>
              <a:t>. Deliveries Map, Task 2</a:t>
            </a:r>
            <a:r>
              <a:rPr lang="en-CA" sz="2200" b="1" dirty="0" smtClean="0">
                <a:effectLst/>
              </a:rPr>
              <a:t>: Place </a:t>
            </a:r>
            <a:r>
              <a:rPr lang="en-CA" sz="2200" b="1" dirty="0" smtClean="0">
                <a:effectLst/>
              </a:rPr>
              <a:t>a Map Item on the Report and Populate It</a:t>
            </a:r>
            <a:endParaRPr lang="en-CA" sz="2200" b="1" dirty="0" smtClean="0">
              <a:effectLst/>
            </a:endParaRPr>
          </a:p>
          <a:p>
            <a:pPr marL="1314450" lvl="2" indent="-514350">
              <a:buFont typeface="+mj-lt"/>
              <a:buAutoNum type="arabicPeriod" startAt="8"/>
            </a:pPr>
            <a:r>
              <a:rPr lang="en-CA" sz="1800" dirty="0" smtClean="0"/>
              <a:t>This </a:t>
            </a:r>
            <a:r>
              <a:rPr lang="en-CA" sz="1800" dirty="0" smtClean="0"/>
              <a:t>page of the wizard allows you to adjust the size of the map using the </a:t>
            </a:r>
            <a:r>
              <a:rPr lang="en-CA" sz="1800" dirty="0" smtClean="0"/>
              <a:t>slider on </a:t>
            </a:r>
            <a:r>
              <a:rPr lang="en-CA" sz="1800" dirty="0" smtClean="0"/>
              <a:t>the left and to move the map using the four arrows. You can also adjust </a:t>
            </a:r>
            <a:r>
              <a:rPr lang="en-CA" sz="1800" dirty="0" smtClean="0"/>
              <a:t>the map </a:t>
            </a:r>
            <a:r>
              <a:rPr lang="en-CA" sz="1800" dirty="0" smtClean="0"/>
              <a:t>resolution using the slider on the right. In our case, the default values </a:t>
            </a:r>
            <a:r>
              <a:rPr lang="en-CA" sz="1800" dirty="0" smtClean="0"/>
              <a:t>will work </a:t>
            </a:r>
            <a:r>
              <a:rPr lang="en-CA" sz="1800" dirty="0" smtClean="0"/>
              <a:t>well for our map. Click Next. The Choose map visualization page of </a:t>
            </a:r>
            <a:r>
              <a:rPr lang="en-CA" sz="1800" dirty="0" smtClean="0"/>
              <a:t>the wizard </a:t>
            </a:r>
            <a:r>
              <a:rPr lang="en-CA" sz="1800" dirty="0" smtClean="0"/>
              <a:t>appears.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57475"/>
            <a:ext cx="55626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3474</TotalTime>
  <Words>4504</Words>
  <Application>Microsoft Office PowerPoint</Application>
  <PresentationFormat>On-screen Show (4:3)</PresentationFormat>
  <Paragraphs>298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Orbit</vt:lpstr>
      <vt:lpstr>Using Maps and Spatial Data Types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GBC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PHP</dc:title>
  <dc:creator>Alma Ramadani</dc:creator>
  <cp:lastModifiedBy>YR</cp:lastModifiedBy>
  <cp:revision>505</cp:revision>
  <cp:lastPrinted>1601-01-01T00:00:00Z</cp:lastPrinted>
  <dcterms:created xsi:type="dcterms:W3CDTF">2009-08-10T15:42:28Z</dcterms:created>
  <dcterms:modified xsi:type="dcterms:W3CDTF">2013-08-31T20:04:05Z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