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1495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A74-70EE-43C6-BEB7-90731946A98F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37D-6D10-4D3D-9325-5127B516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93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A74-70EE-43C6-BEB7-90731946A98F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37D-6D10-4D3D-9325-5127B516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59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A74-70EE-43C6-BEB7-90731946A98F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37D-6D10-4D3D-9325-5127B516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56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A74-70EE-43C6-BEB7-90731946A98F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37D-6D10-4D3D-9325-5127B516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79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A74-70EE-43C6-BEB7-90731946A98F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37D-6D10-4D3D-9325-5127B516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65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A74-70EE-43C6-BEB7-90731946A98F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37D-6D10-4D3D-9325-5127B516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77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A74-70EE-43C6-BEB7-90731946A98F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37D-6D10-4D3D-9325-5127B516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41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A74-70EE-43C6-BEB7-90731946A98F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37D-6D10-4D3D-9325-5127B516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21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A74-70EE-43C6-BEB7-90731946A98F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37D-6D10-4D3D-9325-5127B516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41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A74-70EE-43C6-BEB7-90731946A98F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37D-6D10-4D3D-9325-5127B516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1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A74-70EE-43C6-BEB7-90731946A98F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37D-6D10-4D3D-9325-5127B516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80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AA74-70EE-43C6-BEB7-90731946A98F}" type="datetimeFigureOut">
              <a:rPr lang="en-CA" smtClean="0"/>
              <a:t>2016-11-22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1537D-6D10-4D3D-9325-5127B516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 3064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Game Development</a:t>
            </a:r>
          </a:p>
          <a:p>
            <a:endParaRPr lang="en-CA" dirty="0"/>
          </a:p>
          <a:p>
            <a:r>
              <a:rPr lang="en-CA" dirty="0"/>
              <a:t>Week 13</a:t>
            </a:r>
          </a:p>
          <a:p>
            <a:r>
              <a:rPr lang="en-CA" dirty="0"/>
              <a:t>Lights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294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 lights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1200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 point light is located at a point in space and sends light out in all directions equally. </a:t>
            </a:r>
          </a:p>
          <a:p>
            <a:r>
              <a:rPr lang="en-CA" dirty="0"/>
              <a:t>The direction of light hitting a surface is the line from the point of contact back to the center of the light object. </a:t>
            </a:r>
          </a:p>
          <a:p>
            <a:r>
              <a:rPr lang="en-CA" dirty="0"/>
              <a:t>The intensity diminishes with distance from the light, reaching zero at a specified range. Light intensity is inversely proportional to the square of the distance from the source. </a:t>
            </a:r>
          </a:p>
          <a:p>
            <a:r>
              <a:rPr lang="en-CA" dirty="0"/>
              <a:t>This is known as ‘inverse square law’ and is similar to how light behaves in the real world.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682" y="2552700"/>
            <a:ext cx="3834767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8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40" y="0"/>
            <a:ext cx="10217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8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Spot 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5170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Like a point light, a spot light has a specified location and range over which the light falls off. </a:t>
            </a:r>
          </a:p>
          <a:p>
            <a:r>
              <a:rPr lang="en-CA" dirty="0"/>
              <a:t>However, the spot light is constrained to an angle, resulting in a cone-shaped region of illumination. </a:t>
            </a:r>
          </a:p>
          <a:p>
            <a:r>
              <a:rPr lang="en-CA" dirty="0"/>
              <a:t>The center of the cone points in the forward (Z) direction of the light object. </a:t>
            </a:r>
          </a:p>
          <a:p>
            <a:r>
              <a:rPr lang="en-CA" dirty="0"/>
              <a:t>Light also diminishes at the edges of the spot light’s cone. </a:t>
            </a:r>
          </a:p>
          <a:p>
            <a:r>
              <a:rPr lang="en-CA" dirty="0"/>
              <a:t>Widening the angle increases the width of the cone and with it increases the size of this fade, known as the ‘penumbra’.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563" y="2216150"/>
            <a:ext cx="3945173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01" y="0"/>
            <a:ext cx="10119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2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Directional lights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45400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Directional lights are very useful for creating effects such as sunlight in your scenes. </a:t>
            </a:r>
          </a:p>
          <a:p>
            <a:r>
              <a:rPr lang="en-CA" dirty="0"/>
              <a:t>Behaving in many ways like the sun, directional lights can be thought of as distant light sources which exist infinitely far away. </a:t>
            </a:r>
          </a:p>
          <a:p>
            <a:r>
              <a:rPr lang="en-CA" dirty="0"/>
              <a:t>A directional light does not have any identifiable source position and so the light object can be placed anywhere in the scene. </a:t>
            </a:r>
          </a:p>
          <a:p>
            <a:r>
              <a:rPr lang="en-CA" dirty="0"/>
              <a:t>All objects in the scene are illuminated as if the light is always from the same direction. </a:t>
            </a:r>
          </a:p>
          <a:p>
            <a:r>
              <a:rPr lang="en-CA" dirty="0"/>
              <a:t>The distance of the light from the target object is not defined and so the light does not diminish.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818" y="2254250"/>
            <a:ext cx="3547682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31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Area lights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7390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An Area Light is defined by a rectangle in space. </a:t>
            </a:r>
          </a:p>
          <a:p>
            <a:r>
              <a:rPr lang="en-CA" dirty="0"/>
              <a:t>Light is emitted in all directions uniformly across their surface area, but only from one side of the rectangle. </a:t>
            </a:r>
          </a:p>
          <a:p>
            <a:r>
              <a:rPr lang="en-CA" dirty="0"/>
              <a:t>There is no manual control for the range of an Area Light, however intensity will diminish at inverse square of the distance as it travels away from the source. </a:t>
            </a:r>
          </a:p>
          <a:p>
            <a:r>
              <a:rPr lang="en-CA" dirty="0"/>
              <a:t>Since the lighting calculation is quite processor-intensive, area lights are not available at runtime and can only be baked into lightmaps.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190" y="2952750"/>
            <a:ext cx="3590660" cy="15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9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360" y="242177"/>
            <a:ext cx="7393781" cy="961140"/>
          </a:xfrm>
          <a:prstGeom prst="rect">
            <a:avLst/>
          </a:prstGeom>
        </p:spPr>
        <p:txBody>
          <a:bodyPr vert="horz" wrap="square" lIns="0" tIns="281285" rIns="0" bIns="0" rtlCol="0" anchor="ctr">
            <a:spAutoFit/>
          </a:bodyPr>
          <a:lstStyle/>
          <a:p>
            <a:pPr marL="2906063">
              <a:lnSpc>
                <a:spcPct val="100000"/>
              </a:lnSpc>
            </a:pPr>
            <a:r>
              <a:rPr spc="-4" dirty="0"/>
              <a:t>Demo</a:t>
            </a:r>
          </a:p>
        </p:txBody>
      </p:sp>
      <p:sp>
        <p:nvSpPr>
          <p:cNvPr id="3" name="object 3"/>
          <p:cNvSpPr/>
          <p:nvPr/>
        </p:nvSpPr>
        <p:spPr>
          <a:xfrm>
            <a:off x="4667250" y="2902148"/>
            <a:ext cx="2518172" cy="2518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3804765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96376"/>
            <a:ext cx="12192000" cy="1638249"/>
          </a:xfrm>
          <a:prstGeom prst="rect">
            <a:avLst/>
          </a:prstGeom>
        </p:spPr>
        <p:txBody>
          <a:bodyPr vert="horz" wrap="square" lIns="0" tIns="281285" rIns="0" bIns="0" rtlCol="0" anchor="ctr">
            <a:spAutoFit/>
          </a:bodyPr>
          <a:lstStyle/>
          <a:p>
            <a:pPr marL="88900" algn="ctr">
              <a:lnSpc>
                <a:spcPct val="100000"/>
              </a:lnSpc>
            </a:pPr>
            <a:r>
              <a:rPr lang="en-CA" sz="8800" spc="-4" dirty="0"/>
              <a:t>Questions?</a:t>
            </a:r>
            <a:endParaRPr sz="8800" spc="-4" dirty="0"/>
          </a:p>
        </p:txBody>
      </p:sp>
      <p:sp>
        <p:nvSpPr>
          <p:cNvPr id="3" name="object 3"/>
          <p:cNvSpPr/>
          <p:nvPr/>
        </p:nvSpPr>
        <p:spPr>
          <a:xfrm>
            <a:off x="4667250" y="2902148"/>
            <a:ext cx="2518172" cy="2518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44626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Lights</a:t>
            </a:r>
          </a:p>
          <a:p>
            <a:pPr lvl="1"/>
            <a:r>
              <a:rPr lang="en-CA" dirty="0"/>
              <a:t>Ambient</a:t>
            </a:r>
          </a:p>
          <a:p>
            <a:pPr lvl="1"/>
            <a:r>
              <a:rPr lang="en-CA" dirty="0"/>
              <a:t>Point</a:t>
            </a:r>
          </a:p>
          <a:p>
            <a:pPr lvl="1"/>
            <a:r>
              <a:rPr lang="en-CA" dirty="0"/>
              <a:t>Directional</a:t>
            </a:r>
          </a:p>
          <a:p>
            <a:pPr lvl="1"/>
            <a:r>
              <a:rPr lang="en-CA" dirty="0"/>
              <a:t>Spot</a:t>
            </a:r>
          </a:p>
          <a:p>
            <a:pPr lvl="1"/>
            <a:r>
              <a:rPr lang="en-CA" dirty="0"/>
              <a:t>Reflections</a:t>
            </a:r>
          </a:p>
          <a:p>
            <a:pPr lvl="1"/>
            <a:r>
              <a:rPr lang="en-CA" dirty="0"/>
              <a:t>… and more</a:t>
            </a:r>
          </a:p>
        </p:txBody>
      </p:sp>
    </p:spTree>
    <p:extLst>
      <p:ext uri="{BB962C8B-B14F-4D97-AF65-F5344CB8AC3E}">
        <p14:creationId xmlns:p14="http://schemas.microsoft.com/office/powerpoint/2010/main" val="266960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Ambient Light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36543" cy="4351338"/>
          </a:xfrm>
        </p:spPr>
        <p:txBody>
          <a:bodyPr/>
          <a:lstStyle/>
          <a:p>
            <a:r>
              <a:rPr lang="en-CA" dirty="0"/>
              <a:t>A light present in the environment</a:t>
            </a:r>
          </a:p>
          <a:p>
            <a:r>
              <a:rPr lang="en-CA" dirty="0"/>
              <a:t>Equally affects all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1825625"/>
            <a:ext cx="28956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7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Reflected path that changes with the angle of the camera. Applied independently of Ambient. </a:t>
            </a:r>
          </a:p>
          <a:p>
            <a:r>
              <a:rPr lang="en-CA" dirty="0"/>
              <a:t>If Reflection Probes are used they become the Reflection Source and Intensity for the objects under their influence, so the global reflection settings don’t have effect on these objects. </a:t>
            </a:r>
          </a:p>
          <a:p>
            <a:r>
              <a:rPr lang="en-CA" dirty="0"/>
              <a:t>Reflection Bounces define how much times the reflection can bounce among several probes (i.e. a probe capturing the objects under the influence of another probe).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703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Standard 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24394" cy="4351338"/>
          </a:xfrm>
        </p:spPr>
        <p:txBody>
          <a:bodyPr/>
          <a:lstStyle/>
          <a:p>
            <a:r>
              <a:rPr lang="en-CA" dirty="0"/>
              <a:t>All standard </a:t>
            </a:r>
            <a:r>
              <a:rPr lang="en-CA" dirty="0" err="1"/>
              <a:t>realtime</a:t>
            </a:r>
            <a:r>
              <a:rPr lang="en-CA" dirty="0"/>
              <a:t> lights in the scene apply direct lighting and shadows on the objects.</a:t>
            </a:r>
          </a:p>
          <a:p>
            <a:r>
              <a:rPr lang="en-CA" dirty="0"/>
              <a:t>The first Directional Light in the scene is considered as </a:t>
            </a:r>
            <a:r>
              <a:rPr lang="en-CA" i="1" dirty="0"/>
              <a:t>Sun</a:t>
            </a:r>
            <a:r>
              <a:rPr lang="en-CA" dirty="0"/>
              <a:t> by default. The default Skybox gets its intensity and color adjusted depending on the Sun’s horizontal inclination. </a:t>
            </a:r>
          </a:p>
          <a:p>
            <a:r>
              <a:rPr lang="en-CA" dirty="0"/>
              <a:t>Alternatively, a specific directional light can be selected as </a:t>
            </a:r>
            <a:r>
              <a:rPr lang="en-CA" i="1" dirty="0"/>
              <a:t>Sun</a:t>
            </a:r>
            <a:r>
              <a:rPr lang="en-CA" dirty="0"/>
              <a:t> for affecting the default Skybox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189" y="1690688"/>
            <a:ext cx="29051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9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Precomputed </a:t>
            </a:r>
            <a:r>
              <a:rPr lang="en-CA" dirty="0" err="1"/>
              <a:t>realtime</a:t>
            </a:r>
            <a:r>
              <a:rPr lang="en-CA" dirty="0"/>
              <a:t> lighting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0951" cy="4351338"/>
          </a:xfrm>
        </p:spPr>
        <p:txBody>
          <a:bodyPr/>
          <a:lstStyle/>
          <a:p>
            <a:r>
              <a:rPr lang="en-CA" dirty="0"/>
              <a:t>Precomputed </a:t>
            </a:r>
            <a:r>
              <a:rPr lang="en-CA" dirty="0" err="1"/>
              <a:t>realtime</a:t>
            </a:r>
            <a:r>
              <a:rPr lang="en-CA" dirty="0"/>
              <a:t> lighting throws in light bounces, color bleeding, and emissive materials in real time. </a:t>
            </a:r>
          </a:p>
          <a:p>
            <a:r>
              <a:rPr lang="en-CA" dirty="0"/>
              <a:t>Everything can change dynamically (light color and intensity, material color, material emission, </a:t>
            </a:r>
            <a:r>
              <a:rPr lang="en-CA" dirty="0" err="1"/>
              <a:t>etc</a:t>
            </a:r>
            <a:r>
              <a:rPr lang="en-CA" dirty="0"/>
              <a:t>) an the lighting gets updated in the scene accordingly in real time.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382" y="244399"/>
            <a:ext cx="28765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8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Emissive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Objects flagged as Static containing an emissive material emit light according to their geometry.</a:t>
            </a:r>
          </a:p>
          <a:p>
            <a:r>
              <a:rPr lang="en-CA" dirty="0"/>
              <a:t>Precomputed </a:t>
            </a:r>
            <a:r>
              <a:rPr lang="en-CA" dirty="0" err="1"/>
              <a:t>realtime</a:t>
            </a:r>
            <a:r>
              <a:rPr lang="en-CA" dirty="0"/>
              <a:t> lighting is calculated on the scene objects flagged as </a:t>
            </a:r>
            <a:r>
              <a:rPr lang="en-CA" b="1" dirty="0"/>
              <a:t>Static</a:t>
            </a:r>
            <a:r>
              <a:rPr lang="en-CA" dirty="0"/>
              <a:t>. A precompute phase is triggered whenever the Transform of any object marked as Static is modified, or when the Static flag itself changes.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088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Baked lightmaps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04150" cy="4351338"/>
          </a:xfrm>
        </p:spPr>
        <p:txBody>
          <a:bodyPr/>
          <a:lstStyle/>
          <a:p>
            <a:r>
              <a:rPr lang="en-CA" dirty="0"/>
              <a:t>Ambient Light, Standard Lights (baked or mixed), Light Bounces and Emissive </a:t>
            </a:r>
            <a:r>
              <a:rPr lang="en-CA" dirty="0" err="1"/>
              <a:t>Materias</a:t>
            </a:r>
            <a:r>
              <a:rPr lang="en-CA" dirty="0"/>
              <a:t> are baked into lightmap textures. </a:t>
            </a:r>
          </a:p>
          <a:p>
            <a:r>
              <a:rPr lang="en-CA" dirty="0"/>
              <a:t>Only Environment Reflection can change in runtime.</a:t>
            </a:r>
          </a:p>
          <a:p>
            <a:r>
              <a:rPr lang="en-CA" dirty="0"/>
              <a:t>Lighting &gt; Scene &gt; Baked GI enabled, Precomputed </a:t>
            </a:r>
            <a:r>
              <a:rPr lang="en-CA" dirty="0" err="1"/>
              <a:t>Realtime</a:t>
            </a:r>
            <a:r>
              <a:rPr lang="en-CA" dirty="0"/>
              <a:t> GI disabled</a:t>
            </a:r>
          </a:p>
          <a:p>
            <a:r>
              <a:rPr lang="en-CA" dirty="0"/>
              <a:t>Standard Lights should be configured as Baked or Mixed for allowing to seamlessly switching among Bake only and </a:t>
            </a:r>
            <a:r>
              <a:rPr lang="en-CA" dirty="0" err="1"/>
              <a:t>Realtime</a:t>
            </a:r>
            <a:r>
              <a:rPr lang="en-CA" dirty="0"/>
              <a:t> only GI modes.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745" y="117475"/>
            <a:ext cx="28765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Generating lightmap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15000" cy="4351338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By default lightmap files are generated and stored internally each time a lightmap calculation phase is triggered (i.e. by moving static elements).</a:t>
            </a:r>
          </a:p>
          <a:p>
            <a:r>
              <a:rPr lang="en-CA" dirty="0"/>
              <a:t>Lightmaps can be calculated manually by disabling the Auto checkbox in the Lighting window, then clicking the Build button. The generated files are stored in a folder with the same name as the scene they belong to. Baked data includes lightmaps and reflection probes.</a:t>
            </a:r>
          </a:p>
          <a:p>
            <a:r>
              <a:rPr lang="en-CA" dirty="0"/>
              <a:t>The parameters Directional Mode and Atlas Size at the General GI section affect the type and number of the lightmap files.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95" y="0"/>
            <a:ext cx="5542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1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724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COMP 3064</vt:lpstr>
      <vt:lpstr>Today</vt:lpstr>
      <vt:lpstr>Ambient Light </vt:lpstr>
      <vt:lpstr>Reflections</vt:lpstr>
      <vt:lpstr>Standard lights</vt:lpstr>
      <vt:lpstr>Precomputed realtime lighting</vt:lpstr>
      <vt:lpstr>Emissive materials</vt:lpstr>
      <vt:lpstr>Baked lightmaps</vt:lpstr>
      <vt:lpstr>Generating lightmap files</vt:lpstr>
      <vt:lpstr>Point lights</vt:lpstr>
      <vt:lpstr>PowerPoint Presentation</vt:lpstr>
      <vt:lpstr>Spot lights</vt:lpstr>
      <vt:lpstr>PowerPoint Presentation</vt:lpstr>
      <vt:lpstr>Directional lights</vt:lpstr>
      <vt:lpstr>Area lights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3064</dc:title>
  <dc:creator>Przemyslaw Pawluk</dc:creator>
  <cp:lastModifiedBy>Przemyslaw Pawluk</cp:lastModifiedBy>
  <cp:revision>5</cp:revision>
  <dcterms:created xsi:type="dcterms:W3CDTF">2016-11-22T14:21:40Z</dcterms:created>
  <dcterms:modified xsi:type="dcterms:W3CDTF">2016-11-22T14:54:35Z</dcterms:modified>
</cp:coreProperties>
</file>