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309" r:id="rId16"/>
    <p:sldId id="281" r:id="rId17"/>
    <p:sldId id="282" r:id="rId18"/>
    <p:sldId id="283" r:id="rId19"/>
    <p:sldId id="299" r:id="rId20"/>
    <p:sldId id="300" r:id="rId21"/>
    <p:sldId id="301" r:id="rId22"/>
    <p:sldId id="302" r:id="rId23"/>
    <p:sldId id="310" r:id="rId24"/>
    <p:sldId id="303" r:id="rId25"/>
    <p:sldId id="304" r:id="rId26"/>
    <p:sldId id="305" r:id="rId27"/>
    <p:sldId id="306" r:id="rId28"/>
    <p:sldId id="307" r:id="rId29"/>
    <p:sldId id="30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8B4F3-2D5D-CA4C-A451-4CCA0726B6BD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63C5A-887B-664E-A1B0-4D9AF626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8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D843A8A-2034-3747-874F-8BD4375A8638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Objectives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Define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List the various types of digital certificates and how they are used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Describe the components of Public Key Infrastructure (PKI)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List the tasks associated with key management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Describe the different transport encryption protocols</a:t>
            </a:r>
          </a:p>
          <a:p>
            <a:pPr eaLnBrk="1" hangingPunct="1">
              <a:defRPr/>
            </a:pPr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464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Types of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Class 2: server digital certificates (cont’d.)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Server authentication and secure communication can be combined into one certificate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Displays padlock icon in the Web browser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Click padlock icon to display information about the digital certificate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Extended Validation SSL Certificate (EV SSL)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Requires more extensive verification of legitimacy of the business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23CD854B-9661-C940-BCC2-D4E13B78FA33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542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Types of Digital Certificates</a:t>
            </a:r>
          </a:p>
          <a:p>
            <a:endParaRPr lang="en-US" altLang="en-US">
              <a:latin typeface="Times New Roman" charset="0"/>
            </a:endParaRPr>
          </a:p>
          <a:p>
            <a:r>
              <a:rPr lang="en-US" altLang="en-US">
                <a:latin typeface="Times New Roman" charset="0"/>
              </a:rPr>
              <a:t>Figure 6-6  Padlock icon and certificate information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A20F2229-AAF1-4F44-BCC3-366EB9F9D060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080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Types of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Class 3: Software Publisher Digital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Provided by software publishers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Purpose: to verify programs are secure and have not been tampered with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X.509 digital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 standard for the most widely accepted format for digital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Digital certificates following this standard can be read or written by any application that follows X.</a:t>
            </a:r>
            <a:r>
              <a:rPr lang="en-US" altLang="en-US" i="1" dirty="0" smtClean="0"/>
              <a:t>509</a:t>
            </a:r>
            <a:endParaRPr lang="en-US" alt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 current version is X.</a:t>
            </a:r>
            <a:r>
              <a:rPr lang="en-US" altLang="en-US" i="1" dirty="0" smtClean="0"/>
              <a:t>509</a:t>
            </a:r>
            <a:r>
              <a:rPr lang="en-US" altLang="en-US" dirty="0" smtClean="0"/>
              <a:t> v3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0831820A-C742-854D-A684-F937672D9D19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88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Types of Digital Certificates</a:t>
            </a:r>
          </a:p>
          <a:p>
            <a:endParaRPr lang="en-US" altLang="en-US">
              <a:latin typeface="Times New Roman" charset="0"/>
            </a:endParaRPr>
          </a:p>
          <a:p>
            <a:r>
              <a:rPr lang="en-US" altLang="en-US">
                <a:latin typeface="Times New Roman" charset="0"/>
              </a:rPr>
              <a:t>Table 6-2  X.509 structure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63E46247-566D-BD4F-881F-E963FCFBB02C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684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Public Key Infrastructure (PKI)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Important management tool for the use of: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Digital certificates: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Asymmetric cryptography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Aspects of PKI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Public-key cryptography standards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Trust models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Managing PKI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CE43A9FE-11C8-7540-9B62-1C2AF3600164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905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What is Public Key Infrastructure?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There is a need for a consistent means to manage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Public key infrastructure (PKI) </a:t>
            </a:r>
            <a:r>
              <a:rPr lang="en-US" altLang="en-US" dirty="0" smtClean="0"/>
              <a:t>- a framework for all entities involved in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Certificate management actions facilitated by PKI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Create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Store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Distribute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Revoke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B7B131EA-165B-3B4C-9102-FF17283E0491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19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Public-Key Cryptographic Standards (PKCS)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PKCS - A numbered set of PKI standards defined by the RSA Corporation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Widely accepted in the industry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Based on the RSA public-key algorithm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PKCS is composed of the 15 standards detailed in Table 6-3 on page 241 of the text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A48DECDA-2139-1841-8032-FE8D3F4CA6B3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123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Cryptographic Transport Protocols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Secure Sockets Layer (SSL)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One of the most common transport algorithms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Developed by Netscape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Design goal was to create an encrypted data path between a client and a server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Transport Layer Security (TLS)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Versions starting with v1.1 are significantly more secure than SSL v3.0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44C3DE9C-D4BE-F242-94D5-28AEC2FF3564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651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Cryptographic Transport Protocols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Cipher suite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named combination of the encryption, authentication, and message authentication code (MAC) algorithms that are used with SSL and TLS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Length of keys - a factor in determining the overall security of a transmission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Keys of less than 2048 bits are considered weak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Keys of 2048 bits are considered good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Keys of 4096 bits are strong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019A437E-36A5-A84D-BC38-2107CAD39304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671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Secure Shell (SSH)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 encrypted alternative to the Telnet protocol used to access remote computers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It is a Linux/UNIX-based command interface and protocol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SSH is a suite of three utilities: slogin, ssh, and scp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Client and server ends of the connection are authenticated using a digital certificate and passwords are encrypted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be used as a tool for secure network backups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2558C8F8-F816-5644-BAF4-AE31B07CC7B3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788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Digital Certificates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Digital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common application of cryptography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Using digital certificates involves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Understanding their purpose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Knowing how they are managed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Determining which type of digital certificate is appropriate for different situations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6496AC3F-9618-9B4C-94AF-046511BF1D6C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31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Secure Shell (SSH)</a:t>
            </a:r>
          </a:p>
          <a:p>
            <a:endParaRPr lang="en-US" altLang="en-US">
              <a:latin typeface="Times New Roman" charset="0"/>
            </a:endParaRPr>
          </a:p>
          <a:p>
            <a:r>
              <a:rPr lang="en-US" altLang="en-US">
                <a:latin typeface="Times New Roman" charset="0"/>
              </a:rPr>
              <a:t>Table 6-5  SSH commands</a:t>
            </a: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ED59D714-E40A-F646-8528-AA4009381970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165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Hypertext Transport Protocol Secure (HTTPS)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common use of TLS and SSL: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To secure Hypertext Transport Protocol (HTTP) communications between browser and Web server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 secure version is actually “plain” HTTP sent over SSL or TLS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Called Hypertext Transport Protocol Secure (HTTPS) and uses port 443 instead of HTTP’s port 80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Users must enter URLs with https://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D6C1F4CE-8C04-CE42-B72B-F28011D92B33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77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IP Security (IPsec)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Internet Protocol Security (IPsec)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suite of protocols for securing IP communications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Encrypts and authenticates each IP packet of a session between hosts or networks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IPsec considered to be a transparent protocol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It is transparent to the following: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Applications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Software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E05ECDC1-1292-0D4E-B246-43D36E075BF7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912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IP Security (IPsec)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IPsec provides three areas of protection that correspond to three IPsec protocols: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Authentication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Confidentiality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Key management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Supports two encryption modes: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Transport - encrypts only the data portion of each packet and leaves the header unencrypted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Tunnel - encrypts both the header and the data portion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B6831721-7746-4747-818A-0F0463837670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261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IP Security (IPsec)</a:t>
            </a:r>
          </a:p>
          <a:p>
            <a:endParaRPr lang="en-US" altLang="en-US">
              <a:latin typeface="Times New Roman" charset="0"/>
            </a:endParaRPr>
          </a:p>
          <a:p>
            <a:r>
              <a:rPr lang="en-US" altLang="en-US">
                <a:latin typeface="Times New Roman" charset="0"/>
              </a:rPr>
              <a:t>Figure 6-12  New IPsec packet using tunnel mode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60EAF961-46EB-5B4A-9235-C17DA533F395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159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D52CE1D4-8E55-3F49-8DBE-403404694A9E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Summary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Digital signatures can be used to show the identity of the sender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Digital certificates provides third party verification of public key owner’s identity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Certificate Authority issues digital certificates for others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Personal digital certificates are issued by an RA to individuals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 most widely accepted format for digital certificates is the X.509 international standard</a:t>
            </a:r>
          </a:p>
          <a:p>
            <a:pPr eaLnBrk="1" hangingPunct="1"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519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11F8931B-89E9-5A4E-85AA-9D776CA3AF7D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Summary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PKI is a framework for all entities involved in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Three basic PKI trust models exist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Cryptography can protect data as it is being transported across a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SSL and TLS are widely used protocols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IPsec is a set of protocols developed to support the secure exchange of packets</a:t>
            </a:r>
          </a:p>
          <a:p>
            <a:pPr eaLnBrk="1" hangingPunct="1"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011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Defining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Digital signature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Used to prove a document originated from a valid sender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Weakness of using digital signatures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They only show that the private key of the sender was used to encrypt the digital signature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Imposter could post a public key under a sender’s name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E4E9E712-18E3-0744-AF7C-2E0D03BB9162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705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Defining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Trusted third party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Used to help solve the problem of verifying identity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Verifies the owner and that the public key belongs to that owner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Helps prevent man-in-the-middle attack that impersonates owner of public key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</a:t>
            </a:r>
            <a:r>
              <a:rPr lang="en-US" altLang="en-US" b="1" dirty="0" smtClean="0"/>
              <a:t>digital certificate </a:t>
            </a:r>
            <a:r>
              <a:rPr lang="en-US" altLang="en-US" dirty="0" smtClean="0"/>
              <a:t>is a technology used to associate a user’s identity to a public key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That has been “digitally signed” by a trusted third party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D4C8DA06-08E6-4F49-AA15-5DED8D91552F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739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Defining Digital Certificates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Information contained in a digital certificate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Owner’s name or alias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Owner’s public key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Issuer’s name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Issuer’s digital signature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Digital certificate’s serial number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Expiration date of the public key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F719AE1B-25BD-B84E-AFE2-774A35579631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458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Managing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Technologies used for managing digital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Certificate Authority (CA)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Registration Authority (RA)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Certificate Repository (CR)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Certificate Authority (CA)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Serves as the trusted third party agency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Responsible for issuing digital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CA can be internal or external to an organization</a:t>
            </a:r>
          </a:p>
          <a:p>
            <a:pPr lvl="1"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1A3E219-11EC-3244-B26C-E6156543FF21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855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Types of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Different categories of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 most common categories are: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Personal digital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Server digital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Software publisher digital certificates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7C85B286-03EB-CA42-8494-593004CD44AE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890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Types of Digital Certificates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Class 1: Personal Digital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Issued by an RA directly to individuals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Frequently used to secure e-mail transmissions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Typically only require user’s name and e-mail address to receive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Class 2: Server Digital 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Issued from a Web server to a client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Ensure authenticity of the Web server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Ensure authenticity of the cryptographic connection to the Web server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9001B39D-8F49-494B-8912-0A57A47D5E9F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40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Types of Digital Certificates</a:t>
            </a:r>
          </a:p>
          <a:p>
            <a:endParaRPr lang="en-US" altLang="en-US">
              <a:latin typeface="Times New Roman" charset="0"/>
            </a:endParaRPr>
          </a:p>
          <a:p>
            <a:r>
              <a:rPr lang="en-US" altLang="en-US">
                <a:latin typeface="Times New Roman" charset="0"/>
              </a:rPr>
              <a:t>Figure 6-5  Server digital certificate handshake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37B7868-5845-AA45-A62D-D21260CD144F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5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1138-2627-2F45-8389-43B30301F8AF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4B23-9A71-C844-AA1B-753DB0DE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9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1138-2627-2F45-8389-43B30301F8AF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4B23-9A71-C844-AA1B-753DB0DE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3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1138-2627-2F45-8389-43B30301F8AF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4B23-9A71-C844-AA1B-753DB0DE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6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1138-2627-2F45-8389-43B30301F8AF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4B23-9A71-C844-AA1B-753DB0DE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1138-2627-2F45-8389-43B30301F8AF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4B23-9A71-C844-AA1B-753DB0DE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1138-2627-2F45-8389-43B30301F8AF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4B23-9A71-C844-AA1B-753DB0DE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9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1138-2627-2F45-8389-43B30301F8AF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4B23-9A71-C844-AA1B-753DB0DE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1138-2627-2F45-8389-43B30301F8AF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4B23-9A71-C844-AA1B-753DB0DE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4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1138-2627-2F45-8389-43B30301F8AF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4B23-9A71-C844-AA1B-753DB0DE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9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1138-2627-2F45-8389-43B30301F8AF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4B23-9A71-C844-AA1B-753DB0DE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4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1138-2627-2F45-8389-43B30301F8AF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4B23-9A71-C844-AA1B-753DB0DE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F1138-2627-2F45-8389-43B30301F8AF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34B23-9A71-C844-AA1B-753DB0DE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2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modo.com/home/email-security/free-email-certificate.ph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Danish Khan</a:t>
            </a:r>
          </a:p>
          <a:p>
            <a:r>
              <a:rPr lang="en-US" dirty="0"/>
              <a:t>Professor</a:t>
            </a:r>
          </a:p>
          <a:p>
            <a:r>
              <a:rPr lang="en-US" dirty="0"/>
              <a:t>School of Computer Technology</a:t>
            </a:r>
          </a:p>
          <a:p>
            <a:r>
              <a:rPr lang="en-US" dirty="0"/>
              <a:t>George Brown College, Casa Loma Campus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A394-642B-2B49-8619-699A6DD0CB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2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Digital Certificates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4A153F-FA04-BB42-8D8D-8CE870B9C79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pic>
        <p:nvPicPr>
          <p:cNvPr id="24581" name="Picture 2" descr="Server digital certificate handshake" title="Figure 6-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352800" y="1752600"/>
            <a:ext cx="5511800" cy="4114800"/>
          </a:xfrm>
        </p:spPr>
      </p:pic>
    </p:spTree>
    <p:extLst>
      <p:ext uri="{BB962C8B-B14F-4D97-AF65-F5344CB8AC3E}">
        <p14:creationId xmlns:p14="http://schemas.microsoft.com/office/powerpoint/2010/main" val="13861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Digital Certificates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Class 2: server digital certificates (cont’d.)</a:t>
            </a:r>
          </a:p>
          <a:p>
            <a:pPr lvl="1"/>
            <a:r>
              <a:rPr lang="en-US" altLang="en-US"/>
              <a:t>Server authentication and secure communication can be combined into one certificate</a:t>
            </a:r>
          </a:p>
          <a:p>
            <a:pPr lvl="2"/>
            <a:r>
              <a:rPr lang="en-US" altLang="en-US"/>
              <a:t>Displays padlock icon in the Web browser</a:t>
            </a:r>
          </a:p>
          <a:p>
            <a:pPr lvl="2"/>
            <a:r>
              <a:rPr lang="en-US" altLang="en-US"/>
              <a:t>Click padlock icon to display information about the digital certificate</a:t>
            </a:r>
          </a:p>
          <a:p>
            <a:r>
              <a:rPr lang="en-US" altLang="en-US"/>
              <a:t>Extended Validation SSL Certificate (EV SSL)</a:t>
            </a:r>
          </a:p>
          <a:p>
            <a:pPr lvl="1"/>
            <a:r>
              <a:rPr lang="en-US" altLang="en-US"/>
              <a:t>Requires more extensive verification of legitimacy of the business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7C29CC-CDE1-2346-9611-F95AC8C18B7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99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Digital Certificates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FC4DC1-064E-E24B-9182-EEEA7A6CEDE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pic>
        <p:nvPicPr>
          <p:cNvPr id="26629" name="Picture 2" descr="Padlock icon and certificate information" title="Figure 6-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038600" y="1600200"/>
            <a:ext cx="4343400" cy="4305300"/>
          </a:xfrm>
        </p:spPr>
      </p:pic>
    </p:spTree>
    <p:extLst>
      <p:ext uri="{BB962C8B-B14F-4D97-AF65-F5344CB8AC3E}">
        <p14:creationId xmlns:p14="http://schemas.microsoft.com/office/powerpoint/2010/main" val="5886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Digital Certificates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Class 3: Software Publisher Digital Certificates</a:t>
            </a:r>
          </a:p>
          <a:p>
            <a:pPr lvl="1"/>
            <a:r>
              <a:rPr lang="en-US" altLang="en-US"/>
              <a:t>Provided by software publishers</a:t>
            </a:r>
          </a:p>
          <a:p>
            <a:pPr lvl="1"/>
            <a:r>
              <a:rPr lang="en-US" altLang="en-US"/>
              <a:t>Purpose: to verify programs are secure and have not been tampered with</a:t>
            </a:r>
          </a:p>
          <a:p>
            <a:r>
              <a:rPr lang="en-US" altLang="en-US"/>
              <a:t>X.509 digital certificates</a:t>
            </a:r>
          </a:p>
          <a:p>
            <a:pPr lvl="1"/>
            <a:r>
              <a:rPr lang="en-US" altLang="en-US"/>
              <a:t>The standard for the most widely accepted format for digital certificates</a:t>
            </a:r>
          </a:p>
          <a:p>
            <a:pPr lvl="1"/>
            <a:r>
              <a:rPr lang="en-US" altLang="en-US"/>
              <a:t>Digital certificates following this standard can be read or written by any application that follows X.</a:t>
            </a:r>
            <a:r>
              <a:rPr lang="en-US" altLang="en-US" i="1"/>
              <a:t>509</a:t>
            </a:r>
            <a:endParaRPr lang="en-US" altLang="en-US"/>
          </a:p>
          <a:p>
            <a:pPr lvl="1"/>
            <a:r>
              <a:rPr lang="en-US" altLang="en-US"/>
              <a:t>The current version is X.</a:t>
            </a:r>
            <a:r>
              <a:rPr lang="en-US" altLang="en-US" i="1"/>
              <a:t>509</a:t>
            </a:r>
            <a:r>
              <a:rPr lang="en-US" altLang="en-US"/>
              <a:t> v3</a:t>
            </a:r>
          </a:p>
          <a:p>
            <a:pPr lvl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F830D0-2161-5A4B-AAD0-7ED6BD6195E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520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Digital Certificates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705268-11E7-334F-89E1-377E5309811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pic>
        <p:nvPicPr>
          <p:cNvPr id="28677" name="Picture 2" descr="X.509 structure" title="Table 6-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09800" y="1676401"/>
            <a:ext cx="7854950" cy="4117975"/>
          </a:xfrm>
        </p:spPr>
      </p:pic>
    </p:spTree>
    <p:extLst>
      <p:ext uri="{BB962C8B-B14F-4D97-AF65-F5344CB8AC3E}">
        <p14:creationId xmlns:p14="http://schemas.microsoft.com/office/powerpoint/2010/main" val="8861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and Installing a 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www.comodo.com/home/email-security/free-email-certificate.php</a:t>
            </a:r>
            <a:endParaRPr lang="en-US" dirty="0" smtClean="0"/>
          </a:p>
          <a:p>
            <a:r>
              <a:rPr lang="en-US" dirty="0" smtClean="0"/>
              <a:t>Go for a free certificate.</a:t>
            </a:r>
          </a:p>
          <a:p>
            <a:r>
              <a:rPr lang="en-US" dirty="0" smtClean="0"/>
              <a:t>For Windows you need ‘</a:t>
            </a:r>
            <a:r>
              <a:rPr lang="en-US" dirty="0" err="1" smtClean="0"/>
              <a:t>certmgr.msc</a:t>
            </a:r>
            <a:r>
              <a:rPr lang="en-US" dirty="0" smtClean="0"/>
              <a:t>’ and add certificates under ‘Personal.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01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Public Key Infrastructure (PKI)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Important management tool for the use of:</a:t>
            </a:r>
          </a:p>
          <a:p>
            <a:pPr lvl="1"/>
            <a:r>
              <a:rPr lang="en-US" altLang="en-US"/>
              <a:t>Digital certificates:</a:t>
            </a:r>
          </a:p>
          <a:p>
            <a:pPr lvl="1"/>
            <a:r>
              <a:rPr lang="en-US" altLang="en-US"/>
              <a:t>Asymmetric cryptography</a:t>
            </a:r>
          </a:p>
          <a:p>
            <a:r>
              <a:rPr lang="en-US" altLang="en-US"/>
              <a:t>Aspects of PKI</a:t>
            </a:r>
          </a:p>
          <a:p>
            <a:pPr lvl="1"/>
            <a:r>
              <a:rPr lang="en-US" altLang="en-US"/>
              <a:t>Public-key cryptography standards</a:t>
            </a:r>
          </a:p>
          <a:p>
            <a:pPr lvl="1"/>
            <a:r>
              <a:rPr lang="en-US" altLang="en-US"/>
              <a:t>Trust models</a:t>
            </a:r>
          </a:p>
          <a:p>
            <a:pPr lvl="1"/>
            <a:r>
              <a:rPr lang="en-US" altLang="en-US"/>
              <a:t>Managing PKI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9B4D5E-0EA5-064E-8A6D-26860F0C94B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209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Public Key Infrastructure?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is a need for a consistent means to manage digital certificates</a:t>
            </a:r>
          </a:p>
          <a:p>
            <a:r>
              <a:rPr lang="en-US" altLang="en-US" b="1"/>
              <a:t>Public key infrastructure (PKI) </a:t>
            </a:r>
            <a:r>
              <a:rPr lang="en-US" altLang="en-US"/>
              <a:t>- a framework for all entities involved in digital certificates</a:t>
            </a:r>
          </a:p>
          <a:p>
            <a:r>
              <a:rPr lang="en-US" altLang="en-US"/>
              <a:t>Certificate management actions facilitated by PKI</a:t>
            </a:r>
          </a:p>
          <a:p>
            <a:pPr lvl="1"/>
            <a:r>
              <a:rPr lang="en-US" altLang="en-US"/>
              <a:t>Create</a:t>
            </a:r>
          </a:p>
          <a:p>
            <a:pPr lvl="1"/>
            <a:r>
              <a:rPr lang="en-US" altLang="en-US"/>
              <a:t>Store</a:t>
            </a:r>
          </a:p>
          <a:p>
            <a:pPr lvl="1"/>
            <a:r>
              <a:rPr lang="en-US" altLang="en-US"/>
              <a:t>Distribute</a:t>
            </a:r>
          </a:p>
          <a:p>
            <a:pPr lvl="1"/>
            <a:r>
              <a:rPr lang="en-US" altLang="en-US"/>
              <a:t>Revoke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BB8C1D-B281-7E43-92C1-3806F7065FB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95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Public-Key Cryptographic Standards (PKCS)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PKCS - A numbered set of PKI standards defined by the RSA Corporation</a:t>
            </a:r>
          </a:p>
          <a:p>
            <a:pPr lvl="1"/>
            <a:r>
              <a:rPr lang="en-US" altLang="en-US" dirty="0"/>
              <a:t>Widely accepted in the industry</a:t>
            </a:r>
          </a:p>
          <a:p>
            <a:pPr lvl="1"/>
            <a:r>
              <a:rPr lang="en-US" altLang="en-US" dirty="0"/>
              <a:t>Based on the RSA public-key algorithm</a:t>
            </a:r>
          </a:p>
          <a:p>
            <a:pPr lvl="1"/>
            <a:r>
              <a:rPr lang="en-US" altLang="en-US" dirty="0"/>
              <a:t>PKCS is composed of the 15 </a:t>
            </a:r>
            <a:r>
              <a:rPr lang="en-US" altLang="en-US" dirty="0" smtClean="0"/>
              <a:t>standards.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EF219F-0C71-1F4A-BB7C-F69E40820E0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343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Cryptographic Transport Protocols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Secure Sockets Layer (SSL)</a:t>
            </a:r>
          </a:p>
          <a:p>
            <a:pPr lvl="1">
              <a:defRPr/>
            </a:pPr>
            <a:r>
              <a:rPr lang="en-US" altLang="en-US" dirty="0" smtClean="0"/>
              <a:t>One of the most common transport algorithms</a:t>
            </a:r>
          </a:p>
          <a:p>
            <a:pPr lvl="1">
              <a:defRPr/>
            </a:pPr>
            <a:r>
              <a:rPr lang="en-US" altLang="en-US" dirty="0" smtClean="0"/>
              <a:t>Developed by Netscape</a:t>
            </a:r>
          </a:p>
          <a:p>
            <a:pPr lvl="1">
              <a:defRPr/>
            </a:pPr>
            <a:r>
              <a:rPr lang="en-US" altLang="en-US" dirty="0" smtClean="0"/>
              <a:t>Design goal was to create an encrypted data path between a client and a server</a:t>
            </a:r>
          </a:p>
          <a:p>
            <a:pPr>
              <a:defRPr/>
            </a:pPr>
            <a:r>
              <a:rPr lang="en-US" altLang="en-US" dirty="0" smtClean="0"/>
              <a:t>Transport Layer Security (TLS)</a:t>
            </a:r>
          </a:p>
          <a:p>
            <a:pPr lvl="1">
              <a:defRPr/>
            </a:pPr>
            <a:r>
              <a:rPr lang="en-US" altLang="en-US" dirty="0" smtClean="0"/>
              <a:t>Versions starting with v1.1 are significantly more secure than SSL v3.0 </a:t>
            </a:r>
          </a:p>
          <a:p>
            <a:pPr marL="0" indent="0">
              <a:buNone/>
              <a:defRPr/>
            </a:pPr>
            <a:endParaRPr lang="en-US" altLang="en-US" dirty="0" smtClean="0"/>
          </a:p>
          <a:p>
            <a:pPr lvl="1">
              <a:defRPr/>
            </a:pP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02E87A-62A1-FF42-A999-2585E6C7C12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42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Define digital certificates</a:t>
            </a:r>
          </a:p>
          <a:p>
            <a:r>
              <a:rPr lang="en-US" altLang="en-US"/>
              <a:t>List the various types of digital certificates and how they are used</a:t>
            </a:r>
          </a:p>
          <a:p>
            <a:r>
              <a:rPr lang="en-US" altLang="en-US"/>
              <a:t>Describe the components of Public Key Infrastructure (PKI)</a:t>
            </a:r>
          </a:p>
          <a:p>
            <a:r>
              <a:rPr lang="en-US" altLang="en-US"/>
              <a:t>List the tasks associated with key management</a:t>
            </a:r>
          </a:p>
          <a:p>
            <a:r>
              <a:rPr lang="en-US" altLang="en-US"/>
              <a:t>Describe the different transport encryption protocols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1EC1BE-1305-2448-8D0B-AE2EA397E67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927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Cryptographic Transport Protocols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Cipher suite</a:t>
            </a:r>
          </a:p>
          <a:p>
            <a:pPr lvl="1"/>
            <a:r>
              <a:rPr lang="en-US" altLang="en-US"/>
              <a:t>A named combination of the encryption, authentication, and message authentication code (MAC) algorithms that are used with SSL and TLS</a:t>
            </a:r>
          </a:p>
          <a:p>
            <a:r>
              <a:rPr lang="en-US" altLang="en-US"/>
              <a:t>Length of keys - a factor in determining the overall security of a transmission</a:t>
            </a:r>
          </a:p>
          <a:p>
            <a:pPr lvl="1"/>
            <a:r>
              <a:rPr lang="en-US" altLang="en-US"/>
              <a:t>Keys of less than 2048 bits are considered weak</a:t>
            </a:r>
          </a:p>
          <a:p>
            <a:pPr lvl="1"/>
            <a:r>
              <a:rPr lang="en-US" altLang="en-US"/>
              <a:t>Keys of 2048 bits are considered good</a:t>
            </a:r>
          </a:p>
          <a:p>
            <a:pPr lvl="1"/>
            <a:r>
              <a:rPr lang="en-US" altLang="en-US"/>
              <a:t>Keys of 4096 bits are strong</a:t>
            </a:r>
          </a:p>
          <a:p>
            <a:pPr lvl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51EDD3-88FA-A944-9DCF-A97E2EF5E19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7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Secure Shell (SSH)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encrypted alternative to the Telnet protocol used to access remote computers</a:t>
            </a:r>
          </a:p>
          <a:p>
            <a:r>
              <a:rPr lang="en-US" altLang="en-US"/>
              <a:t>It is a Linux/UNIX-based command interface and protocol</a:t>
            </a:r>
          </a:p>
          <a:p>
            <a:r>
              <a:rPr lang="en-US" altLang="en-US"/>
              <a:t>SSH is a suite of three utilities: slogin, ssh, and scp</a:t>
            </a:r>
          </a:p>
          <a:p>
            <a:r>
              <a:rPr lang="en-US" altLang="en-US"/>
              <a:t>Client and server ends of the connection are authenticated using a digital certificate and passwords are encrypted</a:t>
            </a:r>
          </a:p>
          <a:p>
            <a:r>
              <a:rPr lang="en-US" altLang="en-US"/>
              <a:t>Can be used as a tool for secure network backups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97EC09-54ED-A147-AE8D-B48D9DDE2FD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362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Secure Shell (SSH)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CDA607-6F30-2F45-BC02-3AD53DA8C6B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pic>
        <p:nvPicPr>
          <p:cNvPr id="51205" name="Picture 2" descr="SSH commands" title="Table 6-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133600" y="2438401"/>
            <a:ext cx="7875588" cy="2112963"/>
          </a:xfrm>
        </p:spPr>
      </p:pic>
    </p:spTree>
    <p:extLst>
      <p:ext uri="{BB962C8B-B14F-4D97-AF65-F5344CB8AC3E}">
        <p14:creationId xmlns:p14="http://schemas.microsoft.com/office/powerpoint/2010/main" val="6267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Server and Client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test to determine the security of web servers and local web browser.</a:t>
            </a:r>
          </a:p>
          <a:p>
            <a:r>
              <a:rPr lang="en-US" dirty="0" err="1" smtClean="0"/>
              <a:t>www.ssllabs.com</a:t>
            </a:r>
            <a:r>
              <a:rPr lang="en-US" dirty="0" smtClean="0"/>
              <a:t>/</a:t>
            </a:r>
            <a:r>
              <a:rPr lang="en-US" dirty="0" err="1" smtClean="0"/>
              <a:t>ssltest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7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Hypertext Transport Protocol Secure (HTTPS)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common use of TLS and SSL:</a:t>
            </a:r>
          </a:p>
          <a:p>
            <a:pPr lvl="1"/>
            <a:r>
              <a:rPr lang="en-US" altLang="en-US"/>
              <a:t>To secure Hypertext Transport Protocol (HTTP) communications between browser and Web server</a:t>
            </a:r>
          </a:p>
          <a:p>
            <a:pPr lvl="1"/>
            <a:r>
              <a:rPr lang="en-US" altLang="en-US"/>
              <a:t>The secure version is actually “plain” HTTP sent over SSL or TLS</a:t>
            </a:r>
          </a:p>
          <a:p>
            <a:pPr lvl="1"/>
            <a:r>
              <a:rPr lang="en-US" altLang="en-US"/>
              <a:t>Called Hypertext Transport Protocol Secure (HTTPS) and uses port 443 instead of HTTP’s port 80</a:t>
            </a:r>
          </a:p>
          <a:p>
            <a:pPr lvl="1"/>
            <a:r>
              <a:rPr lang="en-US" altLang="en-US"/>
              <a:t>Users must enter URLs with https://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4C96A7-9C5B-4743-B146-23F19AA67C4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43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Security (IPsec)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Internet Protocol Security (IPsec)</a:t>
            </a:r>
          </a:p>
          <a:p>
            <a:pPr lvl="1"/>
            <a:r>
              <a:rPr lang="en-US" altLang="en-US"/>
              <a:t>A suite of protocols for securing IP communications</a:t>
            </a:r>
          </a:p>
          <a:p>
            <a:pPr lvl="1"/>
            <a:r>
              <a:rPr lang="en-US" altLang="en-US"/>
              <a:t>Encrypts and authenticates each IP packet of a session between hosts or networks</a:t>
            </a:r>
          </a:p>
          <a:p>
            <a:r>
              <a:rPr lang="en-US" altLang="en-US"/>
              <a:t>IPsec considered to be a transparent protocol</a:t>
            </a:r>
          </a:p>
          <a:p>
            <a:r>
              <a:rPr lang="en-US" altLang="en-US"/>
              <a:t>It is transparent to the following:</a:t>
            </a:r>
          </a:p>
          <a:p>
            <a:pPr lvl="1"/>
            <a:r>
              <a:rPr lang="en-US" altLang="en-US"/>
              <a:t>Applications</a:t>
            </a:r>
          </a:p>
          <a:p>
            <a:pPr lvl="1"/>
            <a:r>
              <a:rPr lang="en-US" altLang="en-US"/>
              <a:t>Users</a:t>
            </a:r>
          </a:p>
          <a:p>
            <a:pPr lvl="1"/>
            <a:r>
              <a:rPr lang="en-US" altLang="en-US"/>
              <a:t>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2259B8-155C-6A46-8FA2-FE1AA00CBDC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721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Security (IPsec)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IPsec provides three areas of protection that correspond to three IPsec protocols:</a:t>
            </a:r>
          </a:p>
          <a:p>
            <a:pPr lvl="1"/>
            <a:r>
              <a:rPr lang="en-US" altLang="en-US"/>
              <a:t>Authentication</a:t>
            </a:r>
          </a:p>
          <a:p>
            <a:pPr lvl="1"/>
            <a:r>
              <a:rPr lang="en-US" altLang="en-US"/>
              <a:t>Confidentiality</a:t>
            </a:r>
          </a:p>
          <a:p>
            <a:pPr lvl="1"/>
            <a:r>
              <a:rPr lang="en-US" altLang="en-US"/>
              <a:t>Key management</a:t>
            </a:r>
          </a:p>
          <a:p>
            <a:r>
              <a:rPr lang="en-US" altLang="en-US"/>
              <a:t>Supports two encryption modes: </a:t>
            </a:r>
          </a:p>
          <a:p>
            <a:pPr lvl="1"/>
            <a:r>
              <a:rPr lang="en-US" altLang="en-US"/>
              <a:t>Transport - encrypts only the data portion of each packet and leaves the header unencrypted</a:t>
            </a:r>
          </a:p>
          <a:p>
            <a:pPr lvl="1"/>
            <a:r>
              <a:rPr lang="en-US" altLang="en-US"/>
              <a:t>Tunnel - encrypts both the header and the data portion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571E40-EA5A-F84D-AC87-C218D6CB83E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044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Security (IPsec)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C3F341-D3ED-6B40-A3A8-9BE6B9A0C27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pic>
        <p:nvPicPr>
          <p:cNvPr id="55301" name="Picture 2" descr="New IPsec packet using tunnel mode" title="Figure 6-1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14601" y="2286000"/>
            <a:ext cx="6905625" cy="2438400"/>
          </a:xfrm>
        </p:spPr>
      </p:pic>
    </p:spTree>
    <p:extLst>
      <p:ext uri="{BB962C8B-B14F-4D97-AF65-F5344CB8AC3E}">
        <p14:creationId xmlns:p14="http://schemas.microsoft.com/office/powerpoint/2010/main" val="6664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Digital signatures can be used to show the identity of the sender</a:t>
            </a:r>
          </a:p>
          <a:p>
            <a:r>
              <a:rPr lang="en-US" altLang="en-US"/>
              <a:t>Digital certificates provides third party verification of public key owner’s identity</a:t>
            </a:r>
          </a:p>
          <a:p>
            <a:r>
              <a:rPr lang="en-US" altLang="en-US"/>
              <a:t>A Certificate Authority issues digital certificates for others</a:t>
            </a:r>
          </a:p>
          <a:p>
            <a:r>
              <a:rPr lang="en-US" altLang="en-US"/>
              <a:t>Personal digital certificates are issued by an RA to individuals</a:t>
            </a:r>
          </a:p>
          <a:p>
            <a:r>
              <a:rPr lang="en-US" altLang="en-US"/>
              <a:t>The most widely accepted format for digital certificates is the X.509 international standard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63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B984CB-26C6-7B42-90C9-67A7D8EDF21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747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PKI is a framework for all entities involved in digital certificates</a:t>
            </a:r>
          </a:p>
          <a:p>
            <a:r>
              <a:rPr lang="en-US" altLang="en-US"/>
              <a:t>Three basic PKI trust models exist</a:t>
            </a:r>
          </a:p>
          <a:p>
            <a:r>
              <a:rPr lang="en-US" altLang="en-US"/>
              <a:t>Cryptography can protect data as it is being transported across a network</a:t>
            </a:r>
          </a:p>
          <a:p>
            <a:pPr lvl="1"/>
            <a:r>
              <a:rPr lang="en-US" altLang="en-US"/>
              <a:t>SSL and TLS are widely used protocols</a:t>
            </a:r>
          </a:p>
          <a:p>
            <a:r>
              <a:rPr lang="en-US" altLang="en-US"/>
              <a:t>IPsec is a set of protocols developed to support the secure exchange of packets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734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0316C7-FEB3-8744-AF50-43BE6E4E63F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2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Certificates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Digital Certificates</a:t>
            </a:r>
          </a:p>
          <a:p>
            <a:pPr lvl="1"/>
            <a:r>
              <a:rPr lang="en-US" altLang="en-US"/>
              <a:t>A common application of cryptography</a:t>
            </a:r>
          </a:p>
          <a:p>
            <a:r>
              <a:rPr lang="en-US" altLang="en-US"/>
              <a:t>Using digital certificates involves</a:t>
            </a:r>
          </a:p>
          <a:p>
            <a:pPr lvl="1"/>
            <a:r>
              <a:rPr lang="en-US" altLang="en-US"/>
              <a:t>Understanding their purpose</a:t>
            </a:r>
          </a:p>
          <a:p>
            <a:pPr lvl="1"/>
            <a:r>
              <a:rPr lang="en-US" altLang="en-US"/>
              <a:t>Knowing how they are managed</a:t>
            </a:r>
          </a:p>
          <a:p>
            <a:pPr lvl="1"/>
            <a:r>
              <a:rPr lang="en-US" altLang="en-US"/>
              <a:t>Determining which type of digital certificate is appropriate for different situations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95BBF8-DED1-C049-9D1B-CF6ECE1ACC4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17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Digital Certificates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Digital signature</a:t>
            </a:r>
          </a:p>
          <a:p>
            <a:pPr lvl="1"/>
            <a:r>
              <a:rPr lang="en-US" altLang="en-US"/>
              <a:t>Used to prove a document originated from a valid sender</a:t>
            </a:r>
          </a:p>
          <a:p>
            <a:r>
              <a:rPr lang="en-US" altLang="en-US"/>
              <a:t>Weakness of using digital signatures</a:t>
            </a:r>
          </a:p>
          <a:p>
            <a:pPr lvl="1"/>
            <a:r>
              <a:rPr lang="en-US" altLang="en-US"/>
              <a:t>They only show that the private key of the sender was used to encrypt the digital signature</a:t>
            </a:r>
          </a:p>
          <a:p>
            <a:pPr lvl="1"/>
            <a:r>
              <a:rPr lang="en-US" altLang="en-US"/>
              <a:t>Imposter could post a public key under a sender’s name</a:t>
            </a:r>
          </a:p>
          <a:p>
            <a:pPr lvl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57D717-DD16-3140-80DD-757CC14D307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166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Digital Certificates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/>
              <a:t>Trusted third party</a:t>
            </a:r>
          </a:p>
          <a:p>
            <a:pPr lvl="1"/>
            <a:r>
              <a:rPr lang="en-US" altLang="en-US"/>
              <a:t>Used to help solve the problem of verifying identity</a:t>
            </a:r>
          </a:p>
          <a:p>
            <a:pPr lvl="1"/>
            <a:r>
              <a:rPr lang="en-US" altLang="en-US"/>
              <a:t>Verifies the owner and that the public key belongs to that owner</a:t>
            </a:r>
          </a:p>
          <a:p>
            <a:pPr lvl="1"/>
            <a:r>
              <a:rPr lang="en-US" altLang="en-US"/>
              <a:t>Helps prevent man-in-the-middle attack that impersonates owner of public key</a:t>
            </a:r>
          </a:p>
          <a:p>
            <a:r>
              <a:rPr lang="en-US" altLang="en-US"/>
              <a:t>A </a:t>
            </a:r>
            <a:r>
              <a:rPr lang="en-US" altLang="en-US" b="1"/>
              <a:t>digital certificate </a:t>
            </a:r>
            <a:r>
              <a:rPr lang="en-US" altLang="en-US"/>
              <a:t>is a technology used to associate a user’s identity to a public key </a:t>
            </a:r>
          </a:p>
          <a:p>
            <a:pPr lvl="1"/>
            <a:r>
              <a:rPr lang="en-US" altLang="en-US"/>
              <a:t>That has been “digitally signed” by a trusted third party</a:t>
            </a:r>
          </a:p>
          <a:p>
            <a:pPr lvl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3FC37A-09A8-D046-BE1B-5657BDDB418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6836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Digital Certificates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Information contained in a digital certificate</a:t>
            </a:r>
          </a:p>
          <a:p>
            <a:pPr lvl="1"/>
            <a:r>
              <a:rPr lang="en-US" altLang="en-US"/>
              <a:t>Owner’s name or alias</a:t>
            </a:r>
          </a:p>
          <a:p>
            <a:pPr lvl="1"/>
            <a:r>
              <a:rPr lang="en-US" altLang="en-US"/>
              <a:t>Owner’s public key</a:t>
            </a:r>
          </a:p>
          <a:p>
            <a:pPr lvl="1"/>
            <a:r>
              <a:rPr lang="en-US" altLang="en-US"/>
              <a:t>Issuer’s name</a:t>
            </a:r>
          </a:p>
          <a:p>
            <a:pPr lvl="1"/>
            <a:r>
              <a:rPr lang="en-US" altLang="en-US"/>
              <a:t>Issuer’s digital signature</a:t>
            </a:r>
          </a:p>
          <a:p>
            <a:pPr lvl="1"/>
            <a:r>
              <a:rPr lang="en-US" altLang="en-US"/>
              <a:t>Digital certificate’s serial number</a:t>
            </a:r>
          </a:p>
          <a:p>
            <a:pPr lvl="1"/>
            <a:r>
              <a:rPr lang="en-US" altLang="en-US"/>
              <a:t>Expiration date of the public key</a:t>
            </a:r>
          </a:p>
          <a:p>
            <a:pPr lvl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1F0705-096E-DD49-BC56-01441D95857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985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Digital Certificates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Technologies used for managing digital certificates</a:t>
            </a:r>
          </a:p>
          <a:p>
            <a:pPr lvl="1"/>
            <a:r>
              <a:rPr lang="en-US" altLang="en-US" dirty="0"/>
              <a:t>Certificate Authority (CA)</a:t>
            </a:r>
          </a:p>
          <a:p>
            <a:pPr lvl="1"/>
            <a:r>
              <a:rPr lang="en-US" altLang="en-US" dirty="0"/>
              <a:t>Registration Authority (RA)</a:t>
            </a:r>
          </a:p>
          <a:p>
            <a:pPr lvl="1"/>
            <a:r>
              <a:rPr lang="en-US" altLang="en-US" dirty="0"/>
              <a:t>Certificate Repository (CR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C8B4CD-86AE-B843-9E7E-3E4AD2F7F21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10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Digital Certificates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Different categories of digital certificates</a:t>
            </a:r>
          </a:p>
          <a:p>
            <a:r>
              <a:rPr lang="en-US" altLang="en-US"/>
              <a:t>The most common categories are:</a:t>
            </a:r>
          </a:p>
          <a:p>
            <a:pPr lvl="1"/>
            <a:r>
              <a:rPr lang="en-US" altLang="en-US"/>
              <a:t>Personal digital certificates</a:t>
            </a:r>
          </a:p>
          <a:p>
            <a:pPr lvl="1"/>
            <a:r>
              <a:rPr lang="en-US" altLang="en-US"/>
              <a:t>Server digital certificates</a:t>
            </a:r>
          </a:p>
          <a:p>
            <a:pPr lvl="1"/>
            <a:r>
              <a:rPr lang="en-US" altLang="en-US"/>
              <a:t>Software publisher digital certificates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F8B750-D64D-9648-9A45-7D5B48A37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263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Digital Certificates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Class 1: Personal Digital Certificates</a:t>
            </a:r>
          </a:p>
          <a:p>
            <a:pPr lvl="1"/>
            <a:r>
              <a:rPr lang="en-US" altLang="en-US"/>
              <a:t>Issued by an RA directly to individuals</a:t>
            </a:r>
          </a:p>
          <a:p>
            <a:pPr lvl="1"/>
            <a:r>
              <a:rPr lang="en-US" altLang="en-US"/>
              <a:t>Frequently used to secure e-mail transmissions</a:t>
            </a:r>
          </a:p>
          <a:p>
            <a:pPr lvl="1"/>
            <a:r>
              <a:rPr lang="en-US" altLang="en-US"/>
              <a:t>Typically only require user’s name and e-mail address to receive</a:t>
            </a:r>
          </a:p>
          <a:p>
            <a:r>
              <a:rPr lang="en-US" altLang="en-US"/>
              <a:t>Class 2: Server Digital Certificates</a:t>
            </a:r>
          </a:p>
          <a:p>
            <a:pPr lvl="1"/>
            <a:r>
              <a:rPr lang="en-US" altLang="en-US"/>
              <a:t>Issued from a Web server to a client</a:t>
            </a:r>
          </a:p>
          <a:p>
            <a:pPr lvl="1"/>
            <a:r>
              <a:rPr lang="en-US" altLang="en-US"/>
              <a:t>Ensure authenticity of the Web server</a:t>
            </a:r>
          </a:p>
          <a:p>
            <a:pPr lvl="1"/>
            <a:r>
              <a:rPr lang="en-US" altLang="en-US"/>
              <a:t>Ensure authenticity of the cryptographic connection to the Web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04704F-EE1A-6148-AB42-F6A81D9C822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5822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2542</Words>
  <Application>Microsoft Macintosh PowerPoint</Application>
  <PresentationFormat>Widescreen</PresentationFormat>
  <Paragraphs>427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Times New Roman</vt:lpstr>
      <vt:lpstr>Arial</vt:lpstr>
      <vt:lpstr>Office Theme</vt:lpstr>
      <vt:lpstr>Advanced Cryptography</vt:lpstr>
      <vt:lpstr>Objectives</vt:lpstr>
      <vt:lpstr>Digital Certificates</vt:lpstr>
      <vt:lpstr>Defining Digital Certificates</vt:lpstr>
      <vt:lpstr>Defining Digital Certificates</vt:lpstr>
      <vt:lpstr>Defining Digital Certificates</vt:lpstr>
      <vt:lpstr>Managing Digital Certificates</vt:lpstr>
      <vt:lpstr>Types of Digital Certificates</vt:lpstr>
      <vt:lpstr>Types of Digital Certificates</vt:lpstr>
      <vt:lpstr>Types of Digital Certificates</vt:lpstr>
      <vt:lpstr>Types of Digital Certificates</vt:lpstr>
      <vt:lpstr>Types of Digital Certificates</vt:lpstr>
      <vt:lpstr>Types of Digital Certificates</vt:lpstr>
      <vt:lpstr>Types of Digital Certificates</vt:lpstr>
      <vt:lpstr>Downloading and Installing a DC</vt:lpstr>
      <vt:lpstr>Public Key Infrastructure (PKI)</vt:lpstr>
      <vt:lpstr>What is Public Key Infrastructure?</vt:lpstr>
      <vt:lpstr>Public-Key Cryptographic Standards (PKCS)</vt:lpstr>
      <vt:lpstr>Cryptographic Transport Protocols</vt:lpstr>
      <vt:lpstr>Cryptographic Transport Protocols</vt:lpstr>
      <vt:lpstr>Secure Shell (SSH)</vt:lpstr>
      <vt:lpstr>Secure Shell (SSH)</vt:lpstr>
      <vt:lpstr>SSL Server and Client Tests</vt:lpstr>
      <vt:lpstr>Hypertext Transport Protocol Secure (HTTPS)</vt:lpstr>
      <vt:lpstr>IP Security (IPsec)</vt:lpstr>
      <vt:lpstr>IP Security (IPsec)</vt:lpstr>
      <vt:lpstr>IP Security (IPsec)</vt:lpstr>
      <vt:lpstr>Summary</vt:lpstr>
      <vt:lpstr>Summary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Cryptography</dc:title>
  <dc:creator>Danish Khan</dc:creator>
  <cp:lastModifiedBy>Danish Khan</cp:lastModifiedBy>
  <cp:revision>3</cp:revision>
  <dcterms:created xsi:type="dcterms:W3CDTF">2016-12-12T13:13:03Z</dcterms:created>
  <dcterms:modified xsi:type="dcterms:W3CDTF">2017-03-06T13:46:28Z</dcterms:modified>
</cp:coreProperties>
</file>