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97" r:id="rId3"/>
    <p:sldId id="298" r:id="rId4"/>
    <p:sldId id="300" r:id="rId5"/>
    <p:sldId id="299" r:id="rId6"/>
    <p:sldId id="257" r:id="rId7"/>
    <p:sldId id="258" r:id="rId8"/>
    <p:sldId id="259" r:id="rId9"/>
    <p:sldId id="260" r:id="rId10"/>
    <p:sldId id="261" r:id="rId11"/>
    <p:sldId id="262" r:id="rId12"/>
    <p:sldId id="263" r:id="rId13"/>
    <p:sldId id="301"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8" autoAdjust="0"/>
    <p:restoredTop sz="92360" autoAdjust="0"/>
  </p:normalViewPr>
  <p:slideViewPr>
    <p:cSldViewPr>
      <p:cViewPr varScale="1">
        <p:scale>
          <a:sx n="67" d="100"/>
          <a:sy n="67" d="100"/>
        </p:scale>
        <p:origin x="-13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34383E6E-FF60-4A82-85F0-C1ED8982798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C7F89CB7-FCA2-44DF-9D8E-B8C58B929C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96134AA5-714D-4FE3-8EFD-2B1853E0237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1C1641FB-19E3-45D5-A88B-C02A04B8655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0A4BDD8-4C70-4FCD-8849-AEA1E5086D0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0DD0481A-B00D-43D1-B9EF-9F0A2C40C9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DA2C3A3A-2C3D-40A9-B177-CFE2CC21E8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9428A0A5-3BF6-4688-877D-2761153467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7E5F1661-852C-4190-969D-ED4B24C4A2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9F4E881B-AC5F-44C1-A6D6-149B6EAF253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7FD9DF7-BCE5-461E-B565-B72D4FA3057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DF12D90F-AE7B-4283-8860-5DC0AA67E70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90" r:id="rId1"/>
    <p:sldLayoutId id="2147483789" r:id="rId2"/>
    <p:sldLayoutId id="2147483788" r:id="rId3"/>
    <p:sldLayoutId id="2147483787" r:id="rId4"/>
    <p:sldLayoutId id="2147483786" r:id="rId5"/>
    <p:sldLayoutId id="2147483785" r:id="rId6"/>
    <p:sldLayoutId id="2147483784" r:id="rId7"/>
    <p:sldLayoutId id="2147483783" r:id="rId8"/>
    <p:sldLayoutId id="2147483782" r:id="rId9"/>
    <p:sldLayoutId id="2147483781" r:id="rId10"/>
    <p:sldLayoutId id="214748378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r>
              <a:rPr lang="en-CA" sz="4400" dirty="0" smtClean="0"/>
              <a:t>Performing Report Delivery</a:t>
            </a:r>
            <a:endParaRPr lang="en-US" sz="4400"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Enabling Report Caching for the Weather Report</a:t>
            </a:r>
          </a:p>
          <a:p>
            <a:pPr marL="990600" lvl="1" indent="-533400"/>
            <a:r>
              <a:rPr lang="en-CA" sz="2400" dirty="0" smtClean="0">
                <a:effectLst/>
              </a:rPr>
              <a:t>Let’s try enabling caching for the Weather report.</a:t>
            </a:r>
          </a:p>
          <a:p>
            <a:pPr marL="1371600" lvl="2" indent="-457200">
              <a:buFont typeface="Wingdings" pitchFamily="2" charset="2"/>
              <a:buAutoNum type="arabicPeriod"/>
            </a:pPr>
            <a:r>
              <a:rPr lang="en-CA" sz="2200" dirty="0" smtClean="0">
                <a:effectLst/>
              </a:rPr>
              <a:t>Open the Report Manager, and navigate to the Chapter </a:t>
            </a:r>
            <a:r>
              <a:rPr lang="en-CA" sz="2200" dirty="0" smtClean="0">
                <a:effectLst/>
              </a:rPr>
              <a:t>09 </a:t>
            </a:r>
            <a:r>
              <a:rPr lang="en-CA" sz="2200" dirty="0" smtClean="0">
                <a:effectLst/>
              </a:rPr>
              <a:t>folder.</a:t>
            </a:r>
          </a:p>
          <a:p>
            <a:pPr marL="1371600" lvl="2" indent="-457200">
              <a:buFont typeface="Wingdings" pitchFamily="2" charset="2"/>
              <a:buAutoNum type="arabicPeriod"/>
            </a:pPr>
            <a:r>
              <a:rPr lang="en-CA" sz="2200" dirty="0" smtClean="0">
                <a:effectLst/>
              </a:rPr>
              <a:t>Hover over the </a:t>
            </a:r>
            <a:r>
              <a:rPr lang="en-CA" sz="2200" dirty="0" err="1" smtClean="0">
                <a:effectLst/>
              </a:rPr>
              <a:t>WeatherReport</a:t>
            </a:r>
            <a:r>
              <a:rPr lang="en-CA" sz="2200" dirty="0" smtClean="0">
                <a:effectLst/>
              </a:rPr>
              <a:t>, and select Manage from the drop-down menu. The Properties page for the </a:t>
            </a:r>
            <a:r>
              <a:rPr lang="en-CA" sz="2200" dirty="0" err="1" smtClean="0">
                <a:effectLst/>
              </a:rPr>
              <a:t>WeatherReport</a:t>
            </a:r>
            <a:r>
              <a:rPr lang="en-CA" sz="2200" dirty="0" smtClean="0">
                <a:effectLst/>
              </a:rPr>
              <a:t> appears.</a:t>
            </a:r>
          </a:p>
          <a:p>
            <a:pPr marL="1371600" lvl="2" indent="-457200">
              <a:buFont typeface="Wingdings" pitchFamily="2" charset="2"/>
              <a:buAutoNum type="arabicPeriod"/>
            </a:pPr>
            <a:r>
              <a:rPr lang="en-CA" sz="2200" dirty="0" smtClean="0">
                <a:effectLst/>
              </a:rPr>
              <a:t>Select Processing Options from the left side of the screen.</a:t>
            </a:r>
          </a:p>
          <a:p>
            <a:pPr marL="1371600" lvl="2" indent="-457200">
              <a:buFont typeface="Wingdings" pitchFamily="2" charset="2"/>
              <a:buAutoNum type="arabicPeriod"/>
            </a:pPr>
            <a:r>
              <a:rPr lang="en-CA" sz="2200" dirty="0" smtClean="0">
                <a:effectLst/>
              </a:rPr>
              <a:t>Select the “Cache a temporary copy of the report. Expire copy of report after a number of minutes” option.</a:t>
            </a:r>
          </a:p>
          <a:p>
            <a:pPr marL="1371600" lvl="2" indent="-457200">
              <a:buFont typeface="Wingdings" pitchFamily="2" charset="2"/>
              <a:buAutoNum type="arabicPeriod"/>
            </a:pPr>
            <a:r>
              <a:rPr lang="en-CA" sz="2200" dirty="0" smtClean="0">
                <a:effectLst/>
              </a:rPr>
              <a:t>Set the number of minutes to 45.</a:t>
            </a:r>
          </a:p>
          <a:p>
            <a:pPr marL="1371600" lvl="2" indent="-457200">
              <a:buFont typeface="Wingdings" pitchFamily="2" charset="2"/>
              <a:buAutoNum type="arabicPeriod"/>
            </a:pPr>
            <a:r>
              <a:rPr lang="en-CA" sz="2200" dirty="0" smtClean="0">
                <a:effectLst/>
              </a:rPr>
              <a:t>Click Apply.</a:t>
            </a:r>
          </a:p>
          <a:p>
            <a:pPr marL="1371600" lvl="2" indent="-457200">
              <a:buFont typeface="Wingdings" pitchFamily="2" charset="2"/>
              <a:buAutoNum type="arabicPeriod"/>
            </a:pPr>
            <a:r>
              <a:rPr lang="en-CA" sz="2200" dirty="0" smtClean="0">
                <a:effectLst/>
              </a:rPr>
              <a:t>Click the large </a:t>
            </a:r>
            <a:r>
              <a:rPr lang="en-CA" sz="2200" dirty="0" err="1" smtClean="0">
                <a:effectLst/>
              </a:rPr>
              <a:t>WeatherReport</a:t>
            </a:r>
            <a:r>
              <a:rPr lang="en-CA" sz="2200" dirty="0" smtClean="0">
                <a:effectLst/>
              </a:rPr>
              <a:t> title at the top of the page to run the report. Select (Select All) in the Select Planets drop-down list, and click View Report. The </a:t>
            </a:r>
            <a:r>
              <a:rPr lang="en-CA" sz="2200" dirty="0" err="1" smtClean="0">
                <a:effectLst/>
              </a:rPr>
              <a:t>WeatherReport</a:t>
            </a:r>
            <a:r>
              <a:rPr lang="en-CA" sz="2200" dirty="0" smtClean="0">
                <a:effectLst/>
              </a:rPr>
              <a:t> runs.</a:t>
            </a:r>
            <a:endParaRPr lang="en-CA" sz="2200" dirty="0" smtClean="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Viewing the Report from the Report Cache</a:t>
            </a:r>
          </a:p>
          <a:p>
            <a:pPr marL="990600" lvl="1" indent="-533400"/>
            <a:r>
              <a:rPr lang="en-CA" sz="2200" dirty="0" smtClean="0">
                <a:effectLst/>
              </a:rPr>
              <a:t>Now let’s run the report again. Because a cached copy of the report has not expired, the report is rendered from the cached copy.</a:t>
            </a:r>
          </a:p>
          <a:p>
            <a:pPr marL="1371600" lvl="2" indent="-457200">
              <a:buFont typeface="Wingdings" pitchFamily="2" charset="2"/>
              <a:buAutoNum type="arabicPeriod"/>
            </a:pPr>
            <a:r>
              <a:rPr lang="en-CA" sz="2000" dirty="0" smtClean="0">
                <a:effectLst/>
              </a:rPr>
              <a:t>Click the Refresh Report button in the toolbar. The report appears almost immediately. That happened so fast, I bet you don’t even believe it retrieved the report. Let’s try it again another way.</a:t>
            </a:r>
          </a:p>
          <a:p>
            <a:pPr marL="1371600" lvl="2" indent="-457200">
              <a:buFont typeface="Wingdings" pitchFamily="2" charset="2"/>
              <a:buAutoNum type="arabicPeriod"/>
            </a:pPr>
            <a:r>
              <a:rPr lang="en-CA" sz="2000" dirty="0" smtClean="0">
                <a:effectLst/>
              </a:rPr>
              <a:t>Click the Chapter </a:t>
            </a:r>
            <a:r>
              <a:rPr lang="en-CA" sz="2000" dirty="0" smtClean="0">
                <a:effectLst/>
              </a:rPr>
              <a:t>09 </a:t>
            </a:r>
            <a:r>
              <a:rPr lang="en-CA" sz="2000" dirty="0" smtClean="0">
                <a:effectLst/>
              </a:rPr>
              <a:t>link at the top of the page.</a:t>
            </a:r>
          </a:p>
          <a:p>
            <a:pPr marL="1371600" lvl="2" indent="-457200">
              <a:buFont typeface="Wingdings" pitchFamily="2" charset="2"/>
              <a:buAutoNum type="arabicPeriod"/>
            </a:pPr>
            <a:r>
              <a:rPr lang="en-CA" sz="2000" dirty="0" smtClean="0">
                <a:effectLst/>
              </a:rPr>
              <a:t>Click the </a:t>
            </a:r>
            <a:r>
              <a:rPr lang="en-CA" sz="2000" dirty="0" err="1" smtClean="0">
                <a:effectLst/>
              </a:rPr>
              <a:t>WeatherReport</a:t>
            </a:r>
            <a:r>
              <a:rPr lang="en-CA" sz="2000" dirty="0" smtClean="0">
                <a:effectLst/>
              </a:rPr>
              <a:t> link to run this report. Note, the Report Manager switched back to the non-detail, list view.</a:t>
            </a:r>
          </a:p>
          <a:p>
            <a:pPr marL="1371600" lvl="2" indent="-457200">
              <a:buFont typeface="Wingdings" pitchFamily="2" charset="2"/>
              <a:buAutoNum type="arabicPeriod"/>
            </a:pPr>
            <a:r>
              <a:rPr lang="en-CA" sz="2000" dirty="0" smtClean="0">
                <a:effectLst/>
              </a:rPr>
              <a:t>Select (Select All) in the Select Planets drop-down list, and click View Report.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Cache Expiration on a Schedule</a:t>
            </a:r>
          </a:p>
          <a:p>
            <a:pPr marL="990600" lvl="1" indent="-533400"/>
            <a:r>
              <a:rPr lang="en-CA" sz="2000" dirty="0" smtClean="0">
                <a:effectLst/>
              </a:rPr>
              <a:t>You have just learned the weather web service we are using for our Weather report is updated every hour, on the hour. It makes sense for us to set our cached copy of this report to expire on this same schedule. </a:t>
            </a:r>
          </a:p>
          <a:p>
            <a:pPr marL="990600" lvl="1" indent="-533400"/>
            <a:r>
              <a:rPr lang="en-CA" sz="2000" dirty="0" smtClean="0">
                <a:effectLst/>
              </a:rPr>
              <a:t>The cached copy should expire at five minutes past the hour so a new copy of the weather information shows up the next time the report is run after the web service information is updated.</a:t>
            </a:r>
          </a:p>
          <a:p>
            <a:pPr marL="1371600" lvl="2" indent="-457200">
              <a:buFont typeface="Wingdings" pitchFamily="2" charset="2"/>
              <a:buAutoNum type="arabicPeriod"/>
            </a:pPr>
            <a:r>
              <a:rPr lang="en-CA" sz="2000" dirty="0" smtClean="0">
                <a:effectLst/>
              </a:rPr>
              <a:t>Navigate to the Weather report in the Report Manager, if you are not already there.</a:t>
            </a:r>
          </a:p>
          <a:p>
            <a:pPr marL="1371600" lvl="2" indent="-457200">
              <a:buFont typeface="Wingdings" pitchFamily="2" charset="2"/>
              <a:buAutoNum type="arabicPeriod"/>
            </a:pPr>
            <a:r>
              <a:rPr lang="en-CA" sz="2000" dirty="0" smtClean="0">
                <a:effectLst/>
              </a:rPr>
              <a:t>Hover over the </a:t>
            </a:r>
            <a:r>
              <a:rPr lang="en-CA" sz="2000" dirty="0" err="1" smtClean="0">
                <a:effectLst/>
              </a:rPr>
              <a:t>WeatherReport</a:t>
            </a:r>
            <a:r>
              <a:rPr lang="en-CA" sz="2000" dirty="0" smtClean="0">
                <a:effectLst/>
              </a:rPr>
              <a:t>, and select Manage from the drop-down menu. The Properties page appears.</a:t>
            </a:r>
          </a:p>
          <a:p>
            <a:pPr marL="1371600" lvl="2" indent="-457200">
              <a:buFont typeface="Wingdings" pitchFamily="2" charset="2"/>
              <a:buAutoNum type="arabicPeriod"/>
            </a:pPr>
            <a:r>
              <a:rPr lang="en-CA" sz="2000" dirty="0" smtClean="0">
                <a:effectLst/>
              </a:rPr>
              <a:t>Select Processing Options from the left side of the screen. The Processing Options page appears.</a:t>
            </a:r>
          </a:p>
          <a:p>
            <a:pPr marL="1371600" lvl="2" indent="-457200">
              <a:buFont typeface="Wingdings" pitchFamily="2" charset="2"/>
              <a:buAutoNum type="arabicPeriod"/>
            </a:pPr>
            <a:r>
              <a:rPr lang="en-CA" sz="2000" dirty="0" smtClean="0">
                <a:effectLst/>
              </a:rPr>
              <a:t>Select </a:t>
            </a:r>
            <a:r>
              <a:rPr lang="en-CA" sz="2000" dirty="0" smtClean="0">
                <a:effectLst/>
              </a:rPr>
              <a:t>Cache a temporary copy of the report. Expire copy of report on the following schedule.</a:t>
            </a:r>
          </a:p>
          <a:p>
            <a:pPr marL="1371600" lvl="2" indent="-457200">
              <a:buFont typeface="Wingdings" pitchFamily="2" charset="2"/>
              <a:buAutoNum type="arabicPeriod"/>
            </a:pPr>
            <a:r>
              <a:rPr lang="en-CA" sz="2000" dirty="0" smtClean="0">
                <a:effectLst/>
              </a:rPr>
              <a:t>Report-Specific Schedule is selected by default. Click Configure next to Report-Specific Schedule. The Schedule page appears</a:t>
            </a:r>
            <a:r>
              <a:rPr lang="en-CA" dirty="0" smtClean="0">
                <a:effectLst/>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Cache Expiration on a Schedule</a:t>
            </a:r>
          </a:p>
          <a:p>
            <a:pPr marL="1371600" lvl="2" indent="-457200">
              <a:buFont typeface="+mj-lt"/>
              <a:buAutoNum type="arabicPeriod" startAt="6"/>
            </a:pPr>
            <a:r>
              <a:rPr lang="en-CA" sz="2000" dirty="0" smtClean="0">
                <a:effectLst/>
              </a:rPr>
              <a:t>You can specify hourly, 6. daily, weekly, monthly, or one-time schedules. Select Hour.</a:t>
            </a:r>
          </a:p>
          <a:p>
            <a:pPr marL="1371600" lvl="2" indent="-457200">
              <a:buFont typeface="Wingdings" pitchFamily="2" charset="2"/>
              <a:buAutoNum type="arabicPeriod" startAt="6"/>
            </a:pPr>
            <a:r>
              <a:rPr lang="en-CA" sz="2000" dirty="0" smtClean="0">
                <a:effectLst/>
              </a:rPr>
              <a:t>Leave the Hourly Schedule set to run every 1 hours 00 minutes. Set Start Time to five minutes after the next hour. (If it is 2:30 p.m. now, set Start Time to 3:05 p.m.)</a:t>
            </a:r>
          </a:p>
          <a:p>
            <a:pPr marL="1371600" lvl="2" indent="-457200">
              <a:buFont typeface="Wingdings" pitchFamily="2" charset="2"/>
              <a:buAutoNum type="arabicPeriod" startAt="6"/>
            </a:pPr>
            <a:r>
              <a:rPr lang="en-CA" sz="2000" dirty="0" smtClean="0">
                <a:effectLst/>
              </a:rPr>
              <a:t>Today’s date should be selected for Begin running this schedule on. Leave the Stop this schedule on blank. (You change these dates by clicking the calendar icon to the right of the entry area. You cannot type in the date directly.)</a:t>
            </a:r>
          </a:p>
          <a:p>
            <a:pPr marL="1371600" lvl="2" indent="-457200">
              <a:buFont typeface="Wingdings" pitchFamily="2" charset="2"/>
              <a:buAutoNum type="arabicPeriod" startAt="6"/>
            </a:pPr>
            <a:r>
              <a:rPr lang="en-CA" sz="2000" dirty="0" smtClean="0">
                <a:effectLst/>
              </a:rPr>
              <a:t>Click OK to return to the Processing Options page. Note the description of the schedule you just created under Report-specific schedule.</a:t>
            </a:r>
          </a:p>
          <a:p>
            <a:pPr marL="1371600" lvl="2" indent="-457200">
              <a:buFont typeface="Wingdings" pitchFamily="2" charset="2"/>
              <a:buAutoNum type="arabicPeriod" startAt="6"/>
            </a:pPr>
            <a:r>
              <a:rPr lang="en-CA" sz="2000" dirty="0" smtClean="0">
                <a:effectLst/>
              </a:rPr>
              <a:t>Click Apply to save your changes to the report cache settings.</a:t>
            </a:r>
          </a:p>
          <a:p>
            <a:pPr marL="1371600" lvl="2" indent="-457200">
              <a:buFont typeface="Wingdings" pitchFamily="2" charset="2"/>
              <a:buAutoNum type="arabicPeriod" startAt="6"/>
            </a:pPr>
            <a:r>
              <a:rPr lang="en-CA" sz="2000" dirty="0" smtClean="0">
                <a:effectLst/>
              </a:rPr>
              <a:t>Click </a:t>
            </a:r>
            <a:r>
              <a:rPr lang="en-CA" sz="2000" dirty="0" smtClean="0">
                <a:effectLst/>
              </a:rPr>
              <a:t>the large </a:t>
            </a:r>
            <a:r>
              <a:rPr lang="en-CA" sz="2000" dirty="0" err="1" smtClean="0">
                <a:effectLst/>
              </a:rPr>
              <a:t>WeatherReport</a:t>
            </a:r>
            <a:r>
              <a:rPr lang="en-CA" sz="2000" dirty="0" smtClean="0">
                <a:effectLst/>
              </a:rPr>
              <a:t> title at the top of the page to run the report.</a:t>
            </a:r>
          </a:p>
          <a:p>
            <a:pPr marL="1371600" lvl="2" indent="-457200">
              <a:buNone/>
            </a:pPr>
            <a:r>
              <a:rPr lang="en-CA" sz="2000" dirty="0" smtClean="0">
                <a:effectLst/>
              </a:rPr>
              <a:t>	Check </a:t>
            </a:r>
            <a:r>
              <a:rPr lang="en-CA" sz="2000" dirty="0" smtClean="0">
                <a:effectLst/>
              </a:rPr>
              <a:t>(Select All) in the Select Planets drop-down list, and click View Report</a:t>
            </a:r>
            <a:r>
              <a:rPr lang="en-CA" sz="2000" dirty="0" smtClean="0">
                <a:effectLst/>
              </a:rPr>
              <a:t>. </a:t>
            </a:r>
          </a:p>
          <a:p>
            <a:pPr marL="1371600" lvl="2" indent="-457200">
              <a:buNone/>
            </a:pPr>
            <a:r>
              <a:rPr lang="en-CA" sz="2000" dirty="0" smtClean="0">
                <a:effectLst/>
              </a:rPr>
              <a:t>	</a:t>
            </a:r>
            <a:r>
              <a:rPr lang="en-CA" sz="2000" dirty="0" smtClean="0">
                <a:effectLst/>
              </a:rPr>
              <a:t>The </a:t>
            </a:r>
            <a:r>
              <a:rPr lang="en-CA" sz="2000" dirty="0" smtClean="0">
                <a:effectLst/>
              </a:rPr>
              <a:t>Weather Report runs.</a:t>
            </a:r>
            <a:endParaRPr lang="en-CA" sz="2000" dirty="0" smtClean="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lnSpc>
                <a:spcPct val="90000"/>
              </a:lnSpc>
            </a:pPr>
            <a:r>
              <a:rPr lang="en-CA" sz="2800" b="1" dirty="0" smtClean="0">
                <a:effectLst/>
              </a:rPr>
              <a:t>Report Caching and Report Parameters</a:t>
            </a:r>
          </a:p>
          <a:p>
            <a:pPr marL="1371600" lvl="2" indent="-457200">
              <a:lnSpc>
                <a:spcPct val="90000"/>
              </a:lnSpc>
            </a:pPr>
            <a:r>
              <a:rPr lang="en-CA" sz="2000" dirty="0" smtClean="0">
                <a:effectLst/>
              </a:rPr>
              <a:t>What happens with our report caching if different users enter different parameters when the report is executed? </a:t>
            </a:r>
          </a:p>
          <a:p>
            <a:pPr marL="1371600" lvl="2" indent="-457200">
              <a:lnSpc>
                <a:spcPct val="90000"/>
              </a:lnSpc>
            </a:pPr>
            <a:r>
              <a:rPr lang="en-CA" sz="2000" dirty="0" smtClean="0">
                <a:effectLst/>
              </a:rPr>
              <a:t>Suppose one user runs the Weather report and only selects </a:t>
            </a:r>
            <a:r>
              <a:rPr lang="en-CA" sz="2000" dirty="0" err="1" smtClean="0">
                <a:effectLst/>
              </a:rPr>
              <a:t>Borlaron</a:t>
            </a:r>
            <a:r>
              <a:rPr lang="en-CA" sz="2000" dirty="0" smtClean="0">
                <a:effectLst/>
              </a:rPr>
              <a:t> from the Select Planets drop-down list. </a:t>
            </a:r>
          </a:p>
          <a:p>
            <a:pPr marL="1371600" lvl="2" indent="-457200">
              <a:lnSpc>
                <a:spcPct val="90000"/>
              </a:lnSpc>
            </a:pPr>
            <a:r>
              <a:rPr lang="en-CA" sz="2000" dirty="0" smtClean="0">
                <a:effectLst/>
              </a:rPr>
              <a:t>The Weather report is cached with only the </a:t>
            </a:r>
            <a:r>
              <a:rPr lang="en-CA" sz="2000" dirty="0" err="1" smtClean="0">
                <a:effectLst/>
              </a:rPr>
              <a:t>Borlaron</a:t>
            </a:r>
            <a:r>
              <a:rPr lang="en-CA" sz="2000" dirty="0" smtClean="0">
                <a:effectLst/>
              </a:rPr>
              <a:t> information. Now a second user runs the report, selecting only </a:t>
            </a:r>
            <a:r>
              <a:rPr lang="en-CA" sz="2000" dirty="0" err="1" smtClean="0">
                <a:effectLst/>
              </a:rPr>
              <a:t>Stilation</a:t>
            </a:r>
            <a:r>
              <a:rPr lang="en-CA" sz="2000" dirty="0" smtClean="0">
                <a:effectLst/>
              </a:rPr>
              <a:t>.</a:t>
            </a:r>
          </a:p>
          <a:p>
            <a:pPr marL="1371600" lvl="2" indent="-457200">
              <a:lnSpc>
                <a:spcPct val="90000"/>
              </a:lnSpc>
            </a:pPr>
            <a:r>
              <a:rPr lang="en-CA" sz="2000" dirty="0" smtClean="0">
                <a:effectLst/>
              </a:rPr>
              <a:t>Because a </a:t>
            </a:r>
            <a:r>
              <a:rPr lang="en-CA" sz="2000" dirty="0" err="1" smtClean="0">
                <a:effectLst/>
              </a:rPr>
              <a:t>nonexpired</a:t>
            </a:r>
            <a:r>
              <a:rPr lang="en-CA" sz="2000" dirty="0" smtClean="0">
                <a:effectLst/>
              </a:rPr>
              <a:t> instance of this report is in the report cache, it seems the report should come from the report cache. </a:t>
            </a:r>
          </a:p>
          <a:p>
            <a:pPr marL="1371600" lvl="2" indent="-457200">
              <a:lnSpc>
                <a:spcPct val="90000"/>
              </a:lnSpc>
            </a:pPr>
            <a:r>
              <a:rPr lang="en-CA" sz="2000" dirty="0" smtClean="0">
                <a:effectLst/>
              </a:rPr>
              <a:t>If this were to happen, though, the second user would receive the </a:t>
            </a:r>
            <a:r>
              <a:rPr lang="en-CA" sz="2000" dirty="0" err="1" smtClean="0">
                <a:effectLst/>
              </a:rPr>
              <a:t>Borlaron</a:t>
            </a:r>
            <a:r>
              <a:rPr lang="en-CA" sz="2000" dirty="0" smtClean="0">
                <a:effectLst/>
              </a:rPr>
              <a:t> data instead of the </a:t>
            </a:r>
            <a:r>
              <a:rPr lang="en-CA" sz="2000" dirty="0" err="1" smtClean="0">
                <a:effectLst/>
              </a:rPr>
              <a:t>Stilation</a:t>
            </a:r>
            <a:r>
              <a:rPr lang="en-CA" sz="2000" dirty="0" smtClean="0">
                <a:effectLst/>
              </a:rPr>
              <a:t> data.</a:t>
            </a:r>
          </a:p>
          <a:p>
            <a:pPr marL="1371600" lvl="2" indent="-457200">
              <a:lnSpc>
                <a:spcPct val="90000"/>
              </a:lnSpc>
            </a:pPr>
            <a:r>
              <a:rPr lang="en-CA" sz="2000" dirty="0" smtClean="0">
                <a:effectLst/>
              </a:rPr>
              <a:t>Fortunately, the report server is smart enough to handle this situation. </a:t>
            </a:r>
          </a:p>
          <a:p>
            <a:pPr marL="1371600" lvl="2" indent="-457200">
              <a:lnSpc>
                <a:spcPct val="90000"/>
              </a:lnSpc>
            </a:pPr>
            <a:r>
              <a:rPr lang="en-CA" sz="2000" dirty="0" smtClean="0">
                <a:effectLst/>
              </a:rPr>
              <a:t>As part of the instance of the report in the report cache, the report server stores any parameter values used to create that cached instance, as shown in figure next page. </a:t>
            </a:r>
          </a:p>
          <a:p>
            <a:pPr marL="1371600" lvl="2" indent="-457200">
              <a:lnSpc>
                <a:spcPct val="90000"/>
              </a:lnSpc>
            </a:pPr>
            <a:r>
              <a:rPr lang="en-CA" sz="2000" dirty="0" smtClean="0">
                <a:effectLst/>
              </a:rPr>
              <a:t>The cached instance is used to satisfy requests made by a subsequent user only if all the parameters used to create the cached instance match the parameters entered by the subsequent 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smtClean="0">
                <a:effectLst/>
              </a:rPr>
              <a:t>Report Caching and Report Parameters</a:t>
            </a:r>
          </a:p>
          <a:p>
            <a:pPr marL="1371600" lvl="2" indent="-457200">
              <a:buFont typeface="Wingdings" pitchFamily="2" charset="2"/>
              <a:buNone/>
            </a:pPr>
            <a:endParaRPr lang="en-CA" sz="2000" smtClean="0">
              <a:effectLst/>
            </a:endParaRPr>
          </a:p>
        </p:txBody>
      </p:sp>
      <p:pic>
        <p:nvPicPr>
          <p:cNvPr id="100356" name="Picture 4"/>
          <p:cNvPicPr>
            <a:picLocks noChangeAspect="1" noChangeArrowheads="1"/>
          </p:cNvPicPr>
          <p:nvPr/>
        </p:nvPicPr>
        <p:blipFill>
          <a:blip r:embed="rId2" cstate="print"/>
          <a:srcRect/>
          <a:stretch>
            <a:fillRect/>
          </a:stretch>
        </p:blipFill>
        <p:spPr bwMode="auto">
          <a:xfrm>
            <a:off x="838200" y="1295400"/>
            <a:ext cx="7705601"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lnSpc>
                <a:spcPct val="80000"/>
              </a:lnSpc>
            </a:pPr>
            <a:r>
              <a:rPr lang="en-CA" sz="2800" b="1" dirty="0" smtClean="0">
                <a:effectLst/>
              </a:rPr>
              <a:t>Report </a:t>
            </a:r>
            <a:r>
              <a:rPr lang="en-CA" sz="2800" b="1" dirty="0" smtClean="0">
                <a:effectLst/>
              </a:rPr>
              <a:t>Snapshots</a:t>
            </a:r>
          </a:p>
          <a:p>
            <a:pPr marL="1371600" lvl="2" indent="-457200">
              <a:lnSpc>
                <a:spcPct val="80000"/>
              </a:lnSpc>
            </a:pPr>
            <a:r>
              <a:rPr lang="en-CA" sz="2000" dirty="0" smtClean="0">
                <a:effectLst/>
              </a:rPr>
              <a:t>Report caching is a great tool for improving the performance of reports with long execution times, but one problem still exists. The first user who requests the report after the cached instance has expired must wait for the report to be created from the underlying data. </a:t>
            </a:r>
          </a:p>
          <a:p>
            <a:pPr marL="1371600" lvl="2" indent="-457200">
              <a:lnSpc>
                <a:spcPct val="80000"/>
              </a:lnSpc>
            </a:pPr>
            <a:r>
              <a:rPr lang="en-CA" sz="2000" dirty="0" smtClean="0">
                <a:effectLst/>
              </a:rPr>
              <a:t>It would be nice if there were a way to have cached report instances created automatically so no user has to endure these wait times. Fortunately, Reporting Services can do this as well.</a:t>
            </a:r>
          </a:p>
          <a:p>
            <a:pPr marL="1371600" lvl="2" indent="-457200">
              <a:lnSpc>
                <a:spcPct val="80000"/>
              </a:lnSpc>
            </a:pPr>
            <a:r>
              <a:rPr lang="en-CA" sz="2000" dirty="0" smtClean="0">
                <a:effectLst/>
              </a:rPr>
              <a:t>An </a:t>
            </a:r>
            <a:r>
              <a:rPr lang="en-CA" sz="2000" i="1" dirty="0" smtClean="0">
                <a:effectLst/>
              </a:rPr>
              <a:t>report </a:t>
            </a:r>
            <a:r>
              <a:rPr lang="en-CA" sz="2000" i="1" dirty="0" smtClean="0">
                <a:effectLst/>
              </a:rPr>
              <a:t>snapshot </a:t>
            </a:r>
            <a:r>
              <a:rPr lang="en-CA" sz="2000" dirty="0" smtClean="0">
                <a:effectLst/>
              </a:rPr>
              <a:t>is another way to create a cached report instance. Up to this point, we have discussed situations where cached report instances are created as the result of a user action. </a:t>
            </a:r>
          </a:p>
          <a:p>
            <a:pPr marL="1371600" lvl="2" indent="-457200">
              <a:lnSpc>
                <a:spcPct val="80000"/>
              </a:lnSpc>
            </a:pPr>
            <a:r>
              <a:rPr lang="en-CA" sz="2000" dirty="0" smtClean="0">
                <a:effectLst/>
              </a:rPr>
              <a:t>A user requests a report, and a copy of that report’s intermediate format is placed in the report cache. With execution snapshots, a cached report instance is created automatically.</a:t>
            </a:r>
          </a:p>
          <a:p>
            <a:pPr marL="1371600" lvl="2" indent="-457200">
              <a:lnSpc>
                <a:spcPct val="80000"/>
              </a:lnSpc>
            </a:pPr>
            <a:r>
              <a:rPr lang="en-CA" sz="2000" dirty="0" smtClean="0">
                <a:effectLst/>
              </a:rPr>
              <a:t>Report </a:t>
            </a:r>
            <a:r>
              <a:rPr lang="en-CA" sz="2000" dirty="0" smtClean="0">
                <a:effectLst/>
              </a:rPr>
              <a:t>snapshots can create cached report instances on a scheduled basis, or they can be created as soon as this feature is turned on for a particular report. </a:t>
            </a:r>
          </a:p>
          <a:p>
            <a:pPr marL="1371600" lvl="2" indent="-457200">
              <a:lnSpc>
                <a:spcPct val="80000"/>
              </a:lnSpc>
            </a:pPr>
            <a:r>
              <a:rPr lang="en-CA" sz="2000" dirty="0" smtClean="0">
                <a:effectLst/>
              </a:rPr>
              <a:t>If a schedule is used, each time the schedule is run, it replaces the current cached instance with a new one. </a:t>
            </a:r>
          </a:p>
          <a:p>
            <a:pPr marL="1371600" lvl="2" indent="-457200">
              <a:lnSpc>
                <a:spcPct val="80000"/>
              </a:lnSpc>
            </a:pPr>
            <a:r>
              <a:rPr lang="en-CA" sz="2000" dirty="0" smtClean="0">
                <a:effectLst/>
              </a:rPr>
              <a:t>Cached report instances created by an execution snapshot are used to satisfy user report requests the same as any other cached report instance.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lnSpc>
                <a:spcPct val="90000"/>
              </a:lnSpc>
            </a:pPr>
            <a:r>
              <a:rPr lang="en-CA" sz="2800" b="1" dirty="0" smtClean="0">
                <a:effectLst/>
              </a:rPr>
              <a:t>Manually Creating an </a:t>
            </a:r>
            <a:r>
              <a:rPr lang="en-CA" sz="2800" b="1" dirty="0" smtClean="0">
                <a:effectLst/>
              </a:rPr>
              <a:t>Report </a:t>
            </a:r>
            <a:r>
              <a:rPr lang="en-CA" sz="2800" b="1" dirty="0" smtClean="0">
                <a:effectLst/>
              </a:rPr>
              <a:t>Snapshot</a:t>
            </a:r>
          </a:p>
          <a:p>
            <a:pPr marL="990600" lvl="1" indent="-533400">
              <a:lnSpc>
                <a:spcPct val="90000"/>
              </a:lnSpc>
            </a:pPr>
            <a:r>
              <a:rPr lang="en-CA" sz="2200" dirty="0" smtClean="0">
                <a:effectLst/>
              </a:rPr>
              <a:t>Let’s try enabling </a:t>
            </a:r>
            <a:r>
              <a:rPr lang="en-CA" sz="2200" dirty="0" smtClean="0">
                <a:effectLst/>
              </a:rPr>
              <a:t>report </a:t>
            </a:r>
            <a:r>
              <a:rPr lang="en-CA" sz="2200" dirty="0" smtClean="0">
                <a:effectLst/>
              </a:rPr>
              <a:t>snapshots for the Weather report.</a:t>
            </a:r>
          </a:p>
          <a:p>
            <a:pPr marL="1371600" lvl="2" indent="-457200">
              <a:lnSpc>
                <a:spcPct val="90000"/>
              </a:lnSpc>
              <a:buFont typeface="Wingdings" pitchFamily="2" charset="2"/>
              <a:buAutoNum type="arabicPeriod"/>
            </a:pPr>
            <a:r>
              <a:rPr lang="en-CA" sz="2000" dirty="0" smtClean="0">
                <a:effectLst/>
              </a:rPr>
              <a:t>Navigate to the Weather report in the Report Manager, if you are not already there.</a:t>
            </a:r>
          </a:p>
          <a:p>
            <a:pPr marL="1371600" lvl="2" indent="-457200">
              <a:lnSpc>
                <a:spcPct val="90000"/>
              </a:lnSpc>
              <a:buFont typeface="Wingdings" pitchFamily="2" charset="2"/>
              <a:buAutoNum type="arabicPeriod"/>
            </a:pPr>
            <a:r>
              <a:rPr lang="en-CA" sz="2000" dirty="0" smtClean="0">
                <a:effectLst/>
              </a:rPr>
              <a:t>Hover over the </a:t>
            </a:r>
            <a:r>
              <a:rPr lang="en-CA" sz="2000" dirty="0" err="1" smtClean="0">
                <a:effectLst/>
              </a:rPr>
              <a:t>WeatherReport</a:t>
            </a:r>
            <a:r>
              <a:rPr lang="en-CA" sz="2000" dirty="0" smtClean="0">
                <a:effectLst/>
              </a:rPr>
              <a:t>, and select Manage from the drop-down menu. The Properties page appears.</a:t>
            </a:r>
          </a:p>
          <a:p>
            <a:pPr marL="1371600" lvl="2" indent="-457200">
              <a:lnSpc>
                <a:spcPct val="90000"/>
              </a:lnSpc>
              <a:buFont typeface="Wingdings" pitchFamily="2" charset="2"/>
              <a:buAutoNum type="arabicPeriod"/>
            </a:pPr>
            <a:r>
              <a:rPr lang="en-CA" sz="2000" dirty="0" smtClean="0">
                <a:effectLst/>
              </a:rPr>
              <a:t>Select Processing Options from the left side of the screen. The Processing Options page appears. </a:t>
            </a:r>
          </a:p>
          <a:p>
            <a:pPr marL="1371600" lvl="2" indent="-457200">
              <a:lnSpc>
                <a:spcPct val="90000"/>
              </a:lnSpc>
              <a:buFont typeface="Wingdings" pitchFamily="2" charset="2"/>
              <a:buAutoNum type="arabicPeriod"/>
            </a:pPr>
            <a:r>
              <a:rPr lang="en-CA" sz="2000" dirty="0" smtClean="0">
                <a:effectLst/>
              </a:rPr>
              <a:t>Select </a:t>
            </a:r>
            <a:r>
              <a:rPr lang="en-CA" sz="2000" dirty="0" smtClean="0">
                <a:effectLst/>
              </a:rPr>
              <a:t>the Render this report from a report </a:t>
            </a:r>
            <a:r>
              <a:rPr lang="en-CA" sz="2000" dirty="0" smtClean="0">
                <a:effectLst/>
              </a:rPr>
              <a:t>snapshot option.</a:t>
            </a:r>
            <a:endParaRPr lang="en-CA" sz="2000" dirty="0" smtClean="0">
              <a:effectLst/>
            </a:endParaRPr>
          </a:p>
          <a:p>
            <a:pPr marL="1371600" lvl="2" indent="-457200">
              <a:lnSpc>
                <a:spcPct val="90000"/>
              </a:lnSpc>
              <a:buFont typeface="Wingdings" pitchFamily="2" charset="2"/>
              <a:buAutoNum type="arabicPeriod"/>
            </a:pPr>
            <a:r>
              <a:rPr lang="en-CA" sz="2000" dirty="0" smtClean="0">
                <a:effectLst/>
              </a:rPr>
              <a:t>Make sure the “Check the Create a report snapshot when you click the Apply button on this page” check box is checked. </a:t>
            </a:r>
          </a:p>
          <a:p>
            <a:pPr marL="1371600" lvl="2" indent="-457200">
              <a:lnSpc>
                <a:spcPct val="90000"/>
              </a:lnSpc>
              <a:buFont typeface="Wingdings" pitchFamily="2" charset="2"/>
              <a:buAutoNum type="arabicPeriod"/>
            </a:pPr>
            <a:r>
              <a:rPr lang="en-CA" sz="2000" dirty="0" smtClean="0">
                <a:effectLst/>
              </a:rPr>
              <a:t>Click </a:t>
            </a:r>
            <a:r>
              <a:rPr lang="en-CA" sz="2000" dirty="0" smtClean="0">
                <a:effectLst/>
              </a:rPr>
              <a:t>Apply. Note the error message that appears next to the </a:t>
            </a:r>
            <a:r>
              <a:rPr lang="en-CA" sz="2000" dirty="0" smtClean="0">
                <a:effectLst/>
              </a:rPr>
              <a:t>report </a:t>
            </a:r>
            <a:r>
              <a:rPr lang="en-CA" sz="2000" dirty="0" smtClean="0">
                <a:effectLst/>
              </a:rPr>
              <a:t>snapshot option. When </a:t>
            </a:r>
            <a:r>
              <a:rPr lang="en-CA" sz="2000" dirty="0" smtClean="0">
                <a:effectLst/>
              </a:rPr>
              <a:t>a report </a:t>
            </a:r>
            <a:r>
              <a:rPr lang="en-CA" sz="2000" dirty="0" smtClean="0">
                <a:effectLst/>
              </a:rPr>
              <a:t>snapshot is created, it is done as a background process, so no one will be available to select a value for the report parameter. Because this parameter has no default value, the report server does not know what value to use for the report parameter when the report is run by the schedule. Let’s provide a default value for the parameter so we can proceed.</a:t>
            </a:r>
          </a:p>
          <a:p>
            <a:pPr marL="1371600" lvl="2" indent="-457200">
              <a:lnSpc>
                <a:spcPct val="90000"/>
              </a:lnSpc>
              <a:buFont typeface="Wingdings" pitchFamily="2" charset="2"/>
              <a:buAutoNum type="arabicPeriod"/>
            </a:pPr>
            <a:r>
              <a:rPr lang="en-CA" sz="2000" dirty="0" smtClean="0">
                <a:effectLst/>
              </a:rPr>
              <a:t>Select Parameters from the left side of the screen. The Parameters page appears.</a:t>
            </a:r>
          </a:p>
          <a:p>
            <a:pPr marL="1371600" lvl="2" indent="-457200">
              <a:lnSpc>
                <a:spcPct val="90000"/>
              </a:lnSpc>
              <a:buFont typeface="Wingdings" pitchFamily="2" charset="2"/>
              <a:buAutoNum type="arabicPeriod"/>
            </a:pPr>
            <a:r>
              <a:rPr lang="en-CA" sz="2000" dirty="0" smtClean="0">
                <a:effectLst/>
              </a:rPr>
              <a:t>Check the check box in the Has Default column.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Manually Creating an Execution Snapshot</a:t>
            </a:r>
            <a:endParaRPr lang="en-CA" sz="2000" dirty="0" smtClean="0">
              <a:effectLst/>
            </a:endParaRPr>
          </a:p>
          <a:p>
            <a:pPr marL="1371600" lvl="2" indent="-457200">
              <a:buFont typeface="Wingdings" pitchFamily="2" charset="2"/>
              <a:buAutoNum type="arabicPeriod" startAt="9"/>
            </a:pPr>
            <a:r>
              <a:rPr lang="en-CA" sz="1800" dirty="0" smtClean="0">
                <a:effectLst/>
              </a:rPr>
              <a:t>Enter the following in the Default Value drop-down edit area:</a:t>
            </a:r>
          </a:p>
          <a:p>
            <a:pPr marL="1752600" lvl="3" indent="-381000"/>
            <a:r>
              <a:rPr lang="en-CA" sz="1600" dirty="0" smtClean="0">
                <a:effectLst/>
              </a:rPr>
              <a:t>AFU</a:t>
            </a:r>
          </a:p>
          <a:p>
            <a:pPr marL="1752600" lvl="3" indent="-381000"/>
            <a:r>
              <a:rPr lang="en-CA" sz="1600" dirty="0" smtClean="0">
                <a:effectLst/>
              </a:rPr>
              <a:t>BLN</a:t>
            </a:r>
          </a:p>
          <a:p>
            <a:pPr marL="1752600" lvl="3" indent="-381000"/>
            <a:r>
              <a:rPr lang="en-CA" sz="1600" dirty="0" smtClean="0">
                <a:effectLst/>
              </a:rPr>
              <a:t>NOX</a:t>
            </a:r>
          </a:p>
          <a:p>
            <a:pPr marL="1752600" lvl="3" indent="-381000"/>
            <a:r>
              <a:rPr lang="en-CA" sz="1600" dirty="0" smtClean="0">
                <a:effectLst/>
              </a:rPr>
              <a:t>RKM</a:t>
            </a:r>
          </a:p>
          <a:p>
            <a:pPr marL="1752600" lvl="3" indent="-381000"/>
            <a:r>
              <a:rPr lang="en-CA" sz="1600" dirty="0" smtClean="0">
                <a:effectLst/>
              </a:rPr>
              <a:t>SLN</a:t>
            </a:r>
          </a:p>
          <a:p>
            <a:pPr marL="1752600" lvl="3" indent="-381000"/>
            <a:r>
              <a:rPr lang="en-CA" sz="1600" dirty="0" smtClean="0">
                <a:effectLst/>
              </a:rPr>
              <a:t>SRA</a:t>
            </a:r>
          </a:p>
          <a:p>
            <a:pPr marL="1371600" lvl="2" indent="-457200">
              <a:buFont typeface="Wingdings" pitchFamily="2" charset="2"/>
              <a:buAutoNum type="arabicPeriod" startAt="10"/>
            </a:pPr>
            <a:r>
              <a:rPr lang="en-CA" sz="2000" dirty="0" smtClean="0">
                <a:effectLst/>
              </a:rPr>
              <a:t>Click Apply to save the default value.</a:t>
            </a:r>
          </a:p>
          <a:p>
            <a:pPr marL="1371600" lvl="2" indent="-457200">
              <a:buFont typeface="Wingdings" pitchFamily="2" charset="2"/>
              <a:buAutoNum type="arabicPeriod" startAt="10"/>
            </a:pPr>
            <a:r>
              <a:rPr lang="en-CA" sz="2000" dirty="0" smtClean="0">
                <a:effectLst/>
              </a:rPr>
              <a:t>Let’s try to set up snapshot execution again. Select Execution from the left side of the screen. The Execution Properties page appears.</a:t>
            </a:r>
          </a:p>
          <a:p>
            <a:pPr marL="1371600" lvl="2" indent="-457200">
              <a:buFont typeface="Wingdings" pitchFamily="2" charset="2"/>
              <a:buAutoNum type="arabicPeriod" startAt="10"/>
            </a:pPr>
            <a:r>
              <a:rPr lang="en-CA" sz="2000" dirty="0" smtClean="0">
                <a:effectLst/>
              </a:rPr>
              <a:t>Select the Render this report from a report </a:t>
            </a:r>
            <a:r>
              <a:rPr lang="en-CA" sz="2000" dirty="0" smtClean="0">
                <a:effectLst/>
              </a:rPr>
              <a:t>snapshot </a:t>
            </a:r>
            <a:r>
              <a:rPr lang="en-CA" sz="2000" dirty="0" smtClean="0">
                <a:effectLst/>
              </a:rPr>
              <a:t>option.</a:t>
            </a:r>
          </a:p>
          <a:p>
            <a:pPr marL="1371600" lvl="2" indent="-457200">
              <a:buFont typeface="Wingdings" pitchFamily="2" charset="2"/>
              <a:buAutoNum type="arabicPeriod" startAt="10"/>
            </a:pPr>
            <a:r>
              <a:rPr lang="en-CA" sz="2000" dirty="0" smtClean="0">
                <a:effectLst/>
              </a:rPr>
              <a:t>Check the Create a report snapshot when you click the Apply button on this page check box.</a:t>
            </a:r>
          </a:p>
          <a:p>
            <a:pPr marL="1371600" lvl="2" indent="-457200">
              <a:buFont typeface="Wingdings" pitchFamily="2" charset="2"/>
              <a:buAutoNum type="arabicPeriod" startAt="10"/>
            </a:pPr>
            <a:r>
              <a:rPr lang="en-CA" sz="2000" dirty="0" smtClean="0">
                <a:effectLst/>
              </a:rPr>
              <a:t>Click Apply. As soon as you click Apply, the report server executes the report and places an instance of the report in the report cache. Allow time for this process to complete.</a:t>
            </a:r>
          </a:p>
          <a:p>
            <a:pPr marL="1371600" lvl="2" indent="-457200">
              <a:buFont typeface="Wingdings" pitchFamily="2" charset="2"/>
              <a:buAutoNum type="arabicPeriod" startAt="10"/>
            </a:pPr>
            <a:r>
              <a:rPr lang="en-CA" sz="2000" dirty="0" smtClean="0">
                <a:effectLst/>
              </a:rPr>
              <a:t>Click the large </a:t>
            </a:r>
            <a:r>
              <a:rPr lang="en-CA" sz="2000" dirty="0" err="1" smtClean="0">
                <a:effectLst/>
              </a:rPr>
              <a:t>WeatherReport</a:t>
            </a:r>
            <a:r>
              <a:rPr lang="en-CA" sz="2000" dirty="0" smtClean="0">
                <a:effectLst/>
              </a:rPr>
              <a:t> title at the top of the page to run the report.</a:t>
            </a:r>
            <a:endParaRPr lang="en-CA" sz="1800" dirty="0" smtClean="0">
              <a:effectLst/>
            </a:endParaRPr>
          </a:p>
          <a:p>
            <a:pPr marL="1371600" lvl="2" indent="-457200">
              <a:buFont typeface="Wingdings" pitchFamily="2" charset="2"/>
              <a:buNone/>
            </a:pPr>
            <a:endParaRPr lang="en-CA" sz="1800" dirty="0" smtClean="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Creating </a:t>
            </a:r>
            <a:r>
              <a:rPr lang="en-CA" sz="2800" b="1" dirty="0" smtClean="0">
                <a:effectLst/>
              </a:rPr>
              <a:t>Report </a:t>
            </a:r>
            <a:r>
              <a:rPr lang="en-CA" sz="2800" b="1" dirty="0" smtClean="0">
                <a:effectLst/>
              </a:rPr>
              <a:t>Snapshots on a Schedule</a:t>
            </a:r>
            <a:endParaRPr lang="en-CA" sz="2000" dirty="0" smtClean="0">
              <a:effectLst/>
            </a:endParaRPr>
          </a:p>
          <a:p>
            <a:pPr marL="990600" lvl="1" indent="-533400"/>
            <a:r>
              <a:rPr lang="en-CA" sz="2400" dirty="0" smtClean="0">
                <a:effectLst/>
              </a:rPr>
              <a:t>Now let’s try the scheduled approach to creating execution snapshots.</a:t>
            </a:r>
          </a:p>
          <a:p>
            <a:pPr marL="1371600" lvl="2" indent="-457200">
              <a:buFont typeface="Wingdings" pitchFamily="2" charset="2"/>
              <a:buAutoNum type="arabicPeriod"/>
            </a:pPr>
            <a:r>
              <a:rPr lang="en-CA" sz="1900" dirty="0" smtClean="0">
                <a:effectLst/>
              </a:rPr>
              <a:t>Click the </a:t>
            </a:r>
            <a:r>
              <a:rPr lang="en-CA" sz="1900" dirty="0" err="1" smtClean="0">
                <a:effectLst/>
              </a:rPr>
              <a:t>WeatherReport</a:t>
            </a:r>
            <a:r>
              <a:rPr lang="en-CA" sz="1900" dirty="0" smtClean="0">
                <a:effectLst/>
              </a:rPr>
              <a:t> link at the top of the page. The Processing Options page should appear. If not, select Processing Options from the left side of the page.</a:t>
            </a:r>
          </a:p>
          <a:p>
            <a:pPr marL="1371600" lvl="2" indent="-457200">
              <a:buFont typeface="Wingdings" pitchFamily="2" charset="2"/>
              <a:buAutoNum type="arabicPeriod"/>
            </a:pPr>
            <a:r>
              <a:rPr lang="en-CA" sz="1900" dirty="0" smtClean="0">
                <a:effectLst/>
              </a:rPr>
              <a:t>Check the Use the following schedule to create report snapshots check box.</a:t>
            </a:r>
          </a:p>
          <a:p>
            <a:pPr marL="1371600" lvl="2" indent="-457200">
              <a:buFont typeface="Wingdings" pitchFamily="2" charset="2"/>
              <a:buAutoNum type="arabicPeriod"/>
            </a:pPr>
            <a:r>
              <a:rPr lang="en-CA" sz="1900" dirty="0" smtClean="0">
                <a:effectLst/>
              </a:rPr>
              <a:t>Report-specific schedule is selected by default. Click Configure next to </a:t>
            </a:r>
            <a:r>
              <a:rPr lang="en-CA" sz="1900" dirty="0" err="1" smtClean="0">
                <a:effectLst/>
              </a:rPr>
              <a:t>Reportspecific</a:t>
            </a:r>
            <a:r>
              <a:rPr lang="en-CA" sz="1900" dirty="0" smtClean="0">
                <a:effectLst/>
              </a:rPr>
              <a:t> schedule. The Schedule page appears.</a:t>
            </a:r>
          </a:p>
          <a:p>
            <a:pPr marL="1371600" lvl="2" indent="-457200">
              <a:buFont typeface="Wingdings" pitchFamily="2" charset="2"/>
              <a:buAutoNum type="arabicPeriod"/>
            </a:pPr>
            <a:r>
              <a:rPr lang="en-CA" sz="1900" dirty="0" smtClean="0">
                <a:effectLst/>
              </a:rPr>
              <a:t>You can specify hourly, daily, weekly, monthly, or one-time schedules. The Day option should be selected by default. Leave this option selected.</a:t>
            </a:r>
          </a:p>
          <a:p>
            <a:pPr marL="1371600" lvl="2" indent="-457200">
              <a:buFont typeface="Wingdings" pitchFamily="2" charset="2"/>
              <a:buAutoNum type="arabicPeriod"/>
            </a:pPr>
            <a:r>
              <a:rPr lang="en-CA" sz="1900" dirty="0" smtClean="0">
                <a:effectLst/>
              </a:rPr>
              <a:t>Select the On the following days option, if it is not already selected.</a:t>
            </a:r>
          </a:p>
          <a:p>
            <a:pPr marL="1371600" lvl="2" indent="-457200">
              <a:buFont typeface="Wingdings" pitchFamily="2" charset="2"/>
              <a:buAutoNum type="arabicPeriod"/>
            </a:pPr>
            <a:r>
              <a:rPr lang="en-CA" sz="1900" dirty="0" smtClean="0">
                <a:effectLst/>
              </a:rPr>
              <a:t>Uncheck all the days except for today. (If you are reading this on Monday, for example, leave only Monday checked.)</a:t>
            </a:r>
          </a:p>
          <a:p>
            <a:pPr marL="1371600" lvl="2" indent="-457200">
              <a:buFont typeface="Wingdings" pitchFamily="2" charset="2"/>
              <a:buAutoNum type="arabicPeriod"/>
            </a:pPr>
            <a:r>
              <a:rPr lang="en-CA" sz="1900" dirty="0" smtClean="0">
                <a:effectLst/>
              </a:rPr>
              <a:t>Set the start time to five minutes from now.</a:t>
            </a:r>
          </a:p>
          <a:p>
            <a:pPr marL="1371600" lvl="2" indent="-457200">
              <a:buFont typeface="Wingdings" pitchFamily="2" charset="2"/>
              <a:buAutoNum type="arabicPeriod"/>
            </a:pPr>
            <a:r>
              <a:rPr lang="en-CA" sz="1900" dirty="0" smtClean="0">
                <a:effectLst/>
              </a:rPr>
              <a:t>Select today’s date for Begin running this schedule on.</a:t>
            </a:r>
          </a:p>
          <a:p>
            <a:pPr marL="1371600" lvl="2" indent="-457200">
              <a:buFont typeface="Wingdings" pitchFamily="2" charset="2"/>
              <a:buAutoNum type="arabicPeriod"/>
            </a:pPr>
            <a:r>
              <a:rPr lang="en-CA" sz="1900" dirty="0" smtClean="0">
                <a:effectLst/>
              </a:rPr>
              <a:t>Check the Stop this schedule on check box, and then select tomorrow’s date.</a:t>
            </a:r>
            <a:endParaRPr lang="en-CA" sz="1900" dirty="0" smtClean="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pPr eaLnBrk="1" hangingPunct="1"/>
            <a:r>
              <a:rPr lang="en-CA" sz="2800" b="1" dirty="0" smtClean="0">
                <a:effectLst/>
              </a:rPr>
              <a:t>Report Parts</a:t>
            </a:r>
          </a:p>
          <a:p>
            <a:pPr eaLnBrk="1" hangingPunct="1"/>
            <a:endParaRPr lang="en-CA" sz="2800" b="1" dirty="0" smtClean="0">
              <a:effectLst/>
            </a:endParaRPr>
          </a:p>
          <a:p>
            <a:pPr lvl="1">
              <a:lnSpc>
                <a:spcPct val="90000"/>
              </a:lnSpc>
              <a:spcBef>
                <a:spcPct val="15000"/>
              </a:spcBef>
            </a:pPr>
            <a:r>
              <a:rPr lang="en-CA" sz="2200" dirty="0" smtClean="0">
                <a:effectLst/>
              </a:rPr>
              <a:t>Report parts work similar to shared datasets. The difference is a report part includes a report layout component in addition to the dataset. Report parts are created by taking the individual layout components and parameters of an existing report and saving them to the report server. </a:t>
            </a:r>
          </a:p>
          <a:p>
            <a:pPr lvl="1">
              <a:lnSpc>
                <a:spcPct val="90000"/>
              </a:lnSpc>
              <a:spcBef>
                <a:spcPct val="15000"/>
              </a:spcBef>
            </a:pPr>
            <a:endParaRPr lang="en-CA" sz="2200" dirty="0" smtClean="0">
              <a:effectLst/>
            </a:endParaRPr>
          </a:p>
          <a:p>
            <a:pPr lvl="1">
              <a:lnSpc>
                <a:spcPct val="90000"/>
              </a:lnSpc>
              <a:spcBef>
                <a:spcPct val="15000"/>
              </a:spcBef>
            </a:pPr>
            <a:r>
              <a:rPr lang="en-CA" sz="2200" dirty="0" smtClean="0">
                <a:effectLst/>
              </a:rPr>
              <a:t>These bits of report definition can then be incorporated into other reports. Report parts can be saved to the server from SSDT, Visual Studio, and Report Builder. </a:t>
            </a:r>
          </a:p>
          <a:p>
            <a:pPr lvl="1">
              <a:lnSpc>
                <a:spcPct val="90000"/>
              </a:lnSpc>
              <a:spcBef>
                <a:spcPct val="15000"/>
              </a:spcBef>
            </a:pPr>
            <a:endParaRPr lang="en-CA" sz="2200" dirty="0" smtClean="0">
              <a:effectLst/>
            </a:endParaRPr>
          </a:p>
          <a:p>
            <a:pPr lvl="1">
              <a:lnSpc>
                <a:spcPct val="90000"/>
              </a:lnSpc>
              <a:spcBef>
                <a:spcPct val="15000"/>
              </a:spcBef>
            </a:pPr>
            <a:r>
              <a:rPr lang="en-CA" sz="2200" dirty="0" smtClean="0">
                <a:effectLst/>
              </a:rPr>
              <a:t>However, only Report Builder can make use of report parts in the reports it creates. This is one of the few places where SSDT, Visual Studio, and Report Builder do not have the same capabilities.</a:t>
            </a:r>
            <a:endParaRPr lang="en-CA" sz="2200" dirty="0"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Creating Execution Snapshots on a Schedule</a:t>
            </a:r>
            <a:endParaRPr lang="en-CA" sz="2800" dirty="0" smtClean="0">
              <a:effectLst/>
            </a:endParaRPr>
          </a:p>
          <a:p>
            <a:pPr marL="1371600" lvl="2" indent="-457200">
              <a:buFont typeface="Wingdings" pitchFamily="2" charset="2"/>
              <a:buAutoNum type="arabicPeriod" startAt="10"/>
            </a:pPr>
            <a:r>
              <a:rPr lang="en-CA" sz="2000" dirty="0" smtClean="0">
                <a:effectLst/>
              </a:rPr>
              <a:t>Click OK to return to the Processing Options page. Note the description of the schedule you just created under Report-specific schedule.</a:t>
            </a:r>
          </a:p>
          <a:p>
            <a:pPr marL="1371600" lvl="2" indent="-457200">
              <a:buFont typeface="Wingdings" pitchFamily="2" charset="2"/>
              <a:buAutoNum type="arabicPeriod" startAt="10"/>
            </a:pPr>
            <a:r>
              <a:rPr lang="en-CA" sz="2000" dirty="0" smtClean="0">
                <a:effectLst/>
              </a:rPr>
              <a:t>Click Apply to save your changes to the report snapshot settings. After five minutes, the scheduled report snapshot will create a cached instance of the report.</a:t>
            </a:r>
          </a:p>
          <a:p>
            <a:pPr marL="1371600" lvl="2" indent="-457200">
              <a:buFont typeface="Wingdings" pitchFamily="2" charset="2"/>
              <a:buAutoNum type="arabicPeriod" startAt="10"/>
            </a:pPr>
            <a:r>
              <a:rPr lang="en-CA" sz="2000" dirty="0" smtClean="0">
                <a:effectLst/>
              </a:rPr>
              <a:t>Click the large </a:t>
            </a:r>
            <a:r>
              <a:rPr lang="en-CA" sz="2000" dirty="0" err="1" smtClean="0">
                <a:effectLst/>
              </a:rPr>
              <a:t>WeatherReport</a:t>
            </a:r>
            <a:r>
              <a:rPr lang="en-CA" sz="2000" dirty="0" smtClean="0">
                <a:effectLst/>
              </a:rPr>
              <a:t> title at the top of the page to execute the report. The Weather Report runs and is rendered from the cached report instance created by your scheduled report snapshot.</a:t>
            </a:r>
            <a:endParaRPr lang="en-CA" sz="2000" dirty="0" smtClean="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smtClean="0">
                <a:effectLst/>
              </a:rPr>
              <a:t>Report History</a:t>
            </a:r>
            <a:endParaRPr lang="en-CA" sz="2800" smtClean="0">
              <a:effectLst/>
            </a:endParaRPr>
          </a:p>
          <a:p>
            <a:pPr marL="990600" lvl="1" indent="-533400"/>
            <a:r>
              <a:rPr lang="en-CA" sz="2000" smtClean="0">
                <a:effectLst/>
              </a:rPr>
              <a:t>The </a:t>
            </a:r>
            <a:r>
              <a:rPr lang="en-CA" sz="2000" i="1" smtClean="0">
                <a:effectLst/>
              </a:rPr>
              <a:t>report history </a:t>
            </a:r>
            <a:r>
              <a:rPr lang="en-CA" sz="2000" smtClean="0">
                <a:effectLst/>
              </a:rPr>
              <a:t>feature of the Report Manager enables you to keep copies of a report’s past execution. </a:t>
            </a:r>
          </a:p>
          <a:p>
            <a:pPr marL="990600" lvl="1" indent="-533400"/>
            <a:r>
              <a:rPr lang="en-CA" sz="2000" smtClean="0">
                <a:effectLst/>
              </a:rPr>
              <a:t>This lets you save the state of your data without having to save copies of the data itself. </a:t>
            </a:r>
          </a:p>
          <a:p>
            <a:pPr marL="990600" lvl="1" indent="-533400"/>
            <a:r>
              <a:rPr lang="en-CA" sz="2000" smtClean="0">
                <a:effectLst/>
              </a:rPr>
              <a:t>You can keep documentation of inventory levels, production schedules, or financial records. </a:t>
            </a:r>
          </a:p>
          <a:p>
            <a:pPr marL="990600" lvl="1" indent="-533400"/>
            <a:r>
              <a:rPr lang="en-CA" sz="2000" smtClean="0">
                <a:effectLst/>
              </a:rPr>
              <a:t>You can look back in time, using the report history, to do trend analysis or to verify past information.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Enabling Report History</a:t>
            </a:r>
            <a:endParaRPr lang="en-CA" sz="2800" dirty="0" smtClean="0">
              <a:effectLst/>
            </a:endParaRPr>
          </a:p>
          <a:p>
            <a:pPr marL="990600" lvl="1" indent="-533400"/>
            <a:r>
              <a:rPr lang="en-CA" sz="1900" dirty="0" smtClean="0">
                <a:effectLst/>
              </a:rPr>
              <a:t>To demonstrate the report history feature of Reporting Services, we need a report whose results change often. It just so happens we have such a report in our Chapter08 solution.</a:t>
            </a:r>
          </a:p>
          <a:p>
            <a:pPr marL="990600" lvl="1" indent="-533400"/>
            <a:r>
              <a:rPr lang="en-CA" sz="1900" dirty="0" smtClean="0">
                <a:effectLst/>
              </a:rPr>
              <a:t>The </a:t>
            </a:r>
            <a:r>
              <a:rPr lang="en-CA" sz="1900" dirty="0" err="1" smtClean="0">
                <a:effectLst/>
              </a:rPr>
              <a:t>TransportMonitor</a:t>
            </a:r>
            <a:r>
              <a:rPr lang="en-CA" sz="1900" dirty="0" smtClean="0">
                <a:effectLst/>
              </a:rPr>
              <a:t> report provides different values every time the report is run. We can move that report to the report server and then enable the report history.</a:t>
            </a:r>
          </a:p>
          <a:p>
            <a:pPr marL="1371600" lvl="2" indent="-457200">
              <a:buFont typeface="Wingdings" pitchFamily="2" charset="2"/>
              <a:buAutoNum type="arabicPeriod"/>
            </a:pPr>
            <a:r>
              <a:rPr lang="en-CA" sz="2000" dirty="0" smtClean="0">
                <a:effectLst/>
              </a:rPr>
              <a:t>If you composed your reports with SSDT or Visual Studio, upload the </a:t>
            </a:r>
            <a:r>
              <a:rPr lang="en-CA" sz="2000" dirty="0" err="1" smtClean="0">
                <a:effectLst/>
              </a:rPr>
              <a:t>TransportMonitor</a:t>
            </a:r>
            <a:r>
              <a:rPr lang="en-CA" sz="2000" dirty="0" smtClean="0">
                <a:effectLst/>
              </a:rPr>
              <a:t> report from the Chapter09 project.</a:t>
            </a:r>
          </a:p>
          <a:p>
            <a:pPr marL="1371600" lvl="2" indent="-457200">
              <a:buFont typeface="Wingdings" pitchFamily="2" charset="2"/>
              <a:buAutoNum type="arabicPeriod"/>
            </a:pPr>
            <a:r>
              <a:rPr lang="en-CA" sz="2000" dirty="0" smtClean="0">
                <a:effectLst/>
              </a:rPr>
              <a:t>Navigate to the Chapter09 folder, hover over the </a:t>
            </a:r>
            <a:r>
              <a:rPr lang="en-CA" sz="2000" dirty="0" err="1" smtClean="0">
                <a:effectLst/>
              </a:rPr>
              <a:t>TransportMonitor</a:t>
            </a:r>
            <a:r>
              <a:rPr lang="en-CA" sz="2000" dirty="0" smtClean="0">
                <a:effectLst/>
              </a:rPr>
              <a:t> report, and select Manage from the drop-down menu. The Properties page appears.</a:t>
            </a:r>
          </a:p>
          <a:p>
            <a:pPr marL="1371600" lvl="2" indent="-457200">
              <a:buFont typeface="Wingdings" pitchFamily="2" charset="2"/>
              <a:buAutoNum type="arabicPeriod"/>
            </a:pPr>
            <a:r>
              <a:rPr lang="en-CA" sz="2000" dirty="0" smtClean="0">
                <a:effectLst/>
              </a:rPr>
              <a:t>Click Parameters on the left side of the page.</a:t>
            </a:r>
          </a:p>
          <a:p>
            <a:pPr marL="1371600" lvl="2" indent="-457200">
              <a:buFont typeface="Wingdings" pitchFamily="2" charset="2"/>
              <a:buAutoNum type="arabicPeriod"/>
            </a:pPr>
            <a:r>
              <a:rPr lang="en-CA" sz="2000" dirty="0" smtClean="0">
                <a:effectLst/>
              </a:rPr>
              <a:t>Select the Has Default check box, and type 1304 for Default Value.</a:t>
            </a:r>
          </a:p>
          <a:p>
            <a:pPr marL="1371600" lvl="2" indent="-457200">
              <a:buFont typeface="Wingdings" pitchFamily="2" charset="2"/>
              <a:buAutoNum type="arabicPeriod"/>
            </a:pPr>
            <a:r>
              <a:rPr lang="en-CA" sz="2000" dirty="0" smtClean="0">
                <a:effectLst/>
              </a:rPr>
              <a:t>Click Apply.</a:t>
            </a:r>
          </a:p>
          <a:p>
            <a:pPr marL="1371600" lvl="2" indent="-457200">
              <a:buFont typeface="Wingdings" pitchFamily="2" charset="2"/>
              <a:buAutoNum type="arabicPeriod"/>
            </a:pPr>
            <a:r>
              <a:rPr lang="en-CA" sz="2000" dirty="0" smtClean="0">
                <a:effectLst/>
              </a:rPr>
              <a:t>Click Snapshot Options on the left side of the page. The Snapshot Options page appears.</a:t>
            </a:r>
          </a:p>
          <a:p>
            <a:pPr marL="1371600" lvl="2" indent="-457200">
              <a:buFont typeface="Wingdings" pitchFamily="2" charset="2"/>
              <a:buAutoNum type="arabicPeriod"/>
            </a:pPr>
            <a:r>
              <a:rPr lang="en-CA" sz="2000" dirty="0" smtClean="0">
                <a:effectLst/>
              </a:rPr>
              <a:t>Make sure the Allow report history to be created manually check box is checked. If it is not, check it and click Apply.</a:t>
            </a:r>
            <a:endParaRPr lang="en-CA" sz="2000" dirty="0" smtClean="0">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Enabling Report History</a:t>
            </a:r>
            <a:endParaRPr lang="en-CA" sz="2800" dirty="0" smtClean="0">
              <a:effectLst/>
            </a:endParaRPr>
          </a:p>
          <a:p>
            <a:pPr marL="1371600" lvl="2" indent="-457200">
              <a:buFont typeface="Wingdings" pitchFamily="2" charset="2"/>
              <a:buAutoNum type="arabicPeriod" startAt="8"/>
            </a:pPr>
            <a:r>
              <a:rPr lang="en-CA" sz="2000" dirty="0" smtClean="0">
                <a:effectLst/>
              </a:rPr>
              <a:t>Click the large </a:t>
            </a:r>
            <a:r>
              <a:rPr lang="en-CA" sz="2000" dirty="0" err="1" smtClean="0">
                <a:effectLst/>
              </a:rPr>
              <a:t>TransportMonitor</a:t>
            </a:r>
            <a:r>
              <a:rPr lang="en-CA" sz="2000" dirty="0" smtClean="0">
                <a:effectLst/>
              </a:rPr>
              <a:t> title at the top of the page to execute the report. Remember, this report has </a:t>
            </a:r>
            <a:r>
              <a:rPr lang="en-CA" sz="2000" dirty="0" err="1" smtClean="0">
                <a:effectLst/>
              </a:rPr>
              <a:t>autorefresh</a:t>
            </a:r>
            <a:r>
              <a:rPr lang="en-CA" sz="2000" dirty="0" smtClean="0">
                <a:effectLst/>
              </a:rPr>
              <a:t> set. After about a minute, the report refreshes and new data is displayed.</a:t>
            </a:r>
          </a:p>
          <a:p>
            <a:pPr marL="1371600" lvl="2" indent="-457200">
              <a:buFont typeface="Wingdings" pitchFamily="2" charset="2"/>
              <a:buAutoNum type="arabicPeriod" startAt="8"/>
            </a:pPr>
            <a:endParaRPr lang="en-CA" sz="2000" dirty="0" smtClean="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Manually Creating a Report History Snapshot</a:t>
            </a:r>
            <a:endParaRPr lang="en-CA" sz="2800" dirty="0" smtClean="0">
              <a:effectLst/>
            </a:endParaRPr>
          </a:p>
          <a:p>
            <a:pPr marL="990600" lvl="1" indent="-533400"/>
            <a:r>
              <a:rPr lang="en-CA" sz="2000" dirty="0" smtClean="0">
                <a:effectLst/>
              </a:rPr>
              <a:t>One way to create a report history is to do so manually. We can give this a try in the following example.</a:t>
            </a:r>
          </a:p>
          <a:p>
            <a:pPr marL="1371600" lvl="2" indent="-457200">
              <a:buFont typeface="Wingdings" pitchFamily="2" charset="2"/>
              <a:buAutoNum type="arabicPeriod"/>
            </a:pPr>
            <a:r>
              <a:rPr lang="en-CA" sz="2000" dirty="0" smtClean="0">
                <a:effectLst/>
              </a:rPr>
              <a:t>Click the </a:t>
            </a:r>
            <a:r>
              <a:rPr lang="en-CA" sz="2000" dirty="0" err="1" smtClean="0">
                <a:effectLst/>
              </a:rPr>
              <a:t>TransportMonitor</a:t>
            </a:r>
            <a:r>
              <a:rPr lang="en-CA" sz="2000" dirty="0" smtClean="0">
                <a:effectLst/>
              </a:rPr>
              <a:t> link at the top of the page.</a:t>
            </a:r>
          </a:p>
          <a:p>
            <a:pPr marL="1371600" lvl="2" indent="-457200">
              <a:buFont typeface="Wingdings" pitchFamily="2" charset="2"/>
              <a:buAutoNum type="arabicPeriod"/>
            </a:pPr>
            <a:r>
              <a:rPr lang="en-CA" sz="2000" dirty="0" smtClean="0">
                <a:effectLst/>
              </a:rPr>
              <a:t>Click Report History on the left side of the page.</a:t>
            </a:r>
          </a:p>
          <a:p>
            <a:pPr marL="1371600" lvl="2" indent="-457200">
              <a:buFont typeface="Wingdings" pitchFamily="2" charset="2"/>
              <a:buAutoNum type="arabicPeriod"/>
            </a:pPr>
            <a:r>
              <a:rPr lang="en-CA" sz="2000" dirty="0" smtClean="0">
                <a:effectLst/>
              </a:rPr>
              <a:t>Click the New Snapshot button in the report viewer toolbar. An entry for a report history snapshot appears.</a:t>
            </a:r>
          </a:p>
          <a:p>
            <a:pPr marL="1371600" lvl="2" indent="-457200">
              <a:buFont typeface="Wingdings" pitchFamily="2" charset="2"/>
              <a:buAutoNum type="arabicPeriod"/>
            </a:pPr>
            <a:r>
              <a:rPr lang="en-CA" sz="2000" dirty="0" smtClean="0">
                <a:effectLst/>
              </a:rPr>
              <a:t>Click the New Snapshot button two more times to create two more report history snapshots.</a:t>
            </a:r>
          </a:p>
          <a:p>
            <a:pPr marL="1371600" lvl="2" indent="-457200">
              <a:buFont typeface="Wingdings" pitchFamily="2" charset="2"/>
              <a:buAutoNum type="arabicPeriod"/>
            </a:pPr>
            <a:r>
              <a:rPr lang="en-CA" sz="2000" dirty="0" smtClean="0">
                <a:effectLst/>
              </a:rPr>
              <a:t>Click the link in the Last Run column to the first report history snapshot you created. This report should appear in a new browser window.</a:t>
            </a:r>
          </a:p>
          <a:p>
            <a:pPr marL="1371600" lvl="2" indent="-457200">
              <a:buFont typeface="Wingdings" pitchFamily="2" charset="2"/>
              <a:buAutoNum type="arabicPeriod"/>
            </a:pPr>
            <a:r>
              <a:rPr lang="en-CA" sz="2000" dirty="0" smtClean="0">
                <a:effectLst/>
              </a:rPr>
              <a:t>Open the other two report history snapshots, and compare all three.</a:t>
            </a:r>
          </a:p>
          <a:p>
            <a:pPr marL="1371600" lvl="2" indent="-457200">
              <a:buFont typeface="Wingdings" pitchFamily="2" charset="2"/>
              <a:buAutoNum type="arabicPeriod"/>
            </a:pPr>
            <a:endParaRPr lang="en-CA" sz="800" dirty="0" smtClean="0">
              <a:effectLst/>
            </a:endParaRPr>
          </a:p>
          <a:p>
            <a:pPr marL="971550" lvl="1" indent="-457200"/>
            <a:r>
              <a:rPr lang="en-CA" sz="2200" dirty="0" smtClean="0">
                <a:effectLst/>
              </a:rPr>
              <a:t>As with the cached report instances, the report history snapshots store the intermediate format of the report. Because of this, you can export this report to any of the rendering formats.</a:t>
            </a:r>
            <a:endParaRPr lang="en-CA" sz="2200" dirty="0" smtClean="0">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lnSpc>
                <a:spcPct val="80000"/>
              </a:lnSpc>
            </a:pPr>
            <a:r>
              <a:rPr lang="en-CA" sz="2700" b="1" dirty="0" smtClean="0">
                <a:effectLst/>
              </a:rPr>
              <a:t>Report History Snapshots and Report Parameters</a:t>
            </a:r>
            <a:endParaRPr lang="en-CA" sz="2700" dirty="0" smtClean="0">
              <a:effectLst/>
            </a:endParaRPr>
          </a:p>
          <a:p>
            <a:pPr marL="990600" lvl="1" indent="-533400">
              <a:lnSpc>
                <a:spcPct val="85000"/>
              </a:lnSpc>
              <a:spcBef>
                <a:spcPct val="10000"/>
              </a:spcBef>
            </a:pPr>
            <a:r>
              <a:rPr lang="en-CA" sz="2000" dirty="0" smtClean="0">
                <a:effectLst/>
              </a:rPr>
              <a:t>To make our </a:t>
            </a:r>
            <a:r>
              <a:rPr lang="en-CA" sz="2000" dirty="0" err="1" smtClean="0">
                <a:effectLst/>
              </a:rPr>
              <a:t>TransportMonitor</a:t>
            </a:r>
            <a:r>
              <a:rPr lang="en-CA" sz="2000" dirty="0" smtClean="0">
                <a:effectLst/>
              </a:rPr>
              <a:t> report work with report history snapshots, we had to provide a default value for the transport number parameter. These parameters cannot be changed when each snapshot is created. </a:t>
            </a:r>
          </a:p>
          <a:p>
            <a:pPr marL="990600" lvl="1" indent="-533400">
              <a:lnSpc>
                <a:spcPct val="85000"/>
              </a:lnSpc>
              <a:spcBef>
                <a:spcPct val="10000"/>
              </a:spcBef>
            </a:pPr>
            <a:r>
              <a:rPr lang="en-CA" sz="2000" dirty="0" smtClean="0">
                <a:effectLst/>
              </a:rPr>
              <a:t>Essentially, we are saving report history snapshots for only one transport. To save report history snapshots for other transports, we need to create linked reports with parameters defaulted to the other transport numbers.</a:t>
            </a:r>
          </a:p>
          <a:p>
            <a:pPr marL="1371600" lvl="2" indent="-457200">
              <a:lnSpc>
                <a:spcPct val="85000"/>
              </a:lnSpc>
              <a:spcBef>
                <a:spcPct val="10000"/>
              </a:spcBef>
              <a:buFont typeface="Wingdings" pitchFamily="2" charset="2"/>
              <a:buAutoNum type="arabicPeriod"/>
            </a:pPr>
            <a:r>
              <a:rPr lang="en-CA" sz="1900" dirty="0" smtClean="0">
                <a:effectLst/>
              </a:rPr>
              <a:t>Click the Properties tab.</a:t>
            </a:r>
          </a:p>
          <a:p>
            <a:pPr marL="1371600" lvl="2" indent="-457200">
              <a:lnSpc>
                <a:spcPct val="85000"/>
              </a:lnSpc>
              <a:spcBef>
                <a:spcPct val="10000"/>
              </a:spcBef>
              <a:buFont typeface="Wingdings" pitchFamily="2" charset="2"/>
              <a:buAutoNum type="arabicPeriod"/>
            </a:pPr>
            <a:r>
              <a:rPr lang="en-CA" sz="1900" dirty="0" smtClean="0">
                <a:effectLst/>
              </a:rPr>
              <a:t>Click </a:t>
            </a:r>
            <a:r>
              <a:rPr lang="en-CA" sz="1900" dirty="0" smtClean="0">
                <a:effectLst/>
              </a:rPr>
              <a:t>Create Linked Report.</a:t>
            </a:r>
          </a:p>
          <a:p>
            <a:pPr marL="1371600" lvl="2" indent="-457200">
              <a:lnSpc>
                <a:spcPct val="85000"/>
              </a:lnSpc>
              <a:spcBef>
                <a:spcPct val="10000"/>
              </a:spcBef>
              <a:buFont typeface="Wingdings" pitchFamily="2" charset="2"/>
              <a:buAutoNum type="arabicPeriod"/>
            </a:pPr>
            <a:r>
              <a:rPr lang="en-CA" sz="1900" dirty="0" smtClean="0">
                <a:effectLst/>
              </a:rPr>
              <a:t>Type </a:t>
            </a:r>
            <a:r>
              <a:rPr lang="en-CA" sz="1900" b="1" dirty="0" smtClean="0">
                <a:effectLst/>
              </a:rPr>
              <a:t>Transport 1305 Monitor </a:t>
            </a:r>
            <a:r>
              <a:rPr lang="en-CA" sz="1900" dirty="0" smtClean="0">
                <a:effectLst/>
              </a:rPr>
              <a:t>for Name and </a:t>
            </a:r>
            <a:r>
              <a:rPr lang="en-CA" sz="1900" b="1" dirty="0" smtClean="0">
                <a:effectLst/>
              </a:rPr>
              <a:t>The Transport Monitor Report for Transport 1305 </a:t>
            </a:r>
            <a:r>
              <a:rPr lang="en-CA" sz="1900" dirty="0" smtClean="0">
                <a:effectLst/>
              </a:rPr>
              <a:t>for Description.</a:t>
            </a:r>
          </a:p>
          <a:p>
            <a:pPr marL="1371600" lvl="2" indent="-457200">
              <a:lnSpc>
                <a:spcPct val="85000"/>
              </a:lnSpc>
              <a:spcBef>
                <a:spcPct val="10000"/>
              </a:spcBef>
              <a:buFont typeface="Wingdings" pitchFamily="2" charset="2"/>
              <a:buAutoNum type="arabicPeriod"/>
            </a:pPr>
            <a:r>
              <a:rPr lang="en-CA" sz="1900" dirty="0" smtClean="0">
                <a:effectLst/>
              </a:rPr>
              <a:t>Click OK. The linked report executes.</a:t>
            </a:r>
          </a:p>
          <a:p>
            <a:pPr marL="1371600" lvl="2" indent="-457200">
              <a:lnSpc>
                <a:spcPct val="85000"/>
              </a:lnSpc>
              <a:spcBef>
                <a:spcPct val="10000"/>
              </a:spcBef>
              <a:buFont typeface="Wingdings" pitchFamily="2" charset="2"/>
              <a:buAutoNum type="arabicPeriod"/>
            </a:pPr>
            <a:r>
              <a:rPr lang="en-CA" sz="1900" dirty="0" smtClean="0">
                <a:effectLst/>
              </a:rPr>
              <a:t>Click the Transport 1305 Monitor link at the top of the page. This takes us to the Properties page for the report.</a:t>
            </a:r>
          </a:p>
          <a:p>
            <a:pPr marL="1371600" lvl="2" indent="-457200">
              <a:lnSpc>
                <a:spcPct val="85000"/>
              </a:lnSpc>
              <a:spcBef>
                <a:spcPct val="10000"/>
              </a:spcBef>
              <a:buFont typeface="Wingdings" pitchFamily="2" charset="2"/>
              <a:buAutoNum type="arabicPeriod"/>
            </a:pPr>
            <a:r>
              <a:rPr lang="en-CA" sz="1900" dirty="0" smtClean="0">
                <a:effectLst/>
              </a:rPr>
              <a:t>Click Parameters on the left side of the page.</a:t>
            </a:r>
          </a:p>
          <a:p>
            <a:pPr marL="1371600" lvl="2" indent="-457200">
              <a:lnSpc>
                <a:spcPct val="85000"/>
              </a:lnSpc>
              <a:spcBef>
                <a:spcPct val="10000"/>
              </a:spcBef>
              <a:buFont typeface="Wingdings" pitchFamily="2" charset="2"/>
              <a:buAutoNum type="arabicPeriod"/>
            </a:pPr>
            <a:r>
              <a:rPr lang="en-CA" sz="1900" dirty="0" smtClean="0">
                <a:effectLst/>
              </a:rPr>
              <a:t>Change Default Value to 1305.</a:t>
            </a:r>
          </a:p>
          <a:p>
            <a:pPr marL="1371600" lvl="2" indent="-457200">
              <a:lnSpc>
                <a:spcPct val="85000"/>
              </a:lnSpc>
              <a:spcBef>
                <a:spcPct val="10000"/>
              </a:spcBef>
              <a:buFont typeface="Wingdings" pitchFamily="2" charset="2"/>
              <a:buAutoNum type="arabicPeriod"/>
            </a:pPr>
            <a:r>
              <a:rPr lang="en-CA" sz="1900" dirty="0" smtClean="0">
                <a:effectLst/>
              </a:rPr>
              <a:t>Click Apply.</a:t>
            </a:r>
          </a:p>
          <a:p>
            <a:pPr marL="1371600" lvl="2" indent="-457200">
              <a:lnSpc>
                <a:spcPct val="85000"/>
              </a:lnSpc>
              <a:spcBef>
                <a:spcPct val="10000"/>
              </a:spcBef>
              <a:buFont typeface="Wingdings" pitchFamily="2" charset="2"/>
              <a:buAutoNum type="arabicPeriod"/>
            </a:pPr>
            <a:r>
              <a:rPr lang="en-CA" sz="1900" dirty="0" smtClean="0">
                <a:effectLst/>
              </a:rPr>
              <a:t>Click Report History on the left side of the page.</a:t>
            </a:r>
          </a:p>
          <a:p>
            <a:pPr marL="1371600" lvl="2" indent="-457200">
              <a:lnSpc>
                <a:spcPct val="85000"/>
              </a:lnSpc>
              <a:spcBef>
                <a:spcPct val="10000"/>
              </a:spcBef>
              <a:buFont typeface="Wingdings" pitchFamily="2" charset="2"/>
              <a:buAutoNum type="arabicPeriod"/>
            </a:pPr>
            <a:r>
              <a:rPr lang="en-CA" sz="1900" dirty="0" smtClean="0">
                <a:effectLst/>
              </a:rPr>
              <a:t>Click New Snapshot.</a:t>
            </a:r>
          </a:p>
          <a:p>
            <a:pPr marL="1371600" lvl="2" indent="-457200">
              <a:lnSpc>
                <a:spcPct val="85000"/>
              </a:lnSpc>
              <a:spcBef>
                <a:spcPct val="10000"/>
              </a:spcBef>
              <a:buFont typeface="Wingdings" pitchFamily="2" charset="2"/>
              <a:buAutoNum type="arabicPeriod"/>
            </a:pPr>
            <a:r>
              <a:rPr lang="en-CA" sz="1900" dirty="0" smtClean="0">
                <a:effectLst/>
              </a:rPr>
              <a:t>Click the entry for the new snapshot to view it. You can see this is a snapshot for transport number 1305.</a:t>
            </a:r>
          </a:p>
          <a:p>
            <a:pPr marL="1371600" lvl="2" indent="-457200">
              <a:lnSpc>
                <a:spcPct val="85000"/>
              </a:lnSpc>
              <a:spcBef>
                <a:spcPct val="10000"/>
              </a:spcBef>
              <a:buFont typeface="Wingdings" pitchFamily="2" charset="2"/>
              <a:buAutoNum type="arabicPeriod"/>
            </a:pPr>
            <a:r>
              <a:rPr lang="en-CA" sz="1900" dirty="0" smtClean="0">
                <a:effectLst/>
              </a:rPr>
              <a:t>Close the browser window containing your report history snapshot.</a:t>
            </a:r>
            <a:endParaRPr lang="en-CA" sz="1900" dirty="0" smtClean="0">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eaLnBrk="1" hangingPunct="1"/>
            <a:r>
              <a:rPr lang="en-CA" sz="2800" b="1" dirty="0" smtClean="0">
                <a:effectLst/>
              </a:rPr>
              <a:t>Setting Limits on the Number of Report History Snapshots</a:t>
            </a:r>
            <a:endParaRPr lang="en-CA" sz="2800" dirty="0" smtClean="0">
              <a:effectLst/>
            </a:endParaRPr>
          </a:p>
          <a:p>
            <a:pPr marL="990600" lvl="1" indent="-533400"/>
            <a:r>
              <a:rPr lang="en-CA" sz="2000" dirty="0" smtClean="0">
                <a:effectLst/>
              </a:rPr>
              <a:t>Reporting Services provides a way to limit the number of history snapshots saved for any given report. Let’s take a look and put a limit on our </a:t>
            </a:r>
            <a:r>
              <a:rPr lang="en-CA" sz="2000" dirty="0" err="1" smtClean="0">
                <a:effectLst/>
              </a:rPr>
              <a:t>TransportMonitor</a:t>
            </a:r>
            <a:r>
              <a:rPr lang="en-CA" sz="2000" dirty="0" smtClean="0">
                <a:effectLst/>
              </a:rPr>
              <a:t> report snapshots at the same time</a:t>
            </a:r>
            <a:r>
              <a:rPr lang="en-CA" sz="2000" dirty="0" smtClean="0">
                <a:effectLst/>
              </a:rPr>
              <a:t>.</a:t>
            </a:r>
          </a:p>
          <a:p>
            <a:pPr marL="990600" lvl="1" indent="-533400"/>
            <a:endParaRPr lang="en-CA" sz="2000" dirty="0" smtClean="0">
              <a:effectLst/>
            </a:endParaRPr>
          </a:p>
          <a:p>
            <a:pPr marL="1371600" lvl="2" indent="-457200">
              <a:buFont typeface="Wingdings" pitchFamily="2" charset="2"/>
              <a:buAutoNum type="arabicPeriod"/>
            </a:pPr>
            <a:r>
              <a:rPr lang="en-CA" sz="2000" dirty="0" smtClean="0">
                <a:effectLst/>
              </a:rPr>
              <a:t>Click Snapshot Options on the left side of the page.</a:t>
            </a:r>
          </a:p>
          <a:p>
            <a:pPr marL="1371600" lvl="2" indent="-457200">
              <a:buFont typeface="Wingdings" pitchFamily="2" charset="2"/>
              <a:buAutoNum type="arabicPeriod"/>
            </a:pPr>
            <a:r>
              <a:rPr lang="en-CA" sz="2000" dirty="0" smtClean="0">
                <a:effectLst/>
              </a:rPr>
              <a:t>In the Select the number of snapshots to keep section of the page, select the Limit the copies of report history option.</a:t>
            </a:r>
          </a:p>
          <a:p>
            <a:pPr marL="1371600" lvl="2" indent="-457200">
              <a:buFont typeface="Wingdings" pitchFamily="2" charset="2"/>
              <a:buAutoNum type="arabicPeriod"/>
            </a:pPr>
            <a:r>
              <a:rPr lang="en-CA" sz="2000" dirty="0" smtClean="0">
                <a:effectLst/>
              </a:rPr>
              <a:t>Set the limit to 5.</a:t>
            </a:r>
          </a:p>
          <a:p>
            <a:pPr marL="1371600" lvl="2" indent="-457200">
              <a:buFont typeface="Wingdings" pitchFamily="2" charset="2"/>
              <a:buAutoNum type="arabicPeriod"/>
            </a:pPr>
            <a:r>
              <a:rPr lang="en-CA" sz="2000" dirty="0" smtClean="0">
                <a:effectLst/>
              </a:rPr>
              <a:t>Click Apply to save your changes to the history snapshot settings.</a:t>
            </a:r>
          </a:p>
          <a:p>
            <a:pPr marL="1371600" lvl="2" indent="-457200">
              <a:buFont typeface="Wingdings" pitchFamily="2" charset="2"/>
              <a:buAutoNum type="arabicPeriod"/>
            </a:pPr>
            <a:r>
              <a:rPr lang="en-CA" sz="2000" dirty="0" smtClean="0">
                <a:effectLst/>
              </a:rPr>
              <a:t>Click OK in response to the warning dialog box.</a:t>
            </a:r>
          </a:p>
          <a:p>
            <a:pPr marL="1371600" lvl="2" indent="-457200">
              <a:buFont typeface="Wingdings" pitchFamily="2" charset="2"/>
              <a:buAutoNum type="arabicPeriod"/>
            </a:pPr>
            <a:r>
              <a:rPr lang="en-CA" sz="2000" dirty="0" smtClean="0">
                <a:effectLst/>
              </a:rPr>
              <a:t>Click Report History.</a:t>
            </a:r>
            <a:endParaRPr lang="en-CA" sz="2000" dirty="0" smtClean="0">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0000"/>
              </a:lnSpc>
            </a:pPr>
            <a:r>
              <a:rPr lang="en-CA" sz="2800" b="1" dirty="0" smtClean="0">
                <a:effectLst/>
              </a:rPr>
              <a:t>Updating Report Definitions and Report History Snapshots</a:t>
            </a:r>
            <a:endParaRPr lang="en-CA" sz="2800" dirty="0" smtClean="0">
              <a:effectLst/>
            </a:endParaRPr>
          </a:p>
          <a:p>
            <a:pPr marL="990600" lvl="1" indent="-533400">
              <a:lnSpc>
                <a:spcPct val="90000"/>
              </a:lnSpc>
            </a:pPr>
            <a:r>
              <a:rPr lang="en-CA" sz="2000" dirty="0" smtClean="0">
                <a:effectLst/>
              </a:rPr>
              <a:t>One of the best features of report history snapshots is this: They are not lost if the definition of the underlying report is changed. Let’s see this in action.</a:t>
            </a:r>
          </a:p>
          <a:p>
            <a:pPr marL="1371600" lvl="2" indent="-457200">
              <a:lnSpc>
                <a:spcPct val="90000"/>
              </a:lnSpc>
              <a:buFont typeface="Wingdings" pitchFamily="2" charset="2"/>
              <a:buAutoNum type="arabicPeriod"/>
            </a:pPr>
            <a:r>
              <a:rPr lang="en-CA" sz="2000" dirty="0" smtClean="0">
                <a:effectLst/>
              </a:rPr>
              <a:t>Open the </a:t>
            </a:r>
            <a:r>
              <a:rPr lang="en-CA" sz="2000" dirty="0" err="1" smtClean="0">
                <a:effectLst/>
              </a:rPr>
              <a:t>TransportMonitor</a:t>
            </a:r>
            <a:r>
              <a:rPr lang="en-CA" sz="2000" dirty="0" smtClean="0">
                <a:effectLst/>
              </a:rPr>
              <a:t> report in your report authoring environment of choice.</a:t>
            </a:r>
          </a:p>
          <a:p>
            <a:pPr marL="1371600" lvl="2" indent="-457200">
              <a:lnSpc>
                <a:spcPct val="90000"/>
              </a:lnSpc>
              <a:buFont typeface="Wingdings" pitchFamily="2" charset="2"/>
              <a:buAutoNum type="arabicPeriod"/>
            </a:pPr>
            <a:r>
              <a:rPr lang="en-CA" sz="2000" dirty="0" smtClean="0">
                <a:effectLst/>
              </a:rPr>
              <a:t>In the Report Data window, right-click the entry for the </a:t>
            </a:r>
            <a:r>
              <a:rPr lang="en-CA" sz="2000" dirty="0" err="1" smtClean="0">
                <a:effectLst/>
              </a:rPr>
              <a:t>TransportMonitor</a:t>
            </a:r>
            <a:r>
              <a:rPr lang="en-CA" sz="2000" dirty="0" smtClean="0">
                <a:effectLst/>
              </a:rPr>
              <a:t> dataset, and select Dataset Properties from the context menu. The Dataset Properties dialog box appears.</a:t>
            </a:r>
          </a:p>
          <a:p>
            <a:pPr marL="1371600" lvl="2" indent="-457200">
              <a:lnSpc>
                <a:spcPct val="90000"/>
              </a:lnSpc>
              <a:buFont typeface="Wingdings" pitchFamily="2" charset="2"/>
              <a:buAutoNum type="arabicPeriod"/>
            </a:pPr>
            <a:r>
              <a:rPr lang="en-CA" sz="2000" dirty="0" smtClean="0">
                <a:effectLst/>
              </a:rPr>
              <a:t>Select the Filters page.</a:t>
            </a:r>
          </a:p>
          <a:p>
            <a:pPr marL="1371600" lvl="2" indent="-457200">
              <a:lnSpc>
                <a:spcPct val="90000"/>
              </a:lnSpc>
              <a:buFont typeface="Wingdings" pitchFamily="2" charset="2"/>
              <a:buAutoNum type="arabicPeriod"/>
            </a:pPr>
            <a:r>
              <a:rPr lang="en-CA" sz="2000" dirty="0" smtClean="0">
                <a:effectLst/>
              </a:rPr>
              <a:t>Click the Add button to add a filter.</a:t>
            </a:r>
          </a:p>
          <a:p>
            <a:pPr marL="1371600" lvl="2" indent="-457200">
              <a:lnSpc>
                <a:spcPct val="90000"/>
              </a:lnSpc>
              <a:buFont typeface="Wingdings" pitchFamily="2" charset="2"/>
              <a:buAutoNum type="arabicPeriod"/>
            </a:pPr>
            <a:r>
              <a:rPr lang="en-CA" sz="2000" dirty="0" smtClean="0">
                <a:effectLst/>
              </a:rPr>
              <a:t>Select [Item] from the Expression drop-down list. Select &lt;&gt; from the Operator drop-down list. Enter Thruster for the Value. This filter removes the thruster data from the report.</a:t>
            </a:r>
          </a:p>
          <a:p>
            <a:pPr marL="1371600" lvl="2" indent="-457200">
              <a:lnSpc>
                <a:spcPct val="90000"/>
              </a:lnSpc>
              <a:buFont typeface="Wingdings" pitchFamily="2" charset="2"/>
              <a:buAutoNum type="arabicPeriod"/>
            </a:pPr>
            <a:r>
              <a:rPr lang="en-CA" sz="2000" dirty="0" smtClean="0">
                <a:effectLst/>
              </a:rPr>
              <a:t>Click OK to exit the Dataset Properties dialog box.</a:t>
            </a:r>
          </a:p>
          <a:p>
            <a:pPr marL="1371600" lvl="2" indent="-457200">
              <a:lnSpc>
                <a:spcPct val="90000"/>
              </a:lnSpc>
              <a:buFont typeface="Wingdings" pitchFamily="2" charset="2"/>
              <a:buAutoNum type="arabicPeriod"/>
            </a:pPr>
            <a:r>
              <a:rPr lang="en-CA" sz="2000" dirty="0" smtClean="0">
                <a:effectLst/>
              </a:rPr>
              <a:t>Preview/Run the report. Check 1304 in the Transports drop-down list, and click View Report. Note the Thruster graph is missing.</a:t>
            </a:r>
          </a:p>
          <a:p>
            <a:pPr marL="1371600" lvl="2" indent="-457200">
              <a:lnSpc>
                <a:spcPct val="90000"/>
              </a:lnSpc>
              <a:buFont typeface="Wingdings" pitchFamily="2" charset="2"/>
              <a:buAutoNum type="arabicPeriod"/>
            </a:pPr>
            <a:r>
              <a:rPr lang="en-CA" sz="2000" dirty="0" smtClean="0">
                <a:effectLst/>
              </a:rPr>
              <a:t>Save the report.</a:t>
            </a:r>
          </a:p>
          <a:p>
            <a:pPr marL="1371600" lvl="2" indent="-457200">
              <a:lnSpc>
                <a:spcPct val="90000"/>
              </a:lnSpc>
              <a:buFont typeface="Wingdings" pitchFamily="2" charset="2"/>
              <a:buAutoNum type="arabicPeriod"/>
            </a:pPr>
            <a:r>
              <a:rPr lang="en-CA" sz="2000" dirty="0" smtClean="0">
                <a:effectLst/>
              </a:rPr>
              <a:t>If you are using SSDT or Visual Studio, deploy the report.</a:t>
            </a:r>
          </a:p>
          <a:p>
            <a:pPr marL="1371600" lvl="2" indent="-457200">
              <a:lnSpc>
                <a:spcPct val="90000"/>
              </a:lnSpc>
              <a:buFont typeface="Wingdings" pitchFamily="2" charset="2"/>
              <a:buAutoNum type="arabicPeriod"/>
            </a:pPr>
            <a:r>
              <a:rPr lang="en-CA" sz="2000" dirty="0" smtClean="0">
                <a:effectLst/>
              </a:rPr>
              <a:t>Close your development environment.</a:t>
            </a:r>
            <a:endParaRPr lang="en-CA" sz="2000" dirty="0" smtClean="0">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80000"/>
              </a:lnSpc>
            </a:pPr>
            <a:r>
              <a:rPr lang="en-CA" sz="2800" b="1" dirty="0" smtClean="0">
                <a:effectLst/>
              </a:rPr>
              <a:t>Updating Report Definitions and Report History Snapshots</a:t>
            </a:r>
            <a:endParaRPr lang="en-CA" sz="2800" dirty="0" smtClean="0">
              <a:effectLst/>
            </a:endParaRPr>
          </a:p>
          <a:p>
            <a:pPr marL="1371600" lvl="2" indent="-457200">
              <a:lnSpc>
                <a:spcPct val="80000"/>
              </a:lnSpc>
              <a:buFont typeface="Wingdings" pitchFamily="2" charset="2"/>
              <a:buAutoNum type="arabicPeriod" startAt="10"/>
            </a:pPr>
            <a:r>
              <a:rPr lang="en-CA" sz="2000" dirty="0" smtClean="0">
                <a:effectLst/>
              </a:rPr>
              <a:t>Close your development environment.</a:t>
            </a:r>
          </a:p>
          <a:p>
            <a:pPr marL="1371600" lvl="2" indent="-457200">
              <a:lnSpc>
                <a:spcPct val="80000"/>
              </a:lnSpc>
              <a:buFont typeface="Wingdings" pitchFamily="2" charset="2"/>
              <a:buAutoNum type="arabicPeriod" startAt="10"/>
            </a:pPr>
            <a:r>
              <a:rPr lang="en-CA" sz="2000" dirty="0" smtClean="0">
                <a:effectLst/>
              </a:rPr>
              <a:t>Return to the Report Manager in your browser.</a:t>
            </a:r>
          </a:p>
          <a:p>
            <a:pPr marL="1371600" lvl="2" indent="-457200">
              <a:lnSpc>
                <a:spcPct val="80000"/>
              </a:lnSpc>
              <a:buFont typeface="Wingdings" pitchFamily="2" charset="2"/>
              <a:buAutoNum type="arabicPeriod" startAt="10"/>
            </a:pPr>
            <a:r>
              <a:rPr lang="en-CA" sz="2000" dirty="0" smtClean="0">
                <a:effectLst/>
              </a:rPr>
              <a:t>If you are using Report Builder, you need to reset the parameter default. Go to the Parameters page to select the Has Default check box, type 1304 for Default Value, and click Apply.</a:t>
            </a:r>
          </a:p>
          <a:p>
            <a:pPr marL="1371600" lvl="2" indent="-457200">
              <a:lnSpc>
                <a:spcPct val="80000"/>
              </a:lnSpc>
              <a:buFont typeface="Wingdings" pitchFamily="2" charset="2"/>
              <a:buAutoNum type="arabicPeriod" startAt="10"/>
            </a:pPr>
            <a:r>
              <a:rPr lang="en-CA" sz="2000" dirty="0" smtClean="0">
                <a:effectLst/>
              </a:rPr>
              <a:t>Click the large </a:t>
            </a:r>
            <a:r>
              <a:rPr lang="en-CA" sz="2000" dirty="0" err="1" smtClean="0">
                <a:effectLst/>
              </a:rPr>
              <a:t>TransportMonitor</a:t>
            </a:r>
            <a:r>
              <a:rPr lang="en-CA" sz="2000" dirty="0" smtClean="0">
                <a:effectLst/>
              </a:rPr>
              <a:t> title to run the report. Note the report now includes our change, eliminating the thruster data from the report.</a:t>
            </a:r>
          </a:p>
          <a:p>
            <a:pPr marL="1371600" lvl="2" indent="-457200">
              <a:lnSpc>
                <a:spcPct val="80000"/>
              </a:lnSpc>
              <a:buFont typeface="Wingdings" pitchFamily="2" charset="2"/>
              <a:buAutoNum type="arabicPeriod" startAt="10"/>
            </a:pPr>
            <a:r>
              <a:rPr lang="en-CA" sz="2000" dirty="0" smtClean="0">
                <a:effectLst/>
              </a:rPr>
              <a:t>Click the </a:t>
            </a:r>
            <a:r>
              <a:rPr lang="en-CA" sz="2000" dirty="0" err="1" smtClean="0">
                <a:effectLst/>
              </a:rPr>
              <a:t>TransportMonitor</a:t>
            </a:r>
            <a:r>
              <a:rPr lang="en-CA" sz="2000" dirty="0" smtClean="0">
                <a:effectLst/>
              </a:rPr>
              <a:t> link at the top of the page. This should return you to the Report History page. We still have some report history snapshots based on the old report definition.</a:t>
            </a:r>
          </a:p>
          <a:p>
            <a:pPr marL="1371600" lvl="2" indent="-457200">
              <a:lnSpc>
                <a:spcPct val="80000"/>
              </a:lnSpc>
              <a:buFont typeface="Wingdings" pitchFamily="2" charset="2"/>
              <a:buAutoNum type="arabicPeriod" startAt="10"/>
            </a:pPr>
            <a:r>
              <a:rPr lang="en-CA" sz="2000" dirty="0" smtClean="0">
                <a:effectLst/>
              </a:rPr>
              <a:t>Click New Snapshot to manually create a report history snapshot based on the new report definition. Our five-history-snapshot limit is still in effect, so one of the old history snapshots may have to be deleted to make room for the new one.</a:t>
            </a:r>
          </a:p>
          <a:p>
            <a:pPr marL="1371600" lvl="2" indent="-457200">
              <a:lnSpc>
                <a:spcPct val="80000"/>
              </a:lnSpc>
              <a:buFont typeface="Wingdings" pitchFamily="2" charset="2"/>
              <a:buAutoNum type="arabicPeriod" startAt="10"/>
            </a:pPr>
            <a:r>
              <a:rPr lang="en-CA" sz="2000" dirty="0" smtClean="0">
                <a:effectLst/>
              </a:rPr>
              <a:t>Click the most recent history snapshot to view it. It does not contain thruster data because it is based on the new report definition.</a:t>
            </a:r>
          </a:p>
          <a:p>
            <a:pPr marL="1371600" lvl="2" indent="-457200">
              <a:lnSpc>
                <a:spcPct val="80000"/>
              </a:lnSpc>
              <a:buFont typeface="Wingdings" pitchFamily="2" charset="2"/>
              <a:buAutoNum type="arabicPeriod" startAt="10"/>
            </a:pPr>
            <a:r>
              <a:rPr lang="en-CA" sz="2000" dirty="0" smtClean="0">
                <a:effectLst/>
              </a:rPr>
              <a:t>Close this browser window.</a:t>
            </a:r>
          </a:p>
          <a:p>
            <a:pPr marL="1371600" lvl="2" indent="-457200">
              <a:lnSpc>
                <a:spcPct val="80000"/>
              </a:lnSpc>
              <a:buFont typeface="Wingdings" pitchFamily="2" charset="2"/>
              <a:buAutoNum type="arabicPeriod" startAt="10"/>
            </a:pPr>
            <a:r>
              <a:rPr lang="en-CA" sz="2000" dirty="0" smtClean="0">
                <a:effectLst/>
              </a:rPr>
              <a:t>Click the oldest history snapshot to view it. It does contain thruster data because it is based on the old report definition.</a:t>
            </a:r>
          </a:p>
          <a:p>
            <a:pPr marL="1371600" lvl="2" indent="-457200">
              <a:lnSpc>
                <a:spcPct val="80000"/>
              </a:lnSpc>
              <a:buFont typeface="Wingdings" pitchFamily="2" charset="2"/>
              <a:buAutoNum type="arabicPeriod" startAt="10"/>
            </a:pPr>
            <a:r>
              <a:rPr lang="en-CA" sz="2000" dirty="0" smtClean="0">
                <a:effectLst/>
              </a:rPr>
              <a:t>Close this browser window.</a:t>
            </a:r>
            <a:endParaRPr lang="en-CA" sz="2000" dirty="0" smtClean="0">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Subscriptions</a:t>
            </a:r>
            <a:endParaRPr lang="en-CA" sz="2800" dirty="0" smtClean="0">
              <a:effectLst/>
            </a:endParaRPr>
          </a:p>
          <a:p>
            <a:pPr marL="990600" lvl="1" indent="-533400"/>
            <a:r>
              <a:rPr lang="en-CA" sz="2200" dirty="0" smtClean="0">
                <a:effectLst/>
              </a:rPr>
              <a:t>Up to this point, we have discussed only one way for users to receive reports. </a:t>
            </a:r>
          </a:p>
          <a:p>
            <a:pPr marL="990600" lvl="1" indent="-533400"/>
            <a:r>
              <a:rPr lang="en-CA" sz="2200" dirty="0" smtClean="0">
                <a:effectLst/>
              </a:rPr>
              <a:t>They log on to the Report Manager site, find the report they want, and execute it, which is known as </a:t>
            </a:r>
            <a:r>
              <a:rPr lang="en-CA" sz="2200" i="1" dirty="0" smtClean="0">
                <a:effectLst/>
              </a:rPr>
              <a:t>pull </a:t>
            </a:r>
            <a:r>
              <a:rPr lang="en-CA" sz="2200" dirty="0" smtClean="0">
                <a:effectLst/>
              </a:rPr>
              <a:t>technology. </a:t>
            </a:r>
          </a:p>
          <a:p>
            <a:pPr marL="990600" lvl="1" indent="-533400"/>
            <a:r>
              <a:rPr lang="en-CA" sz="2200" dirty="0" smtClean="0">
                <a:effectLst/>
              </a:rPr>
              <a:t>The user pulls the information out of Reporting Services by initiating the execution of the report.</a:t>
            </a:r>
          </a:p>
          <a:p>
            <a:pPr marL="990600" lvl="1" indent="-533400"/>
            <a:r>
              <a:rPr lang="en-CA" sz="2200" dirty="0" smtClean="0">
                <a:effectLst/>
              </a:rPr>
              <a:t>Reporting Services also supports push technology for delivering reports. </a:t>
            </a:r>
          </a:p>
          <a:p>
            <a:pPr marL="990600" lvl="1" indent="-533400"/>
            <a:r>
              <a:rPr lang="en-CA" sz="2200" dirty="0" smtClean="0">
                <a:effectLst/>
              </a:rPr>
              <a:t>In a </a:t>
            </a:r>
            <a:r>
              <a:rPr lang="en-CA" sz="2200" i="1" dirty="0" smtClean="0">
                <a:effectLst/>
              </a:rPr>
              <a:t>push </a:t>
            </a:r>
            <a:r>
              <a:rPr lang="en-CA" sz="2200" dirty="0" smtClean="0">
                <a:effectLst/>
              </a:rPr>
              <a:t>technology scenario, Reporting Services initiates the execution of the report and then sends the report to the user. </a:t>
            </a:r>
          </a:p>
          <a:p>
            <a:pPr marL="990600" lvl="1" indent="-533400"/>
            <a:r>
              <a:rPr lang="en-CA" sz="2200" dirty="0" smtClean="0">
                <a:effectLst/>
              </a:rPr>
              <a:t>This is done through the report subscription.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pPr eaLnBrk="1" hangingPunct="1"/>
            <a:r>
              <a:rPr lang="en-CA" sz="2800" b="1" dirty="0" smtClean="0">
                <a:effectLst/>
              </a:rPr>
              <a:t>Saving Report Parts on the Report Server</a:t>
            </a:r>
          </a:p>
          <a:p>
            <a:pPr lvl="1">
              <a:lnSpc>
                <a:spcPct val="90000"/>
              </a:lnSpc>
              <a:spcBef>
                <a:spcPct val="15000"/>
              </a:spcBef>
            </a:pPr>
            <a:r>
              <a:rPr lang="en-CA" sz="2200" dirty="0" smtClean="0">
                <a:effectLst/>
              </a:rPr>
              <a:t>Saving report parts to the report server is as easy as saving existing datasets as shared datasets. Let’s give it a try.</a:t>
            </a:r>
          </a:p>
          <a:p>
            <a:pPr marL="1257300" lvl="2" indent="-342900">
              <a:lnSpc>
                <a:spcPct val="90000"/>
              </a:lnSpc>
              <a:spcBef>
                <a:spcPct val="15000"/>
              </a:spcBef>
              <a:buFont typeface="+mj-lt"/>
              <a:buAutoNum type="arabicPeriod"/>
            </a:pPr>
            <a:r>
              <a:rPr lang="en-CA" sz="1800" dirty="0" smtClean="0">
                <a:effectLst/>
              </a:rPr>
              <a:t>In SSDT or Visual Studio, open the Chapter08 solution, if it is not already open.</a:t>
            </a:r>
          </a:p>
          <a:p>
            <a:pPr marL="1257300" lvl="2" indent="-342900">
              <a:lnSpc>
                <a:spcPct val="90000"/>
              </a:lnSpc>
              <a:spcBef>
                <a:spcPct val="15000"/>
              </a:spcBef>
              <a:buFont typeface="+mj-lt"/>
              <a:buAutoNum type="arabicPeriod"/>
            </a:pPr>
            <a:r>
              <a:rPr lang="en-CA" sz="1800" dirty="0" smtClean="0">
                <a:effectLst/>
              </a:rPr>
              <a:t>Close any open reports, and then open the Overtime Report.</a:t>
            </a:r>
          </a:p>
          <a:p>
            <a:pPr marL="1257300" lvl="2" indent="-342900">
              <a:lnSpc>
                <a:spcPct val="90000"/>
              </a:lnSpc>
              <a:spcBef>
                <a:spcPct val="15000"/>
              </a:spcBef>
              <a:buFont typeface="+mj-lt"/>
              <a:buAutoNum type="arabicPeriod"/>
            </a:pPr>
            <a:r>
              <a:rPr lang="en-CA" sz="1800" dirty="0" smtClean="0">
                <a:effectLst/>
              </a:rPr>
              <a:t>In the Report menu, select Publish Report Parts. The Publish Report Parts dialog box appears. This dialog box lists the layout items and parameters in the Overtime Report.</a:t>
            </a:r>
          </a:p>
          <a:p>
            <a:pPr marL="1257300" lvl="2" indent="-342900">
              <a:lnSpc>
                <a:spcPct val="90000"/>
              </a:lnSpc>
              <a:spcBef>
                <a:spcPct val="15000"/>
              </a:spcBef>
              <a:buFont typeface="+mj-lt"/>
              <a:buAutoNum type="arabicPeriod"/>
            </a:pPr>
            <a:r>
              <a:rPr lang="en-CA" sz="1800" dirty="0" smtClean="0">
                <a:effectLst/>
              </a:rPr>
              <a:t>Check the box for </a:t>
            </a:r>
            <a:r>
              <a:rPr lang="en-CA" sz="1800" dirty="0" err="1" smtClean="0">
                <a:effectLst/>
              </a:rPr>
              <a:t>Hubcode</a:t>
            </a:r>
            <a:r>
              <a:rPr lang="en-CA" sz="1800" dirty="0" smtClean="0">
                <a:effectLst/>
              </a:rPr>
              <a:t>.</a:t>
            </a:r>
          </a:p>
          <a:p>
            <a:pPr marL="1257300" lvl="2" indent="-342900">
              <a:lnSpc>
                <a:spcPct val="90000"/>
              </a:lnSpc>
              <a:spcBef>
                <a:spcPct val="15000"/>
              </a:spcBef>
              <a:buFont typeface="+mj-lt"/>
              <a:buAutoNum type="arabicPeriod"/>
            </a:pPr>
            <a:r>
              <a:rPr lang="en-CA" sz="1800" dirty="0" smtClean="0">
                <a:effectLst/>
              </a:rPr>
              <a:t>Click the arrow next to </a:t>
            </a:r>
            <a:r>
              <a:rPr lang="en-CA" sz="1800" dirty="0" err="1" smtClean="0">
                <a:effectLst/>
              </a:rPr>
              <a:t>HubCode</a:t>
            </a:r>
            <a:r>
              <a:rPr lang="en-CA" sz="1800" dirty="0" smtClean="0">
                <a:effectLst/>
              </a:rPr>
              <a:t> as shown in figure below.</a:t>
            </a:r>
            <a:endParaRPr lang="en-CA" sz="1800" dirty="0" smtClean="0">
              <a:effectLst/>
            </a:endParaRPr>
          </a:p>
        </p:txBody>
      </p:sp>
      <p:pic>
        <p:nvPicPr>
          <p:cNvPr id="135170" name="Picture 2"/>
          <p:cNvPicPr>
            <a:picLocks noChangeAspect="1" noChangeArrowheads="1"/>
          </p:cNvPicPr>
          <p:nvPr/>
        </p:nvPicPr>
        <p:blipFill>
          <a:blip r:embed="rId2" cstate="print"/>
          <a:srcRect b="63995"/>
          <a:stretch>
            <a:fillRect/>
          </a:stretch>
        </p:blipFill>
        <p:spPr bwMode="auto">
          <a:xfrm>
            <a:off x="1107281" y="3581400"/>
            <a:ext cx="7198519" cy="30160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80000"/>
              </a:lnSpc>
            </a:pPr>
            <a:r>
              <a:rPr lang="en-CA" sz="2800" b="1" dirty="0" smtClean="0">
                <a:effectLst/>
              </a:rPr>
              <a:t>Creating a Standard E-mail Subscription with an Embedded Report</a:t>
            </a:r>
            <a:endParaRPr lang="en-CA" sz="2800" dirty="0" smtClean="0">
              <a:effectLst/>
            </a:endParaRPr>
          </a:p>
          <a:p>
            <a:pPr marL="990600" lvl="1" indent="-533400">
              <a:lnSpc>
                <a:spcPct val="90000"/>
              </a:lnSpc>
            </a:pPr>
            <a:r>
              <a:rPr lang="en-CA" sz="2000" dirty="0" smtClean="0">
                <a:effectLst/>
              </a:rPr>
              <a:t>You have been hired as the traffic manager for Galactic Delivery Services and are responsible for routing transport traffic. As part of your job, it is important to know what the weather is like at all the hubs. </a:t>
            </a:r>
          </a:p>
          <a:p>
            <a:pPr marL="990600" lvl="1" indent="-533400">
              <a:lnSpc>
                <a:spcPct val="90000"/>
              </a:lnSpc>
            </a:pPr>
            <a:r>
              <a:rPr lang="en-CA" sz="2000" dirty="0" smtClean="0">
                <a:effectLst/>
              </a:rPr>
              <a:t>Rather than taking the time to go look at the Weather report on the Report Manager website, you want to have the report e-mailed to you hourly.</a:t>
            </a:r>
          </a:p>
          <a:p>
            <a:pPr marL="1371600" lvl="2" indent="-457200">
              <a:lnSpc>
                <a:spcPct val="90000"/>
              </a:lnSpc>
              <a:buFont typeface="Wingdings" pitchFamily="2" charset="2"/>
              <a:buAutoNum type="arabicPeriod"/>
            </a:pPr>
            <a:r>
              <a:rPr lang="en-CA" sz="1800" dirty="0" smtClean="0">
                <a:effectLst/>
              </a:rPr>
              <a:t>Open the Report Manager, and navigate to the Chapter09 folder.</a:t>
            </a:r>
          </a:p>
          <a:p>
            <a:pPr marL="1371600" lvl="2" indent="-457200">
              <a:lnSpc>
                <a:spcPct val="90000"/>
              </a:lnSpc>
              <a:buFont typeface="Wingdings" pitchFamily="2" charset="2"/>
              <a:buAutoNum type="arabicPeriod"/>
            </a:pPr>
            <a:r>
              <a:rPr lang="en-CA" sz="1800" dirty="0" smtClean="0">
                <a:effectLst/>
              </a:rPr>
              <a:t>Hover over the </a:t>
            </a:r>
            <a:r>
              <a:rPr lang="en-CA" sz="1800" dirty="0" err="1" smtClean="0">
                <a:effectLst/>
              </a:rPr>
              <a:t>WeatherReport</a:t>
            </a:r>
            <a:r>
              <a:rPr lang="en-CA" sz="1800" dirty="0" smtClean="0">
                <a:effectLst/>
              </a:rPr>
              <a:t>, and select Manage from the drop-down menu. </a:t>
            </a:r>
          </a:p>
          <a:p>
            <a:pPr marL="1371600" lvl="2" indent="-457200">
              <a:lnSpc>
                <a:spcPct val="90000"/>
              </a:lnSpc>
              <a:buNone/>
            </a:pPr>
            <a:r>
              <a:rPr lang="en-CA" sz="1800" dirty="0" smtClean="0">
                <a:effectLst/>
              </a:rPr>
              <a:t>	Click Subscriptions on the left side of the page.</a:t>
            </a:r>
          </a:p>
          <a:p>
            <a:pPr marL="1371600" lvl="2" indent="-457200">
              <a:lnSpc>
                <a:spcPct val="90000"/>
              </a:lnSpc>
              <a:buFont typeface="+mj-lt"/>
              <a:buAutoNum type="arabicPeriod" startAt="3"/>
            </a:pPr>
            <a:r>
              <a:rPr lang="en-CA" sz="1800" dirty="0" smtClean="0">
                <a:effectLst/>
              </a:rPr>
              <a:t>Click New Subscription. The Subscription Properties page appears.</a:t>
            </a:r>
          </a:p>
          <a:p>
            <a:pPr marL="1371600" lvl="2" indent="-457200">
              <a:lnSpc>
                <a:spcPct val="90000"/>
              </a:lnSpc>
              <a:buFont typeface="+mj-lt"/>
              <a:buAutoNum type="arabicPeriod" startAt="3"/>
            </a:pPr>
            <a:r>
              <a:rPr lang="en-CA" sz="1800" dirty="0" smtClean="0">
                <a:effectLst/>
              </a:rPr>
              <a:t>The Delivered by drop-down list defaults to E-Mail. Leave this set to the default setting.</a:t>
            </a:r>
          </a:p>
          <a:p>
            <a:pPr marL="1371600" lvl="2" indent="-457200">
              <a:lnSpc>
                <a:spcPct val="90000"/>
              </a:lnSpc>
              <a:buFont typeface="+mj-lt"/>
              <a:buAutoNum type="arabicPeriod" startAt="3"/>
            </a:pPr>
            <a:r>
              <a:rPr lang="en-CA" sz="1800" dirty="0" smtClean="0">
                <a:effectLst/>
              </a:rPr>
              <a:t>Type your e-mail address for To. Note that you can enter multiple e-mail addresses, separated by a semicolon (;), and you can also enter e-mail addresses for Cc and Bcc.</a:t>
            </a:r>
          </a:p>
          <a:p>
            <a:pPr marL="1371600" lvl="2" indent="-457200">
              <a:lnSpc>
                <a:spcPct val="90000"/>
              </a:lnSpc>
              <a:buFont typeface="+mj-lt"/>
              <a:buAutoNum type="arabicPeriod" startAt="3"/>
            </a:pPr>
            <a:r>
              <a:rPr lang="en-CA" sz="1800" dirty="0" smtClean="0">
                <a:effectLst/>
              </a:rPr>
              <a:t>Enter an e-mail address for Reply-To. This can be your own e-mail address, someone else’s, or a dummy e-mail address that does not exist.</a:t>
            </a:r>
            <a:endParaRPr lang="en-CA" sz="1800" dirty="0" smtClean="0">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80000"/>
              </a:lnSpc>
            </a:pPr>
            <a:r>
              <a:rPr lang="en-CA" sz="2800" b="1" dirty="0" smtClean="0">
                <a:effectLst/>
              </a:rPr>
              <a:t>Creating a Standard E-mail Subscription with an Embedded Report</a:t>
            </a:r>
            <a:endParaRPr lang="en-CA" sz="2800" dirty="0" smtClean="0">
              <a:effectLst/>
            </a:endParaRPr>
          </a:p>
          <a:p>
            <a:pPr marL="1371600" lvl="2" indent="-457200">
              <a:lnSpc>
                <a:spcPct val="80000"/>
              </a:lnSpc>
              <a:buFont typeface="+mj-lt"/>
              <a:buAutoNum type="arabicPeriod" startAt="7"/>
            </a:pPr>
            <a:r>
              <a:rPr lang="en-CA" sz="2000" dirty="0" smtClean="0">
                <a:effectLst/>
              </a:rPr>
              <a:t>By default, the subject of the e-mail is the name of the report, followed by the time the report was executed. Change Subject to @</a:t>
            </a:r>
            <a:r>
              <a:rPr lang="en-CA" sz="2000" dirty="0" err="1" smtClean="0">
                <a:effectLst/>
              </a:rPr>
              <a:t>ReportName</a:t>
            </a:r>
            <a:r>
              <a:rPr lang="en-CA" sz="2000" dirty="0" smtClean="0">
                <a:effectLst/>
              </a:rPr>
              <a:t>.</a:t>
            </a:r>
          </a:p>
          <a:p>
            <a:pPr marL="1371600" lvl="2" indent="-457200">
              <a:lnSpc>
                <a:spcPct val="80000"/>
              </a:lnSpc>
              <a:buFont typeface="Wingdings" pitchFamily="2" charset="2"/>
              <a:buAutoNum type="arabicPeriod" startAt="7"/>
            </a:pPr>
            <a:r>
              <a:rPr lang="en-CA" sz="2000" dirty="0" smtClean="0">
                <a:effectLst/>
              </a:rPr>
              <a:t>Leave the Include Report check box checked. This includes the report in the e-mail. Uncheck the Include Link check box.</a:t>
            </a:r>
          </a:p>
          <a:p>
            <a:pPr marL="1371600" lvl="2" indent="-457200">
              <a:lnSpc>
                <a:spcPct val="80000"/>
              </a:lnSpc>
              <a:buFont typeface="Wingdings" pitchFamily="2" charset="2"/>
              <a:buAutoNum type="arabicPeriod" startAt="7"/>
            </a:pPr>
            <a:r>
              <a:rPr lang="en-CA" sz="2000" dirty="0" smtClean="0">
                <a:effectLst/>
              </a:rPr>
              <a:t>The Render Format drop-down list defaults to MHTML (web archive). Leave this selected.</a:t>
            </a:r>
          </a:p>
          <a:p>
            <a:pPr marL="1371600" lvl="2" indent="-457200">
              <a:lnSpc>
                <a:spcPct val="80000"/>
              </a:lnSpc>
              <a:buFont typeface="Wingdings" pitchFamily="2" charset="2"/>
              <a:buAutoNum type="arabicPeriod" startAt="7"/>
            </a:pPr>
            <a:r>
              <a:rPr lang="en-CA" sz="2000" dirty="0" smtClean="0">
                <a:effectLst/>
              </a:rPr>
              <a:t>Select High from the Priority drop-down list.</a:t>
            </a:r>
          </a:p>
          <a:p>
            <a:pPr marL="1371600" lvl="2" indent="-457200">
              <a:lnSpc>
                <a:spcPct val="80000"/>
              </a:lnSpc>
              <a:buFont typeface="Wingdings" pitchFamily="2" charset="2"/>
              <a:buAutoNum type="arabicPeriod" startAt="7"/>
            </a:pPr>
            <a:r>
              <a:rPr lang="en-CA" sz="2000" dirty="0" smtClean="0">
                <a:effectLst/>
              </a:rPr>
              <a:t>For Comment, type This e-mail was sent from Reporting Services.</a:t>
            </a:r>
          </a:p>
          <a:p>
            <a:pPr marL="1371600" lvl="2" indent="-457200">
              <a:lnSpc>
                <a:spcPct val="80000"/>
              </a:lnSpc>
              <a:buFont typeface="Wingdings" pitchFamily="2" charset="2"/>
              <a:buAutoNum type="arabicPeriod" startAt="7"/>
            </a:pPr>
            <a:r>
              <a:rPr lang="en-CA" sz="2000" dirty="0" smtClean="0">
                <a:effectLst/>
              </a:rPr>
              <a:t>Under the Run the subscription heading, select the When the scheduled report run is complete option.</a:t>
            </a:r>
          </a:p>
          <a:p>
            <a:pPr marL="1371600" lvl="2" indent="-457200">
              <a:lnSpc>
                <a:spcPct val="80000"/>
              </a:lnSpc>
              <a:buFont typeface="Wingdings" pitchFamily="2" charset="2"/>
              <a:buAutoNum type="arabicPeriod" startAt="7"/>
            </a:pPr>
            <a:r>
              <a:rPr lang="en-CA" sz="2000" dirty="0" smtClean="0">
                <a:effectLst/>
              </a:rPr>
              <a:t>Click Select Schedule. The Schedule page appears.</a:t>
            </a:r>
          </a:p>
          <a:p>
            <a:pPr marL="1371600" lvl="2" indent="-457200">
              <a:lnSpc>
                <a:spcPct val="80000"/>
              </a:lnSpc>
              <a:buFont typeface="Wingdings" pitchFamily="2" charset="2"/>
              <a:buAutoNum type="arabicPeriod" startAt="7"/>
            </a:pPr>
            <a:r>
              <a:rPr lang="en-CA" sz="2000" dirty="0" smtClean="0">
                <a:effectLst/>
              </a:rPr>
              <a:t>Select Hour.</a:t>
            </a:r>
          </a:p>
          <a:p>
            <a:pPr marL="1371600" lvl="2" indent="-457200">
              <a:lnSpc>
                <a:spcPct val="80000"/>
              </a:lnSpc>
              <a:buFont typeface="Wingdings" pitchFamily="2" charset="2"/>
              <a:buAutoNum type="arabicPeriod" startAt="7"/>
            </a:pPr>
            <a:r>
              <a:rPr lang="en-CA" sz="2000" dirty="0" smtClean="0">
                <a:effectLst/>
              </a:rPr>
              <a:t>Leave the schedule to run every 1 hour and 00 minutes. Set the start time to five minutes from now.</a:t>
            </a:r>
          </a:p>
          <a:p>
            <a:pPr marL="1371600" lvl="2" indent="-457200">
              <a:lnSpc>
                <a:spcPct val="80000"/>
              </a:lnSpc>
              <a:buFont typeface="Wingdings" pitchFamily="2" charset="2"/>
              <a:buAutoNum type="arabicPeriod" startAt="7"/>
            </a:pPr>
            <a:r>
              <a:rPr lang="en-CA" sz="2000" dirty="0" smtClean="0">
                <a:effectLst/>
              </a:rPr>
              <a:t>Today’s date should be selected for Begin running this schedule on.</a:t>
            </a:r>
          </a:p>
          <a:p>
            <a:pPr marL="1371600" lvl="2" indent="-457200">
              <a:lnSpc>
                <a:spcPct val="80000"/>
              </a:lnSpc>
              <a:buFont typeface="Wingdings" pitchFamily="2" charset="2"/>
              <a:buAutoNum type="arabicPeriod" startAt="7"/>
            </a:pPr>
            <a:r>
              <a:rPr lang="en-CA" sz="2000" dirty="0" smtClean="0">
                <a:effectLst/>
              </a:rPr>
              <a:t>Check Stop this schedule on, and select tomorrow’s date.</a:t>
            </a:r>
            <a:endParaRPr lang="en-CA" sz="2000" dirty="0" smtClean="0">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a Standard E-mail Subscription with an Embedded Report</a:t>
            </a:r>
            <a:endParaRPr lang="en-CA" sz="2800" dirty="0" smtClean="0">
              <a:effectLst/>
            </a:endParaRPr>
          </a:p>
          <a:p>
            <a:pPr marL="1371600" lvl="2" indent="-457200">
              <a:buFont typeface="+mj-lt"/>
              <a:buAutoNum type="arabicPeriod" startAt="18"/>
            </a:pPr>
            <a:r>
              <a:rPr lang="en-CA" sz="2000" dirty="0" smtClean="0">
                <a:effectLst/>
              </a:rPr>
              <a:t>Click OK to return to the Subscription Properties page.</a:t>
            </a:r>
          </a:p>
          <a:p>
            <a:pPr marL="1371600" lvl="2" indent="-457200">
              <a:buFont typeface="Wingdings" pitchFamily="2" charset="2"/>
              <a:buAutoNum type="arabicPeriod" startAt="18"/>
            </a:pPr>
            <a:r>
              <a:rPr lang="en-CA" sz="2000" dirty="0" smtClean="0">
                <a:effectLst/>
              </a:rPr>
              <a:t>Note the default parameter values for this report appear in the Report Parameter Values section of this report. If necessary, you can specify parameters to use when running this subscription. Leave the parameter set to its default.</a:t>
            </a:r>
          </a:p>
          <a:p>
            <a:pPr marL="1371600" lvl="2" indent="-457200">
              <a:buFont typeface="Wingdings" pitchFamily="2" charset="2"/>
              <a:buAutoNum type="arabicPeriod" startAt="18"/>
            </a:pPr>
            <a:r>
              <a:rPr lang="en-CA" sz="2000" dirty="0" smtClean="0">
                <a:effectLst/>
              </a:rPr>
              <a:t>Click OK to create this standard subscription and return to the View/Edit Subscriptions page.</a:t>
            </a:r>
          </a:p>
          <a:p>
            <a:pPr marL="1371600" lvl="2" indent="-457200">
              <a:buFont typeface="Wingdings" pitchFamily="2" charset="2"/>
              <a:buAutoNum type="arabicPeriod" startAt="18"/>
            </a:pPr>
            <a:r>
              <a:rPr lang="en-CA" sz="2000" dirty="0" smtClean="0">
                <a:effectLst/>
              </a:rPr>
              <a:t>After the time specified by your schedule has passed, refresh this page. You should see the time of the execution in the Last Run column and Mail Sent To, followed by your e-mail address, in the Status column. You should also have a high-priority e-mail waiting for you in your mailbox.</a:t>
            </a:r>
          </a:p>
          <a:p>
            <a:pPr marL="1371600" lvl="2" indent="-457200">
              <a:buFont typeface="Wingdings" pitchFamily="2" charset="2"/>
              <a:buAutoNum type="arabicPeriod" startAt="18"/>
            </a:pPr>
            <a:r>
              <a:rPr lang="en-CA" sz="2000" dirty="0" smtClean="0">
                <a:effectLst/>
              </a:rPr>
              <a:t>Do not delete this subscription until you have had a chance to look at the My Subscriptions page in the section “My Subscriptions.”</a:t>
            </a:r>
            <a:endParaRPr lang="en-CA" sz="2000" dirty="0" smtClean="0">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a Standard E-mail Subscription with a Report Link</a:t>
            </a:r>
          </a:p>
          <a:p>
            <a:pPr marL="990600" lvl="1" indent="-533400"/>
            <a:r>
              <a:rPr lang="en-CA" sz="2000" dirty="0" smtClean="0">
                <a:effectLst/>
              </a:rPr>
              <a:t>You have just been promoted to sales manager for the </a:t>
            </a:r>
            <a:r>
              <a:rPr lang="en-CA" sz="2000" dirty="0" err="1" smtClean="0">
                <a:effectLst/>
              </a:rPr>
              <a:t>Axelburg</a:t>
            </a:r>
            <a:r>
              <a:rPr lang="en-CA" sz="2000" dirty="0" smtClean="0">
                <a:effectLst/>
              </a:rPr>
              <a:t> office of Galactic Delivery Services. Congratulations! Being a good manager, you want to keep tabs on how your salespeople are doing. To do this, you want to view the Invoice-Batch Number Report each week to see how much you are invoicing your clients. As a memory aid, you want to receive an e-mail each week with a link to this report.</a:t>
            </a:r>
          </a:p>
          <a:p>
            <a:pPr marL="1371600" lvl="2" indent="-457200">
              <a:buFont typeface="Wingdings" pitchFamily="2" charset="2"/>
              <a:buAutoNum type="arabicPeriod"/>
            </a:pPr>
            <a:r>
              <a:rPr lang="en-CA" sz="2000" dirty="0" smtClean="0">
                <a:effectLst/>
              </a:rPr>
              <a:t>Open the Report Manager, and navigate to the </a:t>
            </a:r>
            <a:r>
              <a:rPr lang="en-CA" sz="2000" dirty="0" err="1" smtClean="0">
                <a:effectLst/>
              </a:rPr>
              <a:t>Axelburg</a:t>
            </a:r>
            <a:r>
              <a:rPr lang="en-CA" sz="2000" dirty="0" smtClean="0">
                <a:effectLst/>
              </a:rPr>
              <a:t> folder.</a:t>
            </a:r>
          </a:p>
          <a:p>
            <a:pPr marL="1371600" lvl="2" indent="-457200">
              <a:buFont typeface="Wingdings" pitchFamily="2" charset="2"/>
              <a:buAutoNum type="arabicPeriod"/>
            </a:pPr>
            <a:r>
              <a:rPr lang="en-CA" sz="2000" dirty="0" smtClean="0">
                <a:effectLst/>
              </a:rPr>
              <a:t>Hover over the Invoice-Batch Number Report, and select Subscribe from the drop-down menu. The Subscription Properties page appears.</a:t>
            </a:r>
          </a:p>
          <a:p>
            <a:pPr marL="1371600" lvl="2" indent="-457200">
              <a:buFont typeface="Wingdings" pitchFamily="2" charset="2"/>
              <a:buAutoNum type="arabicPeriod"/>
            </a:pPr>
            <a:r>
              <a:rPr lang="en-CA" sz="2000" dirty="0" smtClean="0">
                <a:effectLst/>
              </a:rPr>
              <a:t>The Delivered by setting defaults to E-Mail. Leave this as the default setting.</a:t>
            </a:r>
          </a:p>
          <a:p>
            <a:pPr marL="1371600" lvl="2" indent="-457200">
              <a:buFont typeface="Wingdings" pitchFamily="2" charset="2"/>
              <a:buAutoNum type="arabicPeriod"/>
            </a:pPr>
            <a:r>
              <a:rPr lang="en-CA" sz="2000" dirty="0" smtClean="0">
                <a:effectLst/>
              </a:rPr>
              <a:t>Type your e-mail address for To.</a:t>
            </a:r>
          </a:p>
          <a:p>
            <a:pPr marL="1371600" lvl="2" indent="-457200">
              <a:buFont typeface="Wingdings" pitchFamily="2" charset="2"/>
              <a:buAutoNum type="arabicPeriod"/>
            </a:pPr>
            <a:r>
              <a:rPr lang="en-CA" sz="2000" dirty="0" smtClean="0">
                <a:effectLst/>
              </a:rPr>
              <a:t>Enter an e-mail address for Reply-To.</a:t>
            </a:r>
          </a:p>
          <a:p>
            <a:pPr marL="1371600" lvl="2" indent="-457200">
              <a:buFont typeface="Wingdings" pitchFamily="2" charset="2"/>
              <a:buAutoNum type="arabicPeriod"/>
            </a:pPr>
            <a:r>
              <a:rPr lang="en-CA" sz="2000" dirty="0" smtClean="0">
                <a:effectLst/>
              </a:rPr>
              <a:t>Change Subject to @</a:t>
            </a:r>
            <a:r>
              <a:rPr lang="en-CA" sz="2000" dirty="0" err="1" smtClean="0">
                <a:effectLst/>
              </a:rPr>
              <a:t>ReportName</a:t>
            </a:r>
            <a:r>
              <a:rPr lang="en-CA" sz="2000" dirty="0" smtClean="0">
                <a:effectLst/>
              </a:rPr>
              <a:t>.</a:t>
            </a:r>
          </a:p>
          <a:p>
            <a:pPr marL="1371600" lvl="2" indent="-457200">
              <a:buFont typeface="Wingdings" pitchFamily="2" charset="2"/>
              <a:buAutoNum type="arabicPeriod"/>
            </a:pPr>
            <a:r>
              <a:rPr lang="en-CA" sz="2000" dirty="0" smtClean="0">
                <a:effectLst/>
              </a:rPr>
              <a:t>Uncheck the Include Report check box. Leave the Include Link check box checked.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80000"/>
              </a:lnSpc>
            </a:pPr>
            <a:r>
              <a:rPr lang="en-CA" sz="2800" b="1" dirty="0" smtClean="0">
                <a:effectLst/>
              </a:rPr>
              <a:t>Creating a Standard E-mail Subscription with a Report Link</a:t>
            </a:r>
          </a:p>
          <a:p>
            <a:pPr marL="1371600" lvl="2" indent="-457200">
              <a:lnSpc>
                <a:spcPct val="80000"/>
              </a:lnSpc>
              <a:buFont typeface="+mj-lt"/>
              <a:buAutoNum type="arabicPeriod" startAt="8"/>
            </a:pPr>
            <a:r>
              <a:rPr lang="en-CA" sz="2000" dirty="0" smtClean="0">
                <a:effectLst/>
              </a:rPr>
              <a:t>Render Format is not used because we are just embedding a link to the report.</a:t>
            </a:r>
          </a:p>
          <a:p>
            <a:pPr marL="1371600" lvl="2" indent="-457200">
              <a:lnSpc>
                <a:spcPct val="80000"/>
              </a:lnSpc>
              <a:buFont typeface="Wingdings" pitchFamily="2" charset="2"/>
              <a:buAutoNum type="arabicPeriod" startAt="8"/>
            </a:pPr>
            <a:r>
              <a:rPr lang="en-CA" sz="2000" dirty="0" smtClean="0">
                <a:effectLst/>
              </a:rPr>
              <a:t>Select High from the Priority drop-down list.</a:t>
            </a:r>
          </a:p>
          <a:p>
            <a:pPr marL="1371600" lvl="2" indent="-457200">
              <a:lnSpc>
                <a:spcPct val="80000"/>
              </a:lnSpc>
              <a:buFont typeface="Wingdings" pitchFamily="2" charset="2"/>
              <a:buAutoNum type="arabicPeriod" startAt="8"/>
            </a:pPr>
            <a:r>
              <a:rPr lang="en-CA" sz="2000" dirty="0" smtClean="0">
                <a:effectLst/>
              </a:rPr>
              <a:t>For Comment, type Remember to check the invoice amounts.</a:t>
            </a:r>
          </a:p>
          <a:p>
            <a:pPr marL="1371600" lvl="2" indent="-457200">
              <a:lnSpc>
                <a:spcPct val="80000"/>
              </a:lnSpc>
              <a:buFont typeface="Wingdings" pitchFamily="2" charset="2"/>
              <a:buAutoNum type="arabicPeriod" startAt="8"/>
            </a:pPr>
            <a:r>
              <a:rPr lang="en-CA" sz="2000" dirty="0" smtClean="0">
                <a:effectLst/>
              </a:rPr>
              <a:t>Under the Run the subscription heading, select the When the scheduled report run is complete option.</a:t>
            </a:r>
          </a:p>
          <a:p>
            <a:pPr marL="1371600" lvl="2" indent="-457200">
              <a:lnSpc>
                <a:spcPct val="80000"/>
              </a:lnSpc>
              <a:buFont typeface="Wingdings" pitchFamily="2" charset="2"/>
              <a:buAutoNum type="arabicPeriod" startAt="8"/>
            </a:pPr>
            <a:r>
              <a:rPr lang="en-CA" sz="2000" dirty="0" smtClean="0">
                <a:effectLst/>
              </a:rPr>
              <a:t>Click Select Schedule. The Schedule page appears.</a:t>
            </a:r>
          </a:p>
          <a:p>
            <a:pPr marL="1371600" lvl="2" indent="-457200">
              <a:lnSpc>
                <a:spcPct val="80000"/>
              </a:lnSpc>
              <a:buFont typeface="Wingdings" pitchFamily="2" charset="2"/>
              <a:buAutoNum type="arabicPeriod" startAt="8"/>
            </a:pPr>
            <a:r>
              <a:rPr lang="en-CA" sz="2000" dirty="0" smtClean="0">
                <a:effectLst/>
              </a:rPr>
              <a:t>Select Week.</a:t>
            </a:r>
          </a:p>
          <a:p>
            <a:pPr marL="1371600" lvl="2" indent="-457200">
              <a:lnSpc>
                <a:spcPct val="80000"/>
              </a:lnSpc>
              <a:buFont typeface="Wingdings" pitchFamily="2" charset="2"/>
              <a:buAutoNum type="arabicPeriod" startAt="8"/>
            </a:pPr>
            <a:r>
              <a:rPr lang="en-CA" sz="2000" dirty="0" smtClean="0">
                <a:effectLst/>
              </a:rPr>
              <a:t>Leave Repeat after this number of weeks set to 1.</a:t>
            </a:r>
          </a:p>
          <a:p>
            <a:pPr marL="1371600" lvl="2" indent="-457200">
              <a:lnSpc>
                <a:spcPct val="80000"/>
              </a:lnSpc>
              <a:buFont typeface="Wingdings" pitchFamily="2" charset="2"/>
              <a:buAutoNum type="arabicPeriod" startAt="8"/>
            </a:pPr>
            <a:r>
              <a:rPr lang="en-CA" sz="2000" dirty="0" smtClean="0">
                <a:effectLst/>
              </a:rPr>
              <a:t>Check today for On day(s). For example, check Mon if today is Monday. Uncheck all the other days.</a:t>
            </a:r>
          </a:p>
          <a:p>
            <a:pPr marL="1371600" lvl="2" indent="-457200">
              <a:lnSpc>
                <a:spcPct val="80000"/>
              </a:lnSpc>
              <a:buFont typeface="Wingdings" pitchFamily="2" charset="2"/>
              <a:buAutoNum type="arabicPeriod" startAt="8"/>
            </a:pPr>
            <a:r>
              <a:rPr lang="en-CA" sz="2000" dirty="0" smtClean="0">
                <a:effectLst/>
              </a:rPr>
              <a:t>Set the start time to five minutes from now.</a:t>
            </a:r>
          </a:p>
          <a:p>
            <a:pPr marL="1371600" lvl="2" indent="-457200">
              <a:lnSpc>
                <a:spcPct val="80000"/>
              </a:lnSpc>
              <a:buFont typeface="Wingdings" pitchFamily="2" charset="2"/>
              <a:buAutoNum type="arabicPeriod" startAt="8"/>
            </a:pPr>
            <a:r>
              <a:rPr lang="en-CA" sz="2000" dirty="0" smtClean="0">
                <a:effectLst/>
              </a:rPr>
              <a:t>Today’s date should be selected for Begin running this schedule on.</a:t>
            </a:r>
          </a:p>
          <a:p>
            <a:pPr marL="1371600" lvl="2" indent="-457200">
              <a:lnSpc>
                <a:spcPct val="80000"/>
              </a:lnSpc>
              <a:buFont typeface="Wingdings" pitchFamily="2" charset="2"/>
              <a:buAutoNum type="arabicPeriod" startAt="8"/>
            </a:pPr>
            <a:r>
              <a:rPr lang="en-CA" sz="2000" dirty="0" smtClean="0">
                <a:effectLst/>
              </a:rPr>
              <a:t>Check Stop this schedule on, and select tomorrow’s date.</a:t>
            </a:r>
          </a:p>
          <a:p>
            <a:pPr marL="1371600" lvl="2" indent="-457200">
              <a:lnSpc>
                <a:spcPct val="80000"/>
              </a:lnSpc>
              <a:buFont typeface="Wingdings" pitchFamily="2" charset="2"/>
              <a:buAutoNum type="arabicPeriod" startAt="8"/>
            </a:pPr>
            <a:r>
              <a:rPr lang="en-CA" sz="2000" dirty="0" smtClean="0">
                <a:effectLst/>
              </a:rPr>
              <a:t>Click OK to return to the Subscription Properties page.</a:t>
            </a:r>
          </a:p>
          <a:p>
            <a:pPr marL="1371600" lvl="2" indent="-457200">
              <a:lnSpc>
                <a:spcPct val="80000"/>
              </a:lnSpc>
              <a:buFont typeface="Wingdings" pitchFamily="2" charset="2"/>
              <a:buAutoNum type="arabicPeriod" startAt="8"/>
            </a:pPr>
            <a:r>
              <a:rPr lang="en-CA" sz="2000" dirty="0" smtClean="0">
                <a:effectLst/>
              </a:rPr>
              <a:t>At the bottom of the Schedule Properties page, you see a list of the parameters for the selected report. Leave the default values for the parameters.</a:t>
            </a:r>
          </a:p>
          <a:p>
            <a:pPr marL="1371600" lvl="2" indent="-457200">
              <a:lnSpc>
                <a:spcPct val="80000"/>
              </a:lnSpc>
              <a:buFont typeface="Wingdings" pitchFamily="2" charset="2"/>
              <a:buAutoNum type="arabicPeriod" startAt="8"/>
            </a:pPr>
            <a:r>
              <a:rPr lang="en-CA" sz="2000" dirty="0" smtClean="0">
                <a:effectLst/>
              </a:rPr>
              <a:t>Click OK to create this standard subscription and return to the Report Viewer page.</a:t>
            </a:r>
            <a:endParaRPr lang="en-CA" sz="2000" dirty="0" smtClean="0">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80000"/>
              </a:lnSpc>
            </a:pPr>
            <a:r>
              <a:rPr lang="en-CA" sz="2800" b="1" dirty="0" smtClean="0">
                <a:effectLst/>
              </a:rPr>
              <a:t>Standard Subscriptions and Execution Snapshots</a:t>
            </a:r>
          </a:p>
          <a:p>
            <a:pPr marL="990600" lvl="1" indent="-533400">
              <a:lnSpc>
                <a:spcPct val="80000"/>
              </a:lnSpc>
            </a:pPr>
            <a:r>
              <a:rPr lang="en-CA" sz="2000" dirty="0" smtClean="0">
                <a:effectLst/>
              </a:rPr>
              <a:t>In addition to creating your own schedule for your standard subscriptions, you can synchronize your subscriptions with scheduled execution snapshots. </a:t>
            </a:r>
          </a:p>
          <a:p>
            <a:pPr marL="990600" lvl="1" indent="-533400">
              <a:lnSpc>
                <a:spcPct val="80000"/>
              </a:lnSpc>
            </a:pPr>
            <a:r>
              <a:rPr lang="en-CA" sz="2000" dirty="0" smtClean="0">
                <a:effectLst/>
              </a:rPr>
              <a:t>For example, the Weather report is set to create an execution snapshot every hour. </a:t>
            </a:r>
          </a:p>
          <a:p>
            <a:pPr marL="990600" lvl="1" indent="-533400">
              <a:lnSpc>
                <a:spcPct val="80000"/>
              </a:lnSpc>
            </a:pPr>
            <a:r>
              <a:rPr lang="en-CA" sz="2000" dirty="0" smtClean="0">
                <a:effectLst/>
              </a:rPr>
              <a:t>We want to receive an e-mail with the new version of the report after each new execution snapshot has been created.</a:t>
            </a:r>
          </a:p>
          <a:p>
            <a:pPr marL="990600" lvl="1" indent="-533400">
              <a:lnSpc>
                <a:spcPct val="80000"/>
              </a:lnSpc>
            </a:pPr>
            <a:r>
              <a:rPr lang="en-CA" sz="2000" dirty="0" smtClean="0">
                <a:effectLst/>
              </a:rPr>
              <a:t>One way to do this is to keep the schedule for the execution snapshot synchronized with the schedule for the subscription. The execution snapshot runs, and then the subscription runs one minute later. </a:t>
            </a:r>
          </a:p>
          <a:p>
            <a:pPr marL="990600" lvl="1" indent="-533400">
              <a:lnSpc>
                <a:spcPct val="80000"/>
              </a:lnSpc>
            </a:pPr>
            <a:r>
              <a:rPr lang="en-CA" sz="2000" dirty="0" smtClean="0">
                <a:effectLst/>
              </a:rPr>
              <a:t>This can cause problems if the execution snapshot occasionally takes more than one minute to create or if one of the schedules is edited.</a:t>
            </a:r>
          </a:p>
          <a:p>
            <a:pPr marL="990600" lvl="1" indent="-533400">
              <a:lnSpc>
                <a:spcPct val="80000"/>
              </a:lnSpc>
            </a:pPr>
            <a:r>
              <a:rPr lang="en-CA" sz="2000" dirty="0" smtClean="0">
                <a:effectLst/>
              </a:rPr>
              <a:t>A better solution is to let the creation of the execution snapshot drive the delivery of the subscription. The When the Report Content Is Refreshed option does just that. </a:t>
            </a:r>
          </a:p>
          <a:p>
            <a:pPr marL="990600" lvl="1" indent="-533400">
              <a:lnSpc>
                <a:spcPct val="80000"/>
              </a:lnSpc>
            </a:pPr>
            <a:r>
              <a:rPr lang="en-CA" sz="2000" dirty="0" smtClean="0">
                <a:effectLst/>
              </a:rPr>
              <a:t>When this option is selected for a subscription, the </a:t>
            </a:r>
            <a:r>
              <a:rPr lang="en-CA" sz="2000" dirty="0" smtClean="0">
                <a:effectLst/>
              </a:rPr>
              <a:t>subscription is </a:t>
            </a:r>
            <a:r>
              <a:rPr lang="en-CA" sz="2000" dirty="0" smtClean="0">
                <a:effectLst/>
              </a:rPr>
              <a:t>sent out every time a new execution snapshot is created. </a:t>
            </a:r>
          </a:p>
          <a:p>
            <a:pPr marL="990600" lvl="1" indent="-533400">
              <a:lnSpc>
                <a:spcPct val="80000"/>
              </a:lnSpc>
            </a:pPr>
            <a:r>
              <a:rPr lang="en-CA" sz="2000" dirty="0" smtClean="0">
                <a:effectLst/>
              </a:rPr>
              <a:t>Of course, this option is only available for reports that have execution snapshots enabled.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Multiple Subscriptions for One Report</a:t>
            </a:r>
          </a:p>
          <a:p>
            <a:pPr marL="990600" lvl="1" indent="-533400"/>
            <a:r>
              <a:rPr lang="en-CA" sz="2200" smtClean="0">
                <a:effectLst/>
              </a:rPr>
              <a:t>Nothing prevents a user from creating more than one subscription for the same report.</a:t>
            </a:r>
          </a:p>
          <a:p>
            <a:pPr marL="990600" lvl="1" indent="-533400"/>
            <a:r>
              <a:rPr lang="en-CA" sz="2200" smtClean="0">
                <a:effectLst/>
              </a:rPr>
              <a:t>Perhaps you want a report delivered every Friday and on the last day of the month.</a:t>
            </a:r>
          </a:p>
          <a:p>
            <a:pPr marL="990600" lvl="1" indent="-533400"/>
            <a:r>
              <a:rPr lang="en-CA" sz="2200" smtClean="0">
                <a:effectLst/>
              </a:rPr>
              <a:t>You can’t do this with one subscription, but you can certainly do it with two - a weekly subscription for the Friday delivery and a monthly subscription for delivery on the last day of the month.</a:t>
            </a:r>
          </a:p>
          <a:p>
            <a:pPr marL="990600" lvl="1" indent="-533400"/>
            <a:r>
              <a:rPr lang="en-CA" sz="2200" smtClean="0">
                <a:effectLst/>
              </a:rPr>
              <a:t>Another reason for multiple subscriptions is to receive a report run for multiple sets of parameters. You saw it is possible to specify parameter values as part of the subscription properties. </a:t>
            </a:r>
          </a:p>
          <a:p>
            <a:pPr marL="990600" lvl="1" indent="-533400"/>
            <a:r>
              <a:rPr lang="en-CA" sz="2200" smtClean="0">
                <a:effectLst/>
              </a:rPr>
              <a:t>Using this feature, you could have one subscription send you a report with one set of parameters and another subscription send you the same report with a different set of parameters.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Embedded Report Versus Attached Report</a:t>
            </a:r>
          </a:p>
          <a:p>
            <a:pPr marL="990600" lvl="1" indent="-533400"/>
            <a:r>
              <a:rPr lang="en-CA" sz="2200" smtClean="0">
                <a:effectLst/>
              </a:rPr>
              <a:t>When you choose to include the report along with the subscription e-mail, the report can show up either embedded in an HTML e-mail or as an attached document. </a:t>
            </a:r>
          </a:p>
          <a:p>
            <a:pPr marL="990600" lvl="1" indent="-533400"/>
            <a:r>
              <a:rPr lang="en-CA" sz="2200" smtClean="0">
                <a:effectLst/>
              </a:rPr>
              <a:t>If you select the Web Archive format, the report is embedded. If you select any of the other render formats, the report is sent as an attached document.</a:t>
            </a:r>
          </a:p>
          <a:p>
            <a:pPr marL="990600" lvl="1" indent="-533400"/>
            <a:r>
              <a:rPr lang="en-CA" sz="2200" smtClean="0">
                <a:effectLst/>
              </a:rPr>
              <a:t>Having the report embedded in the e-mail makes it convenient for the user to view the report: It is simply part of the body of your e-mail. </a:t>
            </a:r>
          </a:p>
          <a:p>
            <a:pPr marL="990600" lvl="1" indent="-533400"/>
            <a:r>
              <a:rPr lang="en-CA" sz="2200" smtClean="0">
                <a:effectLst/>
              </a:rPr>
              <a:t>However, not all e-mail packages support HTML e-mail, so some users might be unable to view an embedded report.</a:t>
            </a:r>
          </a:p>
          <a:p>
            <a:pPr marL="990600" lvl="1" indent="-533400"/>
            <a:r>
              <a:rPr lang="en-CA" sz="2200" smtClean="0">
                <a:effectLst/>
              </a:rPr>
              <a:t>If a user is unsure of the capabilities of their e-mail package, they should choose the Acrobat (PDF) file format. </a:t>
            </a:r>
          </a:p>
          <a:p>
            <a:pPr marL="990600" lvl="1" indent="-533400"/>
            <a:r>
              <a:rPr lang="en-CA" sz="2200" smtClean="0">
                <a:effectLst/>
              </a:rPr>
              <a:t>This format is sent as an attachment and can be viewed by just about anyone.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Standard Subscriptions and Security</a:t>
            </a:r>
          </a:p>
          <a:p>
            <a:pPr marL="990600" lvl="1" indent="-533400"/>
            <a:r>
              <a:rPr lang="en-CA" sz="2200" smtClean="0">
                <a:effectLst/>
              </a:rPr>
              <a:t>Not all users can create standard subscriptions. In fact, it is possible to view a report, but not be able to subscribe to it. </a:t>
            </a:r>
          </a:p>
          <a:p>
            <a:pPr marL="990600" lvl="1" indent="-533400"/>
            <a:r>
              <a:rPr lang="en-CA" sz="2200" smtClean="0">
                <a:effectLst/>
              </a:rPr>
              <a:t>To subscribe to a report or create a subscription for delivery to others, you must have rights to the Manage Individual Subscriptions task.</a:t>
            </a:r>
          </a:p>
          <a:p>
            <a:pPr marL="990600" lvl="1" indent="-533400"/>
            <a:r>
              <a:rPr lang="en-CA" sz="2200" smtClean="0">
                <a:effectLst/>
              </a:rPr>
              <a:t>Of the four predefined security roles, the Browser, Content Manager, and My Reports roles have rights to manage individual subscriptions.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0000"/>
              </a:lnSpc>
            </a:pPr>
            <a:r>
              <a:rPr lang="en-CA" sz="2800" b="1" dirty="0" smtClean="0">
                <a:effectLst/>
              </a:rPr>
              <a:t>Creating a Data-Driven Subscription</a:t>
            </a:r>
          </a:p>
          <a:p>
            <a:pPr marL="990600" lvl="1" indent="-533400">
              <a:lnSpc>
                <a:spcPct val="90000"/>
              </a:lnSpc>
            </a:pPr>
            <a:r>
              <a:rPr lang="en-CA" sz="2000" dirty="0" smtClean="0">
                <a:effectLst/>
              </a:rPr>
              <a:t>The data-driven subscription enables you to take a report and e-mail it to a number of people on a mailing list. </a:t>
            </a:r>
          </a:p>
          <a:p>
            <a:pPr marL="990600" lvl="1" indent="-533400">
              <a:lnSpc>
                <a:spcPct val="90000"/>
              </a:lnSpc>
            </a:pPr>
            <a:r>
              <a:rPr lang="en-CA" sz="2000" dirty="0" smtClean="0">
                <a:effectLst/>
              </a:rPr>
              <a:t>The mailing list can be queried from any valid Reporting Services data source.</a:t>
            </a:r>
          </a:p>
          <a:p>
            <a:pPr marL="990600" lvl="1" indent="-533400">
              <a:lnSpc>
                <a:spcPct val="90000"/>
              </a:lnSpc>
            </a:pPr>
            <a:r>
              <a:rPr lang="en-CA" sz="2000" dirty="0" smtClean="0">
                <a:effectLst/>
              </a:rPr>
              <a:t>Transport 1305 has been acting up. Galactic Delivery Services (GDS) wants all its</a:t>
            </a:r>
          </a:p>
          <a:p>
            <a:pPr marL="990600" lvl="1" indent="-533400">
              <a:lnSpc>
                <a:spcPct val="90000"/>
              </a:lnSpc>
            </a:pPr>
            <a:r>
              <a:rPr lang="en-CA" sz="2000" dirty="0" smtClean="0">
                <a:effectLst/>
              </a:rPr>
              <a:t>mechanics to have a good background on the types of problems this transport is having.</a:t>
            </a:r>
          </a:p>
          <a:p>
            <a:pPr marL="990600" lvl="1" indent="-533400">
              <a:lnSpc>
                <a:spcPct val="90000"/>
              </a:lnSpc>
            </a:pPr>
            <a:r>
              <a:rPr lang="en-CA" sz="2000" dirty="0" smtClean="0">
                <a:effectLst/>
              </a:rPr>
              <a:t>To facilitate this, the results from the Transport 1305 Monitor report should be e-mailed to all mechanics every four hours. </a:t>
            </a:r>
          </a:p>
          <a:p>
            <a:pPr marL="990600" lvl="1" indent="-533400">
              <a:lnSpc>
                <a:spcPct val="90000"/>
              </a:lnSpc>
            </a:pPr>
            <a:r>
              <a:rPr lang="en-CA" sz="2000" dirty="0" smtClean="0">
                <a:effectLst/>
              </a:rPr>
              <a:t>Employees holding the position of Mechanic I should receive the report as a high-priority e-mail. </a:t>
            </a:r>
          </a:p>
          <a:p>
            <a:pPr marL="990600" lvl="1" indent="-533400">
              <a:lnSpc>
                <a:spcPct val="90000"/>
              </a:lnSpc>
            </a:pPr>
            <a:r>
              <a:rPr lang="en-CA" sz="2000" dirty="0" smtClean="0">
                <a:effectLst/>
              </a:rPr>
              <a:t>Employees holding the position of Mechanic II should receive the report as a normal-priority e-mail.</a:t>
            </a:r>
          </a:p>
          <a:p>
            <a:pPr marL="1371600" lvl="2" indent="-457200">
              <a:lnSpc>
                <a:spcPct val="90000"/>
              </a:lnSpc>
              <a:buFont typeface="Wingdings" pitchFamily="2" charset="2"/>
              <a:buAutoNum type="arabicPeriod"/>
            </a:pPr>
            <a:r>
              <a:rPr lang="en-CA" sz="1900" dirty="0" smtClean="0">
                <a:effectLst/>
              </a:rPr>
              <a:t>Open the Report Manager, and navigate to the Chapter09 folder.</a:t>
            </a:r>
          </a:p>
          <a:p>
            <a:pPr marL="1371600" lvl="2" indent="-457200">
              <a:lnSpc>
                <a:spcPct val="90000"/>
              </a:lnSpc>
              <a:buFont typeface="Wingdings" pitchFamily="2" charset="2"/>
              <a:buAutoNum type="arabicPeriod"/>
            </a:pPr>
            <a:r>
              <a:rPr lang="en-CA" sz="1900" dirty="0" smtClean="0">
                <a:effectLst/>
              </a:rPr>
              <a:t>Hover over the Transport 1305 Monitor report, and select Manage from the drop-down menu.</a:t>
            </a:r>
          </a:p>
          <a:p>
            <a:pPr marL="1371600" lvl="2" indent="-457200">
              <a:lnSpc>
                <a:spcPct val="90000"/>
              </a:lnSpc>
              <a:buFont typeface="Wingdings" pitchFamily="2" charset="2"/>
              <a:buAutoNum type="arabicPeriod"/>
            </a:pPr>
            <a:r>
              <a:rPr lang="en-CA" sz="1900" dirty="0" smtClean="0">
                <a:effectLst/>
              </a:rPr>
              <a:t>Click Subscriptions on the left side of the page.</a:t>
            </a:r>
          </a:p>
          <a:p>
            <a:pPr marL="1371600" lvl="2" indent="-457200">
              <a:lnSpc>
                <a:spcPct val="90000"/>
              </a:lnSpc>
              <a:buFont typeface="Wingdings" pitchFamily="2" charset="2"/>
              <a:buAutoNum type="arabicPeriod"/>
            </a:pPr>
            <a:r>
              <a:rPr lang="en-CA" sz="1900" dirty="0" smtClean="0">
                <a:effectLst/>
              </a:rPr>
              <a:t>Click the New Data-driven Subscription button. The first page of the data-driven subscription process appears, as shown in next slide.</a:t>
            </a:r>
            <a:endParaRPr lang="en-CA" sz="1900" dirty="0" smtClean="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pPr eaLnBrk="1" hangingPunct="1"/>
            <a:r>
              <a:rPr lang="en-CA" sz="2800" b="1" dirty="0" smtClean="0">
                <a:effectLst/>
              </a:rPr>
              <a:t>Saving Report Parts on the Report Server</a:t>
            </a:r>
          </a:p>
          <a:p>
            <a:pPr lvl="1">
              <a:lnSpc>
                <a:spcPct val="90000"/>
              </a:lnSpc>
              <a:spcBef>
                <a:spcPct val="15000"/>
              </a:spcBef>
            </a:pPr>
            <a:r>
              <a:rPr lang="en-CA" sz="2200" dirty="0" smtClean="0">
                <a:effectLst/>
              </a:rPr>
              <a:t>Saving report parts to the report server is as easy as saving existing datasets as shared datasets. Let’s give it a try.</a:t>
            </a:r>
          </a:p>
          <a:p>
            <a:pPr marL="1257300" lvl="2" indent="-342900">
              <a:lnSpc>
                <a:spcPct val="90000"/>
              </a:lnSpc>
              <a:spcBef>
                <a:spcPct val="15000"/>
              </a:spcBef>
              <a:buFont typeface="+mj-lt"/>
              <a:buAutoNum type="arabicPeriod" startAt="6"/>
            </a:pPr>
            <a:r>
              <a:rPr lang="en-CA" sz="2000" dirty="0" smtClean="0">
                <a:effectLst/>
              </a:rPr>
              <a:t>In the “Write a detailed description of the report part to help identify it” area, type </a:t>
            </a:r>
            <a:r>
              <a:rPr lang="en-CA" sz="2000" b="1" dirty="0" smtClean="0">
                <a:effectLst/>
              </a:rPr>
              <a:t>The </a:t>
            </a:r>
            <a:r>
              <a:rPr lang="en-CA" sz="2000" b="1" dirty="0" err="1" smtClean="0">
                <a:effectLst/>
              </a:rPr>
              <a:t>HubCode</a:t>
            </a:r>
            <a:r>
              <a:rPr lang="en-CA" sz="2000" b="1" dirty="0" smtClean="0">
                <a:effectLst/>
              </a:rPr>
              <a:t> report parameter showing hubs with employees over 45 hours for the selected week</a:t>
            </a:r>
            <a:r>
              <a:rPr lang="en-CA" sz="2000" dirty="0" smtClean="0">
                <a:effectLst/>
              </a:rPr>
              <a:t>.</a:t>
            </a:r>
          </a:p>
          <a:p>
            <a:pPr marL="1257300" lvl="2" indent="-342900">
              <a:lnSpc>
                <a:spcPct val="90000"/>
              </a:lnSpc>
              <a:spcBef>
                <a:spcPct val="15000"/>
              </a:spcBef>
              <a:buFont typeface="+mj-lt"/>
              <a:buAutoNum type="arabicPeriod" startAt="6"/>
            </a:pPr>
            <a:r>
              <a:rPr lang="en-CA" sz="2000" dirty="0" smtClean="0">
                <a:effectLst/>
              </a:rPr>
              <a:t>Check the box for Tablix1.</a:t>
            </a:r>
          </a:p>
          <a:p>
            <a:pPr marL="1257300" lvl="2" indent="-342900">
              <a:lnSpc>
                <a:spcPct val="90000"/>
              </a:lnSpc>
              <a:spcBef>
                <a:spcPct val="15000"/>
              </a:spcBef>
              <a:buFont typeface="+mj-lt"/>
              <a:buAutoNum type="arabicPeriod" startAt="6"/>
            </a:pPr>
            <a:r>
              <a:rPr lang="en-CA" sz="2000" dirty="0" smtClean="0">
                <a:effectLst/>
              </a:rPr>
              <a:t>Click Tablix1, and replace this text with </a:t>
            </a:r>
            <a:r>
              <a:rPr lang="en-CA" sz="2000" b="1" dirty="0" smtClean="0">
                <a:effectLst/>
              </a:rPr>
              <a:t>Employees 45–55 Hours Worked</a:t>
            </a:r>
            <a:r>
              <a:rPr lang="en-CA" sz="2000" dirty="0" smtClean="0">
                <a:effectLst/>
              </a:rPr>
              <a:t>.</a:t>
            </a:r>
          </a:p>
          <a:p>
            <a:pPr marL="1257300" lvl="2" indent="-342900">
              <a:lnSpc>
                <a:spcPct val="90000"/>
              </a:lnSpc>
              <a:spcBef>
                <a:spcPct val="15000"/>
              </a:spcBef>
              <a:buFont typeface="+mj-lt"/>
              <a:buAutoNum type="arabicPeriod" startAt="6"/>
            </a:pPr>
            <a:r>
              <a:rPr lang="en-CA" sz="2000" dirty="0" smtClean="0">
                <a:effectLst/>
              </a:rPr>
              <a:t>Click the arrow next to this item, and type the following in the detailed description area: </a:t>
            </a:r>
            <a:r>
              <a:rPr lang="en-CA" sz="2000" b="1" dirty="0" smtClean="0">
                <a:effectLst/>
              </a:rPr>
              <a:t>A </a:t>
            </a:r>
            <a:r>
              <a:rPr lang="en-CA" sz="2000" b="1" dirty="0" err="1" smtClean="0">
                <a:effectLst/>
              </a:rPr>
              <a:t>tablix</a:t>
            </a:r>
            <a:r>
              <a:rPr lang="en-CA" sz="2000" b="1" dirty="0" smtClean="0">
                <a:effectLst/>
              </a:rPr>
              <a:t> showing employees for a selected week at a selected hub with 45–55 hours worked</a:t>
            </a:r>
            <a:r>
              <a:rPr lang="en-CA" sz="2000" dirty="0" smtClean="0">
                <a:effectLst/>
              </a:rPr>
              <a:t>.</a:t>
            </a:r>
          </a:p>
          <a:p>
            <a:pPr marL="1257300" lvl="2" indent="-342900">
              <a:lnSpc>
                <a:spcPct val="90000"/>
              </a:lnSpc>
              <a:spcBef>
                <a:spcPct val="15000"/>
              </a:spcBef>
              <a:buFont typeface="+mj-lt"/>
              <a:buAutoNum type="arabicPeriod" startAt="6"/>
            </a:pPr>
            <a:r>
              <a:rPr lang="en-CA" sz="2000" dirty="0" smtClean="0">
                <a:effectLst/>
              </a:rPr>
              <a:t>Check the box for Tablix2.</a:t>
            </a:r>
          </a:p>
          <a:p>
            <a:pPr marL="1257300" lvl="2" indent="-342900">
              <a:lnSpc>
                <a:spcPct val="90000"/>
              </a:lnSpc>
              <a:spcBef>
                <a:spcPct val="15000"/>
              </a:spcBef>
              <a:buFont typeface="+mj-lt"/>
              <a:buAutoNum type="arabicPeriod" startAt="6"/>
            </a:pPr>
            <a:r>
              <a:rPr lang="en-CA" sz="2000" dirty="0" smtClean="0">
                <a:effectLst/>
              </a:rPr>
              <a:t>Click Tablix2, and replace this text with </a:t>
            </a:r>
            <a:r>
              <a:rPr lang="en-CA" sz="2000" b="1" dirty="0" smtClean="0">
                <a:effectLst/>
              </a:rPr>
              <a:t>Employees Over 55 Hours Worked</a:t>
            </a:r>
            <a:r>
              <a:rPr lang="en-CA" sz="2000" dirty="0" smtClean="0">
                <a:effectLst/>
              </a:rPr>
              <a:t>.</a:t>
            </a:r>
          </a:p>
          <a:p>
            <a:pPr marL="1257300" lvl="2" indent="-342900">
              <a:lnSpc>
                <a:spcPct val="90000"/>
              </a:lnSpc>
              <a:spcBef>
                <a:spcPct val="15000"/>
              </a:spcBef>
              <a:buFont typeface="+mj-lt"/>
              <a:buAutoNum type="arabicPeriod" startAt="6"/>
            </a:pPr>
            <a:r>
              <a:rPr lang="en-CA" sz="2000" dirty="0" smtClean="0">
                <a:effectLst/>
              </a:rPr>
              <a:t>Click the arrow next to this item, and type the following in the  detailed description area: </a:t>
            </a:r>
            <a:r>
              <a:rPr lang="en-CA" sz="2000" b="1" dirty="0" smtClean="0">
                <a:effectLst/>
              </a:rPr>
              <a:t>A </a:t>
            </a:r>
            <a:r>
              <a:rPr lang="en-CA" sz="2000" b="1" dirty="0" err="1" smtClean="0">
                <a:effectLst/>
              </a:rPr>
              <a:t>tablix</a:t>
            </a:r>
            <a:r>
              <a:rPr lang="en-CA" sz="2000" b="1" dirty="0" smtClean="0">
                <a:effectLst/>
              </a:rPr>
              <a:t> showing employees for a selected week at a selected hub with over 55 hours worked</a:t>
            </a:r>
            <a:r>
              <a:rPr lang="en-CA" sz="2000" dirty="0" smtClean="0">
                <a:effectLst/>
              </a:rPr>
              <a:t>.</a:t>
            </a:r>
          </a:p>
          <a:p>
            <a:pPr marL="1257300" lvl="2" indent="-342900">
              <a:lnSpc>
                <a:spcPct val="90000"/>
              </a:lnSpc>
              <a:spcBef>
                <a:spcPct val="15000"/>
              </a:spcBef>
              <a:buFont typeface="+mj-lt"/>
              <a:buAutoNum type="arabicPeriod" startAt="6"/>
            </a:pPr>
            <a:r>
              <a:rPr lang="en-CA" sz="2000" dirty="0" smtClean="0">
                <a:effectLst/>
              </a:rPr>
              <a:t>Check the box for Week.</a:t>
            </a:r>
            <a:endParaRPr lang="en-CA" sz="2000" dirty="0" smtClean="0">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Creating a Data-Driven Subscription</a:t>
            </a: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endParaRPr lang="en-CA" sz="2000" dirty="0" smtClean="0">
              <a:effectLst/>
            </a:endParaRPr>
          </a:p>
          <a:p>
            <a:pPr marL="1371600" lvl="2" indent="-457200">
              <a:buFont typeface="Wingdings" pitchFamily="2" charset="2"/>
              <a:buAutoNum type="arabicPeriod" startAt="5"/>
            </a:pPr>
            <a:r>
              <a:rPr lang="en-CA" sz="2000" dirty="0" smtClean="0">
                <a:effectLst/>
              </a:rPr>
              <a:t>Type Maintenance Watch on Transport 1305 for Description.</a:t>
            </a:r>
          </a:p>
          <a:p>
            <a:pPr marL="1371600" lvl="2" indent="-457200">
              <a:buFont typeface="Wingdings" pitchFamily="2" charset="2"/>
              <a:buAutoNum type="arabicPeriod" startAt="5"/>
            </a:pPr>
            <a:r>
              <a:rPr lang="en-CA" sz="2000" dirty="0" smtClean="0">
                <a:effectLst/>
              </a:rPr>
              <a:t>Select E-Mail from the Specify how recipients are notified drop-down list.</a:t>
            </a:r>
          </a:p>
          <a:p>
            <a:pPr marL="1371600" lvl="2" indent="-457200">
              <a:buFont typeface="Wingdings" pitchFamily="2" charset="2"/>
              <a:buAutoNum type="arabicPeriod" startAt="5"/>
            </a:pPr>
            <a:r>
              <a:rPr lang="en-CA" sz="2000" dirty="0" smtClean="0">
                <a:effectLst/>
              </a:rPr>
              <a:t>Select the Specify a shared data source option.</a:t>
            </a:r>
          </a:p>
          <a:p>
            <a:pPr marL="1371600" lvl="2" indent="-457200">
              <a:buFont typeface="Wingdings" pitchFamily="2" charset="2"/>
              <a:buAutoNum type="arabicPeriod" startAt="5"/>
            </a:pPr>
            <a:r>
              <a:rPr lang="en-CA" sz="2000" dirty="0" smtClean="0">
                <a:effectLst/>
              </a:rPr>
              <a:t>Click the Next button. The Shared Data Source page appears, as shown in next slide.</a:t>
            </a:r>
          </a:p>
        </p:txBody>
      </p:sp>
      <p:pic>
        <p:nvPicPr>
          <p:cNvPr id="126980" name="Picture 4"/>
          <p:cNvPicPr>
            <a:picLocks noChangeAspect="1" noChangeArrowheads="1"/>
          </p:cNvPicPr>
          <p:nvPr/>
        </p:nvPicPr>
        <p:blipFill>
          <a:blip r:embed="rId2" cstate="print"/>
          <a:srcRect/>
          <a:stretch>
            <a:fillRect/>
          </a:stretch>
        </p:blipFill>
        <p:spPr bwMode="auto">
          <a:xfrm>
            <a:off x="1904999" y="685799"/>
            <a:ext cx="5972113" cy="3886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Creating a Data-Driven Subscription</a:t>
            </a: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endParaRPr lang="en-CA" sz="2000" dirty="0" smtClean="0">
              <a:effectLst/>
            </a:endParaRPr>
          </a:p>
          <a:p>
            <a:pPr marL="1371600" lvl="2" indent="-457200">
              <a:buFont typeface="Wingdings" pitchFamily="2" charset="2"/>
              <a:buAutoNum type="arabicPeriod" startAt="9"/>
            </a:pPr>
            <a:r>
              <a:rPr lang="en-CA" sz="2000" dirty="0" smtClean="0">
                <a:effectLst/>
              </a:rPr>
              <a:t>Use the tree view to find and select the Galactic shared data source.</a:t>
            </a:r>
          </a:p>
          <a:p>
            <a:pPr marL="1371600" lvl="2" indent="-457200">
              <a:buFont typeface="Wingdings" pitchFamily="2" charset="2"/>
              <a:buAutoNum type="arabicPeriod" startAt="9"/>
            </a:pPr>
            <a:r>
              <a:rPr lang="en-CA" sz="2000" dirty="0" smtClean="0">
                <a:effectLst/>
              </a:rPr>
              <a:t>Click the Next button. The Query page appears, as shown in next slide.</a:t>
            </a:r>
            <a:endParaRPr lang="en-CA" sz="2000" dirty="0" smtClean="0">
              <a:effectLst/>
            </a:endParaRPr>
          </a:p>
        </p:txBody>
      </p:sp>
      <p:pic>
        <p:nvPicPr>
          <p:cNvPr id="128005" name="Picture 5"/>
          <p:cNvPicPr>
            <a:picLocks noChangeAspect="1" noChangeArrowheads="1"/>
          </p:cNvPicPr>
          <p:nvPr/>
        </p:nvPicPr>
        <p:blipFill>
          <a:blip r:embed="rId2" cstate="print"/>
          <a:srcRect/>
          <a:stretch>
            <a:fillRect/>
          </a:stretch>
        </p:blipFill>
        <p:spPr bwMode="auto">
          <a:xfrm>
            <a:off x="1524000" y="685800"/>
            <a:ext cx="662940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609600" y="76200"/>
            <a:ext cx="8991600" cy="6781800"/>
          </a:xfrm>
        </p:spPr>
        <p:txBody>
          <a:bodyPr/>
          <a:lstStyle/>
          <a:p>
            <a:pPr marL="1409700" lvl="2" indent="-609600"/>
            <a:r>
              <a:rPr lang="en-CA" b="1" dirty="0" smtClean="0">
                <a:effectLst/>
              </a:rPr>
              <a:t>Creating a Data-Driven Subscription</a:t>
            </a:r>
          </a:p>
          <a:p>
            <a:pPr marL="1371600" lvl="2" indent="-457200">
              <a:buFont typeface="Wingdings" pitchFamily="2" charset="2"/>
              <a:buAutoNum type="arabicPeriod" startAt="12"/>
            </a:pPr>
            <a:endParaRPr lang="en-CA" sz="2000" dirty="0" smtClean="0">
              <a:effectLst/>
            </a:endParaRPr>
          </a:p>
          <a:p>
            <a:pPr marL="1371600" lvl="2" indent="-457200">
              <a:buFont typeface="+mj-lt"/>
              <a:buAutoNum type="arabicPeriod" startAt="11"/>
            </a:pPr>
            <a:r>
              <a:rPr lang="en-CA" sz="1900" dirty="0" smtClean="0">
                <a:effectLst/>
              </a:rPr>
              <a:t>Type the following for the </a:t>
            </a:r>
          </a:p>
          <a:p>
            <a:pPr marL="1371600" lvl="2" indent="-457200">
              <a:buNone/>
            </a:pPr>
            <a:r>
              <a:rPr lang="en-CA" sz="1900" dirty="0" smtClean="0">
                <a:effectLst/>
              </a:rPr>
              <a:t>	</a:t>
            </a:r>
            <a:r>
              <a:rPr lang="en-CA" sz="1900" dirty="0" smtClean="0">
                <a:effectLst/>
              </a:rPr>
              <a:t>query:</a:t>
            </a:r>
          </a:p>
          <a:p>
            <a:pPr marL="1371600" lvl="2" indent="-457200">
              <a:buNone/>
            </a:pPr>
            <a:r>
              <a:rPr lang="en-CA" sz="1900" dirty="0" smtClean="0">
                <a:effectLst/>
              </a:rPr>
              <a:t>	</a:t>
            </a:r>
          </a:p>
          <a:p>
            <a:pPr marL="971550" lvl="1" indent="-457200">
              <a:buNone/>
            </a:pPr>
            <a:r>
              <a:rPr lang="en-CA" sz="2300" dirty="0" smtClean="0">
                <a:effectLst/>
              </a:rPr>
              <a:t>	</a:t>
            </a:r>
            <a:r>
              <a:rPr lang="en-CA" sz="1700" dirty="0" smtClean="0">
                <a:effectLst/>
                <a:latin typeface="Courier New" pitchFamily="49" charset="0"/>
                <a:cs typeface="Courier New" pitchFamily="49" charset="0"/>
              </a:rPr>
              <a:t>EXEC </a:t>
            </a:r>
            <a:r>
              <a:rPr lang="en-CA" sz="1700" dirty="0" err="1" smtClean="0">
                <a:effectLst/>
                <a:latin typeface="Courier New" pitchFamily="49" charset="0"/>
                <a:cs typeface="Courier New" pitchFamily="49" charset="0"/>
              </a:rPr>
              <a:t>stp_MechanicMailingList</a:t>
            </a:r>
            <a:endParaRPr lang="en-CA" sz="1700" dirty="0" smtClean="0">
              <a:effectLst/>
              <a:latin typeface="Courier New" pitchFamily="49" charset="0"/>
              <a:cs typeface="Courier New" pitchFamily="49" charset="0"/>
            </a:endParaRPr>
          </a:p>
          <a:p>
            <a:pPr marL="1371600" lvl="2" indent="-457200">
              <a:buNone/>
            </a:pPr>
            <a:endParaRPr lang="en-CA" sz="1900" dirty="0" smtClean="0">
              <a:effectLst/>
            </a:endParaRPr>
          </a:p>
          <a:p>
            <a:pPr marL="1371600" lvl="2" indent="-457200">
              <a:buFont typeface="Wingdings" pitchFamily="2" charset="2"/>
              <a:buAutoNum type="arabicPeriod" startAt="12"/>
            </a:pPr>
            <a:r>
              <a:rPr lang="en-CA" sz="1900" dirty="0" smtClean="0">
                <a:effectLst/>
              </a:rPr>
              <a:t>Click Validate to make sure </a:t>
            </a:r>
          </a:p>
          <a:p>
            <a:pPr marL="1371600" lvl="2" indent="-457200">
              <a:buNone/>
            </a:pPr>
            <a:r>
              <a:rPr lang="en-CA" sz="1900" dirty="0" smtClean="0">
                <a:effectLst/>
              </a:rPr>
              <a:t>	you don’t have any typos or </a:t>
            </a:r>
          </a:p>
          <a:p>
            <a:pPr marL="1371600" lvl="2" indent="-457200">
              <a:buNone/>
            </a:pPr>
            <a:r>
              <a:rPr lang="en-CA" sz="1900" dirty="0" smtClean="0">
                <a:effectLst/>
              </a:rPr>
              <a:t>	</a:t>
            </a:r>
            <a:r>
              <a:rPr lang="en-CA" sz="1900" dirty="0" smtClean="0">
                <a:effectLst/>
              </a:rPr>
              <a:t>other problems.</a:t>
            </a:r>
          </a:p>
          <a:p>
            <a:pPr marL="1371600" lvl="2" indent="-457200">
              <a:buFont typeface="+mj-lt"/>
              <a:buAutoNum type="arabicPeriod" startAt="13"/>
            </a:pPr>
            <a:r>
              <a:rPr lang="en-CA" sz="1900" dirty="0" smtClean="0">
                <a:effectLst/>
              </a:rPr>
              <a:t>If the query does not validate </a:t>
            </a:r>
          </a:p>
          <a:p>
            <a:pPr marL="1371600" lvl="2" indent="-457200">
              <a:buNone/>
            </a:pPr>
            <a:r>
              <a:rPr lang="en-CA" sz="1900" dirty="0" smtClean="0">
                <a:effectLst/>
              </a:rPr>
              <a:t>	</a:t>
            </a:r>
            <a:r>
              <a:rPr lang="en-CA" sz="1900" dirty="0" smtClean="0">
                <a:effectLst/>
              </a:rPr>
              <a:t>successfully, look for the error </a:t>
            </a:r>
          </a:p>
          <a:p>
            <a:pPr marL="1371600" lvl="2" indent="-457200">
              <a:buNone/>
            </a:pPr>
            <a:r>
              <a:rPr lang="en-CA" sz="1900" dirty="0" smtClean="0">
                <a:effectLst/>
              </a:rPr>
              <a:t>	</a:t>
            </a:r>
            <a:r>
              <a:rPr lang="en-CA" sz="1900" dirty="0" smtClean="0">
                <a:effectLst/>
              </a:rPr>
              <a:t>in the query you typed. </a:t>
            </a:r>
          </a:p>
          <a:p>
            <a:pPr marL="1371600" lvl="2" indent="-457200">
              <a:buNone/>
            </a:pPr>
            <a:r>
              <a:rPr lang="en-CA" sz="1900" dirty="0" smtClean="0">
                <a:effectLst/>
              </a:rPr>
              <a:t>	</a:t>
            </a:r>
            <a:r>
              <a:rPr lang="en-CA" sz="1900" dirty="0" smtClean="0">
                <a:effectLst/>
              </a:rPr>
              <a:t>Otherwise, click Next. </a:t>
            </a:r>
          </a:p>
          <a:p>
            <a:pPr marL="1371600" lvl="2" indent="-457200">
              <a:buNone/>
            </a:pPr>
            <a:r>
              <a:rPr lang="en-CA" sz="1900" dirty="0" smtClean="0">
                <a:effectLst/>
              </a:rPr>
              <a:t>	</a:t>
            </a:r>
            <a:r>
              <a:rPr lang="en-CA" sz="1900" dirty="0" smtClean="0">
                <a:effectLst/>
              </a:rPr>
              <a:t>The Data Association page appears, </a:t>
            </a:r>
          </a:p>
          <a:p>
            <a:pPr marL="1371600" lvl="2" indent="-457200">
              <a:buNone/>
            </a:pPr>
            <a:r>
              <a:rPr lang="en-CA" sz="1900" dirty="0" smtClean="0">
                <a:effectLst/>
              </a:rPr>
              <a:t>	</a:t>
            </a:r>
            <a:r>
              <a:rPr lang="en-CA" sz="1900" dirty="0" smtClean="0">
                <a:effectLst/>
              </a:rPr>
              <a:t>as shown in next slide. Here, </a:t>
            </a:r>
          </a:p>
          <a:p>
            <a:pPr marL="1371600" lvl="2" indent="-457200">
              <a:buNone/>
            </a:pPr>
            <a:r>
              <a:rPr lang="en-CA" sz="1900" dirty="0" smtClean="0">
                <a:effectLst/>
              </a:rPr>
              <a:t>	</a:t>
            </a:r>
            <a:r>
              <a:rPr lang="en-CA" sz="1900" dirty="0" smtClean="0">
                <a:effectLst/>
              </a:rPr>
              <a:t>you can associate columns in </a:t>
            </a:r>
          </a:p>
          <a:p>
            <a:pPr marL="1371600" lvl="2" indent="-457200">
              <a:buNone/>
            </a:pPr>
            <a:r>
              <a:rPr lang="en-CA" sz="1900" dirty="0" smtClean="0">
                <a:effectLst/>
              </a:rPr>
              <a:t>	</a:t>
            </a:r>
            <a:r>
              <a:rPr lang="en-CA" sz="1900" dirty="0" smtClean="0">
                <a:effectLst/>
              </a:rPr>
              <a:t>the result set with fields in the subscription e-mail.</a:t>
            </a:r>
          </a:p>
          <a:p>
            <a:pPr marL="1371600" lvl="2" indent="-457200">
              <a:buFont typeface="Wingdings" pitchFamily="2" charset="2"/>
              <a:buAutoNum type="arabicPeriod" startAt="12"/>
            </a:pPr>
            <a:endParaRPr lang="en-CA" dirty="0" smtClean="0">
              <a:effectLst/>
            </a:endParaRPr>
          </a:p>
        </p:txBody>
      </p:sp>
      <p:pic>
        <p:nvPicPr>
          <p:cNvPr id="129029" name="Picture 5"/>
          <p:cNvPicPr>
            <a:picLocks noChangeAspect="1" noChangeArrowheads="1"/>
          </p:cNvPicPr>
          <p:nvPr/>
        </p:nvPicPr>
        <p:blipFill>
          <a:blip r:embed="rId2" cstate="print"/>
          <a:srcRect/>
          <a:stretch>
            <a:fillRect/>
          </a:stretch>
        </p:blipFill>
        <p:spPr bwMode="auto">
          <a:xfrm>
            <a:off x="4343400" y="533400"/>
            <a:ext cx="4800600" cy="44842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b="1" dirty="0" smtClean="0">
                <a:effectLst/>
              </a:rPr>
              <a:t>Creating a Data-Driven Subscription</a:t>
            </a: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Wingdings" pitchFamily="2" charset="2"/>
              <a:buAutoNum type="arabicPeriod" startAt="15"/>
            </a:pPr>
            <a:endParaRPr lang="en-CA" sz="2000" dirty="0" smtClean="0">
              <a:effectLst/>
            </a:endParaRPr>
          </a:p>
          <a:p>
            <a:pPr marL="1371600" lvl="2" indent="-457200">
              <a:buFont typeface="+mj-lt"/>
              <a:buAutoNum type="arabicPeriod" startAt="14"/>
            </a:pPr>
            <a:r>
              <a:rPr lang="en-CA" sz="2000" dirty="0" smtClean="0">
                <a:effectLst/>
              </a:rPr>
              <a:t>Set the following properties on this page:</a:t>
            </a:r>
            <a:endParaRPr lang="en-CA" sz="2000" dirty="0" smtClean="0">
              <a:effectLst/>
            </a:endParaRPr>
          </a:p>
        </p:txBody>
      </p:sp>
      <p:pic>
        <p:nvPicPr>
          <p:cNvPr id="130052" name="Picture 4"/>
          <p:cNvPicPr>
            <a:picLocks noChangeAspect="1" noChangeArrowheads="1"/>
          </p:cNvPicPr>
          <p:nvPr/>
        </p:nvPicPr>
        <p:blipFill>
          <a:blip r:embed="rId2" cstate="print"/>
          <a:srcRect/>
          <a:stretch>
            <a:fillRect/>
          </a:stretch>
        </p:blipFill>
        <p:spPr bwMode="auto">
          <a:xfrm>
            <a:off x="1981200" y="685801"/>
            <a:ext cx="4800600" cy="4241958"/>
          </a:xfrm>
          <a:prstGeom prst="rect">
            <a:avLst/>
          </a:prstGeom>
          <a:noFill/>
          <a:ln w="9525">
            <a:noFill/>
            <a:miter lim="800000"/>
            <a:headEnd/>
            <a:tailEnd/>
          </a:ln>
          <a:effectLst/>
        </p:spPr>
      </p:pic>
      <p:pic>
        <p:nvPicPr>
          <p:cNvPr id="130053" name="Picture 5"/>
          <p:cNvPicPr>
            <a:picLocks noChangeAspect="1" noChangeArrowheads="1"/>
          </p:cNvPicPr>
          <p:nvPr/>
        </p:nvPicPr>
        <p:blipFill>
          <a:blip r:embed="rId3" cstate="print"/>
          <a:srcRect/>
          <a:stretch>
            <a:fillRect/>
          </a:stretch>
        </p:blipFill>
        <p:spPr bwMode="auto">
          <a:xfrm>
            <a:off x="1371600" y="5381625"/>
            <a:ext cx="6219825"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0000"/>
              </a:lnSpc>
            </a:pPr>
            <a:r>
              <a:rPr lang="en-CA" sz="2800" b="1" dirty="0" smtClean="0">
                <a:effectLst/>
              </a:rPr>
              <a:t>Creating a Data-Driven Subscription</a:t>
            </a:r>
          </a:p>
          <a:p>
            <a:pPr marL="1371600" lvl="2" indent="-457200">
              <a:lnSpc>
                <a:spcPct val="90000"/>
              </a:lnSpc>
              <a:buFont typeface="+mj-lt"/>
              <a:buAutoNum type="arabicPeriod" startAt="14"/>
            </a:pPr>
            <a:r>
              <a:rPr lang="en-CA" sz="2000" dirty="0" smtClean="0">
                <a:effectLst/>
              </a:rPr>
              <a:t>Set the following properties on this page:</a:t>
            </a:r>
          </a:p>
          <a:p>
            <a:pPr marL="1371600" lvl="2" indent="-457200">
              <a:lnSpc>
                <a:spcPct val="90000"/>
              </a:lnSpc>
              <a:buFont typeface="Wingdings" pitchFamily="2" charset="2"/>
              <a:buAutoNum type="arabicPeriod" startAt="14"/>
            </a:pPr>
            <a:endParaRPr lang="en-CA" sz="2000" dirty="0" smtClean="0">
              <a:effectLst/>
            </a:endParaRPr>
          </a:p>
          <a:p>
            <a:pPr marL="1371600" lvl="2" indent="-457200">
              <a:lnSpc>
                <a:spcPct val="90000"/>
              </a:lnSpc>
              <a:buFont typeface="Wingdings" pitchFamily="2" charset="2"/>
              <a:buAutoNum type="arabicPeriod" startAt="14"/>
            </a:pPr>
            <a:endParaRPr lang="en-CA" sz="18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buFont typeface="Wingdings" pitchFamily="2" charset="2"/>
              <a:buAutoNum type="arabicPeriod" startAt="14"/>
            </a:pPr>
            <a:endParaRPr lang="en-CA" sz="1600" dirty="0" smtClean="0">
              <a:effectLst/>
            </a:endParaRPr>
          </a:p>
          <a:p>
            <a:pPr marL="1371600" lvl="2" indent="-457200">
              <a:lnSpc>
                <a:spcPct val="90000"/>
              </a:lnSpc>
            </a:pPr>
            <a:endParaRPr lang="en-CA" sz="1800" dirty="0" smtClean="0">
              <a:effectLst/>
            </a:endParaRPr>
          </a:p>
          <a:p>
            <a:pPr marL="1371600" lvl="2" indent="-457200">
              <a:lnSpc>
                <a:spcPct val="90000"/>
              </a:lnSpc>
            </a:pPr>
            <a:endParaRPr lang="en-CA" sz="1800" dirty="0" smtClean="0">
              <a:effectLst/>
            </a:endParaRPr>
          </a:p>
          <a:p>
            <a:pPr marL="1371600" lvl="2" indent="-457200">
              <a:lnSpc>
                <a:spcPct val="90000"/>
              </a:lnSpc>
              <a:buFont typeface="+mj-lt"/>
              <a:buAutoNum type="arabicPeriod" startAt="15"/>
            </a:pPr>
            <a:r>
              <a:rPr lang="en-CA" sz="1800" dirty="0" smtClean="0">
                <a:effectLst/>
              </a:rPr>
              <a:t>Click the Next button. The Parameter Values page appears.</a:t>
            </a:r>
          </a:p>
          <a:p>
            <a:pPr marL="1371600" lvl="2" indent="-457200">
              <a:lnSpc>
                <a:spcPct val="90000"/>
              </a:lnSpc>
              <a:buFont typeface="Wingdings" pitchFamily="2" charset="2"/>
              <a:buAutoNum type="arabicPeriod" startAt="15"/>
            </a:pPr>
            <a:r>
              <a:rPr lang="en-CA" sz="1800" dirty="0" smtClean="0">
                <a:effectLst/>
              </a:rPr>
              <a:t>Click the Next button. The Notify Recipients page appears.</a:t>
            </a:r>
          </a:p>
          <a:p>
            <a:pPr marL="1371600" lvl="2" indent="-457200">
              <a:lnSpc>
                <a:spcPct val="90000"/>
              </a:lnSpc>
              <a:buFont typeface="Wingdings" pitchFamily="2" charset="2"/>
              <a:buAutoNum type="arabicPeriod" startAt="15"/>
            </a:pPr>
            <a:r>
              <a:rPr lang="en-CA" sz="1800" dirty="0" smtClean="0">
                <a:effectLst/>
              </a:rPr>
              <a:t>Select the On a Schedule Created for This Subscription option.</a:t>
            </a:r>
          </a:p>
          <a:p>
            <a:pPr marL="1371600" lvl="2" indent="-457200">
              <a:lnSpc>
                <a:spcPct val="90000"/>
              </a:lnSpc>
              <a:buFont typeface="Wingdings" pitchFamily="2" charset="2"/>
              <a:buAutoNum type="arabicPeriod" startAt="15"/>
            </a:pPr>
            <a:r>
              <a:rPr lang="en-CA" sz="1800" dirty="0" smtClean="0">
                <a:effectLst/>
              </a:rPr>
              <a:t>Click the Next button. The Schedule page appears.</a:t>
            </a:r>
          </a:p>
          <a:p>
            <a:pPr marL="1371600" lvl="2" indent="-457200">
              <a:lnSpc>
                <a:spcPct val="90000"/>
              </a:lnSpc>
              <a:buFont typeface="Wingdings" pitchFamily="2" charset="2"/>
              <a:buAutoNum type="arabicPeriod" startAt="15"/>
            </a:pPr>
            <a:r>
              <a:rPr lang="en-CA" sz="1800" dirty="0" smtClean="0">
                <a:effectLst/>
              </a:rPr>
              <a:t>Select the Hour option.</a:t>
            </a:r>
          </a:p>
          <a:p>
            <a:pPr marL="1371600" lvl="2" indent="-457200">
              <a:lnSpc>
                <a:spcPct val="90000"/>
              </a:lnSpc>
              <a:buFont typeface="Wingdings" pitchFamily="2" charset="2"/>
              <a:buAutoNum type="arabicPeriod" startAt="15"/>
            </a:pPr>
            <a:r>
              <a:rPr lang="en-CA" sz="1800" dirty="0" smtClean="0">
                <a:effectLst/>
              </a:rPr>
              <a:t>Change the schedule to run every 4 hours 00 minutes.</a:t>
            </a:r>
          </a:p>
          <a:p>
            <a:pPr marL="1371600" lvl="2" indent="-457200">
              <a:lnSpc>
                <a:spcPct val="90000"/>
              </a:lnSpc>
              <a:buFont typeface="Wingdings" pitchFamily="2" charset="2"/>
              <a:buAutoNum type="arabicPeriod" startAt="15"/>
            </a:pPr>
            <a:r>
              <a:rPr lang="en-CA" sz="1800" dirty="0" smtClean="0">
                <a:effectLst/>
              </a:rPr>
              <a:t>Set the start time to five minutes from now.</a:t>
            </a:r>
          </a:p>
          <a:p>
            <a:pPr marL="1371600" lvl="2" indent="-457200">
              <a:lnSpc>
                <a:spcPct val="90000"/>
              </a:lnSpc>
              <a:buFont typeface="Wingdings" pitchFamily="2" charset="2"/>
              <a:buAutoNum type="arabicPeriod" startAt="15"/>
            </a:pPr>
            <a:r>
              <a:rPr lang="en-CA" sz="1800" dirty="0" smtClean="0">
                <a:effectLst/>
              </a:rPr>
              <a:t>Today’s date should be selected for Begin Running This Schedule On.</a:t>
            </a:r>
          </a:p>
        </p:txBody>
      </p:sp>
      <p:pic>
        <p:nvPicPr>
          <p:cNvPr id="131077" name="Picture 5"/>
          <p:cNvPicPr>
            <a:picLocks noChangeAspect="1" noChangeArrowheads="1"/>
          </p:cNvPicPr>
          <p:nvPr/>
        </p:nvPicPr>
        <p:blipFill>
          <a:blip r:embed="rId2" cstate="print"/>
          <a:srcRect/>
          <a:stretch>
            <a:fillRect/>
          </a:stretch>
        </p:blipFill>
        <p:spPr bwMode="auto">
          <a:xfrm>
            <a:off x="1600200" y="914400"/>
            <a:ext cx="484632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Creating a Data-Driven Subscription</a:t>
            </a:r>
          </a:p>
          <a:p>
            <a:pPr marL="1371600" lvl="2" indent="-457200">
              <a:buFont typeface="+mj-lt"/>
              <a:buAutoNum type="arabicPeriod" startAt="23"/>
            </a:pPr>
            <a:r>
              <a:rPr lang="en-CA" sz="2000" dirty="0" smtClean="0">
                <a:effectLst/>
              </a:rPr>
              <a:t>Check Stop this schedule on, and select tomorrow’s date.</a:t>
            </a:r>
          </a:p>
          <a:p>
            <a:pPr marL="1371600" lvl="2" indent="-457200">
              <a:buFont typeface="+mj-lt"/>
              <a:buAutoNum type="arabicPeriod" startAt="23"/>
            </a:pPr>
            <a:r>
              <a:rPr lang="en-CA" sz="2000" dirty="0" smtClean="0">
                <a:effectLst/>
              </a:rPr>
              <a:t>Click Finish.</a:t>
            </a:r>
          </a:p>
          <a:p>
            <a:pPr marL="1371600" lvl="2" indent="-457200">
              <a:buFont typeface="+mj-lt"/>
              <a:buAutoNum type="arabicPeriod" startAt="23"/>
            </a:pPr>
            <a:r>
              <a:rPr lang="en-CA" sz="2000" dirty="0" smtClean="0">
                <a:effectLst/>
              </a:rPr>
              <a:t>Once the scheduled time for your subscription has passed, refresh this page. You should see the time of the execution in the Last Run column and Done: 8 processed of 8 total; 0 errors in the Status column. </a:t>
            </a:r>
          </a:p>
          <a:p>
            <a:pPr marL="1371600" lvl="2" indent="-457200">
              <a:buNone/>
            </a:pPr>
            <a:r>
              <a:rPr lang="en-CA" sz="2000" dirty="0" smtClean="0">
                <a:effectLst/>
              </a:rPr>
              <a:t>	You should also receive eight e-mails (eight mechanics are in the database, and we sent an e-mail to each one) with the Transport 1305 Monitor report attached.</a:t>
            </a:r>
          </a:p>
          <a:p>
            <a:pPr marL="1371600" lvl="2" indent="-457200">
              <a:buFont typeface="+mj-lt"/>
              <a:buAutoNum type="arabicPeriod" startAt="26"/>
            </a:pPr>
            <a:r>
              <a:rPr lang="en-CA" sz="2000" dirty="0" smtClean="0">
                <a:effectLst/>
              </a:rPr>
              <a:t>If you do not want to receive eight e-mails every four hours for the next day, you can delete this subscription.</a:t>
            </a:r>
            <a:endParaRPr lang="en-CA" sz="2000" dirty="0" smtClean="0">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The General Site Settings Page</a:t>
            </a:r>
          </a:p>
          <a:p>
            <a:pPr marL="1371600" lvl="2" indent="-457200"/>
            <a:r>
              <a:rPr lang="en-CA" sz="2000" smtClean="0">
                <a:effectLst/>
              </a:rPr>
              <a:t>The main Site Settings page enables you to set several default values and configuration options. This page also acts as a front end for other configuration screens. </a:t>
            </a:r>
          </a:p>
          <a:p>
            <a:pPr marL="1371600" lvl="2" indent="-457200"/>
            <a:r>
              <a:rPr lang="en-CA" sz="2000" smtClean="0">
                <a:effectLst/>
              </a:rPr>
              <a:t>You can access the Site Settings page by clicking the Site Settings link at the top of the page.</a:t>
            </a:r>
          </a:p>
          <a:p>
            <a:pPr marL="1371600" lvl="2" indent="-457200"/>
            <a:r>
              <a:rPr lang="en-CA" sz="2000" smtClean="0">
                <a:effectLst/>
              </a:rPr>
              <a:t>The main Site Settings page is shown in figure below.</a:t>
            </a:r>
          </a:p>
          <a:p>
            <a:pPr marL="1371600" lvl="2" indent="-457200"/>
            <a:endParaRPr lang="en-CA" smtClean="0">
              <a:effectLst/>
            </a:endParaRPr>
          </a:p>
        </p:txBody>
      </p:sp>
      <p:pic>
        <p:nvPicPr>
          <p:cNvPr id="133123" name="Picture 3"/>
          <p:cNvPicPr>
            <a:picLocks noChangeAspect="1" noChangeArrowheads="1"/>
          </p:cNvPicPr>
          <p:nvPr/>
        </p:nvPicPr>
        <p:blipFill>
          <a:blip r:embed="rId2" cstate="print"/>
          <a:srcRect/>
          <a:stretch>
            <a:fillRect/>
          </a:stretch>
        </p:blipFill>
        <p:spPr bwMode="auto">
          <a:xfrm>
            <a:off x="1384300" y="2667000"/>
            <a:ext cx="6477000"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pPr eaLnBrk="1" hangingPunct="1"/>
            <a:r>
              <a:rPr lang="en-CA" sz="2800" b="1" dirty="0" smtClean="0">
                <a:effectLst/>
              </a:rPr>
              <a:t>Saving Report Parts on the Report Server</a:t>
            </a:r>
          </a:p>
          <a:p>
            <a:pPr lvl="1">
              <a:lnSpc>
                <a:spcPct val="90000"/>
              </a:lnSpc>
              <a:spcBef>
                <a:spcPct val="15000"/>
              </a:spcBef>
            </a:pPr>
            <a:r>
              <a:rPr lang="en-CA" sz="2200" dirty="0" smtClean="0">
                <a:effectLst/>
              </a:rPr>
              <a:t>Saving report parts to the report server is as easy as saving existing datasets as shared datasets. Let’s give it a try.</a:t>
            </a:r>
          </a:p>
          <a:p>
            <a:pPr marL="1257300" lvl="2" indent="-342900">
              <a:lnSpc>
                <a:spcPct val="90000"/>
              </a:lnSpc>
              <a:spcBef>
                <a:spcPct val="15000"/>
              </a:spcBef>
              <a:buFont typeface="+mj-lt"/>
              <a:buAutoNum type="arabicPeriod" startAt="14"/>
            </a:pPr>
            <a:r>
              <a:rPr lang="en-CA" sz="2000" dirty="0" smtClean="0">
                <a:effectLst/>
              </a:rPr>
              <a:t>Click the arrow next to Week, and type the following in the detailed description area: The Week report parameter showing weeks for which employee time has been entered.</a:t>
            </a:r>
          </a:p>
          <a:p>
            <a:pPr marL="1257300" lvl="2" indent="-342900">
              <a:lnSpc>
                <a:spcPct val="90000"/>
              </a:lnSpc>
              <a:spcBef>
                <a:spcPct val="15000"/>
              </a:spcBef>
              <a:buFont typeface="+mj-lt"/>
              <a:buAutoNum type="arabicPeriod" startAt="14"/>
            </a:pPr>
            <a:r>
              <a:rPr lang="en-CA" sz="2000" dirty="0" smtClean="0">
                <a:effectLst/>
              </a:rPr>
              <a:t>Click OK to publish the report parts.</a:t>
            </a:r>
          </a:p>
          <a:p>
            <a:pPr marL="1257300" lvl="2" indent="-342900">
              <a:lnSpc>
                <a:spcPct val="90000"/>
              </a:lnSpc>
              <a:spcBef>
                <a:spcPct val="15000"/>
              </a:spcBef>
              <a:buFont typeface="+mj-lt"/>
              <a:buAutoNum type="arabicPeriod" startAt="14"/>
            </a:pPr>
            <a:r>
              <a:rPr lang="en-CA" sz="2000" dirty="0" smtClean="0">
                <a:effectLst/>
              </a:rPr>
              <a:t>Right-click the entry for the Overtime Report in the Solution Explorer, and select Deploy from the context menu. The report and the report parts will be deployed to the report server.</a:t>
            </a:r>
          </a:p>
          <a:p>
            <a:pPr marL="1257300" lvl="2" indent="-342900">
              <a:lnSpc>
                <a:spcPct val="90000"/>
              </a:lnSpc>
              <a:spcBef>
                <a:spcPct val="15000"/>
              </a:spcBef>
              <a:buFont typeface="+mj-lt"/>
              <a:buAutoNum type="arabicPeriod" startAt="14"/>
            </a:pPr>
            <a:r>
              <a:rPr lang="en-CA" sz="2000" dirty="0" smtClean="0">
                <a:effectLst/>
              </a:rPr>
              <a:t>In Report Manager, navigate to the Report Parts folder. You should see the four report parts in the folder as shown in figure below.</a:t>
            </a:r>
            <a:endParaRPr lang="en-CA" sz="2000" dirty="0" smtClean="0">
              <a:effectLst/>
            </a:endParaRPr>
          </a:p>
        </p:txBody>
      </p:sp>
      <p:pic>
        <p:nvPicPr>
          <p:cNvPr id="136194" name="Picture 2"/>
          <p:cNvPicPr>
            <a:picLocks noChangeAspect="1" noChangeArrowheads="1"/>
          </p:cNvPicPr>
          <p:nvPr/>
        </p:nvPicPr>
        <p:blipFill>
          <a:blip r:embed="rId2" cstate="print"/>
          <a:srcRect b="27507"/>
          <a:stretch>
            <a:fillRect/>
          </a:stretch>
        </p:blipFill>
        <p:spPr bwMode="auto">
          <a:xfrm>
            <a:off x="1295399" y="4038600"/>
            <a:ext cx="7463651" cy="2752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pPr eaLnBrk="1" hangingPunct="1"/>
            <a:r>
              <a:rPr lang="en-CA" sz="2800" b="1" dirty="0" smtClean="0">
                <a:effectLst/>
              </a:rPr>
              <a:t>Caching In</a:t>
            </a:r>
          </a:p>
          <a:p>
            <a:pPr lvl="1">
              <a:lnSpc>
                <a:spcPct val="90000"/>
              </a:lnSpc>
              <a:spcBef>
                <a:spcPct val="15000"/>
              </a:spcBef>
            </a:pPr>
            <a:r>
              <a:rPr lang="en-CA" sz="2000" dirty="0" smtClean="0">
                <a:effectLst/>
              </a:rPr>
              <a:t>One of the best features of Reporting Services is that the data is </a:t>
            </a:r>
            <a:r>
              <a:rPr lang="en-CA" sz="2000" dirty="0" err="1" smtClean="0">
                <a:effectLst/>
              </a:rPr>
              <a:t>requeried</a:t>
            </a:r>
            <a:r>
              <a:rPr lang="en-CA" sz="2000" dirty="0" smtClean="0">
                <a:effectLst/>
              </a:rPr>
              <a:t> each time the report is executed. This is shown in figure below. </a:t>
            </a:r>
          </a:p>
          <a:p>
            <a:pPr lvl="1">
              <a:lnSpc>
                <a:spcPct val="90000"/>
              </a:lnSpc>
              <a:spcBef>
                <a:spcPct val="15000"/>
              </a:spcBef>
            </a:pPr>
            <a:r>
              <a:rPr lang="en-CA" sz="2000" dirty="0" smtClean="0">
                <a:effectLst/>
              </a:rPr>
              <a:t>The user is not viewing information from a static web page that is weeks or months old. Reporting Services reports include data that is accurate up to the second the report was run.</a:t>
            </a:r>
          </a:p>
          <a:p>
            <a:pPr lvl="1">
              <a:lnSpc>
                <a:spcPct val="90000"/>
              </a:lnSpc>
              <a:spcBef>
                <a:spcPct val="15000"/>
              </a:spcBef>
            </a:pPr>
            <a:r>
              <a:rPr lang="en-CA" sz="2000" dirty="0" smtClean="0">
                <a:effectLst/>
              </a:rPr>
              <a:t>However, this feature can also be the source of one of the drawbacks of Reporting Services. The user is required to wait for the data to be </a:t>
            </a:r>
            <a:r>
              <a:rPr lang="en-CA" sz="2000" dirty="0" err="1" smtClean="0">
                <a:effectLst/>
              </a:rPr>
              <a:t>requeried</a:t>
            </a:r>
            <a:r>
              <a:rPr lang="en-CA" sz="2000" dirty="0" smtClean="0">
                <a:effectLst/>
              </a:rPr>
              <a:t> each time a report is run. If your query or stored procedure runs quickly, this may not be a problem.</a:t>
            </a:r>
          </a:p>
          <a:p>
            <a:pPr lvl="1"/>
            <a:endParaRPr lang="en-CA" sz="2000" dirty="0" smtClean="0">
              <a:effectLst/>
            </a:endParaRPr>
          </a:p>
        </p:txBody>
      </p:sp>
      <p:pic>
        <p:nvPicPr>
          <p:cNvPr id="4103" name="Picture 7"/>
          <p:cNvPicPr>
            <a:picLocks noChangeAspect="1" noChangeArrowheads="1"/>
          </p:cNvPicPr>
          <p:nvPr/>
        </p:nvPicPr>
        <p:blipFill>
          <a:blip r:embed="rId2" cstate="print"/>
          <a:srcRect/>
          <a:stretch>
            <a:fillRect/>
          </a:stretch>
        </p:blipFill>
        <p:spPr bwMode="auto">
          <a:xfrm>
            <a:off x="2328864" y="3471864"/>
            <a:ext cx="3962400" cy="3320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eaLnBrk="1" hangingPunct="1"/>
            <a:r>
              <a:rPr lang="en-CA" sz="2800" b="1" dirty="0" smtClean="0">
                <a:effectLst/>
              </a:rPr>
              <a:t>Report Caching</a:t>
            </a:r>
          </a:p>
          <a:p>
            <a:pPr lvl="1"/>
            <a:r>
              <a:rPr lang="en-CA" sz="2000" dirty="0" smtClean="0">
                <a:effectLst/>
              </a:rPr>
              <a:t>On subsequent executions, with the same parameter values chosen, the report server pulls the information necessary to render the report from the report cache, rather than </a:t>
            </a:r>
            <a:r>
              <a:rPr lang="en-CA" sz="2000" dirty="0" err="1" smtClean="0">
                <a:effectLst/>
              </a:rPr>
              <a:t>requerying</a:t>
            </a:r>
            <a:r>
              <a:rPr lang="en-CA" sz="2000" dirty="0" smtClean="0">
                <a:effectLst/>
              </a:rPr>
              <a:t> data from the database, as shown in figure below. </a:t>
            </a:r>
          </a:p>
          <a:p>
            <a:pPr lvl="1"/>
            <a:r>
              <a:rPr lang="en-CA" sz="2000" dirty="0" smtClean="0">
                <a:effectLst/>
              </a:rPr>
              <a:t>Because these subsequent executions do not need to </a:t>
            </a:r>
            <a:r>
              <a:rPr lang="en-CA" sz="2000" dirty="0" err="1" smtClean="0">
                <a:effectLst/>
              </a:rPr>
              <a:t>requery</a:t>
            </a:r>
            <a:r>
              <a:rPr lang="en-CA" sz="2000" dirty="0" smtClean="0">
                <a:effectLst/>
              </a:rPr>
              <a:t> data, they are, in most cases, faster than the report execution without caching.</a:t>
            </a:r>
          </a:p>
        </p:txBody>
      </p:sp>
      <p:pic>
        <p:nvPicPr>
          <p:cNvPr id="93191" name="Picture 7"/>
          <p:cNvPicPr>
            <a:picLocks noChangeAspect="1" noChangeArrowheads="1"/>
          </p:cNvPicPr>
          <p:nvPr/>
        </p:nvPicPr>
        <p:blipFill>
          <a:blip r:embed="rId2" cstate="print"/>
          <a:srcRect/>
          <a:stretch>
            <a:fillRect/>
          </a:stretch>
        </p:blipFill>
        <p:spPr bwMode="auto">
          <a:xfrm>
            <a:off x="1752600" y="2971800"/>
            <a:ext cx="5567801"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eaLnBrk="1" hangingPunct="1"/>
            <a:r>
              <a:rPr lang="en-CA" sz="2400" b="1" smtClean="0">
                <a:effectLst/>
              </a:rPr>
              <a:t>Cached Report Expiration</a:t>
            </a:r>
          </a:p>
          <a:p>
            <a:pPr lvl="1"/>
            <a:r>
              <a:rPr lang="en-CA" sz="2000" smtClean="0">
                <a:effectLst/>
              </a:rPr>
              <a:t>Once an instance of the report is stored in the report cache, it is assigned an expiration date and time. The expiration date and time can be calculated in one of two ways. </a:t>
            </a:r>
          </a:p>
          <a:p>
            <a:pPr lvl="1"/>
            <a:r>
              <a:rPr lang="en-CA" sz="2000" smtClean="0">
                <a:effectLst/>
              </a:rPr>
              <a:t>The expiration date can be calculated based on a certain number of minutes after the creation of the cached instance. For example, the cached instance of the report exists for 30 minutes, and then it is deleted. </a:t>
            </a:r>
          </a:p>
          <a:p>
            <a:pPr lvl="1"/>
            <a:r>
              <a:rPr lang="en-CA" sz="2000" smtClean="0">
                <a:effectLst/>
              </a:rPr>
              <a:t>Or, the expiration date can be determined by a set schedule. For example, the cached instance of the report is deleted at 2:00 A.M. every Sunday morning.</a:t>
            </a:r>
          </a:p>
          <a:p>
            <a:pPr lvl="1"/>
            <a:r>
              <a:rPr lang="en-CA" sz="2000" smtClean="0">
                <a:effectLst/>
              </a:rPr>
              <a:t>The first type of expiration calculation is appropriate for a report that requires a large amount of database resources and is run often, but does not require up-to-the-second data.</a:t>
            </a:r>
          </a:p>
          <a:p>
            <a:pPr lvl="1"/>
            <a:r>
              <a:rPr lang="en-CA" sz="2000" smtClean="0">
                <a:effectLst/>
              </a:rPr>
              <a:t>The second type of expiration calculation is appropriate for reports run against data that changes on a scheduled basis. </a:t>
            </a:r>
          </a:p>
          <a:p>
            <a:pPr lvl="1"/>
            <a:r>
              <a:rPr lang="en-CA" sz="2000" smtClean="0">
                <a:effectLst/>
              </a:rPr>
              <a:t>Perhaps you have a report being run from your data warehouse. The data warehouse is updated from your transactional database each Sunday at 12:30 A.M. </a:t>
            </a:r>
          </a:p>
          <a:p>
            <a:pPr lvl="1"/>
            <a:r>
              <a:rPr lang="en-CA" sz="2000" smtClean="0">
                <a:effectLst/>
              </a:rPr>
              <a:t>The data in the warehouse remains static in between these loads.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eaLnBrk="1" hangingPunct="1"/>
            <a:r>
              <a:rPr lang="en-CA" sz="2400" b="1" smtClean="0">
                <a:effectLst/>
              </a:rPr>
              <a:t>Cached Reports and Data Source Credentials</a:t>
            </a:r>
          </a:p>
          <a:p>
            <a:pPr lvl="1"/>
            <a:r>
              <a:rPr lang="en-CA" sz="2000" smtClean="0">
                <a:effectLst/>
              </a:rPr>
              <a:t>To create a cached instance of a report, the report must be using stored credentials.</a:t>
            </a:r>
          </a:p>
          <a:p>
            <a:pPr lvl="1"/>
            <a:r>
              <a:rPr lang="en-CA" sz="2000" smtClean="0">
                <a:effectLst/>
              </a:rPr>
              <a:t>These can be credentials for either a Windows logon or a database logon, but they must be stored with the data source. If you think about this from a security standpoint, this is how it has to be.</a:t>
            </a:r>
          </a:p>
          <a:p>
            <a:pPr lvl="1"/>
            <a:r>
              <a:rPr lang="en-CA" sz="2000" smtClean="0">
                <a:effectLst/>
              </a:rPr>
              <a:t>Suppose for a minute that Reporting Services allowed a cached report to be created with Windows integrated security. </a:t>
            </a:r>
          </a:p>
          <a:p>
            <a:pPr lvl="1"/>
            <a:r>
              <a:rPr lang="en-CA" sz="2000" smtClean="0">
                <a:effectLst/>
              </a:rPr>
              <a:t>The Windows credentials of the first person to run the report would be used to create a cached instance of the report. Subsequent users who request this report would receive this cached instance. </a:t>
            </a:r>
          </a:p>
          <a:p>
            <a:pPr lvl="1"/>
            <a:r>
              <a:rPr lang="en-CA" sz="2000" smtClean="0">
                <a:effectLst/>
              </a:rPr>
              <a:t>However, this would mean the subsequent users are receiving data in the report created using the credentials from another user.</a:t>
            </a:r>
          </a:p>
          <a:p>
            <a:pPr lvl="1"/>
            <a:r>
              <a:rPr lang="en-CA" sz="2000" smtClean="0">
                <a:effectLst/>
              </a:rPr>
              <a:t>The only way that caching works without creating the potential for a security problem is with credentials stored with the report. In this situation, the same credentials are used to access the database - whether it is the VP or a lowly sales representative running the report. </a:t>
            </a:r>
          </a:p>
          <a:p>
            <a:pPr lvl="1"/>
            <a:r>
              <a:rPr lang="en-CA" sz="2000" smtClean="0">
                <a:effectLst/>
              </a:rPr>
              <a:t>There is no risk that the cached instance of the report will create a breach in database security.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5578</TotalTime>
  <Words>5979</Words>
  <Application>Microsoft Office PowerPoint</Application>
  <PresentationFormat>On-screen Show (4:3)</PresentationFormat>
  <Paragraphs>409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Wingdings</vt:lpstr>
      <vt:lpstr>Calibri</vt:lpstr>
      <vt:lpstr>Courier New</vt:lpstr>
      <vt:lpstr>Orbit</vt:lpstr>
      <vt:lpstr>Performing Report Delivery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Company>GBC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YR</cp:lastModifiedBy>
  <cp:revision>845</cp:revision>
  <cp:lastPrinted>1601-01-01T00:00:00Z</cp:lastPrinted>
  <dcterms:created xsi:type="dcterms:W3CDTF">2009-08-10T15:42:28Z</dcterms:created>
  <dcterms:modified xsi:type="dcterms:W3CDTF">2013-09-02T00:52:45Z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