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8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0" r:id="rId25"/>
    <p:sldId id="281" r:id="rId26"/>
    <p:sldId id="283" r:id="rId27"/>
    <p:sldId id="285" r:id="rId28"/>
    <p:sldId id="284" r:id="rId29"/>
    <p:sldId id="286" r:id="rId30"/>
    <p:sldId id="287" r:id="rId31"/>
    <p:sldId id="288" r:id="rId32"/>
    <p:sldId id="289" r:id="rId33"/>
    <p:sldId id="290"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itchFamily="49" charset="0"/>
        <a:ea typeface="+mn-ea"/>
        <a:cs typeface="+mn-cs"/>
      </a:defRPr>
    </a:lvl5pPr>
    <a:lvl6pPr marL="2286000" algn="l" defTabSz="914400" rtl="0" eaLnBrk="1" latinLnBrk="0" hangingPunct="1">
      <a:defRPr kern="1200">
        <a:solidFill>
          <a:schemeClr val="tx1"/>
        </a:solidFill>
        <a:latin typeface="Courier New" pitchFamily="49" charset="0"/>
        <a:ea typeface="+mn-ea"/>
        <a:cs typeface="+mn-cs"/>
      </a:defRPr>
    </a:lvl6pPr>
    <a:lvl7pPr marL="2743200" algn="l" defTabSz="914400" rtl="0" eaLnBrk="1" latinLnBrk="0" hangingPunct="1">
      <a:defRPr kern="1200">
        <a:solidFill>
          <a:schemeClr val="tx1"/>
        </a:solidFill>
        <a:latin typeface="Courier New" pitchFamily="49" charset="0"/>
        <a:ea typeface="+mn-ea"/>
        <a:cs typeface="+mn-cs"/>
      </a:defRPr>
    </a:lvl7pPr>
    <a:lvl8pPr marL="3200400" algn="l" defTabSz="914400" rtl="0" eaLnBrk="1" latinLnBrk="0" hangingPunct="1">
      <a:defRPr kern="1200">
        <a:solidFill>
          <a:schemeClr val="tx1"/>
        </a:solidFill>
        <a:latin typeface="Courier New" pitchFamily="49" charset="0"/>
        <a:ea typeface="+mn-ea"/>
        <a:cs typeface="+mn-cs"/>
      </a:defRPr>
    </a:lvl8pPr>
    <a:lvl9pPr marL="3657600" algn="l" defTabSz="914400" rtl="0" eaLnBrk="1" latinLnBrk="0" hangingPunct="1">
      <a:defRPr kern="1200">
        <a:solidFill>
          <a:schemeClr val="tx1"/>
        </a:solidFill>
        <a:latin typeface="Courier New"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18" autoAdjust="0"/>
    <p:restoredTop sz="92360" autoAdjust="0"/>
  </p:normalViewPr>
  <p:slideViewPr>
    <p:cSldViewPr>
      <p:cViewPr varScale="1">
        <p:scale>
          <a:sx n="67" d="100"/>
          <a:sy n="67" d="100"/>
        </p:scale>
        <p:origin x="-137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3902075"/>
            <a:ext cx="3400425" cy="2949575"/>
            <a:chOff x="0" y="2458"/>
            <a:chExt cx="2142" cy="1858"/>
          </a:xfrm>
        </p:grpSpPr>
        <p:sp>
          <p:nvSpPr>
            <p:cNvPr id="5"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6"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latin typeface="Arial" charset="0"/>
              </a:endParaRPr>
            </a:p>
          </p:txBody>
        </p:sp>
        <p:sp>
          <p:nvSpPr>
            <p:cNvPr id="7"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8"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latin typeface="Arial" charset="0"/>
              </a:endParaRPr>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US">
                <a:latin typeface="Arial" charset="0"/>
              </a:endParaRPr>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latin typeface="Arial" charset="0"/>
              </a:endParaRPr>
            </a:p>
          </p:txBody>
        </p:sp>
      </p:grpSp>
      <p:sp>
        <p:nvSpPr>
          <p:cNvPr id="338954"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338955"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12"/>
          <p:cNvSpPr>
            <a:spLocks noGrp="1" noChangeArrowheads="1"/>
          </p:cNvSpPr>
          <p:nvPr>
            <p:ph type="dt" sz="quarter" idx="10"/>
          </p:nvPr>
        </p:nvSpPr>
        <p:spPr/>
        <p:txBody>
          <a:bodyPr/>
          <a:lstStyle>
            <a:lvl1pPr>
              <a:defRPr/>
            </a:lvl1pPr>
          </a:lstStyle>
          <a:p>
            <a:pPr>
              <a:defRPr/>
            </a:pPr>
            <a:endParaRPr lang="en-US"/>
          </a:p>
        </p:txBody>
      </p:sp>
      <p:sp>
        <p:nvSpPr>
          <p:cNvPr id="13" name="Rectangle 13"/>
          <p:cNvSpPr>
            <a:spLocks noGrp="1" noChangeArrowheads="1"/>
          </p:cNvSpPr>
          <p:nvPr>
            <p:ph type="ftr" sz="quarter" idx="11"/>
          </p:nvPr>
        </p:nvSpPr>
        <p:spPr/>
        <p:txBody>
          <a:bodyPr/>
          <a:lstStyle>
            <a:lvl1pPr>
              <a:defRPr/>
            </a:lvl1pPr>
          </a:lstStyle>
          <a:p>
            <a:pPr>
              <a:defRPr/>
            </a:pPr>
            <a:endParaRPr lang="en-US"/>
          </a:p>
        </p:txBody>
      </p:sp>
      <p:sp>
        <p:nvSpPr>
          <p:cNvPr id="14" name="Rectangle 14"/>
          <p:cNvSpPr>
            <a:spLocks noGrp="1" noChangeArrowheads="1"/>
          </p:cNvSpPr>
          <p:nvPr>
            <p:ph type="sldNum" sz="quarter" idx="12"/>
          </p:nvPr>
        </p:nvSpPr>
        <p:spPr/>
        <p:txBody>
          <a:bodyPr/>
          <a:lstStyle>
            <a:lvl1pPr>
              <a:defRPr/>
            </a:lvl1pPr>
          </a:lstStyle>
          <a:p>
            <a:pPr>
              <a:defRPr/>
            </a:pPr>
            <a:fld id="{76875124-4B51-47ED-B3AA-704018DFF6F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15718C53-944A-453B-88E1-385529394E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54F6618D-9E49-4651-A053-8C86BB265E8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AB4661CC-3DE0-4028-839B-076A8F0F7E4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FB9D64E8-E963-4229-BFEA-98894EE3B37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23DF9D1C-9445-41F4-B446-DDB5607B54C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fld id="{030286A4-0DB0-4103-9679-C47EB55908D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42F94698-1848-4FA9-A2BF-64701ABC907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fld id="{43C55E2A-804F-4CD1-9927-55E7A971CD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46B04BE3-8E21-4B98-AEEF-220A457496A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34640CCF-0C03-4BAA-8E9C-E65DE84B136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902075"/>
            <a:ext cx="3400425" cy="2949575"/>
            <a:chOff x="0" y="2458"/>
            <a:chExt cx="2142" cy="1858"/>
          </a:xfrm>
        </p:grpSpPr>
        <p:sp>
          <p:nvSpPr>
            <p:cNvPr id="3379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3379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latin typeface="Arial" charset="0"/>
              </a:endParaRPr>
            </a:p>
          </p:txBody>
        </p:sp>
        <p:sp>
          <p:nvSpPr>
            <p:cNvPr id="3379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3379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latin typeface="Arial" charset="0"/>
              </a:endParaRPr>
            </a:p>
          </p:txBody>
        </p:sp>
        <p:sp>
          <p:nvSpPr>
            <p:cNvPr id="3379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latin typeface="Arial" charset="0"/>
              </a:endParaRPr>
            </a:p>
          </p:txBody>
        </p:sp>
        <p:sp>
          <p:nvSpPr>
            <p:cNvPr id="3379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US">
                <a:latin typeface="Arial" charset="0"/>
              </a:endParaRPr>
            </a:p>
          </p:txBody>
        </p:sp>
        <p:sp>
          <p:nvSpPr>
            <p:cNvPr id="3379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latin typeface="Arial" charset="0"/>
              </a:endParaRPr>
            </a:p>
          </p:txBody>
        </p:sp>
      </p:grpSp>
      <p:sp>
        <p:nvSpPr>
          <p:cNvPr id="337930"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337931"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7932"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latin typeface="Arial" charset="0"/>
              </a:defRPr>
            </a:lvl1pPr>
          </a:lstStyle>
          <a:p>
            <a:pPr>
              <a:defRPr/>
            </a:pPr>
            <a:endParaRPr lang="en-US"/>
          </a:p>
        </p:txBody>
      </p:sp>
      <p:sp>
        <p:nvSpPr>
          <p:cNvPr id="337933"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latin typeface="Arial" charset="0"/>
              </a:defRPr>
            </a:lvl1pPr>
          </a:lstStyle>
          <a:p>
            <a:pPr>
              <a:defRPr/>
            </a:pPr>
            <a:endParaRPr lang="en-US"/>
          </a:p>
        </p:txBody>
      </p:sp>
      <p:sp>
        <p:nvSpPr>
          <p:cNvPr id="337934"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latin typeface="Arial" charset="0"/>
              </a:defRPr>
            </a:lvl1pPr>
          </a:lstStyle>
          <a:p>
            <a:pPr>
              <a:defRPr/>
            </a:pPr>
            <a:fld id="{608A87BB-6E4C-47B5-94AC-4C8801563D5B}"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90" r:id="rId1"/>
    <p:sldLayoutId id="2147483789" r:id="rId2"/>
    <p:sldLayoutId id="2147483788" r:id="rId3"/>
    <p:sldLayoutId id="2147483787" r:id="rId4"/>
    <p:sldLayoutId id="2147483786" r:id="rId5"/>
    <p:sldLayoutId id="2147483785" r:id="rId6"/>
    <p:sldLayoutId id="2147483784" r:id="rId7"/>
    <p:sldLayoutId id="2147483783" r:id="rId8"/>
    <p:sldLayoutId id="2147483782" r:id="rId9"/>
    <p:sldLayoutId id="2147483781" r:id="rId10"/>
    <p:sldLayoutId id="2147483780"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eaLnBrk="0" fontAlgn="base" hangingPunct="0">
        <a:spcBef>
          <a:spcPct val="20000"/>
        </a:spcBef>
        <a:spcAft>
          <a:spcPct val="0"/>
        </a:spcAft>
        <a:buClr>
          <a:srgbClr val="00FF00"/>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rgbClr val="FF0000"/>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eaLnBrk="0" fontAlgn="base" hangingPunct="0">
        <a:spcBef>
          <a:spcPct val="20000"/>
        </a:spcBef>
        <a:spcAft>
          <a:spcPct val="0"/>
        </a:spcAft>
        <a:buClr>
          <a:srgbClr val="FFFF00"/>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eaLnBrk="0" fontAlgn="base" hangingPunct="0">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676400"/>
            <a:ext cx="8077200" cy="2971800"/>
          </a:xfrm>
        </p:spPr>
        <p:txBody>
          <a:bodyPr/>
          <a:lstStyle/>
          <a:p>
            <a:r>
              <a:rPr lang="en-CA" sz="4400" dirty="0" smtClean="0"/>
              <a:t>Integrating Reporting Services</a:t>
            </a:r>
            <a:endParaRPr lang="en-US" sz="4400" dirty="0" smtClean="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Web Service Access</a:t>
            </a:r>
          </a:p>
          <a:p>
            <a:pPr marL="1371600" lvl="2" indent="-457200"/>
            <a:r>
              <a:rPr lang="en-CA" sz="2000" dirty="0" smtClean="0">
                <a:effectLst/>
              </a:rPr>
              <a:t>In addition to URL and HTTP Post access, you can access reports by using the web service interface. This is the same interface used by the Report Manager web application to interact with Reporting Services. </a:t>
            </a:r>
          </a:p>
          <a:p>
            <a:pPr marL="1371600" lvl="2" indent="-457200"/>
            <a:r>
              <a:rPr lang="en-CA" sz="2000" dirty="0" smtClean="0">
                <a:effectLst/>
              </a:rPr>
              <a:t>This means anything you can do in Report Manager, you can also do through the web service interface.</a:t>
            </a:r>
          </a:p>
          <a:p>
            <a:pPr marL="1371600" lvl="2" indent="-457200"/>
            <a:r>
              <a:rPr lang="en-CA" sz="2000" dirty="0" smtClean="0">
                <a:effectLst/>
              </a:rPr>
              <a:t>The web service interface provides additional functionality not available through URL access. For example, the web service interface enables you to specify a set of credentials to use when executing a report. </a:t>
            </a:r>
          </a:p>
          <a:p>
            <a:pPr marL="1371600" lvl="2" indent="-457200"/>
            <a:r>
              <a:rPr lang="en-CA" sz="2000" dirty="0" smtClean="0">
                <a:effectLst/>
              </a:rPr>
              <a:t>This allows your custom application to use a set of hardcoded credentials to access reports through the web service interface. </a:t>
            </a:r>
          </a:p>
          <a:p>
            <a:pPr marL="1371600" lvl="2" indent="-457200"/>
            <a:r>
              <a:rPr lang="en-CA" sz="2000" dirty="0" smtClean="0">
                <a:effectLst/>
              </a:rPr>
              <a:t>This can be a big benefit in situations where you want Reporting Services reports to be exposed on an Internet or extranet site where each user does not have a domain account.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Using a Web Service Call to Execute a Report</a:t>
            </a:r>
          </a:p>
          <a:p>
            <a:pPr marL="1371600" lvl="2" indent="-457200"/>
            <a:r>
              <a:rPr lang="en-CA" sz="2000" dirty="0" smtClean="0">
                <a:effectLst/>
              </a:rPr>
              <a:t>This example takes you through the steps necessary to execute a report using the web service interface. </a:t>
            </a:r>
          </a:p>
          <a:p>
            <a:pPr marL="1371600" lvl="2" indent="-457200"/>
            <a:r>
              <a:rPr lang="en-CA" sz="2000" dirty="0" smtClean="0">
                <a:effectLst/>
              </a:rPr>
              <a:t>In this example, you build a web application that acts as a front end for the </a:t>
            </a:r>
            <a:r>
              <a:rPr lang="en-CA" sz="2000" dirty="0" err="1" smtClean="0">
                <a:effectLst/>
              </a:rPr>
              <a:t>Axelburg</a:t>
            </a:r>
            <a:r>
              <a:rPr lang="en-CA" sz="2000" dirty="0" smtClean="0">
                <a:effectLst/>
              </a:rPr>
              <a:t> Invoice-Batch Number Report.</a:t>
            </a:r>
          </a:p>
          <a:p>
            <a:pPr marL="1371600" lvl="2" indent="-457200"/>
            <a:r>
              <a:rPr lang="en-CA" sz="2000" b="1" dirty="0" smtClean="0">
                <a:effectLst/>
              </a:rPr>
              <a:t>Creating a Project and a Web Reference </a:t>
            </a:r>
            <a:r>
              <a:rPr lang="en-CA" sz="2000" b="1" dirty="0" smtClean="0">
                <a:effectLst/>
              </a:rPr>
              <a:t>- </a:t>
            </a:r>
            <a:r>
              <a:rPr lang="en-CA" sz="2000" dirty="0" smtClean="0">
                <a:effectLst/>
              </a:rPr>
              <a:t>First</a:t>
            </a:r>
            <a:r>
              <a:rPr lang="en-CA" sz="2000" dirty="0" smtClean="0">
                <a:effectLst/>
              </a:rPr>
              <a:t>, you need to create an ASP.NET project with a reference to the Reporting Services web service.</a:t>
            </a:r>
          </a:p>
          <a:p>
            <a:pPr marL="1371600" lvl="2" indent="-457200">
              <a:buFont typeface="Wingdings" pitchFamily="2" charset="2"/>
              <a:buAutoNum type="arabicPeriod"/>
            </a:pPr>
            <a:r>
              <a:rPr lang="en-CA" sz="2000" dirty="0" smtClean="0">
                <a:effectLst/>
              </a:rPr>
              <a:t>Start </a:t>
            </a:r>
            <a:r>
              <a:rPr lang="en-CA" sz="2000" dirty="0" smtClean="0">
                <a:effectLst/>
              </a:rPr>
              <a:t>up Visual Studio.</a:t>
            </a:r>
          </a:p>
          <a:p>
            <a:pPr marL="1371600" lvl="2" indent="-457200">
              <a:buFont typeface="Wingdings" pitchFamily="2" charset="2"/>
              <a:buAutoNum type="arabicPeriod"/>
            </a:pPr>
            <a:r>
              <a:rPr lang="en-CA" sz="2000" dirty="0" smtClean="0">
                <a:effectLst/>
              </a:rPr>
              <a:t>Create </a:t>
            </a:r>
            <a:r>
              <a:rPr lang="en-CA" sz="2000" dirty="0" smtClean="0">
                <a:effectLst/>
              </a:rPr>
              <a:t>a new project.</a:t>
            </a:r>
          </a:p>
          <a:p>
            <a:pPr marL="1371600" lvl="2" indent="-457200">
              <a:buFont typeface="Wingdings" pitchFamily="2" charset="2"/>
              <a:buAutoNum type="arabicPeriod"/>
            </a:pPr>
            <a:r>
              <a:rPr lang="en-CA" sz="2000" dirty="0" smtClean="0">
                <a:effectLst/>
              </a:rPr>
              <a:t>Select </a:t>
            </a:r>
            <a:r>
              <a:rPr lang="en-CA" sz="2000" dirty="0" smtClean="0">
                <a:effectLst/>
              </a:rPr>
              <a:t>Visual Basic | Web in the Installed Templates area.</a:t>
            </a:r>
          </a:p>
          <a:p>
            <a:pPr marL="1371600" lvl="2" indent="-457200">
              <a:buFont typeface="Wingdings" pitchFamily="2" charset="2"/>
              <a:buAutoNum type="arabicPeriod"/>
            </a:pPr>
            <a:r>
              <a:rPr lang="en-CA" sz="2000" dirty="0" smtClean="0">
                <a:effectLst/>
              </a:rPr>
              <a:t>Select </a:t>
            </a:r>
            <a:r>
              <a:rPr lang="en-CA" sz="2000" dirty="0" smtClean="0">
                <a:effectLst/>
              </a:rPr>
              <a:t>ASP.NET Web Application from the Templates area.</a:t>
            </a:r>
          </a:p>
          <a:p>
            <a:pPr marL="1371600" lvl="2" indent="-457200">
              <a:buFont typeface="Wingdings" pitchFamily="2" charset="2"/>
              <a:buAutoNum type="arabicPeriod"/>
            </a:pPr>
            <a:r>
              <a:rPr lang="en-CA" sz="2000" dirty="0" smtClean="0">
                <a:effectLst/>
              </a:rPr>
              <a:t>Type </a:t>
            </a:r>
            <a:r>
              <a:rPr lang="en-CA" sz="2000" dirty="0" err="1" smtClean="0">
                <a:effectLst/>
              </a:rPr>
              <a:t>AxelburgFrontEnd</a:t>
            </a:r>
            <a:r>
              <a:rPr lang="en-CA" sz="2000" dirty="0" smtClean="0">
                <a:effectLst/>
              </a:rPr>
              <a:t> for Name. Select an appropriate location for this project.</a:t>
            </a:r>
          </a:p>
          <a:p>
            <a:pPr marL="1371600" lvl="2" indent="-457200">
              <a:buFont typeface="Wingdings" pitchFamily="2" charset="2"/>
              <a:buAutoNum type="arabicPeriod"/>
            </a:pPr>
            <a:r>
              <a:rPr lang="en-CA" sz="2000" dirty="0" smtClean="0">
                <a:effectLst/>
              </a:rPr>
              <a:t>Click </a:t>
            </a:r>
            <a:r>
              <a:rPr lang="en-CA" sz="2000" dirty="0" smtClean="0">
                <a:effectLst/>
              </a:rPr>
              <a:t>OK.</a:t>
            </a:r>
          </a:p>
          <a:p>
            <a:pPr marL="1371600" lvl="2" indent="-457200">
              <a:buFont typeface="Wingdings" pitchFamily="2" charset="2"/>
              <a:buAutoNum type="arabicPeriod"/>
            </a:pPr>
            <a:r>
              <a:rPr lang="en-CA" sz="2000" dirty="0" smtClean="0">
                <a:effectLst/>
              </a:rPr>
              <a:t>When </a:t>
            </a:r>
            <a:r>
              <a:rPr lang="en-CA" sz="2000" dirty="0" smtClean="0">
                <a:effectLst/>
              </a:rPr>
              <a:t>the new project has been created, right-click the project folder for </a:t>
            </a:r>
            <a:r>
              <a:rPr lang="en-CA" sz="2000" dirty="0" smtClean="0">
                <a:effectLst/>
              </a:rPr>
              <a:t>this new </a:t>
            </a:r>
            <a:r>
              <a:rPr lang="en-CA" sz="2000" dirty="0" smtClean="0">
                <a:effectLst/>
              </a:rPr>
              <a:t>project in the Solution Explorer, and select Add Service Reference from </a:t>
            </a:r>
            <a:r>
              <a:rPr lang="en-CA" sz="2000" dirty="0" smtClean="0">
                <a:effectLst/>
              </a:rPr>
              <a:t>the context </a:t>
            </a:r>
            <a:r>
              <a:rPr lang="en-CA" sz="2000" dirty="0" smtClean="0">
                <a:effectLst/>
              </a:rPr>
              <a:t>menu. The Add Service Reference dialog box appears.</a:t>
            </a:r>
            <a:endParaRPr lang="en-CA" sz="2000" dirty="0" smtClean="0">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5000"/>
              </a:lnSpc>
            </a:pPr>
            <a:r>
              <a:rPr lang="en-CA" sz="2800" b="1" dirty="0" smtClean="0">
                <a:effectLst/>
              </a:rPr>
              <a:t>Using a Web Service Call to Execute a Report</a:t>
            </a:r>
          </a:p>
          <a:p>
            <a:pPr marL="1371600" lvl="2" indent="-457200">
              <a:lnSpc>
                <a:spcPct val="95000"/>
              </a:lnSpc>
              <a:buFont typeface="Wingdings" pitchFamily="2" charset="2"/>
              <a:buAutoNum type="arabicPeriod" startAt="8"/>
            </a:pPr>
            <a:r>
              <a:rPr lang="en-CA" sz="2000" dirty="0" smtClean="0">
                <a:effectLst/>
              </a:rPr>
              <a:t>Click </a:t>
            </a:r>
            <a:r>
              <a:rPr lang="en-CA" sz="2000" dirty="0" smtClean="0">
                <a:effectLst/>
              </a:rPr>
              <a:t>the Advanced button. The Service Reference Settings dialog box appears.</a:t>
            </a:r>
          </a:p>
          <a:p>
            <a:pPr marL="1371600" lvl="2" indent="-457200">
              <a:lnSpc>
                <a:spcPct val="95000"/>
              </a:lnSpc>
              <a:buFont typeface="Wingdings" pitchFamily="2" charset="2"/>
              <a:buAutoNum type="arabicPeriod" startAt="8"/>
            </a:pPr>
            <a:r>
              <a:rPr lang="en-CA" sz="2000" dirty="0" smtClean="0">
                <a:effectLst/>
              </a:rPr>
              <a:t>Click </a:t>
            </a:r>
            <a:r>
              <a:rPr lang="en-CA" sz="2000" dirty="0" smtClean="0">
                <a:effectLst/>
              </a:rPr>
              <a:t>Add Web Reference. The Add Web Reference dialog box appears.</a:t>
            </a:r>
          </a:p>
          <a:p>
            <a:pPr marL="1371600" lvl="2" indent="-457200">
              <a:lnSpc>
                <a:spcPct val="95000"/>
              </a:lnSpc>
              <a:buFont typeface="Wingdings" pitchFamily="2" charset="2"/>
              <a:buAutoNum type="arabicPeriod" startAt="8"/>
            </a:pPr>
            <a:r>
              <a:rPr lang="en-CA" sz="2000" dirty="0" smtClean="0">
                <a:effectLst/>
              </a:rPr>
              <a:t>Enter </a:t>
            </a:r>
            <a:r>
              <a:rPr lang="en-CA" sz="2000" dirty="0" smtClean="0">
                <a:effectLst/>
              </a:rPr>
              <a:t>the following address for the web reference:</a:t>
            </a:r>
          </a:p>
          <a:p>
            <a:pPr marL="1371600" lvl="2" indent="-457200">
              <a:lnSpc>
                <a:spcPct val="95000"/>
              </a:lnSpc>
              <a:buNone/>
            </a:pPr>
            <a:r>
              <a:rPr lang="en-CA" sz="2000" dirty="0" smtClean="0">
                <a:effectLst/>
              </a:rPr>
              <a:t>	</a:t>
            </a:r>
            <a:r>
              <a:rPr lang="en-CA" sz="1600" dirty="0" smtClean="0">
                <a:effectLst/>
                <a:latin typeface="Courier New" pitchFamily="49" charset="0"/>
                <a:cs typeface="Courier New" pitchFamily="49" charset="0"/>
              </a:rPr>
              <a:t>http://{computername}/ReportServer/ReportExecution2005.asmx</a:t>
            </a:r>
          </a:p>
          <a:p>
            <a:pPr marL="1371600" lvl="2" indent="-457200">
              <a:lnSpc>
                <a:spcPct val="95000"/>
              </a:lnSpc>
              <a:buNone/>
            </a:pPr>
            <a:r>
              <a:rPr lang="en-CA" sz="2000" dirty="0" smtClean="0">
                <a:effectLst/>
              </a:rPr>
              <a:t>	where </a:t>
            </a:r>
            <a:r>
              <a:rPr lang="en-CA" sz="2000" dirty="0" smtClean="0">
                <a:effectLst/>
              </a:rPr>
              <a:t>{</a:t>
            </a:r>
            <a:r>
              <a:rPr lang="en-CA" sz="2000" dirty="0" err="1" smtClean="0">
                <a:effectLst/>
              </a:rPr>
              <a:t>computername</a:t>
            </a:r>
            <a:r>
              <a:rPr lang="en-CA" sz="2000" dirty="0" smtClean="0">
                <a:effectLst/>
              </a:rPr>
              <a:t>} is the name of the computer hosting the report server.</a:t>
            </a:r>
          </a:p>
          <a:p>
            <a:pPr marL="1371600" lvl="2" indent="-457200">
              <a:lnSpc>
                <a:spcPct val="95000"/>
              </a:lnSpc>
              <a:buNone/>
            </a:pPr>
            <a:r>
              <a:rPr lang="en-CA" sz="2000" dirty="0" smtClean="0">
                <a:effectLst/>
              </a:rPr>
              <a:t>	Click </a:t>
            </a:r>
            <a:r>
              <a:rPr lang="en-CA" sz="2000" dirty="0" smtClean="0">
                <a:effectLst/>
              </a:rPr>
              <a:t>Go.</a:t>
            </a:r>
          </a:p>
          <a:p>
            <a:pPr marL="1371600" lvl="2" indent="-457200">
              <a:lnSpc>
                <a:spcPct val="95000"/>
              </a:lnSpc>
              <a:buFont typeface="+mj-lt"/>
              <a:buAutoNum type="arabicPeriod" startAt="11"/>
            </a:pPr>
            <a:r>
              <a:rPr lang="en-CA" sz="2000" dirty="0" smtClean="0">
                <a:effectLst/>
              </a:rPr>
              <a:t>When </a:t>
            </a:r>
            <a:r>
              <a:rPr lang="en-CA" sz="2000" dirty="0" smtClean="0">
                <a:effectLst/>
              </a:rPr>
              <a:t>the </a:t>
            </a:r>
            <a:r>
              <a:rPr lang="en-CA" sz="2000" dirty="0" err="1" smtClean="0">
                <a:effectLst/>
              </a:rPr>
              <a:t>ReportExecutionService</a:t>
            </a:r>
            <a:r>
              <a:rPr lang="en-CA" sz="2000" dirty="0" smtClean="0">
                <a:effectLst/>
              </a:rPr>
              <a:t> Description appears in the dialog box, </a:t>
            </a:r>
            <a:r>
              <a:rPr lang="en-CA" sz="2000" dirty="0" smtClean="0">
                <a:effectLst/>
              </a:rPr>
              <a:t>replace the </a:t>
            </a:r>
            <a:r>
              <a:rPr lang="en-CA" sz="2000" dirty="0" smtClean="0">
                <a:effectLst/>
              </a:rPr>
              <a:t>Web reference name with </a:t>
            </a:r>
            <a:r>
              <a:rPr lang="en-CA" sz="2000" dirty="0" err="1" smtClean="0">
                <a:effectLst/>
              </a:rPr>
              <a:t>RptExecSvc</a:t>
            </a:r>
            <a:r>
              <a:rPr lang="en-CA" sz="2000" dirty="0" smtClean="0">
                <a:effectLst/>
              </a:rPr>
              <a:t>. Click Add Reference</a:t>
            </a:r>
            <a:r>
              <a:rPr lang="en-CA" sz="2000" dirty="0" smtClean="0">
                <a:effectLst/>
              </a:rPr>
              <a:t>.</a:t>
            </a:r>
          </a:p>
          <a:p>
            <a:pPr marL="990600" lvl="1" indent="-533400">
              <a:lnSpc>
                <a:spcPct val="95000"/>
              </a:lnSpc>
            </a:pPr>
            <a:r>
              <a:rPr lang="en-CA" sz="2000" dirty="0" smtClean="0">
                <a:effectLst/>
              </a:rPr>
              <a:t>To use a web service, you need to create code that knows how to send data to and retrieve data from that web service. </a:t>
            </a:r>
          </a:p>
          <a:p>
            <a:pPr marL="990600" lvl="1" indent="-533400">
              <a:lnSpc>
                <a:spcPct val="95000"/>
              </a:lnSpc>
            </a:pPr>
            <a:r>
              <a:rPr lang="en-CA" sz="2000" dirty="0" smtClean="0">
                <a:effectLst/>
              </a:rPr>
              <a:t>Fortunately, this code is generated for you by Visual Studio through the process of creating a web reference. </a:t>
            </a:r>
          </a:p>
          <a:p>
            <a:pPr marL="990600" lvl="1" indent="-533400">
              <a:lnSpc>
                <a:spcPct val="95000"/>
              </a:lnSpc>
            </a:pPr>
            <a:r>
              <a:rPr lang="en-CA" sz="2000" dirty="0" smtClean="0">
                <a:effectLst/>
              </a:rPr>
              <a:t>Once the web reference is in place, you can call the methods of the web service the same way you call the methods of a local .NET assembly.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5000"/>
              </a:lnSpc>
            </a:pPr>
            <a:r>
              <a:rPr lang="en-CA" sz="2800" b="1" dirty="0" smtClean="0">
                <a:effectLst/>
              </a:rPr>
              <a:t>Using a Web Service Call to Execute a Report</a:t>
            </a:r>
          </a:p>
          <a:p>
            <a:pPr marL="990600" lvl="1" indent="-533400"/>
            <a:r>
              <a:rPr lang="en-CA" sz="2000" b="1" dirty="0" smtClean="0">
                <a:effectLst/>
              </a:rPr>
              <a:t>Creating the Web Form </a:t>
            </a:r>
            <a:r>
              <a:rPr lang="en-CA" sz="2000" dirty="0" smtClean="0">
                <a:effectLst/>
              </a:rPr>
              <a:t>Now, we need to create the web form that is going to serve as our user interface.</a:t>
            </a:r>
          </a:p>
          <a:p>
            <a:pPr marL="1371600" lvl="2" indent="-457200">
              <a:buFont typeface="Wingdings" pitchFamily="2" charset="2"/>
              <a:buAutoNum type="arabicPeriod"/>
            </a:pPr>
            <a:r>
              <a:rPr lang="en-CA" sz="2000" dirty="0" smtClean="0">
                <a:effectLst/>
              </a:rPr>
              <a:t>Change the name of Default.aspx to </a:t>
            </a:r>
            <a:r>
              <a:rPr lang="en-CA" sz="2000" b="1" dirty="0" smtClean="0">
                <a:effectLst/>
              </a:rPr>
              <a:t>ReportFrontEnd.aspx</a:t>
            </a:r>
            <a:r>
              <a:rPr lang="en-CA" sz="2000" dirty="0" smtClean="0">
                <a:effectLst/>
              </a:rPr>
              <a:t>.</a:t>
            </a:r>
          </a:p>
          <a:p>
            <a:pPr marL="1371600" lvl="2" indent="-457200">
              <a:buFont typeface="Wingdings" pitchFamily="2" charset="2"/>
              <a:buAutoNum type="arabicPeriod"/>
            </a:pPr>
            <a:r>
              <a:rPr lang="en-CA" sz="2000" dirty="0" smtClean="0">
                <a:effectLst/>
              </a:rPr>
              <a:t>Using the Design view of the ReportFrontEnd.aspx form, place three labels, two calendar controls, and a button on the web form, as shown in figure below.</a:t>
            </a:r>
          </a:p>
        </p:txBody>
      </p:sp>
      <p:pic>
        <p:nvPicPr>
          <p:cNvPr id="3074" name="Picture 2"/>
          <p:cNvPicPr>
            <a:picLocks noChangeAspect="1" noChangeArrowheads="1"/>
          </p:cNvPicPr>
          <p:nvPr/>
        </p:nvPicPr>
        <p:blipFill>
          <a:blip r:embed="rId2" cstate="print"/>
          <a:srcRect/>
          <a:stretch>
            <a:fillRect/>
          </a:stretch>
        </p:blipFill>
        <p:spPr bwMode="auto">
          <a:xfrm>
            <a:off x="1295400" y="2557464"/>
            <a:ext cx="6786614"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5000"/>
              </a:lnSpc>
            </a:pPr>
            <a:r>
              <a:rPr lang="en-CA" sz="2800" b="1" dirty="0" smtClean="0">
                <a:effectLst/>
              </a:rPr>
              <a:t>Using a Web Service Call to Execute a Report</a:t>
            </a:r>
          </a:p>
          <a:p>
            <a:pPr marL="990600" lvl="1" indent="-533400"/>
            <a:r>
              <a:rPr lang="en-CA" sz="2000" b="1" dirty="0" smtClean="0">
                <a:effectLst/>
              </a:rPr>
              <a:t>Creating the Web Form </a:t>
            </a:r>
            <a:r>
              <a:rPr lang="en-CA" sz="2000" dirty="0" smtClean="0">
                <a:effectLst/>
              </a:rPr>
              <a:t>Now, we need to create the web form that is going to serve as our user interface.</a:t>
            </a:r>
          </a:p>
          <a:p>
            <a:pPr marL="1371600" lvl="2" indent="-457200">
              <a:buFont typeface="Wingdings" pitchFamily="2" charset="2"/>
              <a:buAutoNum type="arabicPeriod" startAt="3"/>
            </a:pPr>
            <a:r>
              <a:rPr lang="en-CA" sz="2000" dirty="0" smtClean="0">
                <a:effectLst/>
              </a:rPr>
              <a:t>Change the Text property of each label to match figure in previous slide. </a:t>
            </a:r>
          </a:p>
          <a:p>
            <a:pPr marL="1371600" lvl="2" indent="-457200">
              <a:buFont typeface="Wingdings" pitchFamily="2" charset="2"/>
              <a:buAutoNum type="arabicPeriod" startAt="3"/>
            </a:pPr>
            <a:r>
              <a:rPr lang="en-CA" sz="2000" dirty="0" smtClean="0">
                <a:effectLst/>
              </a:rPr>
              <a:t>Change the ID property of the left calendar control to </a:t>
            </a:r>
            <a:r>
              <a:rPr lang="en-CA" sz="2000" b="1" dirty="0" err="1" smtClean="0">
                <a:effectLst/>
              </a:rPr>
              <a:t>calStartDate</a:t>
            </a:r>
            <a:r>
              <a:rPr lang="en-CA" sz="2000" dirty="0" smtClean="0">
                <a:effectLst/>
              </a:rPr>
              <a:t>.</a:t>
            </a:r>
          </a:p>
          <a:p>
            <a:pPr marL="1371600" lvl="2" indent="-457200">
              <a:buFont typeface="Wingdings" pitchFamily="2" charset="2"/>
              <a:buAutoNum type="arabicPeriod" startAt="3"/>
            </a:pPr>
            <a:r>
              <a:rPr lang="en-CA" sz="2000" dirty="0" smtClean="0">
                <a:effectLst/>
              </a:rPr>
              <a:t>Set the </a:t>
            </a:r>
            <a:r>
              <a:rPr lang="en-CA" sz="2000" dirty="0" err="1" smtClean="0">
                <a:effectLst/>
              </a:rPr>
              <a:t>SelectedDate</a:t>
            </a:r>
            <a:r>
              <a:rPr lang="en-CA" sz="2000" dirty="0" smtClean="0">
                <a:effectLst/>
              </a:rPr>
              <a:t> property and the </a:t>
            </a:r>
            <a:r>
              <a:rPr lang="en-CA" sz="2000" dirty="0" err="1" smtClean="0">
                <a:effectLst/>
              </a:rPr>
              <a:t>VisibleDate</a:t>
            </a:r>
            <a:r>
              <a:rPr lang="en-CA" sz="2000" dirty="0" smtClean="0">
                <a:effectLst/>
              </a:rPr>
              <a:t> property of </a:t>
            </a:r>
            <a:r>
              <a:rPr lang="en-CA" sz="2000" dirty="0" err="1" smtClean="0">
                <a:effectLst/>
              </a:rPr>
              <a:t>calStartDate</a:t>
            </a:r>
            <a:r>
              <a:rPr lang="en-CA" sz="2000" dirty="0" smtClean="0">
                <a:effectLst/>
              </a:rPr>
              <a:t> to </a:t>
            </a:r>
            <a:r>
              <a:rPr lang="en-CA" sz="2000" b="1" dirty="0" smtClean="0">
                <a:effectLst/>
              </a:rPr>
              <a:t>November 1, </a:t>
            </a:r>
            <a:r>
              <a:rPr lang="en-CA" sz="2000" b="1" dirty="0" smtClean="0">
                <a:effectLst/>
              </a:rPr>
              <a:t>2012</a:t>
            </a:r>
            <a:r>
              <a:rPr lang="en-CA" sz="2000" dirty="0" smtClean="0">
                <a:effectLst/>
              </a:rPr>
              <a:t>.</a:t>
            </a:r>
            <a:endParaRPr lang="en-CA" sz="2000" dirty="0" smtClean="0">
              <a:effectLst/>
            </a:endParaRPr>
          </a:p>
          <a:p>
            <a:pPr marL="1371600" lvl="2" indent="-457200">
              <a:buFont typeface="Wingdings" pitchFamily="2" charset="2"/>
              <a:buAutoNum type="arabicPeriod" startAt="3"/>
            </a:pPr>
            <a:r>
              <a:rPr lang="en-CA" sz="2000" dirty="0" smtClean="0">
                <a:effectLst/>
              </a:rPr>
              <a:t>Change the ID property of the right calendar control to </a:t>
            </a:r>
            <a:r>
              <a:rPr lang="en-CA" sz="2000" b="1" dirty="0" err="1" smtClean="0">
                <a:effectLst/>
              </a:rPr>
              <a:t>calEndDate</a:t>
            </a:r>
            <a:r>
              <a:rPr lang="en-CA" sz="2000" dirty="0" smtClean="0">
                <a:effectLst/>
              </a:rPr>
              <a:t>.</a:t>
            </a:r>
          </a:p>
          <a:p>
            <a:pPr marL="1371600" lvl="2" indent="-457200">
              <a:buFont typeface="Wingdings" pitchFamily="2" charset="2"/>
              <a:buAutoNum type="arabicPeriod" startAt="3"/>
            </a:pPr>
            <a:r>
              <a:rPr lang="en-CA" sz="2000" dirty="0" smtClean="0">
                <a:effectLst/>
              </a:rPr>
              <a:t>Set the </a:t>
            </a:r>
            <a:r>
              <a:rPr lang="en-CA" sz="2000" dirty="0" err="1" smtClean="0">
                <a:effectLst/>
              </a:rPr>
              <a:t>SelectedDate</a:t>
            </a:r>
            <a:r>
              <a:rPr lang="en-CA" sz="2000" dirty="0" smtClean="0">
                <a:effectLst/>
              </a:rPr>
              <a:t> property and the </a:t>
            </a:r>
            <a:r>
              <a:rPr lang="en-CA" sz="2000" dirty="0" err="1" smtClean="0">
                <a:effectLst/>
              </a:rPr>
              <a:t>VisibleDate</a:t>
            </a:r>
            <a:r>
              <a:rPr lang="en-CA" sz="2000" dirty="0" smtClean="0">
                <a:effectLst/>
              </a:rPr>
              <a:t> property of </a:t>
            </a:r>
            <a:r>
              <a:rPr lang="en-CA" sz="2000" dirty="0" err="1" smtClean="0">
                <a:effectLst/>
              </a:rPr>
              <a:t>calEndDate</a:t>
            </a:r>
            <a:r>
              <a:rPr lang="en-CA" sz="2000" dirty="0" smtClean="0">
                <a:effectLst/>
              </a:rPr>
              <a:t> to </a:t>
            </a:r>
            <a:r>
              <a:rPr lang="en-CA" sz="2000" b="1" dirty="0" smtClean="0">
                <a:effectLst/>
              </a:rPr>
              <a:t>December 31, </a:t>
            </a:r>
            <a:r>
              <a:rPr lang="en-CA" sz="2000" b="1" dirty="0" smtClean="0">
                <a:effectLst/>
              </a:rPr>
              <a:t>2012</a:t>
            </a:r>
            <a:r>
              <a:rPr lang="en-CA" sz="2000" dirty="0" smtClean="0">
                <a:effectLst/>
              </a:rPr>
              <a:t>.</a:t>
            </a:r>
            <a:endParaRPr lang="en-CA" sz="2000" dirty="0" smtClean="0">
              <a:effectLst/>
            </a:endParaRPr>
          </a:p>
          <a:p>
            <a:pPr marL="1371600" lvl="2" indent="-457200">
              <a:buFont typeface="Wingdings" pitchFamily="2" charset="2"/>
              <a:buAutoNum type="arabicPeriod" startAt="3"/>
            </a:pPr>
            <a:r>
              <a:rPr lang="en-CA" sz="2000" dirty="0" smtClean="0">
                <a:effectLst/>
              </a:rPr>
              <a:t>Change the ID property of the button to </a:t>
            </a:r>
            <a:r>
              <a:rPr lang="en-CA" sz="2000" b="1" dirty="0" err="1" smtClean="0">
                <a:effectLst/>
              </a:rPr>
              <a:t>cmdExecute</a:t>
            </a:r>
            <a:r>
              <a:rPr lang="en-CA" sz="2000" dirty="0" smtClean="0">
                <a:effectLst/>
              </a:rPr>
              <a:t>.</a:t>
            </a:r>
          </a:p>
          <a:p>
            <a:pPr marL="1371600" lvl="2" indent="-457200">
              <a:buFont typeface="Wingdings" pitchFamily="2" charset="2"/>
              <a:buAutoNum type="arabicPeriod" startAt="3"/>
            </a:pPr>
            <a:r>
              <a:rPr lang="en-CA" sz="2000" dirty="0" smtClean="0">
                <a:effectLst/>
              </a:rPr>
              <a:t>Change the Text property of the button to </a:t>
            </a:r>
            <a:r>
              <a:rPr lang="en-CA" sz="2000" b="1" dirty="0" smtClean="0">
                <a:effectLst/>
              </a:rPr>
              <a:t>Execute</a:t>
            </a:r>
            <a:r>
              <a:rPr lang="en-CA" sz="2000" dirty="0" smtClean="0">
                <a:effectLst/>
              </a:rPr>
              <a:t>.</a:t>
            </a:r>
          </a:p>
          <a:p>
            <a:pPr marL="1371600" lvl="2" indent="-457200">
              <a:buFont typeface="Wingdings" pitchFamily="2" charset="2"/>
              <a:buAutoNum type="arabicPeriod" startAt="3"/>
            </a:pPr>
            <a:r>
              <a:rPr lang="en-CA" sz="2000" dirty="0" smtClean="0">
                <a:effectLst/>
              </a:rPr>
              <a:t>Double-click the </a:t>
            </a:r>
            <a:r>
              <a:rPr lang="en-CA" sz="2000" dirty="0" err="1" smtClean="0">
                <a:effectLst/>
              </a:rPr>
              <a:t>cmdExecute</a:t>
            </a:r>
            <a:r>
              <a:rPr lang="en-CA" sz="2000" dirty="0" smtClean="0">
                <a:effectLst/>
              </a:rPr>
              <a:t> button to open the code window.</a:t>
            </a:r>
          </a:p>
          <a:p>
            <a:pPr marL="1371600" lvl="2" indent="-457200">
              <a:buFont typeface="Wingdings" pitchFamily="2" charset="2"/>
              <a:buAutoNum type="arabicPeriod" startAt="3"/>
            </a:pPr>
            <a:r>
              <a:rPr lang="en-CA" sz="2000" dirty="0" smtClean="0">
                <a:effectLst/>
              </a:rPr>
              <a:t>Enter </a:t>
            </a:r>
            <a:r>
              <a:rPr lang="en-CA" sz="2000" dirty="0" smtClean="0">
                <a:effectLst/>
              </a:rPr>
              <a:t>the following code for </a:t>
            </a:r>
            <a:r>
              <a:rPr lang="en-CA" sz="2000" dirty="0" err="1" smtClean="0">
                <a:effectLst/>
              </a:rPr>
              <a:t>cmdExecute_Click</a:t>
            </a:r>
            <a:r>
              <a:rPr lang="en-CA" sz="2000" dirty="0" smtClean="0">
                <a:effectLst/>
              </a:rPr>
              <a:t>: (add code from source code provided).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5000"/>
              </a:lnSpc>
            </a:pPr>
            <a:r>
              <a:rPr lang="en-CA" sz="2800" b="1" dirty="0" smtClean="0">
                <a:effectLst/>
              </a:rPr>
              <a:t>Using a Web Service Call to Execute a Report</a:t>
            </a:r>
          </a:p>
          <a:p>
            <a:pPr marL="1371600" lvl="2" indent="-457200">
              <a:buFont typeface="Wingdings" pitchFamily="2" charset="2"/>
              <a:buAutoNum type="arabicPeriod" startAt="12"/>
            </a:pPr>
            <a:r>
              <a:rPr lang="en-CA" sz="2000" dirty="0" smtClean="0">
                <a:effectLst/>
              </a:rPr>
              <a:t>Click Save All on the toolbar.</a:t>
            </a:r>
          </a:p>
          <a:p>
            <a:pPr marL="1371600" lvl="2" indent="-457200">
              <a:buFont typeface="Wingdings" pitchFamily="2" charset="2"/>
              <a:buAutoNum type="arabicPeriod" startAt="12"/>
            </a:pPr>
            <a:r>
              <a:rPr lang="en-CA" sz="2000" dirty="0" smtClean="0">
                <a:effectLst/>
              </a:rPr>
              <a:t>Select Debug | Start from the main menu. This executes your program.</a:t>
            </a:r>
          </a:p>
          <a:p>
            <a:pPr marL="1371600" lvl="2" indent="-457200">
              <a:buFont typeface="Wingdings" pitchFamily="2" charset="2"/>
              <a:buAutoNum type="arabicPeriod" startAt="12"/>
            </a:pPr>
            <a:r>
              <a:rPr lang="en-CA" sz="2000" dirty="0" smtClean="0">
                <a:effectLst/>
              </a:rPr>
              <a:t>When the browser window opens with the web application front-end page, click Execute. The report appears using the dates selected on the front-end page.</a:t>
            </a:r>
          </a:p>
          <a:p>
            <a:pPr marL="1371600" lvl="2" indent="-457200">
              <a:buFont typeface="Wingdings" pitchFamily="2" charset="2"/>
              <a:buAutoNum type="arabicPeriod" startAt="12"/>
            </a:pPr>
            <a:r>
              <a:rPr lang="en-CA" sz="2000" dirty="0" smtClean="0">
                <a:effectLst/>
              </a:rPr>
              <a:t>Switch back to Visual Studio and select Debug | Stop Debugging from the main menu.</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5000"/>
              </a:lnSpc>
            </a:pPr>
            <a:r>
              <a:rPr lang="en-CA" sz="2800" b="1" dirty="0" smtClean="0">
                <a:effectLst/>
              </a:rPr>
              <a:t>The Report Viewer Control</a:t>
            </a:r>
          </a:p>
          <a:p>
            <a:pPr marL="990600" lvl="1" indent="-533400"/>
            <a:r>
              <a:rPr lang="en-CA" sz="2000" dirty="0" smtClean="0">
                <a:effectLst/>
              </a:rPr>
              <a:t>The Report Server web service gives you a tremendous amount of control over report access. </a:t>
            </a:r>
          </a:p>
          <a:p>
            <a:pPr marL="990600" lvl="1" indent="-533400"/>
            <a:r>
              <a:rPr lang="en-CA" sz="2000" dirty="0" smtClean="0">
                <a:effectLst/>
              </a:rPr>
              <a:t>However, the web service simply provides our applications with a stream that contains the report. </a:t>
            </a:r>
          </a:p>
          <a:p>
            <a:pPr marL="990600" lvl="1" indent="-533400"/>
            <a:r>
              <a:rPr lang="en-CA" sz="2000" dirty="0" smtClean="0">
                <a:effectLst/>
              </a:rPr>
              <a:t>It is up to our applications to provide an appropriate method for viewing the content of that report stream.</a:t>
            </a:r>
          </a:p>
          <a:p>
            <a:pPr marL="990600" lvl="1" indent="-533400"/>
            <a:r>
              <a:rPr lang="en-CA" sz="2000" dirty="0" smtClean="0">
                <a:effectLst/>
              </a:rPr>
              <a:t>The Report Viewer control in Visual Studio </a:t>
            </a:r>
            <a:r>
              <a:rPr lang="en-CA" sz="2000" dirty="0" smtClean="0">
                <a:effectLst/>
              </a:rPr>
              <a:t>2005, Visual </a:t>
            </a:r>
            <a:r>
              <a:rPr lang="en-CA" sz="2000" dirty="0" smtClean="0">
                <a:effectLst/>
              </a:rPr>
              <a:t>Studio </a:t>
            </a:r>
            <a:r>
              <a:rPr lang="en-CA" sz="2000" dirty="0" smtClean="0">
                <a:effectLst/>
              </a:rPr>
              <a:t>2008, and Visual Studio </a:t>
            </a:r>
            <a:r>
              <a:rPr lang="en-CA" sz="2000" dirty="0" smtClean="0">
                <a:effectLst/>
              </a:rPr>
              <a:t>2010 </a:t>
            </a:r>
            <a:r>
              <a:rPr lang="en-CA" sz="2000" dirty="0" smtClean="0">
                <a:effectLst/>
              </a:rPr>
              <a:t>takes things one step further. </a:t>
            </a:r>
          </a:p>
          <a:p>
            <a:pPr marL="990600" lvl="1" indent="-533400"/>
            <a:r>
              <a:rPr lang="en-CA" sz="2000" dirty="0" smtClean="0">
                <a:effectLst/>
              </a:rPr>
              <a:t>Not only does it provide access to the reports, it also provides a means to view them. In fact, the Report Viewer can even free you from the tether to the report server altogether. </a:t>
            </a:r>
          </a:p>
          <a:p>
            <a:pPr marL="990600" lvl="1" indent="-533400"/>
            <a:r>
              <a:rPr lang="en-CA" sz="2000" dirty="0" smtClean="0">
                <a:effectLst/>
              </a:rPr>
              <a:t>The Report Viewer control can be used in both Windows forms and web forms.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5000"/>
              </a:lnSpc>
            </a:pPr>
            <a:r>
              <a:rPr lang="en-CA" sz="2800" b="1" dirty="0" smtClean="0">
                <a:effectLst/>
              </a:rPr>
              <a:t>Displaying a Report from a Report Server</a:t>
            </a:r>
          </a:p>
          <a:p>
            <a:pPr marL="990600" lvl="1" indent="-533400"/>
            <a:r>
              <a:rPr lang="en-CA" sz="2000" dirty="0" smtClean="0">
                <a:effectLst/>
              </a:rPr>
              <a:t>We first use the Report Viewer control to access a report on the report server. </a:t>
            </a:r>
          </a:p>
          <a:p>
            <a:pPr marL="990600" lvl="1" indent="-533400"/>
            <a:r>
              <a:rPr lang="en-CA" sz="2000" dirty="0" smtClean="0">
                <a:effectLst/>
              </a:rPr>
              <a:t>In this example, you build a Windows application that uses the Report Viewer to display the </a:t>
            </a:r>
            <a:r>
              <a:rPr lang="en-CA" sz="2000" dirty="0" err="1" smtClean="0">
                <a:effectLst/>
              </a:rPr>
              <a:t>Axelburg</a:t>
            </a:r>
            <a:r>
              <a:rPr lang="en-CA" sz="2000" dirty="0" smtClean="0">
                <a:effectLst/>
              </a:rPr>
              <a:t> Invoice-Batch Number Report. </a:t>
            </a:r>
          </a:p>
          <a:p>
            <a:pPr marL="990600" lvl="1" indent="-533400"/>
            <a:r>
              <a:rPr lang="en-CA" sz="2000" dirty="0" smtClean="0">
                <a:effectLst/>
              </a:rPr>
              <a:t>For this application to function properly, it must have access to the report server whenever a report is executed.</a:t>
            </a:r>
          </a:p>
          <a:p>
            <a:pPr marL="990600" lvl="1" indent="-533400"/>
            <a:r>
              <a:rPr lang="en-CA" sz="2000" b="1" dirty="0" smtClean="0">
                <a:effectLst/>
              </a:rPr>
              <a:t>Creating a Project and an Instance of the Report Viewer - </a:t>
            </a:r>
            <a:r>
              <a:rPr lang="en-CA" sz="2000" dirty="0" smtClean="0">
                <a:effectLst/>
              </a:rPr>
              <a:t>First, you need to create a Windows application project in Visual Studio.</a:t>
            </a:r>
          </a:p>
          <a:p>
            <a:pPr marL="1371600" lvl="2" indent="-457200">
              <a:buFont typeface="Wingdings" pitchFamily="2" charset="2"/>
              <a:buAutoNum type="arabicPeriod"/>
            </a:pPr>
            <a:r>
              <a:rPr lang="en-CA" sz="2000" dirty="0" smtClean="0">
                <a:effectLst/>
              </a:rPr>
              <a:t>Start up Visual Studio.</a:t>
            </a:r>
          </a:p>
          <a:p>
            <a:pPr marL="1371600" lvl="2" indent="-457200">
              <a:buFont typeface="Wingdings" pitchFamily="2" charset="2"/>
              <a:buAutoNum type="arabicPeriod"/>
            </a:pPr>
            <a:r>
              <a:rPr lang="en-CA" sz="2000" dirty="0" smtClean="0">
                <a:effectLst/>
              </a:rPr>
              <a:t>Create a new project.</a:t>
            </a:r>
          </a:p>
          <a:p>
            <a:pPr marL="1371600" lvl="2" indent="-457200">
              <a:buFont typeface="Wingdings" pitchFamily="2" charset="2"/>
              <a:buAutoNum type="arabicPeriod"/>
            </a:pPr>
            <a:r>
              <a:rPr lang="en-CA" sz="2000" dirty="0" smtClean="0">
                <a:effectLst/>
              </a:rPr>
              <a:t>Select Visual Basic | Windows in the </a:t>
            </a:r>
            <a:r>
              <a:rPr lang="en-CA" sz="2000" dirty="0" smtClean="0">
                <a:effectLst/>
              </a:rPr>
              <a:t>Installed Templates </a:t>
            </a:r>
            <a:r>
              <a:rPr lang="en-CA" sz="2000" dirty="0" smtClean="0">
                <a:effectLst/>
              </a:rPr>
              <a:t>area.</a:t>
            </a:r>
          </a:p>
          <a:p>
            <a:pPr marL="1371600" lvl="2" indent="-457200">
              <a:buFont typeface="Wingdings" pitchFamily="2" charset="2"/>
              <a:buAutoNum type="arabicPeriod"/>
            </a:pPr>
            <a:r>
              <a:rPr lang="en-CA" sz="2000" dirty="0" smtClean="0">
                <a:effectLst/>
              </a:rPr>
              <a:t>Select Windows Forms Application from the Templates area.</a:t>
            </a:r>
          </a:p>
          <a:p>
            <a:pPr marL="1371600" lvl="2" indent="-457200">
              <a:buFont typeface="Wingdings" pitchFamily="2" charset="2"/>
              <a:buAutoNum type="arabicPeriod"/>
            </a:pPr>
            <a:r>
              <a:rPr lang="en-CA" sz="2000" dirty="0" smtClean="0">
                <a:effectLst/>
              </a:rPr>
              <a:t>Enter </a:t>
            </a:r>
            <a:r>
              <a:rPr lang="en-CA" sz="2000" b="1" dirty="0" err="1" smtClean="0">
                <a:effectLst/>
              </a:rPr>
              <a:t>AxelburgRVFrontEnd</a:t>
            </a:r>
            <a:r>
              <a:rPr lang="en-CA" sz="2000" b="1" dirty="0" smtClean="0">
                <a:effectLst/>
              </a:rPr>
              <a:t> </a:t>
            </a:r>
            <a:r>
              <a:rPr lang="en-CA" sz="2000" dirty="0" smtClean="0">
                <a:effectLst/>
              </a:rPr>
              <a:t>for Name. Select an appropriate location for this project.</a:t>
            </a:r>
          </a:p>
          <a:p>
            <a:pPr marL="1371600" lvl="2" indent="-457200">
              <a:buFont typeface="Wingdings" pitchFamily="2" charset="2"/>
              <a:buAutoNum type="arabicPeriod"/>
            </a:pPr>
            <a:r>
              <a:rPr lang="en-CA" sz="2000" dirty="0" smtClean="0">
                <a:effectLst/>
              </a:rPr>
              <a:t>Click OK. A Windows application project with a Windows form, called Form1, is created.</a:t>
            </a:r>
          </a:p>
          <a:p>
            <a:pPr marL="1371600" lvl="2" indent="-457200">
              <a:buFont typeface="Wingdings" pitchFamily="2" charset="2"/>
              <a:buAutoNum type="arabicPeriod"/>
            </a:pPr>
            <a:r>
              <a:rPr lang="en-CA" sz="2000" dirty="0" smtClean="0">
                <a:effectLst/>
              </a:rPr>
              <a:t>Expand Form1 so it covers the design surface.</a:t>
            </a:r>
          </a:p>
          <a:p>
            <a:pPr marL="1371600" lvl="2" indent="-457200">
              <a:buFont typeface="Wingdings" pitchFamily="2" charset="2"/>
              <a:buAutoNum type="arabicPeriod"/>
            </a:pPr>
            <a:r>
              <a:rPr lang="en-CA" sz="2000" dirty="0" smtClean="0">
                <a:effectLst/>
              </a:rPr>
              <a:t>Select the Toolbox window.</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5000"/>
              </a:lnSpc>
            </a:pPr>
            <a:r>
              <a:rPr lang="en-CA" sz="2800" b="1" dirty="0" smtClean="0">
                <a:effectLst/>
              </a:rPr>
              <a:t>Displaying a Report from a Report Server</a:t>
            </a:r>
          </a:p>
          <a:p>
            <a:pPr marL="1371600" lvl="2" indent="-457200">
              <a:buFont typeface="Wingdings" pitchFamily="2" charset="2"/>
              <a:buAutoNum type="arabicPeriod" startAt="9"/>
            </a:pPr>
            <a:r>
              <a:rPr lang="en-CA" sz="2000" dirty="0" smtClean="0">
                <a:effectLst/>
              </a:rPr>
              <a:t>Locate the Reporting section of the Toolbox and, if it is not already expanded, expand it.</a:t>
            </a:r>
          </a:p>
          <a:p>
            <a:pPr marL="1371600" lvl="2" indent="-457200">
              <a:buFont typeface="Wingdings" pitchFamily="2" charset="2"/>
              <a:buAutoNum type="arabicPeriod" startAt="9"/>
            </a:pPr>
            <a:r>
              <a:rPr lang="en-CA" sz="2000" dirty="0" smtClean="0">
                <a:effectLst/>
              </a:rPr>
              <a:t>Drag the </a:t>
            </a:r>
            <a:r>
              <a:rPr lang="en-CA" sz="2000" dirty="0" err="1" smtClean="0">
                <a:effectLst/>
              </a:rPr>
              <a:t>ReportViewer</a:t>
            </a:r>
            <a:r>
              <a:rPr lang="en-CA" sz="2000" dirty="0" smtClean="0">
                <a:effectLst/>
              </a:rPr>
              <a:t> </a:t>
            </a:r>
            <a:r>
              <a:rPr lang="en-CA" sz="2000" dirty="0" smtClean="0">
                <a:effectLst/>
              </a:rPr>
              <a:t>control from the Toolbox and drop it on Form1 (see figure below).</a:t>
            </a:r>
          </a:p>
          <a:p>
            <a:pPr marL="1371600" lvl="2" indent="-457200">
              <a:buFont typeface="Wingdings" pitchFamily="2" charset="2"/>
              <a:buAutoNum type="arabicPeriod" startAt="9"/>
            </a:pPr>
            <a:r>
              <a:rPr lang="en-CA" sz="2000" dirty="0" smtClean="0">
                <a:effectLst/>
              </a:rPr>
              <a:t>Click the Dock in parent container link in the </a:t>
            </a:r>
            <a:r>
              <a:rPr lang="en-CA" sz="2000" dirty="0" err="1" smtClean="0">
                <a:effectLst/>
              </a:rPr>
              <a:t>ReportViewer</a:t>
            </a:r>
            <a:r>
              <a:rPr lang="en-CA" sz="2000" dirty="0" smtClean="0">
                <a:effectLst/>
              </a:rPr>
              <a:t> Tasks dialog </a:t>
            </a:r>
            <a:r>
              <a:rPr lang="en-CA" sz="2000" dirty="0" err="1" smtClean="0">
                <a:effectLst/>
              </a:rPr>
              <a:t>box.design</a:t>
            </a:r>
            <a:r>
              <a:rPr lang="en-CA" sz="2000" dirty="0" smtClean="0">
                <a:effectLst/>
              </a:rPr>
              <a:t> surface.</a:t>
            </a:r>
          </a:p>
        </p:txBody>
      </p:sp>
      <p:pic>
        <p:nvPicPr>
          <p:cNvPr id="2" name="Picture 2"/>
          <p:cNvPicPr>
            <a:picLocks noChangeAspect="1" noChangeArrowheads="1"/>
          </p:cNvPicPr>
          <p:nvPr/>
        </p:nvPicPr>
        <p:blipFill>
          <a:blip r:embed="rId2" cstate="print"/>
          <a:srcRect/>
          <a:stretch>
            <a:fillRect/>
          </a:stretch>
        </p:blipFill>
        <p:spPr bwMode="auto">
          <a:xfrm>
            <a:off x="1704975" y="2618938"/>
            <a:ext cx="5915025" cy="41961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5000"/>
              </a:lnSpc>
            </a:pPr>
            <a:r>
              <a:rPr lang="en-CA" sz="2800" b="1" dirty="0" smtClean="0">
                <a:effectLst/>
              </a:rPr>
              <a:t>Displaying a Report from a Report Server</a:t>
            </a:r>
          </a:p>
          <a:p>
            <a:pPr marL="990600" lvl="1" indent="-533400"/>
            <a:r>
              <a:rPr lang="en-CA" sz="2000" b="1" dirty="0" smtClean="0">
                <a:effectLst/>
              </a:rPr>
              <a:t>Configuring the Report Viewer - </a:t>
            </a:r>
            <a:r>
              <a:rPr lang="en-CA" sz="2000" dirty="0" smtClean="0">
                <a:effectLst/>
              </a:rPr>
              <a:t>Now we need to point the Report Viewer at a report. You need to make several selections from the </a:t>
            </a:r>
            <a:r>
              <a:rPr lang="en-CA" sz="2000" dirty="0" err="1" smtClean="0">
                <a:effectLst/>
              </a:rPr>
              <a:t>ReportViewer</a:t>
            </a:r>
            <a:r>
              <a:rPr lang="en-CA" sz="2000" dirty="0" smtClean="0">
                <a:effectLst/>
              </a:rPr>
              <a:t> Tasks dialog box. If this dialog box is invisible, click the small black triangle in the upper-right corner of the Report Viewer control.</a:t>
            </a:r>
          </a:p>
          <a:p>
            <a:pPr marL="1371600" lvl="2" indent="-457200">
              <a:buFont typeface="Wingdings" pitchFamily="2" charset="2"/>
              <a:buAutoNum type="arabicPeriod"/>
            </a:pPr>
            <a:r>
              <a:rPr lang="en-CA" sz="2000" dirty="0" smtClean="0">
                <a:effectLst/>
              </a:rPr>
              <a:t>In the </a:t>
            </a:r>
            <a:r>
              <a:rPr lang="en-CA" sz="2000" dirty="0" err="1" smtClean="0">
                <a:effectLst/>
              </a:rPr>
              <a:t>ReportViewer</a:t>
            </a:r>
            <a:r>
              <a:rPr lang="en-CA" sz="2000" dirty="0" smtClean="0">
                <a:effectLst/>
              </a:rPr>
              <a:t> Tasks dialog box, select &lt;Server Report&gt; from the Choose Report drop-down list.</a:t>
            </a:r>
          </a:p>
          <a:p>
            <a:pPr marL="1371600" lvl="2" indent="-457200">
              <a:buFont typeface="Wingdings" pitchFamily="2" charset="2"/>
              <a:buAutoNum type="arabicPeriod"/>
            </a:pPr>
            <a:r>
              <a:rPr lang="en-CA" sz="2000" dirty="0" smtClean="0">
                <a:effectLst/>
              </a:rPr>
              <a:t>Enter </a:t>
            </a:r>
            <a:r>
              <a:rPr lang="en-CA" sz="2000" b="1" dirty="0" smtClean="0">
                <a:effectLst/>
              </a:rPr>
              <a:t>http://{computername}/reportserver </a:t>
            </a:r>
            <a:r>
              <a:rPr lang="en-CA" sz="2000" dirty="0" smtClean="0">
                <a:effectLst/>
              </a:rPr>
              <a:t>for Report Server URL, where {</a:t>
            </a:r>
            <a:r>
              <a:rPr lang="en-CA" sz="2000" dirty="0" err="1" smtClean="0">
                <a:effectLst/>
              </a:rPr>
              <a:t>computername</a:t>
            </a:r>
            <a:r>
              <a:rPr lang="en-CA" sz="2000" dirty="0" smtClean="0">
                <a:effectLst/>
              </a:rPr>
              <a:t>} is the name of the server hosting Reporting Services.</a:t>
            </a:r>
          </a:p>
          <a:p>
            <a:pPr marL="1371600" lvl="2" indent="-457200">
              <a:buFont typeface="Wingdings" pitchFamily="2" charset="2"/>
              <a:buAutoNum type="arabicPeriod"/>
            </a:pPr>
            <a:r>
              <a:rPr lang="en-CA" sz="2000" dirty="0" smtClean="0">
                <a:effectLst/>
              </a:rPr>
              <a:t>Enter </a:t>
            </a:r>
            <a:r>
              <a:rPr lang="en-CA" sz="2000" b="1" dirty="0" smtClean="0">
                <a:effectLst/>
              </a:rPr>
              <a:t>/Galactic Delivery Services/</a:t>
            </a:r>
            <a:r>
              <a:rPr lang="en-CA" sz="2000" b="1" dirty="0" err="1" smtClean="0">
                <a:effectLst/>
              </a:rPr>
              <a:t>Axelburg</a:t>
            </a:r>
            <a:r>
              <a:rPr lang="en-CA" sz="2000" b="1" dirty="0" smtClean="0">
                <a:effectLst/>
              </a:rPr>
              <a:t>/Invoice-Batch Number Report </a:t>
            </a:r>
            <a:r>
              <a:rPr lang="en-CA" sz="2000" dirty="0" smtClean="0">
                <a:effectLst/>
              </a:rPr>
              <a:t>for Report Path.</a:t>
            </a:r>
          </a:p>
          <a:p>
            <a:pPr marL="1371600" lvl="2" indent="-457200">
              <a:buFont typeface="Wingdings" pitchFamily="2" charset="2"/>
              <a:buAutoNum type="arabicPeriod"/>
            </a:pPr>
            <a:r>
              <a:rPr lang="en-CA" sz="2000" dirty="0" smtClean="0">
                <a:effectLst/>
              </a:rPr>
              <a:t>Click Save All on the toolbar.</a:t>
            </a:r>
          </a:p>
          <a:p>
            <a:pPr marL="1371600" lvl="2" indent="-457200">
              <a:buFont typeface="Wingdings" pitchFamily="2" charset="2"/>
              <a:buAutoNum type="arabicPeriod"/>
            </a:pPr>
            <a:r>
              <a:rPr lang="en-CA" sz="2000" dirty="0" smtClean="0">
                <a:effectLst/>
              </a:rPr>
              <a:t>Select Debug | Start Debugging from the main menu. Form1 executes and displays the Invoice-Batch Number Report from the report server.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85725" y="76200"/>
            <a:ext cx="8991600" cy="6781800"/>
          </a:xfrm>
        </p:spPr>
        <p:txBody>
          <a:bodyPr/>
          <a:lstStyle/>
          <a:p>
            <a:r>
              <a:rPr lang="en-CA" sz="2800" b="1" smtClean="0">
                <a:effectLst/>
              </a:rPr>
              <a:t>Using Reporting Services Without the Report Manager</a:t>
            </a:r>
          </a:p>
          <a:p>
            <a:pPr lvl="1"/>
            <a:r>
              <a:rPr lang="en-CA" sz="2200" smtClean="0">
                <a:effectLst/>
              </a:rPr>
              <a:t>The Report Manager provides a nice interface for finding and executing reports.</a:t>
            </a:r>
          </a:p>
          <a:p>
            <a:pPr lvl="1"/>
            <a:r>
              <a:rPr lang="en-CA" sz="2200" smtClean="0">
                <a:effectLst/>
              </a:rPr>
              <a:t>However, the Report Manager is not always the best way to deliver a report to your users.</a:t>
            </a:r>
          </a:p>
          <a:p>
            <a:pPr lvl="1"/>
            <a:r>
              <a:rPr lang="en-CA" sz="2200" smtClean="0">
                <a:effectLst/>
              </a:rPr>
              <a:t>Perhaps the user is browsing your website or using a custom application and needs to view a report. </a:t>
            </a:r>
          </a:p>
          <a:p>
            <a:pPr lvl="1"/>
            <a:r>
              <a:rPr lang="en-CA" sz="2200" smtClean="0">
                <a:effectLst/>
              </a:rPr>
              <a:t>In these situations, it does not make sense to force the user to jump to the Report Manager and begin navigating folders. </a:t>
            </a:r>
          </a:p>
          <a:p>
            <a:pPr lvl="1"/>
            <a:r>
              <a:rPr lang="en-CA" sz="2200" smtClean="0">
                <a:effectLst/>
              </a:rPr>
              <a:t>We want to deliver the report to the user right where they are. In this section, we explore several ways to do just that.</a:t>
            </a:r>
          </a:p>
          <a:p>
            <a:pPr lvl="1"/>
            <a:endParaRPr lang="en-CA" sz="2000" smtClean="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5000"/>
              </a:lnSpc>
            </a:pPr>
            <a:r>
              <a:rPr lang="en-CA" sz="2800" b="1" dirty="0" smtClean="0">
                <a:effectLst/>
              </a:rPr>
              <a:t>Displaying a Local Report in the Report Viewer</a:t>
            </a:r>
          </a:p>
          <a:p>
            <a:pPr marL="990600" lvl="1" indent="-533400">
              <a:lnSpc>
                <a:spcPct val="95000"/>
              </a:lnSpc>
            </a:pPr>
            <a:r>
              <a:rPr lang="en-CA" sz="2000" dirty="0" smtClean="0">
                <a:effectLst/>
              </a:rPr>
              <a:t>So far, all the methods of accessing reports we looked at in this chapter have required a report server. </a:t>
            </a:r>
          </a:p>
          <a:p>
            <a:pPr marL="990600" lvl="1" indent="-533400">
              <a:lnSpc>
                <a:spcPct val="95000"/>
              </a:lnSpc>
            </a:pPr>
            <a:r>
              <a:rPr lang="en-CA" sz="2000" dirty="0" smtClean="0">
                <a:effectLst/>
              </a:rPr>
              <a:t>The report server provides a number of advantages for managing reports, including centralized control for updating report definitions and maintaining security.</a:t>
            </a:r>
          </a:p>
          <a:p>
            <a:pPr marL="990600" lvl="1" indent="-533400">
              <a:lnSpc>
                <a:spcPct val="95000"/>
              </a:lnSpc>
            </a:pPr>
            <a:r>
              <a:rPr lang="en-CA" sz="2000" dirty="0" smtClean="0">
                <a:effectLst/>
              </a:rPr>
              <a:t>However, in some situations, it is impractical or undesirable for all installations of an application to pull reports from a report server.</a:t>
            </a:r>
          </a:p>
          <a:p>
            <a:pPr marL="990600" lvl="1" indent="-533400">
              <a:lnSpc>
                <a:spcPct val="95000"/>
              </a:lnSpc>
            </a:pPr>
            <a:r>
              <a:rPr lang="en-CA" sz="2000" dirty="0" smtClean="0">
                <a:effectLst/>
              </a:rPr>
              <a:t>The Report Viewer control provides an alternative. In addition to displaying reports rendered by a report server, the Report Viewer can render reports contained within the Visual Studio project. </a:t>
            </a:r>
          </a:p>
          <a:p>
            <a:pPr marL="990600" lvl="1" indent="-533400">
              <a:lnSpc>
                <a:spcPct val="95000"/>
              </a:lnSpc>
            </a:pPr>
            <a:r>
              <a:rPr lang="en-CA" sz="2000" dirty="0" smtClean="0">
                <a:effectLst/>
              </a:rPr>
              <a:t>In this example, we create a simple report right in the Visual Studio project, and then display it with the Report Viewer.</a:t>
            </a:r>
          </a:p>
          <a:p>
            <a:pPr marL="990600" lvl="1" indent="-533400">
              <a:lnSpc>
                <a:spcPct val="95000"/>
              </a:lnSpc>
            </a:pPr>
            <a:r>
              <a:rPr lang="en-CA" sz="2000" b="1" dirty="0" smtClean="0">
                <a:effectLst/>
              </a:rPr>
              <a:t>Creating a Local Report - </a:t>
            </a:r>
            <a:r>
              <a:rPr lang="en-CA" sz="2000" dirty="0" smtClean="0">
                <a:effectLst/>
              </a:rPr>
              <a:t>We begin by creating a report in the Visual Studio project.</a:t>
            </a:r>
          </a:p>
          <a:p>
            <a:pPr marL="1371600" lvl="2" indent="-457200">
              <a:lnSpc>
                <a:spcPct val="95000"/>
              </a:lnSpc>
              <a:buFont typeface="Wingdings" pitchFamily="2" charset="2"/>
              <a:buAutoNum type="arabicPeriod"/>
            </a:pPr>
            <a:r>
              <a:rPr lang="en-CA" sz="2000" dirty="0" smtClean="0">
                <a:effectLst/>
              </a:rPr>
              <a:t>Close Form1 containing the report to return to Visual Studio, if you have not already done so.</a:t>
            </a:r>
          </a:p>
          <a:p>
            <a:pPr marL="1371600" lvl="2" indent="-457200">
              <a:lnSpc>
                <a:spcPct val="95000"/>
              </a:lnSpc>
              <a:buFont typeface="Wingdings" pitchFamily="2" charset="2"/>
              <a:buAutoNum type="arabicPeriod"/>
            </a:pPr>
            <a:r>
              <a:rPr lang="en-CA" sz="2000" dirty="0" smtClean="0">
                <a:effectLst/>
              </a:rPr>
              <a:t>Open the </a:t>
            </a:r>
            <a:r>
              <a:rPr lang="en-CA" sz="2000" dirty="0" err="1" smtClean="0">
                <a:effectLst/>
              </a:rPr>
              <a:t>ReportViewer</a:t>
            </a:r>
            <a:r>
              <a:rPr lang="en-CA" sz="2000" dirty="0" smtClean="0">
                <a:effectLst/>
              </a:rPr>
              <a:t> Tasks dialog box.</a:t>
            </a:r>
          </a:p>
          <a:p>
            <a:pPr marL="1371600" lvl="2" indent="-457200">
              <a:lnSpc>
                <a:spcPct val="95000"/>
              </a:lnSpc>
              <a:buFont typeface="Wingdings" pitchFamily="2" charset="2"/>
              <a:buAutoNum type="arabicPeriod"/>
            </a:pPr>
            <a:r>
              <a:rPr lang="en-CA" sz="2000" dirty="0" smtClean="0">
                <a:effectLst/>
              </a:rPr>
              <a:t>Click the Design a new report link. The Welcome page of the Report Wizard appears.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5000"/>
              </a:lnSpc>
            </a:pPr>
            <a:r>
              <a:rPr lang="en-CA" sz="2800" b="1" dirty="0" smtClean="0">
                <a:effectLst/>
              </a:rPr>
              <a:t>Displaying a Local Report in the Report Viewer</a:t>
            </a:r>
          </a:p>
          <a:p>
            <a:pPr marL="1371600" lvl="2" indent="-457200">
              <a:lnSpc>
                <a:spcPct val="90000"/>
              </a:lnSpc>
              <a:buFont typeface="Wingdings" pitchFamily="2" charset="2"/>
              <a:buAutoNum type="arabicPeriod" startAt="4"/>
            </a:pPr>
            <a:r>
              <a:rPr lang="en-CA" sz="1950" dirty="0" smtClean="0">
                <a:effectLst/>
              </a:rPr>
              <a:t>Make </a:t>
            </a:r>
            <a:r>
              <a:rPr lang="en-CA" sz="1950" dirty="0" smtClean="0">
                <a:effectLst/>
              </a:rPr>
              <a:t>sure Database is selected, and click Next. The Choose a Database </a:t>
            </a:r>
            <a:r>
              <a:rPr lang="en-CA" sz="1950" dirty="0" smtClean="0">
                <a:effectLst/>
              </a:rPr>
              <a:t>Model page </a:t>
            </a:r>
            <a:r>
              <a:rPr lang="en-CA" sz="1950" dirty="0" smtClean="0">
                <a:effectLst/>
              </a:rPr>
              <a:t>of the Data Source Configuration Wizard appears.</a:t>
            </a:r>
          </a:p>
          <a:p>
            <a:pPr marL="1371600" lvl="2" indent="-457200">
              <a:lnSpc>
                <a:spcPct val="90000"/>
              </a:lnSpc>
              <a:buFont typeface="Wingdings" pitchFamily="2" charset="2"/>
              <a:buAutoNum type="arabicPeriod" startAt="4"/>
            </a:pPr>
            <a:r>
              <a:rPr lang="en-CA" sz="1950" dirty="0" smtClean="0">
                <a:effectLst/>
              </a:rPr>
              <a:t>Make </a:t>
            </a:r>
            <a:r>
              <a:rPr lang="en-CA" sz="1950" dirty="0" smtClean="0">
                <a:effectLst/>
              </a:rPr>
              <a:t>sure Dataset is selected, and click Next. The Choose Your </a:t>
            </a:r>
            <a:r>
              <a:rPr lang="en-CA" sz="1950" dirty="0" smtClean="0">
                <a:effectLst/>
              </a:rPr>
              <a:t>Data Connection </a:t>
            </a:r>
            <a:r>
              <a:rPr lang="en-CA" sz="1950" dirty="0" smtClean="0">
                <a:effectLst/>
              </a:rPr>
              <a:t>page of the Data Source Configuration Wizard appears. </a:t>
            </a:r>
            <a:r>
              <a:rPr lang="en-CA" sz="1950" dirty="0" smtClean="0">
                <a:effectLst/>
              </a:rPr>
              <a:t>Click </a:t>
            </a:r>
            <a:r>
              <a:rPr lang="en-CA" sz="1950" dirty="0" smtClean="0">
                <a:effectLst/>
              </a:rPr>
              <a:t>New Connection. The Choose Data Source dialog box appears</a:t>
            </a:r>
            <a:r>
              <a:rPr lang="en-CA" sz="1950" dirty="0" smtClean="0">
                <a:effectLst/>
              </a:rPr>
              <a:t>.</a:t>
            </a:r>
          </a:p>
          <a:p>
            <a:pPr marL="1371600" lvl="2" indent="-457200">
              <a:lnSpc>
                <a:spcPct val="90000"/>
              </a:lnSpc>
              <a:buFont typeface="Wingdings" pitchFamily="2" charset="2"/>
              <a:buAutoNum type="arabicPeriod" startAt="4"/>
            </a:pPr>
            <a:r>
              <a:rPr lang="en-CA" sz="1950" dirty="0" smtClean="0">
                <a:effectLst/>
              </a:rPr>
              <a:t>Click </a:t>
            </a:r>
            <a:r>
              <a:rPr lang="en-CA" sz="1950" dirty="0" smtClean="0">
                <a:effectLst/>
              </a:rPr>
              <a:t>New Connection. The Choose Data Source dialog box appears.</a:t>
            </a:r>
          </a:p>
          <a:p>
            <a:pPr marL="1371600" lvl="2" indent="-457200">
              <a:lnSpc>
                <a:spcPct val="90000"/>
              </a:lnSpc>
              <a:buFont typeface="Wingdings" pitchFamily="2" charset="2"/>
              <a:buAutoNum type="arabicPeriod" startAt="4"/>
            </a:pPr>
            <a:r>
              <a:rPr lang="en-CA" sz="1950" dirty="0" smtClean="0">
                <a:effectLst/>
              </a:rPr>
              <a:t>Select </a:t>
            </a:r>
            <a:r>
              <a:rPr lang="en-CA" sz="1950" dirty="0" smtClean="0">
                <a:effectLst/>
              </a:rPr>
              <a:t>Microsoft SQL Server from the Data source list, and click Continue</a:t>
            </a:r>
            <a:r>
              <a:rPr lang="en-CA" sz="1950" dirty="0" smtClean="0">
                <a:effectLst/>
              </a:rPr>
              <a:t>. The </a:t>
            </a:r>
            <a:r>
              <a:rPr lang="en-CA" sz="1950" dirty="0" smtClean="0">
                <a:effectLst/>
              </a:rPr>
              <a:t>Add Connection dialog box appears.</a:t>
            </a:r>
          </a:p>
          <a:p>
            <a:pPr marL="1371600" lvl="2" indent="-457200">
              <a:lnSpc>
                <a:spcPct val="90000"/>
              </a:lnSpc>
              <a:buFont typeface="Wingdings" pitchFamily="2" charset="2"/>
              <a:buAutoNum type="arabicPeriod" startAt="4"/>
            </a:pPr>
            <a:r>
              <a:rPr lang="en-CA" sz="1950" dirty="0" smtClean="0">
                <a:effectLst/>
              </a:rPr>
              <a:t>Create </a:t>
            </a:r>
            <a:r>
              <a:rPr lang="en-CA" sz="1950" dirty="0" smtClean="0">
                <a:effectLst/>
              </a:rPr>
              <a:t>a connection to the Galactic database. Use SQL Server authentication</a:t>
            </a:r>
            <a:r>
              <a:rPr lang="en-CA" sz="1950" dirty="0" smtClean="0">
                <a:effectLst/>
              </a:rPr>
              <a:t>, with </a:t>
            </a:r>
            <a:r>
              <a:rPr lang="en-CA" sz="1950" dirty="0" err="1" smtClean="0">
                <a:effectLst/>
              </a:rPr>
              <a:t>GalacticReporting</a:t>
            </a:r>
            <a:r>
              <a:rPr lang="en-CA" sz="1950" dirty="0" smtClean="0">
                <a:effectLst/>
              </a:rPr>
              <a:t> as the user and G@l@ct1c as the password. Remember </a:t>
            </a:r>
            <a:r>
              <a:rPr lang="en-CA" sz="1950" dirty="0" smtClean="0">
                <a:effectLst/>
              </a:rPr>
              <a:t>to check </a:t>
            </a:r>
            <a:r>
              <a:rPr lang="en-CA" sz="1950" dirty="0" smtClean="0">
                <a:effectLst/>
              </a:rPr>
              <a:t>the Save my password check box. Select Galactic from the Select or enter </a:t>
            </a:r>
            <a:r>
              <a:rPr lang="en-CA" sz="1950" dirty="0" smtClean="0">
                <a:effectLst/>
              </a:rPr>
              <a:t>a database </a:t>
            </a:r>
            <a:r>
              <a:rPr lang="en-CA" sz="1950" dirty="0" smtClean="0">
                <a:effectLst/>
              </a:rPr>
              <a:t>name drop-down list. Test the connection to make sure you </a:t>
            </a:r>
            <a:r>
              <a:rPr lang="en-CA" sz="1950" dirty="0" smtClean="0">
                <a:effectLst/>
              </a:rPr>
              <a:t>configured it </a:t>
            </a:r>
            <a:r>
              <a:rPr lang="en-CA" sz="1950" dirty="0" smtClean="0">
                <a:effectLst/>
              </a:rPr>
              <a:t>correctly. When the connection passes the test, click OK to exit the </a:t>
            </a:r>
            <a:r>
              <a:rPr lang="en-CA" sz="1950" dirty="0" smtClean="0">
                <a:effectLst/>
              </a:rPr>
              <a:t>Add Connection </a:t>
            </a:r>
            <a:r>
              <a:rPr lang="en-CA" sz="1950" dirty="0" smtClean="0">
                <a:effectLst/>
              </a:rPr>
              <a:t>dialog box</a:t>
            </a:r>
            <a:r>
              <a:rPr lang="en-CA" sz="1950" dirty="0" smtClean="0">
                <a:effectLst/>
              </a:rPr>
              <a:t>.</a:t>
            </a:r>
          </a:p>
          <a:p>
            <a:pPr marL="1371600" lvl="2" indent="-457200">
              <a:lnSpc>
                <a:spcPct val="90000"/>
              </a:lnSpc>
              <a:buFont typeface="Wingdings" pitchFamily="2" charset="2"/>
              <a:buAutoNum type="arabicPeriod" startAt="4"/>
            </a:pPr>
            <a:r>
              <a:rPr lang="en-CA" sz="1950" dirty="0" smtClean="0">
                <a:effectLst/>
              </a:rPr>
              <a:t>Select </a:t>
            </a:r>
            <a:r>
              <a:rPr lang="en-CA" sz="1950" dirty="0" smtClean="0">
                <a:effectLst/>
              </a:rPr>
              <a:t>the radio button next to “Yes, include sensitive data in the </a:t>
            </a:r>
            <a:r>
              <a:rPr lang="en-CA" sz="1950" dirty="0" smtClean="0">
                <a:effectLst/>
              </a:rPr>
              <a:t>connection string</a:t>
            </a:r>
            <a:r>
              <a:rPr lang="en-CA" sz="1950" dirty="0" smtClean="0">
                <a:effectLst/>
              </a:rPr>
              <a:t>,” and click Next. The Save the Connection String to the </a:t>
            </a:r>
            <a:r>
              <a:rPr lang="en-CA" sz="1950" dirty="0" smtClean="0">
                <a:effectLst/>
              </a:rPr>
              <a:t>Application Configuration </a:t>
            </a:r>
            <a:r>
              <a:rPr lang="en-CA" sz="1950" dirty="0" smtClean="0">
                <a:effectLst/>
              </a:rPr>
              <a:t>File page of the wizard appears.</a:t>
            </a:r>
            <a:endParaRPr lang="en-CA" sz="1950" dirty="0" smtClean="0">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5000"/>
              </a:lnSpc>
            </a:pPr>
            <a:r>
              <a:rPr lang="en-CA" sz="2800" b="1" dirty="0" smtClean="0">
                <a:effectLst/>
              </a:rPr>
              <a:t>Displaying a Local Report in the Report Viewer</a:t>
            </a:r>
          </a:p>
          <a:p>
            <a:pPr marL="1371600" lvl="2" indent="-457200">
              <a:buFont typeface="+mj-lt"/>
              <a:buAutoNum type="arabicPeriod" startAt="10"/>
            </a:pPr>
            <a:r>
              <a:rPr lang="en-CA" sz="1950" dirty="0" smtClean="0">
                <a:effectLst/>
              </a:rPr>
              <a:t>In </a:t>
            </a:r>
            <a:r>
              <a:rPr lang="en-CA" sz="1950" dirty="0" smtClean="0">
                <a:effectLst/>
              </a:rPr>
              <a:t>most cases, it makes sense to store the connection information in </a:t>
            </a:r>
            <a:r>
              <a:rPr lang="en-CA" sz="1950" dirty="0" smtClean="0">
                <a:effectLst/>
              </a:rPr>
              <a:t>the configuration </a:t>
            </a:r>
            <a:r>
              <a:rPr lang="en-CA" sz="1950" dirty="0" smtClean="0">
                <a:effectLst/>
              </a:rPr>
              <a:t>file to make maintenance easier. Leave the default setting of Yes</a:t>
            </a:r>
            <a:r>
              <a:rPr lang="en-CA" sz="1950" dirty="0" smtClean="0">
                <a:effectLst/>
              </a:rPr>
              <a:t>, and </a:t>
            </a:r>
            <a:r>
              <a:rPr lang="en-CA" sz="1950" dirty="0" smtClean="0">
                <a:effectLst/>
              </a:rPr>
              <a:t>click Next. The Choose Your Database Objects page appears.</a:t>
            </a:r>
          </a:p>
          <a:p>
            <a:pPr marL="1371600" lvl="2" indent="-457200">
              <a:buFont typeface="Wingdings" pitchFamily="2" charset="2"/>
              <a:buAutoNum type="arabicPeriod" startAt="10"/>
            </a:pPr>
            <a:r>
              <a:rPr lang="en-CA" sz="1950" dirty="0" smtClean="0">
                <a:effectLst/>
              </a:rPr>
              <a:t>Expand </a:t>
            </a:r>
            <a:r>
              <a:rPr lang="en-CA" sz="1950" dirty="0" smtClean="0">
                <a:effectLst/>
              </a:rPr>
              <a:t>the stored procedures node, and place a check mark next </a:t>
            </a:r>
            <a:r>
              <a:rPr lang="en-CA" sz="1950" dirty="0" smtClean="0">
                <a:effectLst/>
              </a:rPr>
              <a:t>to </a:t>
            </a:r>
            <a:r>
              <a:rPr lang="en-CA" sz="1950" dirty="0" err="1" smtClean="0">
                <a:effectLst/>
              </a:rPr>
              <a:t>stp_EmployeeList</a:t>
            </a:r>
            <a:r>
              <a:rPr lang="en-CA" sz="1950" dirty="0" smtClean="0">
                <a:effectLst/>
              </a:rPr>
              <a:t>. Enter </a:t>
            </a:r>
            <a:r>
              <a:rPr lang="en-CA" sz="1950" dirty="0" err="1" smtClean="0">
                <a:effectLst/>
              </a:rPr>
              <a:t>EmployeeList</a:t>
            </a:r>
            <a:r>
              <a:rPr lang="en-CA" sz="1950" dirty="0" smtClean="0">
                <a:effectLst/>
              </a:rPr>
              <a:t> for the </a:t>
            </a:r>
            <a:r>
              <a:rPr lang="en-CA" sz="1950" dirty="0" err="1" smtClean="0">
                <a:effectLst/>
              </a:rPr>
              <a:t>DataSet</a:t>
            </a:r>
            <a:r>
              <a:rPr lang="en-CA" sz="1950" dirty="0" smtClean="0">
                <a:effectLst/>
              </a:rPr>
              <a:t> name.</a:t>
            </a:r>
          </a:p>
          <a:p>
            <a:pPr marL="1371600" lvl="2" indent="-457200">
              <a:buFont typeface="Wingdings" pitchFamily="2" charset="2"/>
              <a:buAutoNum type="arabicPeriod" startAt="10"/>
            </a:pPr>
            <a:r>
              <a:rPr lang="en-CA" sz="1950" dirty="0" smtClean="0">
                <a:effectLst/>
              </a:rPr>
              <a:t>Click </a:t>
            </a:r>
            <a:r>
              <a:rPr lang="en-CA" sz="1950" dirty="0" smtClean="0">
                <a:effectLst/>
              </a:rPr>
              <a:t>Finish. A typed dataset is created by the wizard for use with the report</a:t>
            </a:r>
            <a:r>
              <a:rPr lang="en-CA" sz="1950" dirty="0" smtClean="0">
                <a:effectLst/>
              </a:rPr>
              <a:t>, and </a:t>
            </a:r>
            <a:r>
              <a:rPr lang="en-CA" sz="1950" dirty="0" smtClean="0">
                <a:effectLst/>
              </a:rPr>
              <a:t>you are taken to the Dataset Properties page of the Report Wizard </a:t>
            </a:r>
            <a:r>
              <a:rPr lang="en-CA" sz="1950" dirty="0" smtClean="0">
                <a:effectLst/>
              </a:rPr>
              <a:t>dialog box</a:t>
            </a:r>
            <a:r>
              <a:rPr lang="en-CA" sz="1950" dirty="0" smtClean="0">
                <a:effectLst/>
              </a:rPr>
              <a:t>.</a:t>
            </a:r>
          </a:p>
          <a:p>
            <a:pPr marL="1371600" lvl="2" indent="-457200">
              <a:buFont typeface="Wingdings" pitchFamily="2" charset="2"/>
              <a:buAutoNum type="arabicPeriod" startAt="10"/>
            </a:pPr>
            <a:r>
              <a:rPr lang="en-CA" sz="1950" dirty="0" smtClean="0">
                <a:effectLst/>
              </a:rPr>
              <a:t>Enter </a:t>
            </a:r>
            <a:r>
              <a:rPr lang="en-CA" sz="1950" dirty="0" err="1" smtClean="0">
                <a:effectLst/>
              </a:rPr>
              <a:t>EmployeeList</a:t>
            </a:r>
            <a:r>
              <a:rPr lang="en-CA" sz="1950" dirty="0" smtClean="0">
                <a:effectLst/>
              </a:rPr>
              <a:t> for Name.</a:t>
            </a:r>
          </a:p>
          <a:p>
            <a:pPr marL="1371600" lvl="2" indent="-457200">
              <a:buFont typeface="Wingdings" pitchFamily="2" charset="2"/>
              <a:buAutoNum type="arabicPeriod" startAt="10"/>
            </a:pPr>
            <a:r>
              <a:rPr lang="en-CA" sz="1950" dirty="0" smtClean="0">
                <a:effectLst/>
              </a:rPr>
              <a:t>Click </a:t>
            </a:r>
            <a:r>
              <a:rPr lang="en-CA" sz="1950" dirty="0" smtClean="0">
                <a:effectLst/>
              </a:rPr>
              <a:t>Next. You are taken to the Arrange fields page of the Report Wizard </a:t>
            </a:r>
            <a:r>
              <a:rPr lang="en-CA" sz="1950" dirty="0" smtClean="0">
                <a:effectLst/>
              </a:rPr>
              <a:t>dialog box</a:t>
            </a:r>
            <a:r>
              <a:rPr lang="en-CA" sz="1950" dirty="0" smtClean="0">
                <a:effectLst/>
              </a:rPr>
              <a:t>.</a:t>
            </a:r>
          </a:p>
          <a:p>
            <a:pPr marL="1371600" lvl="2" indent="-457200">
              <a:buFont typeface="Wingdings" pitchFamily="2" charset="2"/>
              <a:buAutoNum type="arabicPeriod" startAt="10"/>
            </a:pPr>
            <a:r>
              <a:rPr lang="en-CA" sz="1950" dirty="0" smtClean="0">
                <a:effectLst/>
              </a:rPr>
              <a:t>Drag </a:t>
            </a:r>
            <a:r>
              <a:rPr lang="en-CA" sz="1950" dirty="0" smtClean="0">
                <a:effectLst/>
              </a:rPr>
              <a:t>all three fields to the Values area.</a:t>
            </a:r>
          </a:p>
          <a:p>
            <a:pPr marL="1371600" lvl="2" indent="-457200">
              <a:buFont typeface="Wingdings" pitchFamily="2" charset="2"/>
              <a:buAutoNum type="arabicPeriod" startAt="10"/>
            </a:pPr>
            <a:r>
              <a:rPr lang="en-CA" sz="1950" dirty="0" smtClean="0">
                <a:effectLst/>
              </a:rPr>
              <a:t>Click </a:t>
            </a:r>
            <a:r>
              <a:rPr lang="en-CA" sz="1950" dirty="0" smtClean="0">
                <a:effectLst/>
              </a:rPr>
              <a:t>Next. The Choose the layout page of the Report Wizard appears.</a:t>
            </a:r>
          </a:p>
          <a:p>
            <a:pPr marL="1371600" lvl="2" indent="-457200">
              <a:buFont typeface="Wingdings" pitchFamily="2" charset="2"/>
              <a:buAutoNum type="arabicPeriod" startAt="10"/>
            </a:pPr>
            <a:r>
              <a:rPr lang="en-CA" sz="1950" dirty="0" smtClean="0">
                <a:effectLst/>
              </a:rPr>
              <a:t>Click </a:t>
            </a:r>
            <a:r>
              <a:rPr lang="en-CA" sz="1950" dirty="0" smtClean="0">
                <a:effectLst/>
              </a:rPr>
              <a:t>Next. The Choose a style page of the Report Wizard appears.</a:t>
            </a:r>
          </a:p>
          <a:p>
            <a:pPr marL="1371600" lvl="2" indent="-457200">
              <a:buFont typeface="Wingdings" pitchFamily="2" charset="2"/>
              <a:buAutoNum type="arabicPeriod" startAt="10"/>
            </a:pPr>
            <a:r>
              <a:rPr lang="en-CA" sz="1950" dirty="0" smtClean="0">
                <a:effectLst/>
              </a:rPr>
              <a:t>Click </a:t>
            </a:r>
            <a:r>
              <a:rPr lang="en-CA" sz="1950" dirty="0" smtClean="0">
                <a:effectLst/>
              </a:rPr>
              <a:t>Finish. </a:t>
            </a:r>
          </a:p>
          <a:p>
            <a:pPr marL="1371600" lvl="2" indent="-457200">
              <a:buFont typeface="Wingdings" pitchFamily="2" charset="2"/>
              <a:buAutoNum type="arabicPeriod" startAt="10"/>
            </a:pPr>
            <a:r>
              <a:rPr lang="en-CA" sz="1950" dirty="0" smtClean="0">
                <a:effectLst/>
              </a:rPr>
              <a:t>Click </a:t>
            </a:r>
            <a:r>
              <a:rPr lang="en-CA" sz="1950" dirty="0" smtClean="0">
                <a:effectLst/>
              </a:rPr>
              <a:t>Save All on the toolbar.</a:t>
            </a:r>
            <a:endParaRPr lang="en-CA" sz="1950" dirty="0" smtClean="0">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5000"/>
              </a:lnSpc>
            </a:pPr>
            <a:r>
              <a:rPr lang="en-CA" sz="2800" b="1" dirty="0" smtClean="0">
                <a:effectLst/>
              </a:rPr>
              <a:t>Displaying a Local Report in the Report Viewer</a:t>
            </a:r>
          </a:p>
          <a:p>
            <a:pPr marL="990600" lvl="1" indent="-533400"/>
            <a:r>
              <a:rPr lang="en-CA" sz="2000" b="1" dirty="0" smtClean="0">
                <a:effectLst/>
              </a:rPr>
              <a:t>Point the Report Viewer at the Local Report - </a:t>
            </a:r>
            <a:r>
              <a:rPr lang="en-CA" sz="2000" dirty="0" smtClean="0">
                <a:effectLst/>
              </a:rPr>
              <a:t>Now, we point the Report Viewer at the new local report.</a:t>
            </a:r>
          </a:p>
          <a:p>
            <a:pPr marL="1371600" lvl="2" indent="-457200">
              <a:buFont typeface="Wingdings" pitchFamily="2" charset="2"/>
              <a:buAutoNum type="arabicPeriod"/>
            </a:pPr>
            <a:r>
              <a:rPr lang="en-CA" sz="2000" dirty="0" smtClean="0">
                <a:effectLst/>
              </a:rPr>
              <a:t>Click the Form1.vb [Design] tab in the layout area of Visual Studio </a:t>
            </a:r>
            <a:r>
              <a:rPr lang="en-CA" sz="2000" dirty="0" smtClean="0">
                <a:effectLst/>
              </a:rPr>
              <a:t>2010.</a:t>
            </a:r>
            <a:endParaRPr lang="en-CA" sz="2000" dirty="0" smtClean="0">
              <a:effectLst/>
            </a:endParaRPr>
          </a:p>
          <a:p>
            <a:pPr marL="1371600" lvl="2" indent="-457200">
              <a:buFont typeface="Wingdings" pitchFamily="2" charset="2"/>
              <a:buAutoNum type="arabicPeriod"/>
            </a:pPr>
            <a:r>
              <a:rPr lang="en-CA" sz="2000" dirty="0" smtClean="0">
                <a:effectLst/>
              </a:rPr>
              <a:t>Open the </a:t>
            </a:r>
            <a:r>
              <a:rPr lang="en-CA" sz="2000" dirty="0" err="1" smtClean="0">
                <a:effectLst/>
              </a:rPr>
              <a:t>ReportViewer</a:t>
            </a:r>
            <a:r>
              <a:rPr lang="en-CA" sz="2000" dirty="0" smtClean="0">
                <a:effectLst/>
              </a:rPr>
              <a:t> Tasks dialog box.</a:t>
            </a:r>
          </a:p>
          <a:p>
            <a:pPr marL="1371600" lvl="2" indent="-457200">
              <a:buFont typeface="Wingdings" pitchFamily="2" charset="2"/>
              <a:buAutoNum type="arabicPeriod"/>
            </a:pPr>
            <a:r>
              <a:rPr lang="en-CA" sz="2000" dirty="0" smtClean="0">
                <a:effectLst/>
              </a:rPr>
              <a:t>Select </a:t>
            </a:r>
            <a:r>
              <a:rPr lang="en-CA" sz="2000" dirty="0" err="1" smtClean="0">
                <a:effectLst/>
              </a:rPr>
              <a:t>AxelburgRVFrontEnd.EmployeeList.rdlc</a:t>
            </a:r>
            <a:r>
              <a:rPr lang="en-CA" sz="2000" dirty="0" smtClean="0">
                <a:effectLst/>
              </a:rPr>
              <a:t> from the Choose Report drop-down </a:t>
            </a:r>
            <a:r>
              <a:rPr lang="en-CA" sz="2000" dirty="0" smtClean="0">
                <a:effectLst/>
              </a:rPr>
              <a:t>list. Several </a:t>
            </a:r>
            <a:r>
              <a:rPr lang="en-CA" sz="2000" dirty="0" smtClean="0">
                <a:effectLst/>
              </a:rPr>
              <a:t>items have been added to an area below the Form1 layout. </a:t>
            </a:r>
            <a:r>
              <a:rPr lang="en-CA" sz="2000" dirty="0" smtClean="0">
                <a:effectLst/>
              </a:rPr>
              <a:t>Click Save All on the toolbar.</a:t>
            </a:r>
          </a:p>
          <a:p>
            <a:pPr marL="1371600" lvl="2" indent="-457200">
              <a:buFont typeface="Wingdings" pitchFamily="2" charset="2"/>
              <a:buAutoNum type="arabicPeriod"/>
            </a:pPr>
            <a:r>
              <a:rPr lang="en-CA" sz="2000" dirty="0" smtClean="0">
                <a:effectLst/>
              </a:rPr>
              <a:t>Select </a:t>
            </a:r>
            <a:r>
              <a:rPr lang="en-CA" sz="2000" dirty="0" smtClean="0">
                <a:effectLst/>
              </a:rPr>
              <a:t>Debug | Start Debugging from the main menu. Form1 executes </a:t>
            </a:r>
            <a:r>
              <a:rPr lang="en-CA" sz="2000" dirty="0" smtClean="0">
                <a:effectLst/>
              </a:rPr>
              <a:t>and displays </a:t>
            </a:r>
            <a:r>
              <a:rPr lang="en-CA" sz="2000" dirty="0" smtClean="0">
                <a:effectLst/>
              </a:rPr>
              <a:t>the local report. The local report you just created shows a list of </a:t>
            </a:r>
            <a:r>
              <a:rPr lang="en-CA" sz="2000" dirty="0" smtClean="0">
                <a:effectLst/>
              </a:rPr>
              <a:t>all Galactic </a:t>
            </a:r>
            <a:r>
              <a:rPr lang="en-CA" sz="2000" dirty="0" smtClean="0">
                <a:effectLst/>
              </a:rPr>
              <a:t>employees.</a:t>
            </a:r>
          </a:p>
          <a:p>
            <a:pPr marL="1371600" lvl="2" indent="-457200">
              <a:buFont typeface="Wingdings" pitchFamily="2" charset="2"/>
              <a:buAutoNum type="arabicPeriod"/>
            </a:pPr>
            <a:r>
              <a:rPr lang="en-CA" sz="2000" dirty="0" smtClean="0">
                <a:effectLst/>
              </a:rPr>
              <a:t>Close </a:t>
            </a:r>
            <a:r>
              <a:rPr lang="en-CA" sz="2000" dirty="0" smtClean="0">
                <a:effectLst/>
              </a:rPr>
              <a:t>Form1 when you finish viewing this report</a:t>
            </a:r>
            <a:r>
              <a:rPr lang="en-CA" sz="2000" dirty="0" smtClean="0">
                <a:effectLst/>
              </a:rPr>
              <a:t>.</a:t>
            </a:r>
          </a:p>
          <a:p>
            <a:pPr marL="1371600" lvl="2" indent="-457200">
              <a:buNone/>
            </a:pPr>
            <a:endParaRPr lang="en-CA" sz="2000" dirty="0" smtClean="0">
              <a:effectLst/>
            </a:endParaRPr>
          </a:p>
          <a:p>
            <a:pPr marL="990600" lvl="1" indent="-533400"/>
            <a:r>
              <a:rPr lang="en-CA" sz="2000" dirty="0" smtClean="0">
                <a:effectLst/>
              </a:rPr>
              <a:t>When you compile the </a:t>
            </a:r>
            <a:r>
              <a:rPr lang="en-CA" sz="2000" dirty="0" err="1" smtClean="0">
                <a:effectLst/>
              </a:rPr>
              <a:t>AxelburgRVFrontEnd</a:t>
            </a:r>
            <a:r>
              <a:rPr lang="en-CA" sz="2000" dirty="0" smtClean="0">
                <a:effectLst/>
              </a:rPr>
              <a:t> project, the Report1.rdlc </a:t>
            </a:r>
            <a:r>
              <a:rPr lang="en-CA" sz="2000" dirty="0" smtClean="0">
                <a:effectLst/>
              </a:rPr>
              <a:t>report definition </a:t>
            </a:r>
            <a:r>
              <a:rPr lang="en-CA" sz="2000" dirty="0" smtClean="0">
                <a:effectLst/>
              </a:rPr>
              <a:t>is compiled as an embedded resource in the executable. </a:t>
            </a:r>
            <a:endParaRPr lang="en-CA" sz="2000" dirty="0" smtClean="0">
              <a:effectLst/>
            </a:endParaRPr>
          </a:p>
          <a:p>
            <a:pPr marL="990600" lvl="1" indent="-533400"/>
            <a:r>
              <a:rPr lang="en-CA" sz="2000" dirty="0" smtClean="0">
                <a:effectLst/>
              </a:rPr>
              <a:t>Therefore</a:t>
            </a:r>
            <a:r>
              <a:rPr lang="en-CA" sz="2000" dirty="0" smtClean="0">
                <a:effectLst/>
              </a:rPr>
              <a:t>, the </a:t>
            </a:r>
            <a:r>
              <a:rPr lang="en-CA" sz="2000" dirty="0" smtClean="0">
                <a:effectLst/>
              </a:rPr>
              <a:t>data source </a:t>
            </a:r>
            <a:r>
              <a:rPr lang="en-CA" sz="2000" dirty="0" smtClean="0">
                <a:effectLst/>
              </a:rPr>
              <a:t>is the only thing needed for the report to be rendered. The report always </a:t>
            </a:r>
            <a:r>
              <a:rPr lang="en-CA" sz="2000" dirty="0" smtClean="0">
                <a:effectLst/>
              </a:rPr>
              <a:t>goes along </a:t>
            </a:r>
            <a:r>
              <a:rPr lang="en-CA" sz="2000" dirty="0" smtClean="0">
                <a:effectLst/>
              </a:rPr>
              <a:t>with the application.</a:t>
            </a:r>
            <a:endParaRPr lang="en-CA" sz="2000" dirty="0" smtClean="0">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lnSpc>
                <a:spcPct val="95000"/>
              </a:lnSpc>
            </a:pPr>
            <a:r>
              <a:rPr lang="en-CA" sz="2800" b="1" dirty="0" smtClean="0">
                <a:effectLst/>
              </a:rPr>
              <a:t>The RS Utility</a:t>
            </a:r>
          </a:p>
          <a:p>
            <a:pPr marL="990600" lvl="1" indent="-533400">
              <a:lnSpc>
                <a:spcPct val="95000"/>
              </a:lnSpc>
            </a:pPr>
            <a:r>
              <a:rPr lang="en-CA" sz="2000" dirty="0" smtClean="0">
                <a:effectLst/>
              </a:rPr>
              <a:t>The </a:t>
            </a:r>
            <a:r>
              <a:rPr lang="en-CA" sz="2000" i="1" dirty="0" smtClean="0">
                <a:effectLst/>
              </a:rPr>
              <a:t>RS utility </a:t>
            </a:r>
            <a:r>
              <a:rPr lang="en-CA" sz="2000" dirty="0" smtClean="0">
                <a:effectLst/>
              </a:rPr>
              <a:t>is used to execute scripts that can interact with Reporting Services. </a:t>
            </a:r>
          </a:p>
          <a:p>
            <a:pPr marL="990600" lvl="1" indent="-533400">
              <a:lnSpc>
                <a:spcPct val="95000"/>
              </a:lnSpc>
            </a:pPr>
            <a:r>
              <a:rPr lang="en-CA" sz="2000" dirty="0" smtClean="0">
                <a:effectLst/>
              </a:rPr>
              <a:t>The scripting language supported by the RS utility is Visual Basic .NET. This scripting language supports the complete web service interface to Reporting Services.</a:t>
            </a:r>
          </a:p>
          <a:p>
            <a:pPr marL="990600" lvl="1" indent="-533400">
              <a:lnSpc>
                <a:spcPct val="95000"/>
              </a:lnSpc>
            </a:pPr>
            <a:r>
              <a:rPr lang="en-CA" sz="2000" dirty="0" smtClean="0">
                <a:effectLst/>
              </a:rPr>
              <a:t>The RS utility automatically creates a reference to the web service interface. This predefined reference, called </a:t>
            </a:r>
            <a:r>
              <a:rPr lang="en-CA" sz="2000" dirty="0" err="1" smtClean="0">
                <a:effectLst/>
              </a:rPr>
              <a:t>rs</a:t>
            </a:r>
            <a:r>
              <a:rPr lang="en-CA" sz="2000" dirty="0" smtClean="0">
                <a:effectLst/>
              </a:rPr>
              <a:t>, means you do not need to instantiate the web service interface; it is simply ready to go. </a:t>
            </a:r>
          </a:p>
          <a:p>
            <a:pPr marL="990600" lvl="1" indent="-533400">
              <a:lnSpc>
                <a:spcPct val="95000"/>
              </a:lnSpc>
            </a:pPr>
            <a:r>
              <a:rPr lang="en-CA" sz="2000" dirty="0" smtClean="0">
                <a:effectLst/>
              </a:rPr>
              <a:t>All the Reporting Services classes and data types are also available. The following sample code lists the contents of the Galactic Delivery Services virtual folder:</a:t>
            </a:r>
          </a:p>
          <a:p>
            <a:pPr marL="1371600" lvl="2" indent="-457200">
              <a:lnSpc>
                <a:spcPct val="95000"/>
              </a:lnSpc>
              <a:buFont typeface="Wingdings" pitchFamily="2" charset="2"/>
              <a:buAutoNum type="arabicPeriod"/>
            </a:pPr>
            <a:r>
              <a:rPr lang="en-CA" sz="1800" dirty="0" smtClean="0">
                <a:effectLst/>
              </a:rPr>
              <a:t>Enter the following into Notepad or some other text editor:</a:t>
            </a:r>
          </a:p>
          <a:p>
            <a:pPr marL="1752600" lvl="3" indent="-381000">
              <a:lnSpc>
                <a:spcPct val="95000"/>
              </a:lnSpc>
              <a:buFont typeface="Wingdings" pitchFamily="2" charset="2"/>
              <a:buNone/>
            </a:pPr>
            <a:r>
              <a:rPr lang="en-CA" sz="1600" b="1" dirty="0" smtClean="0">
                <a:effectLst/>
                <a:latin typeface="Courier New" pitchFamily="49" charset="0"/>
              </a:rPr>
              <a:t>Public Sub Main()</a:t>
            </a:r>
          </a:p>
          <a:p>
            <a:pPr marL="1752600" lvl="3" indent="-381000">
              <a:lnSpc>
                <a:spcPct val="95000"/>
              </a:lnSpc>
              <a:buFont typeface="Wingdings" pitchFamily="2" charset="2"/>
              <a:buNone/>
            </a:pPr>
            <a:r>
              <a:rPr lang="en-CA" sz="1600" b="1" dirty="0" smtClean="0">
                <a:effectLst/>
                <a:latin typeface="Courier New" pitchFamily="49" charset="0"/>
              </a:rPr>
              <a:t>	Dim items() As </a:t>
            </a:r>
            <a:r>
              <a:rPr lang="en-CA" sz="1600" b="1" dirty="0" err="1" smtClean="0">
                <a:effectLst/>
                <a:latin typeface="Courier New" pitchFamily="49" charset="0"/>
              </a:rPr>
              <a:t>CatalogItem</a:t>
            </a:r>
            <a:endParaRPr lang="en-CA" sz="1600" b="1" dirty="0" smtClean="0">
              <a:effectLst/>
              <a:latin typeface="Courier New" pitchFamily="49" charset="0"/>
            </a:endParaRPr>
          </a:p>
          <a:p>
            <a:pPr marL="1752600" lvl="3" indent="-381000">
              <a:lnSpc>
                <a:spcPct val="95000"/>
              </a:lnSpc>
              <a:buFont typeface="Wingdings" pitchFamily="2" charset="2"/>
              <a:buNone/>
            </a:pPr>
            <a:r>
              <a:rPr lang="en-CA" sz="1600" b="1" dirty="0" smtClean="0">
                <a:effectLst/>
                <a:latin typeface="Courier New" pitchFamily="49" charset="0"/>
              </a:rPr>
              <a:t>	items = </a:t>
            </a:r>
            <a:r>
              <a:rPr lang="en-CA" sz="1600" b="1" dirty="0" err="1" smtClean="0">
                <a:effectLst/>
                <a:latin typeface="Courier New" pitchFamily="49" charset="0"/>
              </a:rPr>
              <a:t>rs.ListChildren</a:t>
            </a:r>
            <a:r>
              <a:rPr lang="en-CA" sz="1600" b="1" dirty="0" smtClean="0">
                <a:effectLst/>
                <a:latin typeface="Courier New" pitchFamily="49" charset="0"/>
              </a:rPr>
              <a:t>("/Galactic Delivery Services", False)</a:t>
            </a:r>
          </a:p>
          <a:p>
            <a:pPr marL="1752600" lvl="3" indent="-381000">
              <a:lnSpc>
                <a:spcPct val="95000"/>
              </a:lnSpc>
              <a:buFont typeface="Wingdings" pitchFamily="2" charset="2"/>
              <a:buNone/>
            </a:pPr>
            <a:r>
              <a:rPr lang="en-CA" sz="1600" b="1" dirty="0" smtClean="0">
                <a:effectLst/>
                <a:latin typeface="Courier New" pitchFamily="49" charset="0"/>
              </a:rPr>
              <a:t>	Dim item As </a:t>
            </a:r>
            <a:r>
              <a:rPr lang="en-CA" sz="1600" b="1" dirty="0" err="1" smtClean="0">
                <a:effectLst/>
                <a:latin typeface="Courier New" pitchFamily="49" charset="0"/>
              </a:rPr>
              <a:t>CatalogItem</a:t>
            </a:r>
            <a:endParaRPr lang="en-CA" sz="1600" b="1" dirty="0" smtClean="0">
              <a:effectLst/>
              <a:latin typeface="Courier New" pitchFamily="49" charset="0"/>
            </a:endParaRPr>
          </a:p>
          <a:p>
            <a:pPr marL="1752600" lvl="3" indent="-381000">
              <a:lnSpc>
                <a:spcPct val="95000"/>
              </a:lnSpc>
              <a:buFont typeface="Wingdings" pitchFamily="2" charset="2"/>
              <a:buNone/>
            </a:pPr>
            <a:r>
              <a:rPr lang="en-CA" sz="1600" b="1" dirty="0" smtClean="0">
                <a:effectLst/>
                <a:latin typeface="Courier New" pitchFamily="49" charset="0"/>
              </a:rPr>
              <a:t>	For Each item In items</a:t>
            </a:r>
          </a:p>
          <a:p>
            <a:pPr marL="1752600" lvl="3" indent="-381000">
              <a:lnSpc>
                <a:spcPct val="95000"/>
              </a:lnSpc>
              <a:buFont typeface="Wingdings" pitchFamily="2" charset="2"/>
              <a:buNone/>
            </a:pPr>
            <a:r>
              <a:rPr lang="en-CA" sz="1600" b="1" dirty="0" smtClean="0">
                <a:effectLst/>
                <a:latin typeface="Courier New" pitchFamily="49" charset="0"/>
              </a:rPr>
              <a:t>			</a:t>
            </a:r>
            <a:r>
              <a:rPr lang="en-CA" sz="1600" b="1" dirty="0" err="1" smtClean="0">
                <a:effectLst/>
                <a:latin typeface="Courier New" pitchFamily="49" charset="0"/>
              </a:rPr>
              <a:t>Console.WriteLine</a:t>
            </a:r>
            <a:r>
              <a:rPr lang="en-CA" sz="1600" b="1" dirty="0" smtClean="0">
                <a:effectLst/>
                <a:latin typeface="Courier New" pitchFamily="49" charset="0"/>
              </a:rPr>
              <a:t>(</a:t>
            </a:r>
            <a:r>
              <a:rPr lang="en-CA" sz="1600" b="1" dirty="0" err="1" smtClean="0">
                <a:effectLst/>
                <a:latin typeface="Courier New" pitchFamily="49" charset="0"/>
              </a:rPr>
              <a:t>item.Name</a:t>
            </a:r>
            <a:r>
              <a:rPr lang="en-CA" sz="1600" b="1" dirty="0" smtClean="0">
                <a:effectLst/>
                <a:latin typeface="Courier New" pitchFamily="49" charset="0"/>
              </a:rPr>
              <a:t>)</a:t>
            </a:r>
          </a:p>
          <a:p>
            <a:pPr marL="1752600" lvl="3" indent="-381000">
              <a:lnSpc>
                <a:spcPct val="95000"/>
              </a:lnSpc>
              <a:buFont typeface="Wingdings" pitchFamily="2" charset="2"/>
              <a:buNone/>
            </a:pPr>
            <a:r>
              <a:rPr lang="en-CA" sz="1600" b="1" dirty="0" smtClean="0">
                <a:effectLst/>
                <a:latin typeface="Courier New" pitchFamily="49" charset="0"/>
              </a:rPr>
              <a:t>	Next item</a:t>
            </a:r>
          </a:p>
          <a:p>
            <a:pPr marL="1752600" lvl="3" indent="-381000">
              <a:lnSpc>
                <a:spcPct val="95000"/>
              </a:lnSpc>
              <a:buFont typeface="Wingdings" pitchFamily="2" charset="2"/>
              <a:buNone/>
            </a:pPr>
            <a:r>
              <a:rPr lang="en-CA" sz="1600" b="1" dirty="0" smtClean="0">
                <a:effectLst/>
                <a:latin typeface="Courier New" pitchFamily="49" charset="0"/>
              </a:rPr>
              <a:t>End Sub</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71437" y="-9528"/>
            <a:ext cx="8991600" cy="6781800"/>
          </a:xfrm>
        </p:spPr>
        <p:txBody>
          <a:bodyPr/>
          <a:lstStyle/>
          <a:p>
            <a:pPr marL="609600" indent="-609600">
              <a:lnSpc>
                <a:spcPct val="95000"/>
              </a:lnSpc>
            </a:pPr>
            <a:r>
              <a:rPr lang="en-CA" sz="2800" b="1" dirty="0" smtClean="0">
                <a:effectLst/>
              </a:rPr>
              <a:t>Report-Authoring Practices</a:t>
            </a:r>
          </a:p>
          <a:p>
            <a:pPr marL="971550" lvl="1" indent="-457200"/>
            <a:r>
              <a:rPr lang="en-CA" sz="1900" dirty="0" smtClean="0">
                <a:effectLst/>
              </a:rPr>
              <a:t>The following practices can make your report-authoring process more efficient </a:t>
            </a:r>
            <a:r>
              <a:rPr lang="en-CA" sz="1900" dirty="0" smtClean="0">
                <a:effectLst/>
              </a:rPr>
              <a:t>and more </a:t>
            </a:r>
            <a:r>
              <a:rPr lang="en-CA" sz="1900" dirty="0" smtClean="0">
                <a:effectLst/>
              </a:rPr>
              <a:t>consistent. </a:t>
            </a:r>
            <a:endParaRPr lang="en-CA" sz="1900" dirty="0" smtClean="0">
              <a:effectLst/>
            </a:endParaRPr>
          </a:p>
          <a:p>
            <a:pPr marL="971550" lvl="1" indent="-457200"/>
            <a:r>
              <a:rPr lang="en-CA" sz="1900" dirty="0" smtClean="0">
                <a:effectLst/>
              </a:rPr>
              <a:t>A </a:t>
            </a:r>
            <a:r>
              <a:rPr lang="en-CA" sz="1900" dirty="0" smtClean="0">
                <a:effectLst/>
              </a:rPr>
              <a:t>standard look and feel is usually desirable as users move from </a:t>
            </a:r>
            <a:r>
              <a:rPr lang="en-CA" sz="1900" dirty="0" smtClean="0">
                <a:effectLst/>
              </a:rPr>
              <a:t>one report </a:t>
            </a:r>
            <a:r>
              <a:rPr lang="en-CA" sz="1900" dirty="0" smtClean="0">
                <a:effectLst/>
              </a:rPr>
              <a:t>to the next. </a:t>
            </a:r>
            <a:endParaRPr lang="en-CA" sz="1900" dirty="0" smtClean="0">
              <a:effectLst/>
            </a:endParaRPr>
          </a:p>
          <a:p>
            <a:pPr marL="971550" lvl="1" indent="-457200"/>
            <a:r>
              <a:rPr lang="en-CA" sz="1900" dirty="0" smtClean="0">
                <a:effectLst/>
              </a:rPr>
              <a:t>The </a:t>
            </a:r>
            <a:r>
              <a:rPr lang="en-CA" sz="1900" dirty="0" smtClean="0">
                <a:effectLst/>
              </a:rPr>
              <a:t>ability to be responsive to your users and create reports in </a:t>
            </a:r>
            <a:r>
              <a:rPr lang="en-CA" sz="1900" dirty="0" smtClean="0">
                <a:effectLst/>
              </a:rPr>
              <a:t>a timely </a:t>
            </a:r>
            <a:r>
              <a:rPr lang="en-CA" sz="1900" dirty="0" smtClean="0">
                <a:effectLst/>
              </a:rPr>
              <a:t>manner is always a </a:t>
            </a:r>
            <a:r>
              <a:rPr lang="en-CA" sz="1900" dirty="0" smtClean="0">
                <a:effectLst/>
              </a:rPr>
              <a:t>plus.</a:t>
            </a:r>
          </a:p>
          <a:p>
            <a:pPr marL="571500" indent="-457200"/>
            <a:r>
              <a:rPr lang="en-CA" sz="2400" dirty="0" smtClean="0">
                <a:effectLst/>
              </a:rPr>
              <a:t>Use Report Templates</a:t>
            </a:r>
          </a:p>
          <a:p>
            <a:pPr marL="971550" lvl="1" indent="-457200"/>
            <a:r>
              <a:rPr lang="en-CA" sz="1900" dirty="0" smtClean="0">
                <a:effectLst/>
              </a:rPr>
              <a:t>A number of tasks in report authoring can be repetitive, such as placing the </a:t>
            </a:r>
            <a:r>
              <a:rPr lang="en-CA" sz="1900" dirty="0" smtClean="0">
                <a:effectLst/>
              </a:rPr>
              <a:t>company name </a:t>
            </a:r>
            <a:r>
              <a:rPr lang="en-CA" sz="1900" dirty="0" smtClean="0">
                <a:effectLst/>
              </a:rPr>
              <a:t>and logo at the top of the page and placing the page number and date </a:t>
            </a:r>
            <a:r>
              <a:rPr lang="en-CA" sz="1900" dirty="0" smtClean="0">
                <a:effectLst/>
              </a:rPr>
              <a:t>of execution </a:t>
            </a:r>
            <a:r>
              <a:rPr lang="en-CA" sz="1900" dirty="0" smtClean="0">
                <a:effectLst/>
              </a:rPr>
              <a:t>at the bottom. </a:t>
            </a:r>
            <a:endParaRPr lang="en-CA" sz="1900" dirty="0" smtClean="0">
              <a:effectLst/>
            </a:endParaRPr>
          </a:p>
          <a:p>
            <a:pPr marL="971550" lvl="1" indent="-457200"/>
            <a:r>
              <a:rPr lang="en-CA" sz="1900" dirty="0" smtClean="0">
                <a:effectLst/>
              </a:rPr>
              <a:t>Rather </a:t>
            </a:r>
            <a:r>
              <a:rPr lang="en-CA" sz="1900" dirty="0" smtClean="0">
                <a:effectLst/>
              </a:rPr>
              <a:t>than wasting time creating these items afresh on </a:t>
            </a:r>
            <a:r>
              <a:rPr lang="en-CA" sz="1900" dirty="0" smtClean="0">
                <a:effectLst/>
              </a:rPr>
              <a:t>each report</a:t>
            </a:r>
            <a:r>
              <a:rPr lang="en-CA" sz="1900" dirty="0" smtClean="0">
                <a:effectLst/>
              </a:rPr>
              <a:t>, use one or more report templates. </a:t>
            </a:r>
            <a:endParaRPr lang="en-CA" sz="1900" dirty="0" smtClean="0">
              <a:effectLst/>
            </a:endParaRPr>
          </a:p>
          <a:p>
            <a:pPr marL="971550" lvl="1" indent="-457200"/>
            <a:r>
              <a:rPr lang="en-CA" sz="1900" dirty="0" smtClean="0">
                <a:effectLst/>
              </a:rPr>
              <a:t>The </a:t>
            </a:r>
            <a:r>
              <a:rPr lang="en-CA" sz="1900" dirty="0" smtClean="0">
                <a:effectLst/>
              </a:rPr>
              <a:t>report templates enable you to start </a:t>
            </a:r>
            <a:r>
              <a:rPr lang="en-CA" sz="1900" dirty="0" smtClean="0">
                <a:effectLst/>
              </a:rPr>
              <a:t>your report </a:t>
            </a:r>
            <a:r>
              <a:rPr lang="en-CA" sz="1900" dirty="0" smtClean="0">
                <a:effectLst/>
              </a:rPr>
              <a:t>layout with these redundant items already present.</a:t>
            </a:r>
          </a:p>
          <a:p>
            <a:pPr marL="971550" lvl="1" indent="-457200"/>
            <a:r>
              <a:rPr lang="en-CA" sz="1900" dirty="0" smtClean="0">
                <a:effectLst/>
              </a:rPr>
              <a:t>In addition, the report templates let you provide a common look and feel to </a:t>
            </a:r>
            <a:r>
              <a:rPr lang="en-CA" sz="1900" dirty="0" smtClean="0">
                <a:effectLst/>
              </a:rPr>
              <a:t>your reports</a:t>
            </a:r>
            <a:r>
              <a:rPr lang="en-CA" sz="1900" dirty="0" smtClean="0">
                <a:effectLst/>
              </a:rPr>
              <a:t>. </a:t>
            </a:r>
            <a:endParaRPr lang="en-CA" sz="1900" dirty="0" smtClean="0">
              <a:effectLst/>
            </a:endParaRPr>
          </a:p>
          <a:p>
            <a:pPr marL="971550" lvl="1" indent="-457200"/>
            <a:r>
              <a:rPr lang="en-CA" sz="1900" dirty="0" smtClean="0">
                <a:effectLst/>
              </a:rPr>
              <a:t>Templates </a:t>
            </a:r>
            <a:r>
              <a:rPr lang="en-CA" sz="1900" dirty="0" smtClean="0">
                <a:effectLst/>
              </a:rPr>
              <a:t>can help ensure that certain style elements, such as a logo image or </a:t>
            </a:r>
            <a:r>
              <a:rPr lang="en-CA" sz="1900" dirty="0" smtClean="0">
                <a:effectLst/>
              </a:rPr>
              <a:t>a page </a:t>
            </a:r>
            <a:r>
              <a:rPr lang="en-CA" sz="1900" dirty="0" smtClean="0">
                <a:effectLst/>
              </a:rPr>
              <a:t>number in a certain location, are always present. The templates can help to </a:t>
            </a:r>
            <a:r>
              <a:rPr lang="en-CA" sz="1900" dirty="0" smtClean="0">
                <a:effectLst/>
              </a:rPr>
              <a:t>enforce this </a:t>
            </a:r>
            <a:r>
              <a:rPr lang="en-CA" sz="1900" dirty="0" smtClean="0">
                <a:effectLst/>
              </a:rPr>
              <a:t>common look and feel across a number of report authors.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71437" y="-9528"/>
            <a:ext cx="8991600" cy="6781800"/>
          </a:xfrm>
        </p:spPr>
        <p:txBody>
          <a:bodyPr/>
          <a:lstStyle/>
          <a:p>
            <a:pPr marL="609600" indent="-609600">
              <a:lnSpc>
                <a:spcPct val="95000"/>
              </a:lnSpc>
            </a:pPr>
            <a:r>
              <a:rPr lang="en-CA" sz="2400" dirty="0" smtClean="0">
                <a:effectLst/>
              </a:rPr>
              <a:t>Use Shared Data </a:t>
            </a:r>
            <a:r>
              <a:rPr lang="en-CA" sz="2400" dirty="0" smtClean="0">
                <a:effectLst/>
              </a:rPr>
              <a:t>Sources</a:t>
            </a:r>
          </a:p>
          <a:p>
            <a:pPr marL="609600" indent="-609600">
              <a:lnSpc>
                <a:spcPct val="95000"/>
              </a:lnSpc>
            </a:pPr>
            <a:endParaRPr lang="en-CA" sz="1200" dirty="0" smtClean="0">
              <a:effectLst/>
            </a:endParaRPr>
          </a:p>
          <a:p>
            <a:pPr marL="971550" lvl="1" indent="-457200">
              <a:lnSpc>
                <a:spcPct val="95000"/>
              </a:lnSpc>
            </a:pPr>
            <a:r>
              <a:rPr lang="en-CA" sz="2000" dirty="0" smtClean="0">
                <a:effectLst/>
              </a:rPr>
              <a:t>Shared data sources can help cut down on management headaches. </a:t>
            </a:r>
            <a:r>
              <a:rPr lang="en-CA" sz="2000" dirty="0" smtClean="0">
                <a:effectLst/>
              </a:rPr>
              <a:t>They centralize </a:t>
            </a:r>
            <a:r>
              <a:rPr lang="en-CA" sz="2000" dirty="0" smtClean="0">
                <a:effectLst/>
              </a:rPr>
              <a:t>the storage </a:t>
            </a:r>
            <a:r>
              <a:rPr lang="en-CA" sz="2000" dirty="0" smtClean="0">
                <a:effectLst/>
              </a:rPr>
              <a:t>of database credentials. </a:t>
            </a:r>
            <a:endParaRPr lang="en-CA" sz="2000" dirty="0" smtClean="0">
              <a:effectLst/>
            </a:endParaRPr>
          </a:p>
          <a:p>
            <a:pPr marL="971550" lvl="1" indent="-457200">
              <a:lnSpc>
                <a:spcPct val="95000"/>
              </a:lnSpc>
            </a:pPr>
            <a:r>
              <a:rPr lang="en-CA" sz="2000" dirty="0" smtClean="0">
                <a:effectLst/>
              </a:rPr>
              <a:t>If </a:t>
            </a:r>
            <a:r>
              <a:rPr lang="en-CA" sz="2000" dirty="0" smtClean="0">
                <a:effectLst/>
              </a:rPr>
              <a:t>a database is moved to a new server, fewer places </a:t>
            </a:r>
            <a:r>
              <a:rPr lang="en-CA" sz="2000" dirty="0" smtClean="0">
                <a:effectLst/>
              </a:rPr>
              <a:t>exist to </a:t>
            </a:r>
            <a:r>
              <a:rPr lang="en-CA" sz="2000" dirty="0" smtClean="0">
                <a:effectLst/>
              </a:rPr>
              <a:t>change the connection information. </a:t>
            </a:r>
            <a:endParaRPr lang="en-CA" sz="2000" dirty="0" smtClean="0">
              <a:effectLst/>
            </a:endParaRPr>
          </a:p>
          <a:p>
            <a:pPr marL="971550" lvl="1" indent="-457200">
              <a:lnSpc>
                <a:spcPct val="95000"/>
              </a:lnSpc>
            </a:pPr>
            <a:r>
              <a:rPr lang="en-CA" sz="2000" dirty="0" smtClean="0">
                <a:effectLst/>
              </a:rPr>
              <a:t>If </a:t>
            </a:r>
            <a:r>
              <a:rPr lang="en-CA" sz="2000" dirty="0" smtClean="0">
                <a:effectLst/>
              </a:rPr>
              <a:t>the database logon credentials are changed</a:t>
            </a:r>
            <a:r>
              <a:rPr lang="en-CA" sz="2000" dirty="0" smtClean="0">
                <a:effectLst/>
              </a:rPr>
              <a:t>, fewer </a:t>
            </a:r>
            <a:r>
              <a:rPr lang="en-CA" sz="2000" dirty="0" smtClean="0">
                <a:effectLst/>
              </a:rPr>
              <a:t>locations must be modified.</a:t>
            </a:r>
            <a:endParaRPr lang="en-CA" sz="2000" dirty="0" smtClean="0">
              <a:effectLst/>
            </a:endParaRPr>
          </a:p>
          <a:p>
            <a:pPr marL="971550" lvl="1" indent="-457200">
              <a:lnSpc>
                <a:spcPct val="95000"/>
              </a:lnSpc>
            </a:pPr>
            <a:r>
              <a:rPr lang="en-CA" sz="2000" dirty="0" smtClean="0">
                <a:effectLst/>
              </a:rPr>
              <a:t>Shared data sources also facilitate the use of production and development </a:t>
            </a:r>
            <a:r>
              <a:rPr lang="en-CA" sz="2000" dirty="0" smtClean="0">
                <a:effectLst/>
              </a:rPr>
              <a:t>database servers</a:t>
            </a:r>
            <a:r>
              <a:rPr lang="en-CA" sz="2000" dirty="0" smtClean="0">
                <a:effectLst/>
              </a:rPr>
              <a:t>. </a:t>
            </a:r>
            <a:endParaRPr lang="en-CA" sz="2000" dirty="0" smtClean="0">
              <a:effectLst/>
            </a:endParaRPr>
          </a:p>
          <a:p>
            <a:pPr marL="971550" lvl="1" indent="-457200">
              <a:lnSpc>
                <a:spcPct val="95000"/>
              </a:lnSpc>
            </a:pPr>
            <a:r>
              <a:rPr lang="en-CA" sz="2000" dirty="0" smtClean="0">
                <a:effectLst/>
              </a:rPr>
              <a:t>Report </a:t>
            </a:r>
            <a:r>
              <a:rPr lang="en-CA" sz="2000" dirty="0" smtClean="0">
                <a:effectLst/>
              </a:rPr>
              <a:t>development can be done using a shared data source pointing to </a:t>
            </a:r>
            <a:r>
              <a:rPr lang="en-CA" sz="2000" dirty="0" smtClean="0">
                <a:effectLst/>
              </a:rPr>
              <a:t>the development </a:t>
            </a:r>
            <a:r>
              <a:rPr lang="en-CA" sz="2000" dirty="0" smtClean="0">
                <a:effectLst/>
              </a:rPr>
              <a:t>database server. </a:t>
            </a:r>
            <a:endParaRPr lang="en-CA" sz="2000" dirty="0" smtClean="0">
              <a:effectLst/>
            </a:endParaRPr>
          </a:p>
          <a:p>
            <a:pPr marL="971550" lvl="1" indent="-457200">
              <a:lnSpc>
                <a:spcPct val="95000"/>
              </a:lnSpc>
            </a:pPr>
            <a:r>
              <a:rPr lang="en-CA" sz="2000" dirty="0" smtClean="0">
                <a:effectLst/>
              </a:rPr>
              <a:t>A </a:t>
            </a:r>
            <a:r>
              <a:rPr lang="en-CA" sz="2000" dirty="0" smtClean="0">
                <a:effectLst/>
              </a:rPr>
              <a:t>shared data source with the same name can </a:t>
            </a:r>
            <a:r>
              <a:rPr lang="en-CA" sz="2000" dirty="0" smtClean="0">
                <a:effectLst/>
              </a:rPr>
              <a:t>exist on </a:t>
            </a:r>
            <a:r>
              <a:rPr lang="en-CA" sz="2000" dirty="0" smtClean="0">
                <a:effectLst/>
              </a:rPr>
              <a:t>the production report server pointing to the production database server. </a:t>
            </a:r>
            <a:endParaRPr lang="en-CA" sz="2000" dirty="0" smtClean="0">
              <a:effectLst/>
            </a:endParaRPr>
          </a:p>
          <a:p>
            <a:pPr marL="971550" lvl="1" indent="-457200">
              <a:lnSpc>
                <a:spcPct val="95000"/>
              </a:lnSpc>
            </a:pPr>
            <a:r>
              <a:rPr lang="en-CA" sz="2000" dirty="0" smtClean="0">
                <a:effectLst/>
              </a:rPr>
              <a:t>With the </a:t>
            </a:r>
            <a:r>
              <a:rPr lang="en-CA" sz="2000" dirty="0" smtClean="0">
                <a:effectLst/>
              </a:rPr>
              <a:t>Overwrite Data Sources option turned off, the shared data source from </a:t>
            </a:r>
            <a:r>
              <a:rPr lang="en-CA" sz="2000" dirty="0" smtClean="0">
                <a:effectLst/>
              </a:rPr>
              <a:t>the development </a:t>
            </a:r>
            <a:r>
              <a:rPr lang="en-CA" sz="2000" dirty="0" smtClean="0">
                <a:effectLst/>
              </a:rPr>
              <a:t>environment does not overwrite the shared data source in the </a:t>
            </a:r>
            <a:r>
              <a:rPr lang="en-CA" sz="2000" dirty="0" smtClean="0">
                <a:effectLst/>
              </a:rPr>
              <a:t>production environment</a:t>
            </a:r>
            <a:r>
              <a:rPr lang="en-CA" sz="2000" dirty="0" smtClean="0">
                <a:effectLst/>
              </a:rPr>
              <a:t>. </a:t>
            </a:r>
            <a:endParaRPr lang="en-CA" sz="2000" dirty="0" smtClean="0">
              <a:effectLst/>
            </a:endParaRPr>
          </a:p>
          <a:p>
            <a:pPr marL="971550" lvl="1" indent="-457200">
              <a:lnSpc>
                <a:spcPct val="95000"/>
              </a:lnSpc>
            </a:pPr>
            <a:r>
              <a:rPr lang="en-CA" sz="2000" dirty="0" smtClean="0">
                <a:effectLst/>
              </a:rPr>
              <a:t>Instead</a:t>
            </a:r>
            <a:r>
              <a:rPr lang="en-CA" sz="2000" dirty="0" smtClean="0">
                <a:effectLst/>
              </a:rPr>
              <a:t>, the report goes seamlessly from querying development data in </a:t>
            </a:r>
            <a:r>
              <a:rPr lang="en-CA" sz="2000" dirty="0" smtClean="0">
                <a:effectLst/>
              </a:rPr>
              <a:t>the development </a:t>
            </a:r>
            <a:r>
              <a:rPr lang="en-CA" sz="2000" dirty="0" smtClean="0">
                <a:effectLst/>
              </a:rPr>
              <a:t>environment to querying production data in the production environment</a:t>
            </a:r>
            <a:r>
              <a:rPr lang="en-CA" sz="2000" dirty="0" smtClean="0">
                <a:effectLst/>
              </a:rPr>
              <a:t>.</a:t>
            </a:r>
            <a:endParaRPr lang="en-CA" sz="2000" dirty="0" smtClean="0">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71437" y="-9528"/>
            <a:ext cx="8991600" cy="6781800"/>
          </a:xfrm>
        </p:spPr>
        <p:txBody>
          <a:bodyPr/>
          <a:lstStyle/>
          <a:p>
            <a:pPr marL="609600" indent="-609600">
              <a:lnSpc>
                <a:spcPct val="95000"/>
              </a:lnSpc>
            </a:pPr>
            <a:r>
              <a:rPr lang="en-CA" sz="2400" dirty="0" smtClean="0">
                <a:effectLst/>
              </a:rPr>
              <a:t>Use Views and Stored Procedures</a:t>
            </a:r>
          </a:p>
          <a:p>
            <a:pPr marL="971550" lvl="1" indent="-457200">
              <a:lnSpc>
                <a:spcPct val="95000"/>
              </a:lnSpc>
            </a:pPr>
            <a:r>
              <a:rPr lang="en-CA" sz="1900" dirty="0" smtClean="0">
                <a:effectLst/>
              </a:rPr>
              <a:t>Give your report authors rights to query views and execute stored procedures. </a:t>
            </a:r>
            <a:endParaRPr lang="en-CA" sz="1900" dirty="0" smtClean="0">
              <a:effectLst/>
            </a:endParaRPr>
          </a:p>
          <a:p>
            <a:pPr marL="971550" lvl="1" indent="-457200">
              <a:lnSpc>
                <a:spcPct val="95000"/>
              </a:lnSpc>
            </a:pPr>
            <a:r>
              <a:rPr lang="en-CA" sz="1900" dirty="0" smtClean="0">
                <a:effectLst/>
              </a:rPr>
              <a:t>Avoid giving </a:t>
            </a:r>
            <a:r>
              <a:rPr lang="en-CA" sz="1900" dirty="0" smtClean="0">
                <a:effectLst/>
              </a:rPr>
              <a:t>them rights to the underlying tables. Having them operate with views and </a:t>
            </a:r>
            <a:r>
              <a:rPr lang="en-CA" sz="1900" dirty="0" smtClean="0">
                <a:effectLst/>
              </a:rPr>
              <a:t>stored procedures </a:t>
            </a:r>
            <a:r>
              <a:rPr lang="en-CA" sz="1900" dirty="0" smtClean="0">
                <a:effectLst/>
              </a:rPr>
              <a:t>makes it easier to enforce security and maintain privacy. </a:t>
            </a:r>
            <a:endParaRPr lang="en-CA" sz="1900" dirty="0" smtClean="0">
              <a:effectLst/>
            </a:endParaRPr>
          </a:p>
          <a:p>
            <a:pPr marL="971550" lvl="1" indent="-457200">
              <a:lnSpc>
                <a:spcPct val="95000"/>
              </a:lnSpc>
            </a:pPr>
            <a:r>
              <a:rPr lang="en-CA" sz="1900" dirty="0" smtClean="0">
                <a:effectLst/>
              </a:rPr>
              <a:t>It </a:t>
            </a:r>
            <a:r>
              <a:rPr lang="en-CA" sz="1900" dirty="0" smtClean="0">
                <a:effectLst/>
              </a:rPr>
              <a:t>also </a:t>
            </a:r>
            <a:r>
              <a:rPr lang="en-CA" sz="1900" dirty="0" smtClean="0">
                <a:effectLst/>
              </a:rPr>
              <a:t>prevents accidental </a:t>
            </a:r>
            <a:r>
              <a:rPr lang="en-CA" sz="1900" dirty="0" smtClean="0">
                <a:effectLst/>
              </a:rPr>
              <a:t>data modifications and deletions</a:t>
            </a:r>
            <a:r>
              <a:rPr lang="en-CA" sz="1900" dirty="0" smtClean="0">
                <a:effectLst/>
              </a:rPr>
              <a:t>.</a:t>
            </a:r>
          </a:p>
          <a:p>
            <a:pPr marL="971550" lvl="1" indent="-457200">
              <a:lnSpc>
                <a:spcPct val="95000"/>
              </a:lnSpc>
            </a:pPr>
            <a:endParaRPr lang="en-CA" sz="600" dirty="0" smtClean="0">
              <a:effectLst/>
            </a:endParaRPr>
          </a:p>
          <a:p>
            <a:pPr marL="609600" indent="-609600">
              <a:lnSpc>
                <a:spcPct val="95000"/>
              </a:lnSpc>
            </a:pPr>
            <a:r>
              <a:rPr lang="en-CA" sz="2400" dirty="0" smtClean="0">
                <a:effectLst/>
              </a:rPr>
              <a:t>Use Navigation Features</a:t>
            </a:r>
          </a:p>
          <a:p>
            <a:pPr marL="971550" lvl="1" indent="-457200">
              <a:lnSpc>
                <a:spcPct val="95000"/>
              </a:lnSpc>
            </a:pPr>
            <a:r>
              <a:rPr lang="en-CA" sz="1900" dirty="0" smtClean="0">
                <a:effectLst/>
              </a:rPr>
              <a:t>Take advantage of the document map, bookmark, drilldown, and </a:t>
            </a:r>
            <a:r>
              <a:rPr lang="en-CA" sz="1900" dirty="0" err="1" smtClean="0">
                <a:effectLst/>
              </a:rPr>
              <a:t>drillthrough</a:t>
            </a:r>
            <a:r>
              <a:rPr lang="en-CA" sz="1900" dirty="0" smtClean="0">
                <a:effectLst/>
              </a:rPr>
              <a:t> capabilities </a:t>
            </a:r>
            <a:r>
              <a:rPr lang="en-CA" sz="1900" dirty="0" smtClean="0">
                <a:effectLst/>
              </a:rPr>
              <a:t>to make your reports more usable. These navigation features make it </a:t>
            </a:r>
            <a:r>
              <a:rPr lang="en-CA" sz="1900" dirty="0" smtClean="0">
                <a:effectLst/>
              </a:rPr>
              <a:t>easier for </a:t>
            </a:r>
            <a:r>
              <a:rPr lang="en-CA" sz="1900" dirty="0" smtClean="0">
                <a:effectLst/>
              </a:rPr>
              <a:t>your users to find the information they are looking for. </a:t>
            </a:r>
            <a:endParaRPr lang="en-CA" sz="1900" dirty="0" smtClean="0">
              <a:effectLst/>
            </a:endParaRPr>
          </a:p>
          <a:p>
            <a:pPr marL="971550" lvl="1" indent="-457200">
              <a:lnSpc>
                <a:spcPct val="95000"/>
              </a:lnSpc>
            </a:pPr>
            <a:r>
              <a:rPr lang="en-CA" sz="1900" dirty="0" smtClean="0">
                <a:effectLst/>
              </a:rPr>
              <a:t>Drilldown </a:t>
            </a:r>
            <a:r>
              <a:rPr lang="en-CA" sz="1900" dirty="0" smtClean="0">
                <a:effectLst/>
              </a:rPr>
              <a:t>and </a:t>
            </a:r>
            <a:r>
              <a:rPr lang="en-CA" sz="1900" dirty="0" err="1" smtClean="0">
                <a:effectLst/>
              </a:rPr>
              <a:t>drillthrough</a:t>
            </a:r>
            <a:r>
              <a:rPr lang="en-CA" sz="1900" dirty="0" smtClean="0">
                <a:effectLst/>
              </a:rPr>
              <a:t> make </a:t>
            </a:r>
            <a:r>
              <a:rPr lang="en-CA" sz="1900" dirty="0" smtClean="0">
                <a:effectLst/>
              </a:rPr>
              <a:t>it possible to hide complex detail until your user specifically requests it. </a:t>
            </a:r>
            <a:endParaRPr lang="en-CA" sz="1900" dirty="0" smtClean="0">
              <a:effectLst/>
            </a:endParaRPr>
          </a:p>
          <a:p>
            <a:pPr marL="971550" lvl="1" indent="-457200">
              <a:lnSpc>
                <a:spcPct val="95000"/>
              </a:lnSpc>
            </a:pPr>
            <a:r>
              <a:rPr lang="en-CA" sz="1900" dirty="0" smtClean="0">
                <a:effectLst/>
              </a:rPr>
              <a:t>Finally, </a:t>
            </a:r>
            <a:r>
              <a:rPr lang="en-CA" sz="1900" dirty="0" err="1" smtClean="0">
                <a:effectLst/>
              </a:rPr>
              <a:t>drillthrough</a:t>
            </a:r>
            <a:r>
              <a:rPr lang="en-CA" sz="1900" dirty="0" smtClean="0">
                <a:effectLst/>
              </a:rPr>
              <a:t> </a:t>
            </a:r>
            <a:r>
              <a:rPr lang="en-CA" sz="1900" dirty="0" smtClean="0">
                <a:effectLst/>
              </a:rPr>
              <a:t>allows several reports to be linked together into a working unit</a:t>
            </a:r>
            <a:r>
              <a:rPr lang="en-CA" sz="1900" dirty="0" smtClean="0">
                <a:effectLst/>
              </a:rPr>
              <a:t>. Remember</a:t>
            </a:r>
            <a:r>
              <a:rPr lang="en-CA" sz="1900" dirty="0" smtClean="0">
                <a:effectLst/>
              </a:rPr>
              <a:t>, the goal of reporting is to convey information to the end user. </a:t>
            </a:r>
            <a:endParaRPr lang="en-CA" sz="1900" dirty="0" smtClean="0">
              <a:effectLst/>
            </a:endParaRPr>
          </a:p>
          <a:p>
            <a:pPr marL="971550" lvl="1" indent="-457200">
              <a:lnSpc>
                <a:spcPct val="95000"/>
              </a:lnSpc>
            </a:pPr>
            <a:r>
              <a:rPr lang="en-CA" sz="1900" dirty="0" smtClean="0">
                <a:effectLst/>
              </a:rPr>
              <a:t>This is </a:t>
            </a:r>
            <a:r>
              <a:rPr lang="en-CA" sz="1900" dirty="0" smtClean="0">
                <a:effectLst/>
              </a:rPr>
              <a:t>done best when a user can quickly navigate to desired information and follow </a:t>
            </a:r>
            <a:r>
              <a:rPr lang="en-CA" sz="1900" dirty="0" smtClean="0">
                <a:effectLst/>
              </a:rPr>
              <a:t>the data </a:t>
            </a:r>
            <a:r>
              <a:rPr lang="en-CA" sz="1900" dirty="0" smtClean="0">
                <a:effectLst/>
              </a:rPr>
              <a:t>intuitively from one level of detail to another or from one report to another. </a:t>
            </a:r>
            <a:endParaRPr lang="en-CA" sz="1900" dirty="0" smtClean="0">
              <a:effectLst/>
            </a:endParaRPr>
          </a:p>
          <a:p>
            <a:pPr marL="971550" lvl="1" indent="-457200">
              <a:lnSpc>
                <a:spcPct val="95000"/>
              </a:lnSpc>
            </a:pPr>
            <a:r>
              <a:rPr lang="en-CA" sz="1900" dirty="0" smtClean="0">
                <a:effectLst/>
              </a:rPr>
              <a:t>The Reporting </a:t>
            </a:r>
            <a:r>
              <a:rPr lang="en-CA" sz="1900" dirty="0" smtClean="0">
                <a:effectLst/>
              </a:rPr>
              <a:t>Services navigation features make this possible.</a:t>
            </a:r>
            <a:endParaRPr lang="en-CA" sz="1900" dirty="0" smtClean="0">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71437" y="-9528"/>
            <a:ext cx="8991600" cy="6781800"/>
          </a:xfrm>
        </p:spPr>
        <p:txBody>
          <a:bodyPr/>
          <a:lstStyle/>
          <a:p>
            <a:pPr marL="609600" indent="-609600">
              <a:lnSpc>
                <a:spcPct val="95000"/>
              </a:lnSpc>
            </a:pPr>
            <a:r>
              <a:rPr lang="en-CA" sz="2400" dirty="0" smtClean="0">
                <a:effectLst/>
              </a:rPr>
              <a:t>Report Deployment Practices</a:t>
            </a:r>
          </a:p>
          <a:p>
            <a:pPr marL="971550" lvl="1" indent="-457200">
              <a:lnSpc>
                <a:spcPct val="95000"/>
              </a:lnSpc>
            </a:pPr>
            <a:r>
              <a:rPr lang="en-CA" sz="1900" dirty="0" smtClean="0">
                <a:effectLst/>
              </a:rPr>
              <a:t>The practices listed here can help you move reports from the development </a:t>
            </a:r>
            <a:r>
              <a:rPr lang="en-CA" sz="1900" dirty="0" smtClean="0">
                <a:effectLst/>
              </a:rPr>
              <a:t>environment to </a:t>
            </a:r>
            <a:r>
              <a:rPr lang="en-CA" sz="1900" dirty="0" smtClean="0">
                <a:effectLst/>
              </a:rPr>
              <a:t>the production report server. </a:t>
            </a:r>
            <a:endParaRPr lang="en-CA" sz="1900" dirty="0" smtClean="0">
              <a:effectLst/>
            </a:endParaRPr>
          </a:p>
          <a:p>
            <a:pPr marL="971550" lvl="1" indent="-457200">
              <a:lnSpc>
                <a:spcPct val="95000"/>
              </a:lnSpc>
            </a:pPr>
            <a:r>
              <a:rPr lang="en-CA" sz="1900" dirty="0" smtClean="0">
                <a:effectLst/>
              </a:rPr>
              <a:t>You </a:t>
            </a:r>
            <a:r>
              <a:rPr lang="en-CA" sz="1900" dirty="0" smtClean="0">
                <a:effectLst/>
              </a:rPr>
              <a:t>need to make sure there is some level of </a:t>
            </a:r>
            <a:r>
              <a:rPr lang="en-CA" sz="1900" dirty="0" smtClean="0">
                <a:effectLst/>
              </a:rPr>
              <a:t>control over </a:t>
            </a:r>
            <a:r>
              <a:rPr lang="en-CA" sz="1900" dirty="0" smtClean="0">
                <a:effectLst/>
              </a:rPr>
              <a:t>which reports can access your production data. </a:t>
            </a:r>
            <a:endParaRPr lang="en-CA" sz="1900" dirty="0" smtClean="0">
              <a:effectLst/>
            </a:endParaRPr>
          </a:p>
          <a:p>
            <a:pPr marL="971550" lvl="1" indent="-457200">
              <a:lnSpc>
                <a:spcPct val="95000"/>
              </a:lnSpc>
            </a:pPr>
            <a:r>
              <a:rPr lang="en-CA" sz="1900" dirty="0" smtClean="0">
                <a:effectLst/>
              </a:rPr>
              <a:t>You </a:t>
            </a:r>
            <a:r>
              <a:rPr lang="en-CA" sz="1900" dirty="0" smtClean="0">
                <a:effectLst/>
              </a:rPr>
              <a:t>also need to control who </a:t>
            </a:r>
            <a:r>
              <a:rPr lang="en-CA" sz="1900" dirty="0" smtClean="0">
                <a:effectLst/>
              </a:rPr>
              <a:t>can do </a:t>
            </a:r>
            <a:r>
              <a:rPr lang="en-CA" sz="1900" dirty="0" smtClean="0">
                <a:effectLst/>
              </a:rPr>
              <a:t>what on your production report server</a:t>
            </a:r>
            <a:r>
              <a:rPr lang="en-CA" sz="1900" dirty="0" smtClean="0">
                <a:effectLst/>
              </a:rPr>
              <a:t>.</a:t>
            </a:r>
          </a:p>
          <a:p>
            <a:pPr marL="609600" indent="-609600">
              <a:lnSpc>
                <a:spcPct val="95000"/>
              </a:lnSpc>
            </a:pPr>
            <a:r>
              <a:rPr lang="en-CA" sz="2400" dirty="0" smtClean="0">
                <a:effectLst/>
              </a:rPr>
              <a:t>Create a Backup of the Encryption Key</a:t>
            </a:r>
          </a:p>
          <a:p>
            <a:pPr marL="971550" lvl="1" indent="-457200">
              <a:lnSpc>
                <a:spcPct val="95000"/>
              </a:lnSpc>
            </a:pPr>
            <a:r>
              <a:rPr lang="en-CA" sz="1850" dirty="0" smtClean="0">
                <a:effectLst/>
              </a:rPr>
              <a:t>This tip is not a report deployment practice, but it does help protect all the reports </a:t>
            </a:r>
            <a:r>
              <a:rPr lang="en-CA" sz="1850" dirty="0" smtClean="0">
                <a:effectLst/>
              </a:rPr>
              <a:t>and shared </a:t>
            </a:r>
            <a:r>
              <a:rPr lang="en-CA" sz="1850" dirty="0" smtClean="0">
                <a:effectLst/>
              </a:rPr>
              <a:t>data sources you have deployed to the report server. </a:t>
            </a:r>
            <a:endParaRPr lang="en-CA" sz="1850" dirty="0" smtClean="0">
              <a:effectLst/>
            </a:endParaRPr>
          </a:p>
          <a:p>
            <a:pPr marL="971550" lvl="1" indent="-457200">
              <a:lnSpc>
                <a:spcPct val="95000"/>
              </a:lnSpc>
            </a:pPr>
            <a:r>
              <a:rPr lang="en-CA" sz="1850" dirty="0" smtClean="0">
                <a:effectLst/>
              </a:rPr>
              <a:t>Occasionally</a:t>
            </a:r>
            <a:r>
              <a:rPr lang="en-CA" sz="1850" dirty="0" smtClean="0">
                <a:effectLst/>
              </a:rPr>
              <a:t>, the key </a:t>
            </a:r>
            <a:r>
              <a:rPr lang="en-CA" sz="1850" dirty="0" smtClean="0">
                <a:effectLst/>
              </a:rPr>
              <a:t>used to </a:t>
            </a:r>
            <a:r>
              <a:rPr lang="en-CA" sz="1850" dirty="0" smtClean="0">
                <a:effectLst/>
              </a:rPr>
              <a:t>encrypt all the sensitive information stored on the report server becomes corrupt.</a:t>
            </a:r>
          </a:p>
          <a:p>
            <a:pPr marL="971550" lvl="1" indent="-457200">
              <a:lnSpc>
                <a:spcPct val="95000"/>
              </a:lnSpc>
            </a:pPr>
            <a:r>
              <a:rPr lang="en-CA" sz="1850" dirty="0" smtClean="0">
                <a:effectLst/>
              </a:rPr>
              <a:t>When this happens, all that sensitive information is no longer accessible. The </a:t>
            </a:r>
            <a:r>
              <a:rPr lang="en-CA" sz="1850" dirty="0" smtClean="0">
                <a:effectLst/>
              </a:rPr>
              <a:t>report credentials </a:t>
            </a:r>
            <a:r>
              <a:rPr lang="en-CA" sz="1850" dirty="0" smtClean="0">
                <a:effectLst/>
              </a:rPr>
              <a:t>stored with each shared data source can no longer be decrypted and used.</a:t>
            </a:r>
          </a:p>
          <a:p>
            <a:pPr marL="971550" lvl="1" indent="-457200">
              <a:lnSpc>
                <a:spcPct val="95000"/>
              </a:lnSpc>
            </a:pPr>
            <a:r>
              <a:rPr lang="en-CA" sz="1850" dirty="0" smtClean="0">
                <a:effectLst/>
              </a:rPr>
              <a:t>Worse yet, the credentials stored in the </a:t>
            </a:r>
            <a:r>
              <a:rPr lang="en-CA" sz="1850" dirty="0" err="1" smtClean="0">
                <a:effectLst/>
              </a:rPr>
              <a:t>RSReportServer.config</a:t>
            </a:r>
            <a:r>
              <a:rPr lang="en-CA" sz="1850" dirty="0" smtClean="0">
                <a:effectLst/>
              </a:rPr>
              <a:t> file cannot be decrypted</a:t>
            </a:r>
            <a:r>
              <a:rPr lang="en-CA" sz="1850" dirty="0" smtClean="0">
                <a:effectLst/>
              </a:rPr>
              <a:t>, so </a:t>
            </a:r>
            <a:r>
              <a:rPr lang="en-CA" sz="1850" dirty="0" smtClean="0">
                <a:effectLst/>
              </a:rPr>
              <a:t>the Report Server Windows service can no longer connect to the Report Catalog. </a:t>
            </a:r>
            <a:endParaRPr lang="en-CA" sz="1850" dirty="0" smtClean="0">
              <a:effectLst/>
            </a:endParaRPr>
          </a:p>
          <a:p>
            <a:pPr marL="971550" lvl="1" indent="-457200">
              <a:lnSpc>
                <a:spcPct val="95000"/>
              </a:lnSpc>
            </a:pPr>
            <a:r>
              <a:rPr lang="en-CA" sz="1850" dirty="0" smtClean="0">
                <a:effectLst/>
              </a:rPr>
              <a:t>In short</a:t>
            </a:r>
            <a:r>
              <a:rPr lang="en-CA" sz="1850" dirty="0" smtClean="0">
                <a:effectLst/>
              </a:rPr>
              <a:t>, everything comes to a screeching halt</a:t>
            </a:r>
            <a:r>
              <a:rPr lang="en-CA" sz="1850" dirty="0" smtClean="0">
                <a:effectLst/>
              </a:rPr>
              <a:t>. If </a:t>
            </a:r>
            <a:r>
              <a:rPr lang="en-CA" sz="1850" dirty="0" smtClean="0">
                <a:effectLst/>
              </a:rPr>
              <a:t>you do not have a backup copy of the encryption key, the only way to </a:t>
            </a:r>
            <a:r>
              <a:rPr lang="en-CA" sz="1850" dirty="0" smtClean="0">
                <a:effectLst/>
              </a:rPr>
              <a:t>recover from </a:t>
            </a:r>
            <a:r>
              <a:rPr lang="en-CA" sz="1850" dirty="0" smtClean="0">
                <a:effectLst/>
              </a:rPr>
              <a:t>this situation is to create a new encryption key and then </a:t>
            </a:r>
            <a:r>
              <a:rPr lang="en-CA" sz="1850" dirty="0" err="1" smtClean="0">
                <a:effectLst/>
              </a:rPr>
              <a:t>reenter</a:t>
            </a:r>
            <a:r>
              <a:rPr lang="en-CA" sz="1850" dirty="0" smtClean="0">
                <a:effectLst/>
              </a:rPr>
              <a:t> all the </a:t>
            </a:r>
            <a:r>
              <a:rPr lang="en-CA" sz="1850" dirty="0" smtClean="0">
                <a:effectLst/>
              </a:rPr>
              <a:t>credential information</a:t>
            </a:r>
            <a:r>
              <a:rPr lang="en-CA" sz="1850" dirty="0" smtClean="0">
                <a:effectLst/>
              </a:rPr>
              <a:t>. </a:t>
            </a:r>
            <a:endParaRPr lang="en-CA" sz="1850" dirty="0" smtClean="0">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71437" y="-9528"/>
            <a:ext cx="8991600" cy="6781800"/>
          </a:xfrm>
        </p:spPr>
        <p:txBody>
          <a:bodyPr/>
          <a:lstStyle/>
          <a:p>
            <a:pPr marL="609600" indent="-609600">
              <a:lnSpc>
                <a:spcPct val="95000"/>
              </a:lnSpc>
            </a:pPr>
            <a:r>
              <a:rPr lang="en-CA" sz="2400" dirty="0" smtClean="0">
                <a:effectLst/>
              </a:rPr>
              <a:t>Review Reports Before Deploying</a:t>
            </a:r>
          </a:p>
          <a:p>
            <a:pPr marL="971550" lvl="1" indent="-457200">
              <a:lnSpc>
                <a:spcPct val="95000"/>
              </a:lnSpc>
            </a:pPr>
            <a:r>
              <a:rPr lang="en-CA" sz="1900" dirty="0" smtClean="0">
                <a:effectLst/>
              </a:rPr>
              <a:t>It is generally a good idea to have reports reviewed before they are put into production.</a:t>
            </a:r>
          </a:p>
          <a:p>
            <a:pPr marL="971550" lvl="1" indent="-457200">
              <a:lnSpc>
                <a:spcPct val="95000"/>
              </a:lnSpc>
            </a:pPr>
            <a:r>
              <a:rPr lang="en-CA" sz="1900" dirty="0" smtClean="0">
                <a:effectLst/>
              </a:rPr>
              <a:t>This is especially true if you have </a:t>
            </a:r>
            <a:r>
              <a:rPr lang="en-CA" sz="1900" dirty="0" err="1" smtClean="0">
                <a:effectLst/>
              </a:rPr>
              <a:t>nondevelopers</a:t>
            </a:r>
            <a:r>
              <a:rPr lang="en-CA" sz="1900" dirty="0" smtClean="0">
                <a:effectLst/>
              </a:rPr>
              <a:t> creating their own reports. </a:t>
            </a:r>
            <a:endParaRPr lang="en-CA" sz="1900" dirty="0" smtClean="0">
              <a:effectLst/>
            </a:endParaRPr>
          </a:p>
          <a:p>
            <a:pPr marL="971550" lvl="1" indent="-457200">
              <a:lnSpc>
                <a:spcPct val="95000"/>
              </a:lnSpc>
            </a:pPr>
            <a:r>
              <a:rPr lang="en-CA" sz="1900" dirty="0" smtClean="0">
                <a:effectLst/>
              </a:rPr>
              <a:t>You </a:t>
            </a:r>
            <a:r>
              <a:rPr lang="en-CA" sz="1900" dirty="0" smtClean="0">
                <a:effectLst/>
              </a:rPr>
              <a:t>need </a:t>
            </a:r>
            <a:r>
              <a:rPr lang="en-CA" sz="1900" dirty="0" smtClean="0">
                <a:effectLst/>
              </a:rPr>
              <a:t>to make </a:t>
            </a:r>
            <a:r>
              <a:rPr lang="en-CA" sz="1900" dirty="0" smtClean="0">
                <a:effectLst/>
              </a:rPr>
              <a:t>sure efficient queries are being used to extract the data so an undue burden is </a:t>
            </a:r>
            <a:r>
              <a:rPr lang="en-CA" sz="1900" dirty="0" smtClean="0">
                <a:effectLst/>
              </a:rPr>
              <a:t>not placed </a:t>
            </a:r>
            <a:r>
              <a:rPr lang="en-CA" sz="1900" dirty="0" smtClean="0">
                <a:effectLst/>
              </a:rPr>
              <a:t>on the database server. </a:t>
            </a:r>
            <a:endParaRPr lang="en-CA" sz="1900" dirty="0" smtClean="0">
              <a:effectLst/>
            </a:endParaRPr>
          </a:p>
          <a:p>
            <a:pPr marL="971550" lvl="1" indent="-457200">
              <a:lnSpc>
                <a:spcPct val="95000"/>
              </a:lnSpc>
            </a:pPr>
            <a:r>
              <a:rPr lang="en-CA" sz="1900" dirty="0" smtClean="0">
                <a:effectLst/>
              </a:rPr>
              <a:t>You </a:t>
            </a:r>
            <a:r>
              <a:rPr lang="en-CA" sz="1900" dirty="0" smtClean="0">
                <a:effectLst/>
              </a:rPr>
              <a:t>also need some level of assurance the information </a:t>
            </a:r>
            <a:r>
              <a:rPr lang="en-CA" sz="1900" dirty="0" smtClean="0">
                <a:effectLst/>
              </a:rPr>
              <a:t>the report </a:t>
            </a:r>
            <a:r>
              <a:rPr lang="en-CA" sz="1900" dirty="0" smtClean="0">
                <a:effectLst/>
              </a:rPr>
              <a:t>claims to present is the information being pulled from the database</a:t>
            </a:r>
            <a:r>
              <a:rPr lang="en-CA" sz="1900" dirty="0" smtClean="0">
                <a:effectLst/>
              </a:rPr>
              <a:t>.</a:t>
            </a:r>
          </a:p>
          <a:p>
            <a:pPr marL="571500" indent="-457200">
              <a:lnSpc>
                <a:spcPct val="95000"/>
              </a:lnSpc>
            </a:pPr>
            <a:endParaRPr lang="en-CA" sz="2400" dirty="0" smtClean="0">
              <a:effectLst/>
            </a:endParaRPr>
          </a:p>
          <a:p>
            <a:pPr marL="571500" indent="-457200">
              <a:lnSpc>
                <a:spcPct val="95000"/>
              </a:lnSpc>
            </a:pPr>
            <a:r>
              <a:rPr lang="en-CA" sz="2400" dirty="0" smtClean="0">
                <a:effectLst/>
              </a:rPr>
              <a:t>Use </a:t>
            </a:r>
            <a:r>
              <a:rPr lang="en-CA" sz="2400" dirty="0" smtClean="0">
                <a:effectLst/>
              </a:rPr>
              <a:t>Linked Reports</a:t>
            </a:r>
          </a:p>
          <a:p>
            <a:pPr marL="971550" lvl="1" indent="-457200">
              <a:lnSpc>
                <a:spcPct val="95000"/>
              </a:lnSpc>
            </a:pPr>
            <a:r>
              <a:rPr lang="en-CA" sz="1850" dirty="0" smtClean="0">
                <a:effectLst/>
              </a:rPr>
              <a:t>Rather than deploying duplicate copies of the same report to your report server, </a:t>
            </a:r>
            <a:r>
              <a:rPr lang="en-CA" sz="1850" dirty="0" smtClean="0">
                <a:effectLst/>
              </a:rPr>
              <a:t>use linked </a:t>
            </a:r>
            <a:r>
              <a:rPr lang="en-CA" sz="1850" dirty="0" smtClean="0">
                <a:effectLst/>
              </a:rPr>
              <a:t>reports. </a:t>
            </a:r>
            <a:endParaRPr lang="en-CA" sz="1850" dirty="0" smtClean="0">
              <a:effectLst/>
            </a:endParaRPr>
          </a:p>
          <a:p>
            <a:pPr marL="971550" lvl="1" indent="-457200">
              <a:lnSpc>
                <a:spcPct val="95000"/>
              </a:lnSpc>
            </a:pPr>
            <a:r>
              <a:rPr lang="en-CA" sz="1850" dirty="0" smtClean="0">
                <a:effectLst/>
              </a:rPr>
              <a:t>Each </a:t>
            </a:r>
            <a:r>
              <a:rPr lang="en-CA" sz="1850" dirty="0" smtClean="0">
                <a:effectLst/>
              </a:rPr>
              <a:t>linked report can have its own default parameters and its </a:t>
            </a:r>
            <a:r>
              <a:rPr lang="en-CA" sz="1850" dirty="0" smtClean="0">
                <a:effectLst/>
              </a:rPr>
              <a:t>own security</a:t>
            </a:r>
            <a:r>
              <a:rPr lang="en-CA" sz="1850" dirty="0" smtClean="0">
                <a:effectLst/>
              </a:rPr>
              <a:t>. </a:t>
            </a:r>
            <a:endParaRPr lang="en-CA" sz="1850" dirty="0" smtClean="0">
              <a:effectLst/>
            </a:endParaRPr>
          </a:p>
          <a:p>
            <a:pPr marL="971550" lvl="1" indent="-457200">
              <a:lnSpc>
                <a:spcPct val="95000"/>
              </a:lnSpc>
            </a:pPr>
            <a:r>
              <a:rPr lang="en-CA" sz="1850" dirty="0" smtClean="0">
                <a:effectLst/>
              </a:rPr>
              <a:t>At </a:t>
            </a:r>
            <a:r>
              <a:rPr lang="en-CA" sz="1850" dirty="0" smtClean="0">
                <a:effectLst/>
              </a:rPr>
              <a:t>the same time, updates to that report are done in one centralized location.</a:t>
            </a:r>
          </a:p>
          <a:p>
            <a:pPr marL="971550" lvl="1" indent="-457200">
              <a:lnSpc>
                <a:spcPct val="95000"/>
              </a:lnSpc>
            </a:pPr>
            <a:r>
              <a:rPr lang="en-CA" sz="1850" dirty="0" smtClean="0">
                <a:effectLst/>
              </a:rPr>
              <a:t>This helps prevent the confusion that can arise from having multiple versions of </a:t>
            </a:r>
            <a:r>
              <a:rPr lang="en-CA" sz="1850" dirty="0" smtClean="0">
                <a:effectLst/>
              </a:rPr>
              <a:t>the same </a:t>
            </a:r>
            <a:r>
              <a:rPr lang="en-CA" sz="1850" dirty="0" smtClean="0">
                <a:effectLst/>
              </a:rPr>
              <a:t>report running in the production environment at the same time.</a:t>
            </a:r>
            <a:endParaRPr lang="en-CA" sz="1850" dirty="0" smtClean="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URL Access</a:t>
            </a:r>
          </a:p>
          <a:p>
            <a:pPr marL="990600" lvl="1" indent="-533400">
              <a:lnSpc>
                <a:spcPct val="90000"/>
              </a:lnSpc>
              <a:spcBef>
                <a:spcPct val="15000"/>
              </a:spcBef>
            </a:pPr>
            <a:r>
              <a:rPr lang="en-CA" sz="2000" dirty="0" smtClean="0">
                <a:effectLst/>
              </a:rPr>
              <a:t>One way to execute a report without using the Report Manager is through Uniform Resource Locator (URL) access. </a:t>
            </a:r>
          </a:p>
          <a:p>
            <a:pPr marL="990600" lvl="1" indent="-533400">
              <a:lnSpc>
                <a:spcPct val="90000"/>
              </a:lnSpc>
              <a:spcBef>
                <a:spcPct val="15000"/>
              </a:spcBef>
            </a:pPr>
            <a:r>
              <a:rPr lang="en-CA" sz="2000" dirty="0" smtClean="0">
                <a:effectLst/>
              </a:rPr>
              <a:t>URL access allows a browser or a program capable of issuing Hypertext Transfer Protocol (HTTP) requests to specify a URL and receive a report in the HTML report viewer. </a:t>
            </a:r>
          </a:p>
          <a:p>
            <a:pPr marL="990600" lvl="1" indent="-533400">
              <a:lnSpc>
                <a:spcPct val="90000"/>
              </a:lnSpc>
              <a:spcBef>
                <a:spcPct val="15000"/>
              </a:spcBef>
            </a:pPr>
            <a:r>
              <a:rPr lang="en-CA" sz="2000" dirty="0" smtClean="0">
                <a:effectLst/>
              </a:rPr>
              <a:t>This URL can be built into a standard Hypertext Markup Language (HTML) anchor tag to allow a report to be displayed with one mouse click.</a:t>
            </a:r>
          </a:p>
          <a:p>
            <a:pPr marL="990600" lvl="1" indent="-533400">
              <a:lnSpc>
                <a:spcPct val="90000"/>
              </a:lnSpc>
              <a:spcBef>
                <a:spcPct val="15000"/>
              </a:spcBef>
            </a:pPr>
            <a:r>
              <a:rPr lang="en-CA" sz="2000" dirty="0" smtClean="0">
                <a:effectLst/>
              </a:rPr>
              <a:t>The basic URL used to access a report has two parts. The first part is the URL of the report server web service. In a default installation, this is</a:t>
            </a:r>
          </a:p>
          <a:p>
            <a:pPr marL="990600" lvl="1" indent="-533400">
              <a:lnSpc>
                <a:spcPct val="90000"/>
              </a:lnSpc>
              <a:spcBef>
                <a:spcPct val="15000"/>
              </a:spcBef>
              <a:buFont typeface="Wingdings" pitchFamily="2" charset="2"/>
              <a:buNone/>
            </a:pPr>
            <a:r>
              <a:rPr lang="en-CA" sz="2000" dirty="0" smtClean="0">
                <a:effectLst/>
              </a:rPr>
              <a:t>	http://{computername}/ReportServer</a:t>
            </a:r>
          </a:p>
          <a:p>
            <a:pPr marL="990600" lvl="1" indent="-533400">
              <a:lnSpc>
                <a:spcPct val="90000"/>
              </a:lnSpc>
              <a:spcBef>
                <a:spcPct val="15000"/>
              </a:spcBef>
            </a:pPr>
            <a:r>
              <a:rPr lang="en-CA" sz="2000" dirty="0" smtClean="0">
                <a:effectLst/>
              </a:rPr>
              <a:t>where {</a:t>
            </a:r>
            <a:r>
              <a:rPr lang="en-CA" sz="2000" dirty="0" err="1" smtClean="0">
                <a:effectLst/>
              </a:rPr>
              <a:t>computername</a:t>
            </a:r>
            <a:r>
              <a:rPr lang="en-CA" sz="2000" dirty="0" smtClean="0">
                <a:effectLst/>
              </a:rPr>
              <a:t>} is the name of the computer hosting the report server.</a:t>
            </a:r>
          </a:p>
          <a:p>
            <a:pPr marL="990600" lvl="1" indent="-533400">
              <a:lnSpc>
                <a:spcPct val="90000"/>
              </a:lnSpc>
              <a:spcBef>
                <a:spcPct val="15000"/>
              </a:spcBef>
            </a:pPr>
            <a:r>
              <a:rPr lang="en-CA" sz="2000" dirty="0" smtClean="0">
                <a:effectLst/>
              </a:rPr>
              <a:t>In addition to executing reports, you can view the contents of folders, resources, and shared data sources. Try the following:</a:t>
            </a:r>
          </a:p>
          <a:p>
            <a:pPr marL="1371600" lvl="2" indent="-457200">
              <a:lnSpc>
                <a:spcPct val="90000"/>
              </a:lnSpc>
              <a:spcBef>
                <a:spcPct val="15000"/>
              </a:spcBef>
              <a:buFont typeface="Wingdings" pitchFamily="2" charset="2"/>
              <a:buAutoNum type="arabicPeriod"/>
            </a:pPr>
            <a:r>
              <a:rPr lang="en-CA" sz="1800" dirty="0" smtClean="0">
                <a:effectLst/>
              </a:rPr>
              <a:t>Enter this URL in the address bar:</a:t>
            </a:r>
          </a:p>
          <a:p>
            <a:pPr marL="1371600" lvl="2" indent="-457200">
              <a:lnSpc>
                <a:spcPct val="90000"/>
              </a:lnSpc>
              <a:spcBef>
                <a:spcPct val="15000"/>
              </a:spcBef>
              <a:buFont typeface="Wingdings" pitchFamily="2" charset="2"/>
              <a:buNone/>
            </a:pPr>
            <a:r>
              <a:rPr lang="en-CA" sz="1800" dirty="0" smtClean="0">
                <a:effectLst/>
              </a:rPr>
              <a:t>	</a:t>
            </a:r>
            <a:r>
              <a:rPr lang="en-CA" sz="1600" dirty="0" smtClean="0">
                <a:effectLst/>
                <a:latin typeface="Courier New" pitchFamily="49" charset="0"/>
              </a:rPr>
              <a:t>http://localhost/ReportServer?/Galactic Delivery Services</a:t>
            </a:r>
          </a:p>
          <a:p>
            <a:pPr marL="1371600" lvl="2" indent="-457200">
              <a:lnSpc>
                <a:spcPct val="90000"/>
              </a:lnSpc>
              <a:spcBef>
                <a:spcPct val="15000"/>
              </a:spcBef>
              <a:buFont typeface="Wingdings" pitchFamily="2" charset="2"/>
              <a:buAutoNum type="arabicPeriod" startAt="2"/>
            </a:pPr>
            <a:r>
              <a:rPr lang="en-CA" sz="1800" dirty="0" smtClean="0">
                <a:effectLst/>
              </a:rPr>
              <a:t>Click Go. The contents of the Galactic Delivery Services folder appear.</a:t>
            </a:r>
          </a:p>
          <a:p>
            <a:pPr marL="1371600" lvl="2" indent="-457200">
              <a:lnSpc>
                <a:spcPct val="90000"/>
              </a:lnSpc>
              <a:spcBef>
                <a:spcPct val="15000"/>
              </a:spcBef>
              <a:buFont typeface="Wingdings" pitchFamily="2" charset="2"/>
              <a:buAutoNum type="arabicPeriod" startAt="2"/>
            </a:pPr>
            <a:r>
              <a:rPr lang="en-CA" sz="1800" dirty="0" smtClean="0">
                <a:effectLst/>
              </a:rPr>
              <a:t>Click the link for the </a:t>
            </a:r>
            <a:r>
              <a:rPr lang="en-CA" sz="1800" dirty="0" smtClean="0">
                <a:effectLst/>
              </a:rPr>
              <a:t>2013 </a:t>
            </a:r>
            <a:r>
              <a:rPr lang="en-CA" sz="1800" dirty="0" smtClean="0">
                <a:effectLst/>
              </a:rPr>
              <a:t>Conference folder. The contents of the </a:t>
            </a:r>
            <a:r>
              <a:rPr lang="en-CA" sz="1800" dirty="0" smtClean="0">
                <a:effectLst/>
              </a:rPr>
              <a:t>2013 </a:t>
            </a:r>
            <a:r>
              <a:rPr lang="en-CA" sz="1800" dirty="0" smtClean="0">
                <a:effectLst/>
              </a:rPr>
              <a:t>Conference folder appear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71437" y="-9528"/>
            <a:ext cx="8991600" cy="6781800"/>
          </a:xfrm>
        </p:spPr>
        <p:txBody>
          <a:bodyPr/>
          <a:lstStyle/>
          <a:p>
            <a:pPr marL="609600" indent="-609600">
              <a:lnSpc>
                <a:spcPct val="95000"/>
              </a:lnSpc>
            </a:pPr>
            <a:r>
              <a:rPr lang="en-CA" sz="2400" dirty="0" smtClean="0">
                <a:effectLst/>
              </a:rPr>
              <a:t>Use Folders and Descriptions to Organize Reports</a:t>
            </a:r>
          </a:p>
          <a:p>
            <a:pPr marL="971550" lvl="1" indent="-457200">
              <a:lnSpc>
                <a:spcPct val="95000"/>
              </a:lnSpc>
            </a:pPr>
            <a:endParaRPr lang="en-CA" sz="1900" dirty="0" smtClean="0">
              <a:effectLst/>
            </a:endParaRPr>
          </a:p>
          <a:p>
            <a:pPr marL="971550" lvl="1" indent="-457200">
              <a:lnSpc>
                <a:spcPct val="95000"/>
              </a:lnSpc>
            </a:pPr>
            <a:r>
              <a:rPr lang="en-CA" sz="1900" dirty="0" smtClean="0">
                <a:effectLst/>
              </a:rPr>
              <a:t>If </a:t>
            </a:r>
            <a:r>
              <a:rPr lang="en-CA" sz="1900" dirty="0" smtClean="0">
                <a:effectLst/>
              </a:rPr>
              <a:t>your Reporting Services installation is as successful as we all hope, </a:t>
            </a:r>
            <a:r>
              <a:rPr lang="en-CA" sz="1900" dirty="0" smtClean="0">
                <a:effectLst/>
              </a:rPr>
              <a:t>soon </a:t>
            </a:r>
            <a:r>
              <a:rPr lang="en-CA" sz="1900" dirty="0" smtClean="0">
                <a:effectLst/>
              </a:rPr>
              <a:t>tens or </a:t>
            </a:r>
            <a:r>
              <a:rPr lang="en-CA" sz="1900" dirty="0" smtClean="0">
                <a:effectLst/>
              </a:rPr>
              <a:t>even hundreds </a:t>
            </a:r>
            <a:r>
              <a:rPr lang="en-CA" sz="1900" dirty="0" smtClean="0">
                <a:effectLst/>
              </a:rPr>
              <a:t>of reports will reside on your report server. </a:t>
            </a:r>
            <a:endParaRPr lang="en-CA" sz="1900" dirty="0" smtClean="0">
              <a:effectLst/>
            </a:endParaRPr>
          </a:p>
          <a:p>
            <a:pPr marL="971550" lvl="1" indent="-457200">
              <a:lnSpc>
                <a:spcPct val="95000"/>
              </a:lnSpc>
            </a:pPr>
            <a:endParaRPr lang="en-CA" sz="800" dirty="0" smtClean="0">
              <a:effectLst/>
            </a:endParaRPr>
          </a:p>
          <a:p>
            <a:pPr marL="971550" lvl="1" indent="-457200">
              <a:lnSpc>
                <a:spcPct val="95000"/>
              </a:lnSpc>
            </a:pPr>
            <a:r>
              <a:rPr lang="en-CA" sz="1900" dirty="0" smtClean="0">
                <a:effectLst/>
              </a:rPr>
              <a:t>With </a:t>
            </a:r>
            <a:r>
              <a:rPr lang="en-CA" sz="1900" dirty="0" smtClean="0">
                <a:effectLst/>
              </a:rPr>
              <a:t>this number of reports</a:t>
            </a:r>
            <a:r>
              <a:rPr lang="en-CA" sz="1900" dirty="0" smtClean="0">
                <a:effectLst/>
              </a:rPr>
              <a:t>, organizing </a:t>
            </a:r>
            <a:r>
              <a:rPr lang="en-CA" sz="1900" dirty="0" smtClean="0">
                <a:effectLst/>
              </a:rPr>
              <a:t>the reports properly to aid both the end users and the administrators </a:t>
            </a:r>
            <a:r>
              <a:rPr lang="en-CA" sz="1900" dirty="0" smtClean="0">
                <a:effectLst/>
              </a:rPr>
              <a:t>is important</a:t>
            </a:r>
            <a:r>
              <a:rPr lang="en-CA" sz="1900" dirty="0" smtClean="0">
                <a:effectLst/>
              </a:rPr>
              <a:t>. </a:t>
            </a:r>
            <a:endParaRPr lang="en-CA" sz="1900" dirty="0" smtClean="0">
              <a:effectLst/>
            </a:endParaRPr>
          </a:p>
          <a:p>
            <a:pPr marL="971550" lvl="1" indent="-457200">
              <a:lnSpc>
                <a:spcPct val="95000"/>
              </a:lnSpc>
            </a:pPr>
            <a:endParaRPr lang="en-CA" sz="800" dirty="0" smtClean="0">
              <a:effectLst/>
            </a:endParaRPr>
          </a:p>
          <a:p>
            <a:pPr marL="971550" lvl="1" indent="-457200">
              <a:lnSpc>
                <a:spcPct val="95000"/>
              </a:lnSpc>
            </a:pPr>
            <a:r>
              <a:rPr lang="en-CA" sz="1900" dirty="0" smtClean="0">
                <a:effectLst/>
              </a:rPr>
              <a:t>Otherwise</a:t>
            </a:r>
            <a:r>
              <a:rPr lang="en-CA" sz="1900" dirty="0" smtClean="0">
                <a:effectLst/>
              </a:rPr>
              <a:t>, both the users and the administrators can become </a:t>
            </a:r>
            <a:r>
              <a:rPr lang="en-CA" sz="1900" dirty="0" smtClean="0">
                <a:effectLst/>
              </a:rPr>
              <a:t>frustrated. Organize </a:t>
            </a:r>
            <a:r>
              <a:rPr lang="en-CA" sz="1900" dirty="0" smtClean="0">
                <a:effectLst/>
              </a:rPr>
              <a:t>your reports into logical groupings in folders. </a:t>
            </a:r>
            <a:endParaRPr lang="en-CA" sz="1900" dirty="0" smtClean="0">
              <a:effectLst/>
            </a:endParaRPr>
          </a:p>
          <a:p>
            <a:pPr marL="971550" lvl="1" indent="-457200">
              <a:lnSpc>
                <a:spcPct val="95000"/>
              </a:lnSpc>
            </a:pPr>
            <a:endParaRPr lang="en-CA" sz="800" dirty="0" smtClean="0">
              <a:effectLst/>
            </a:endParaRPr>
          </a:p>
          <a:p>
            <a:pPr marL="971550" lvl="1" indent="-457200">
              <a:lnSpc>
                <a:spcPct val="95000"/>
              </a:lnSpc>
            </a:pPr>
            <a:r>
              <a:rPr lang="en-CA" sz="1900" dirty="0" smtClean="0">
                <a:effectLst/>
              </a:rPr>
              <a:t>Use </a:t>
            </a:r>
            <a:r>
              <a:rPr lang="en-CA" sz="1900" dirty="0" smtClean="0">
                <a:effectLst/>
              </a:rPr>
              <a:t>the tree structure </a:t>
            </a:r>
            <a:r>
              <a:rPr lang="en-CA" sz="1900" dirty="0" smtClean="0">
                <a:effectLst/>
              </a:rPr>
              <a:t>of the </a:t>
            </a:r>
            <a:r>
              <a:rPr lang="en-CA" sz="1900" dirty="0" smtClean="0">
                <a:effectLst/>
              </a:rPr>
              <a:t>folders to create a multiple-level structure. </a:t>
            </a:r>
            <a:endParaRPr lang="en-CA" sz="1900" dirty="0" smtClean="0">
              <a:effectLst/>
            </a:endParaRPr>
          </a:p>
          <a:p>
            <a:pPr marL="971550" lvl="1" indent="-457200">
              <a:lnSpc>
                <a:spcPct val="95000"/>
              </a:lnSpc>
            </a:pPr>
            <a:endParaRPr lang="en-CA" sz="800" dirty="0" smtClean="0">
              <a:effectLst/>
            </a:endParaRPr>
          </a:p>
          <a:p>
            <a:pPr marL="971550" lvl="1" indent="-457200">
              <a:lnSpc>
                <a:spcPct val="95000"/>
              </a:lnSpc>
            </a:pPr>
            <a:r>
              <a:rPr lang="en-CA" sz="1900" dirty="0" smtClean="0">
                <a:effectLst/>
              </a:rPr>
              <a:t>You </a:t>
            </a:r>
            <a:r>
              <a:rPr lang="en-CA" sz="1900" dirty="0" smtClean="0">
                <a:effectLst/>
              </a:rPr>
              <a:t>should create enough folders so </a:t>
            </a:r>
            <a:r>
              <a:rPr lang="en-CA" sz="1900" dirty="0" smtClean="0">
                <a:effectLst/>
              </a:rPr>
              <a:t>no folder </a:t>
            </a:r>
            <a:r>
              <a:rPr lang="en-CA" sz="1900" dirty="0" smtClean="0">
                <a:effectLst/>
              </a:rPr>
              <a:t>contains too many reports, but not so many folders that the structure </a:t>
            </a:r>
            <a:r>
              <a:rPr lang="en-CA" sz="1900" dirty="0" smtClean="0">
                <a:effectLst/>
              </a:rPr>
              <a:t>becomes cumbersome</a:t>
            </a:r>
            <a:r>
              <a:rPr lang="en-CA" sz="1900" dirty="0" smtClean="0">
                <a:effectLst/>
              </a:rPr>
              <a:t>.</a:t>
            </a:r>
          </a:p>
          <a:p>
            <a:pPr marL="971550" lvl="1" indent="-457200">
              <a:lnSpc>
                <a:spcPct val="95000"/>
              </a:lnSpc>
            </a:pPr>
            <a:endParaRPr lang="en-CA" sz="800" dirty="0" smtClean="0">
              <a:effectLst/>
            </a:endParaRPr>
          </a:p>
          <a:p>
            <a:pPr marL="971550" lvl="1" indent="-457200">
              <a:lnSpc>
                <a:spcPct val="95000"/>
              </a:lnSpc>
            </a:pPr>
            <a:r>
              <a:rPr lang="en-CA" sz="1900" dirty="0" smtClean="0">
                <a:effectLst/>
              </a:rPr>
              <a:t>Use </a:t>
            </a:r>
            <a:r>
              <a:rPr lang="en-CA" sz="1900" dirty="0" smtClean="0">
                <a:effectLst/>
              </a:rPr>
              <a:t>meaningful report names and add informational descriptions to each report.</a:t>
            </a:r>
          </a:p>
          <a:p>
            <a:pPr marL="971550" lvl="1" indent="-457200">
              <a:lnSpc>
                <a:spcPct val="95000"/>
              </a:lnSpc>
            </a:pPr>
            <a:endParaRPr lang="en-CA" sz="800" dirty="0" smtClean="0">
              <a:effectLst/>
            </a:endParaRPr>
          </a:p>
          <a:p>
            <a:pPr marL="971550" lvl="1" indent="-457200">
              <a:lnSpc>
                <a:spcPct val="95000"/>
              </a:lnSpc>
            </a:pPr>
            <a:r>
              <a:rPr lang="en-CA" sz="1900" dirty="0" smtClean="0">
                <a:effectLst/>
              </a:rPr>
              <a:t>Remember</a:t>
            </a:r>
            <a:r>
              <a:rPr lang="en-CA" sz="1900" dirty="0" smtClean="0">
                <a:effectLst/>
              </a:rPr>
              <a:t>, both the report name and the description are searchable in </a:t>
            </a:r>
            <a:r>
              <a:rPr lang="en-CA" sz="1900" dirty="0" smtClean="0">
                <a:effectLst/>
              </a:rPr>
              <a:t>Report Manager.</a:t>
            </a:r>
          </a:p>
          <a:p>
            <a:pPr marL="971550" lvl="1" indent="-457200">
              <a:lnSpc>
                <a:spcPct val="95000"/>
              </a:lnSpc>
            </a:pPr>
            <a:endParaRPr lang="en-CA" sz="800" dirty="0" smtClean="0">
              <a:effectLst/>
            </a:endParaRPr>
          </a:p>
          <a:p>
            <a:pPr marL="971550" lvl="1" indent="-457200">
              <a:lnSpc>
                <a:spcPct val="95000"/>
              </a:lnSpc>
            </a:pPr>
            <a:r>
              <a:rPr lang="en-CA" sz="1900" dirty="0" smtClean="0">
                <a:effectLst/>
              </a:rPr>
              <a:t>Then </a:t>
            </a:r>
            <a:r>
              <a:rPr lang="en-CA" sz="1900" dirty="0" smtClean="0">
                <a:effectLst/>
              </a:rPr>
              <a:t>make sure your users know how to use this search function.</a:t>
            </a:r>
            <a:endParaRPr lang="en-CA" sz="1850" dirty="0" smtClean="0">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71437" y="-9528"/>
            <a:ext cx="8991600" cy="6781800"/>
          </a:xfrm>
        </p:spPr>
        <p:txBody>
          <a:bodyPr/>
          <a:lstStyle/>
          <a:p>
            <a:pPr marL="609600" indent="-609600">
              <a:lnSpc>
                <a:spcPct val="95000"/>
              </a:lnSpc>
            </a:pPr>
            <a:r>
              <a:rPr lang="en-CA" sz="2400" dirty="0" smtClean="0">
                <a:effectLst/>
              </a:rPr>
              <a:t>Assign Security at the Folder Level</a:t>
            </a:r>
          </a:p>
          <a:p>
            <a:pPr marL="971550" lvl="1" indent="-457200">
              <a:lnSpc>
                <a:spcPct val="95000"/>
              </a:lnSpc>
            </a:pPr>
            <a:endParaRPr lang="en-CA" sz="900" dirty="0" smtClean="0">
              <a:effectLst/>
            </a:endParaRPr>
          </a:p>
          <a:p>
            <a:pPr marL="971550" lvl="1" indent="-457200">
              <a:lnSpc>
                <a:spcPct val="95000"/>
              </a:lnSpc>
            </a:pPr>
            <a:r>
              <a:rPr lang="en-CA" sz="1900" dirty="0" smtClean="0">
                <a:effectLst/>
              </a:rPr>
              <a:t>Make your security role assignments at the folder level. Let the reports inherit </a:t>
            </a:r>
            <a:r>
              <a:rPr lang="en-CA" sz="1900" dirty="0" smtClean="0">
                <a:effectLst/>
              </a:rPr>
              <a:t>their security </a:t>
            </a:r>
            <a:r>
              <a:rPr lang="en-CA" sz="1900" dirty="0" smtClean="0">
                <a:effectLst/>
              </a:rPr>
              <a:t>from the folders they reside in. </a:t>
            </a:r>
            <a:endParaRPr lang="en-CA" sz="1900" dirty="0" smtClean="0">
              <a:effectLst/>
            </a:endParaRPr>
          </a:p>
          <a:p>
            <a:pPr marL="971550" lvl="1" indent="-457200">
              <a:lnSpc>
                <a:spcPct val="95000"/>
              </a:lnSpc>
            </a:pPr>
            <a:r>
              <a:rPr lang="en-CA" sz="1900" dirty="0" smtClean="0">
                <a:effectLst/>
              </a:rPr>
              <a:t>Assigning </a:t>
            </a:r>
            <a:r>
              <a:rPr lang="en-CA" sz="1900" dirty="0" smtClean="0">
                <a:effectLst/>
              </a:rPr>
              <a:t>individual security roles to </a:t>
            </a:r>
            <a:r>
              <a:rPr lang="en-CA" sz="1900" dirty="0" smtClean="0">
                <a:effectLst/>
              </a:rPr>
              <a:t>individual reports </a:t>
            </a:r>
            <a:r>
              <a:rPr lang="en-CA" sz="1900" dirty="0" smtClean="0">
                <a:effectLst/>
              </a:rPr>
              <a:t>is cumbersome and easily leads to errors. </a:t>
            </a:r>
            <a:endParaRPr lang="en-CA" sz="1900" dirty="0" smtClean="0">
              <a:effectLst/>
            </a:endParaRPr>
          </a:p>
          <a:p>
            <a:pPr marL="971550" lvl="1" indent="-457200">
              <a:lnSpc>
                <a:spcPct val="95000"/>
              </a:lnSpc>
            </a:pPr>
            <a:r>
              <a:rPr lang="en-CA" sz="1900" dirty="0" smtClean="0">
                <a:effectLst/>
              </a:rPr>
              <a:t>Your </a:t>
            </a:r>
            <a:r>
              <a:rPr lang="en-CA" sz="1900" dirty="0" smtClean="0">
                <a:effectLst/>
              </a:rPr>
              <a:t>security practices should </a:t>
            </a:r>
            <a:r>
              <a:rPr lang="en-CA" sz="1900" dirty="0" smtClean="0">
                <a:effectLst/>
              </a:rPr>
              <a:t>be relatively </a:t>
            </a:r>
            <a:r>
              <a:rPr lang="en-CA" sz="1900" dirty="0" smtClean="0">
                <a:effectLst/>
              </a:rPr>
              <a:t>easy to implement; otherwise, they will not be followed</a:t>
            </a:r>
            <a:r>
              <a:rPr lang="en-CA" sz="1900" dirty="0" smtClean="0">
                <a:effectLst/>
              </a:rPr>
              <a:t>.</a:t>
            </a:r>
          </a:p>
          <a:p>
            <a:pPr marL="609600" indent="-609600">
              <a:lnSpc>
                <a:spcPct val="95000"/>
              </a:lnSpc>
            </a:pPr>
            <a:endParaRPr lang="en-CA" sz="900" dirty="0" smtClean="0">
              <a:effectLst/>
            </a:endParaRPr>
          </a:p>
          <a:p>
            <a:pPr marL="609600" indent="-609600">
              <a:lnSpc>
                <a:spcPct val="95000"/>
              </a:lnSpc>
            </a:pPr>
            <a:r>
              <a:rPr lang="en-CA" sz="2400" dirty="0" smtClean="0">
                <a:effectLst/>
              </a:rPr>
              <a:t>Assign Security to Domain Groups</a:t>
            </a:r>
          </a:p>
          <a:p>
            <a:pPr marL="971550" lvl="1" indent="-457200">
              <a:lnSpc>
                <a:spcPct val="95000"/>
              </a:lnSpc>
            </a:pPr>
            <a:endParaRPr lang="en-CA" sz="900" dirty="0" smtClean="0">
              <a:effectLst/>
            </a:endParaRPr>
          </a:p>
          <a:p>
            <a:pPr marL="971550" lvl="1" indent="-457200">
              <a:lnSpc>
                <a:spcPct val="95000"/>
              </a:lnSpc>
            </a:pPr>
            <a:r>
              <a:rPr lang="en-CA" sz="1900" dirty="0" smtClean="0">
                <a:effectLst/>
              </a:rPr>
              <a:t>By the same token, it makes more sense to assign roles to domain groups than try </a:t>
            </a:r>
            <a:r>
              <a:rPr lang="en-CA" sz="1900" dirty="0" smtClean="0">
                <a:effectLst/>
              </a:rPr>
              <a:t>to assign </a:t>
            </a:r>
            <a:r>
              <a:rPr lang="en-CA" sz="1900" dirty="0" smtClean="0">
                <a:effectLst/>
              </a:rPr>
              <a:t>roles to each individual user. </a:t>
            </a:r>
            <a:endParaRPr lang="en-CA" sz="1900" dirty="0" smtClean="0">
              <a:effectLst/>
            </a:endParaRPr>
          </a:p>
          <a:p>
            <a:pPr marL="971550" lvl="1" indent="-457200">
              <a:lnSpc>
                <a:spcPct val="95000"/>
              </a:lnSpc>
            </a:pPr>
            <a:r>
              <a:rPr lang="en-CA" sz="1900" dirty="0" smtClean="0">
                <a:effectLst/>
              </a:rPr>
              <a:t>Just </a:t>
            </a:r>
            <a:r>
              <a:rPr lang="en-CA" sz="1900" dirty="0" smtClean="0">
                <a:effectLst/>
              </a:rPr>
              <a:t>as with assigning security at the report level, making assignments at the user level causes things to become very complex very rapidly.</a:t>
            </a:r>
          </a:p>
          <a:p>
            <a:pPr marL="971550" lvl="1" indent="-457200">
              <a:lnSpc>
                <a:spcPct val="95000"/>
              </a:lnSpc>
            </a:pPr>
            <a:r>
              <a:rPr lang="en-CA" sz="1900" dirty="0" smtClean="0">
                <a:effectLst/>
              </a:rPr>
              <a:t>The simpler security policy is usually better, because it is the one more likely to </a:t>
            </a:r>
            <a:r>
              <a:rPr lang="en-CA" sz="1900" dirty="0" smtClean="0">
                <a:effectLst/>
              </a:rPr>
              <a:t>be followed</a:t>
            </a:r>
            <a:r>
              <a:rPr lang="en-CA" sz="1900" dirty="0" smtClean="0">
                <a:effectLst/>
              </a:rPr>
              <a:t>.</a:t>
            </a:r>
            <a:endParaRPr lang="en-CA" sz="1850" dirty="0" smtClean="0">
              <a:effectLst/>
            </a:endParaRPr>
          </a:p>
          <a:p>
            <a:pPr marL="971550" lvl="1" indent="-457200">
              <a:lnSpc>
                <a:spcPct val="95000"/>
              </a:lnSpc>
            </a:pPr>
            <a:endParaRPr lang="en-CA" sz="1850" dirty="0" smtClean="0">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71437" y="-9528"/>
            <a:ext cx="8991600" cy="6781800"/>
          </a:xfrm>
        </p:spPr>
        <p:txBody>
          <a:bodyPr/>
          <a:lstStyle/>
          <a:p>
            <a:pPr marL="609600" indent="-609600">
              <a:lnSpc>
                <a:spcPct val="95000"/>
              </a:lnSpc>
            </a:pPr>
            <a:r>
              <a:rPr lang="en-CA" sz="2400" dirty="0" smtClean="0">
                <a:effectLst/>
              </a:rPr>
              <a:t>Assign Only the Rights </a:t>
            </a:r>
            <a:r>
              <a:rPr lang="en-CA" sz="2400" dirty="0" smtClean="0">
                <a:effectLst/>
              </a:rPr>
              <a:t>Needed</a:t>
            </a:r>
            <a:endParaRPr lang="en-CA" sz="2400" dirty="0" smtClean="0">
              <a:effectLst/>
            </a:endParaRPr>
          </a:p>
          <a:p>
            <a:pPr marL="971550" lvl="1" indent="-457200">
              <a:lnSpc>
                <a:spcPct val="95000"/>
              </a:lnSpc>
            </a:pPr>
            <a:endParaRPr lang="en-CA" sz="900" dirty="0" smtClean="0">
              <a:effectLst/>
            </a:endParaRPr>
          </a:p>
          <a:p>
            <a:pPr marL="971550" lvl="1" indent="-457200">
              <a:lnSpc>
                <a:spcPct val="95000"/>
              </a:lnSpc>
            </a:pPr>
            <a:r>
              <a:rPr lang="en-CA" sz="1900" dirty="0" smtClean="0">
                <a:effectLst/>
              </a:rPr>
              <a:t>Only give each user the rights they need to complete their required tasks. </a:t>
            </a:r>
            <a:r>
              <a:rPr lang="en-CA" sz="1900" dirty="0" smtClean="0">
                <a:effectLst/>
              </a:rPr>
              <a:t>Assigning broad </a:t>
            </a:r>
            <a:r>
              <a:rPr lang="en-CA" sz="1900" dirty="0" smtClean="0">
                <a:effectLst/>
              </a:rPr>
              <a:t>rights rather than narrow is easier, but this can lead to security breaches </a:t>
            </a:r>
            <a:r>
              <a:rPr lang="en-CA" sz="1900" dirty="0" smtClean="0">
                <a:effectLst/>
              </a:rPr>
              <a:t>and problems </a:t>
            </a:r>
            <a:r>
              <a:rPr lang="en-CA" sz="1900" dirty="0" smtClean="0">
                <a:effectLst/>
              </a:rPr>
              <a:t>managing the report server. </a:t>
            </a:r>
            <a:endParaRPr lang="en-CA" sz="1900" dirty="0" smtClean="0">
              <a:effectLst/>
            </a:endParaRPr>
          </a:p>
          <a:p>
            <a:pPr marL="971550" lvl="1" indent="-457200">
              <a:lnSpc>
                <a:spcPct val="95000"/>
              </a:lnSpc>
            </a:pPr>
            <a:r>
              <a:rPr lang="en-CA" sz="1900" dirty="0" smtClean="0">
                <a:effectLst/>
              </a:rPr>
              <a:t>Take </a:t>
            </a:r>
            <a:r>
              <a:rPr lang="en-CA" sz="1900" dirty="0" smtClean="0">
                <a:effectLst/>
              </a:rPr>
              <a:t>the time to create custom security roles </a:t>
            </a:r>
            <a:r>
              <a:rPr lang="en-CA" sz="1900" dirty="0" smtClean="0">
                <a:effectLst/>
              </a:rPr>
              <a:t>that provide </a:t>
            </a:r>
            <a:r>
              <a:rPr lang="en-CA" sz="1900" dirty="0" smtClean="0">
                <a:effectLst/>
              </a:rPr>
              <a:t>users with only those rights they need. </a:t>
            </a:r>
            <a:endParaRPr lang="en-CA" sz="1900" dirty="0" smtClean="0">
              <a:effectLst/>
            </a:endParaRPr>
          </a:p>
          <a:p>
            <a:pPr marL="971550" lvl="1" indent="-457200">
              <a:lnSpc>
                <a:spcPct val="95000"/>
              </a:lnSpc>
            </a:pPr>
            <a:r>
              <a:rPr lang="en-CA" sz="1900" dirty="0" smtClean="0">
                <a:effectLst/>
              </a:rPr>
              <a:t>Then </a:t>
            </a:r>
            <a:r>
              <a:rPr lang="en-CA" sz="1900" dirty="0" smtClean="0">
                <a:effectLst/>
              </a:rPr>
              <a:t>use these custom roles as you </a:t>
            </a:r>
            <a:r>
              <a:rPr lang="en-CA" sz="1900" dirty="0" smtClean="0">
                <a:effectLst/>
              </a:rPr>
              <a:t>are granting </a:t>
            </a:r>
            <a:r>
              <a:rPr lang="en-CA" sz="1900" dirty="0" smtClean="0">
                <a:effectLst/>
              </a:rPr>
              <a:t>access to domain groups. </a:t>
            </a:r>
            <a:endParaRPr lang="en-CA" sz="1900" dirty="0" smtClean="0">
              <a:effectLst/>
            </a:endParaRPr>
          </a:p>
          <a:p>
            <a:pPr marL="971550" lvl="1" indent="-457200">
              <a:lnSpc>
                <a:spcPct val="95000"/>
              </a:lnSpc>
            </a:pPr>
            <a:r>
              <a:rPr lang="en-CA" sz="1900" dirty="0" smtClean="0">
                <a:effectLst/>
              </a:rPr>
              <a:t>The </a:t>
            </a:r>
            <a:r>
              <a:rPr lang="en-CA" sz="1900" dirty="0" smtClean="0">
                <a:effectLst/>
              </a:rPr>
              <a:t>additional time taken during setup is more </a:t>
            </a:r>
            <a:r>
              <a:rPr lang="en-CA" sz="1900" dirty="0" smtClean="0">
                <a:effectLst/>
              </a:rPr>
              <a:t>than made </a:t>
            </a:r>
            <a:r>
              <a:rPr lang="en-CA" sz="1900" dirty="0" smtClean="0">
                <a:effectLst/>
              </a:rPr>
              <a:t>up for in the time saved not having to clean up after users who were doing </a:t>
            </a:r>
            <a:r>
              <a:rPr lang="en-CA" sz="1900" dirty="0" smtClean="0">
                <a:effectLst/>
              </a:rPr>
              <a:t>things they </a:t>
            </a:r>
            <a:r>
              <a:rPr lang="en-CA" sz="1900" dirty="0" smtClean="0">
                <a:effectLst/>
              </a:rPr>
              <a:t>shouldn’t have been able to do in the first place.</a:t>
            </a:r>
            <a:endParaRPr lang="en-CA" sz="1900" dirty="0" smtClean="0">
              <a:effectLst/>
            </a:endParaRPr>
          </a:p>
          <a:p>
            <a:pPr marL="609600" indent="-609600">
              <a:lnSpc>
                <a:spcPct val="95000"/>
              </a:lnSpc>
            </a:pPr>
            <a:endParaRPr lang="en-CA" sz="900" dirty="0" smtClean="0">
              <a:effectLst/>
            </a:endParaRPr>
          </a:p>
          <a:p>
            <a:pPr marL="609600" indent="-609600">
              <a:lnSpc>
                <a:spcPct val="95000"/>
              </a:lnSpc>
            </a:pPr>
            <a:r>
              <a:rPr lang="en-CA" sz="2400" dirty="0" smtClean="0">
                <a:effectLst/>
              </a:rPr>
              <a:t>Hide Items</a:t>
            </a:r>
          </a:p>
          <a:p>
            <a:pPr marL="971550" lvl="1" indent="-457200">
              <a:lnSpc>
                <a:spcPct val="95000"/>
              </a:lnSpc>
            </a:pPr>
            <a:endParaRPr lang="en-CA" sz="900" dirty="0" smtClean="0">
              <a:effectLst/>
            </a:endParaRPr>
          </a:p>
          <a:p>
            <a:pPr marL="971550" lvl="1" indent="-457200">
              <a:lnSpc>
                <a:spcPct val="95000"/>
              </a:lnSpc>
            </a:pPr>
            <a:r>
              <a:rPr lang="en-CA" sz="1900" dirty="0" smtClean="0">
                <a:effectLst/>
              </a:rPr>
              <a:t>Keep the folders looking as clean and uncluttered as possible. Use “Hide in tile view</a:t>
            </a:r>
            <a:r>
              <a:rPr lang="en-CA" sz="1900" dirty="0" smtClean="0">
                <a:effectLst/>
              </a:rPr>
              <a:t>” to </a:t>
            </a:r>
            <a:r>
              <a:rPr lang="en-CA" sz="1900" dirty="0" smtClean="0">
                <a:effectLst/>
              </a:rPr>
              <a:t>hide items the user does not need to interact with. </a:t>
            </a:r>
            <a:endParaRPr lang="en-CA" sz="1900" dirty="0" smtClean="0">
              <a:effectLst/>
            </a:endParaRPr>
          </a:p>
          <a:p>
            <a:pPr marL="971550" lvl="1" indent="-457200">
              <a:lnSpc>
                <a:spcPct val="95000"/>
              </a:lnSpc>
            </a:pPr>
            <a:r>
              <a:rPr lang="en-CA" sz="1900" dirty="0" smtClean="0">
                <a:effectLst/>
              </a:rPr>
              <a:t>This </a:t>
            </a:r>
            <a:r>
              <a:rPr lang="en-CA" sz="1900" dirty="0" smtClean="0">
                <a:effectLst/>
              </a:rPr>
              <a:t>might include shared </a:t>
            </a:r>
            <a:r>
              <a:rPr lang="en-CA" sz="1900" dirty="0" smtClean="0">
                <a:effectLst/>
              </a:rPr>
              <a:t>data sources </a:t>
            </a:r>
            <a:r>
              <a:rPr lang="en-CA" sz="1900" dirty="0" smtClean="0">
                <a:effectLst/>
              </a:rPr>
              <a:t>or </a:t>
            </a:r>
            <a:r>
              <a:rPr lang="en-CA" sz="1900" dirty="0" err="1" smtClean="0">
                <a:effectLst/>
              </a:rPr>
              <a:t>subreports</a:t>
            </a:r>
            <a:r>
              <a:rPr lang="en-CA" sz="1900" dirty="0" smtClean="0">
                <a:effectLst/>
              </a:rPr>
              <a:t>. If the user should not click an item, then the user has no </a:t>
            </a:r>
            <a:r>
              <a:rPr lang="en-CA" sz="1900" dirty="0" smtClean="0">
                <a:effectLst/>
              </a:rPr>
              <a:t>reason to </a:t>
            </a:r>
            <a:r>
              <a:rPr lang="en-CA" sz="1900" dirty="0" smtClean="0">
                <a:effectLst/>
              </a:rPr>
              <a:t>see it in the folder.</a:t>
            </a:r>
          </a:p>
          <a:p>
            <a:pPr marL="971550" lvl="1" indent="-457200">
              <a:lnSpc>
                <a:spcPct val="95000"/>
              </a:lnSpc>
            </a:pPr>
            <a:r>
              <a:rPr lang="en-CA" sz="1900" dirty="0" smtClean="0">
                <a:effectLst/>
              </a:rPr>
              <a:t>Remember, however, this is not a security measure. The user can easily click </a:t>
            </a:r>
            <a:r>
              <a:rPr lang="en-CA" sz="1900" dirty="0" smtClean="0">
                <a:effectLst/>
              </a:rPr>
              <a:t>Details View </a:t>
            </a:r>
            <a:r>
              <a:rPr lang="en-CA" sz="1900" dirty="0" smtClean="0">
                <a:effectLst/>
              </a:rPr>
              <a:t>to reveal any of these hidden items. Security rights provide security; “Hide in </a:t>
            </a:r>
            <a:r>
              <a:rPr lang="en-CA" sz="1900" dirty="0" smtClean="0">
                <a:effectLst/>
              </a:rPr>
              <a:t>tile view</a:t>
            </a:r>
            <a:r>
              <a:rPr lang="en-CA" sz="1900" dirty="0" smtClean="0">
                <a:effectLst/>
              </a:rPr>
              <a:t>” is a means of keeping things neat.</a:t>
            </a:r>
            <a:endParaRPr lang="en-CA" sz="1850" dirty="0" smtClean="0">
              <a:effectLst/>
            </a:endParaRPr>
          </a:p>
          <a:p>
            <a:pPr marL="971550" lvl="1" indent="-457200">
              <a:lnSpc>
                <a:spcPct val="95000"/>
              </a:lnSpc>
            </a:pPr>
            <a:endParaRPr lang="en-CA" sz="1850" dirty="0" smtClean="0">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71437" y="-9528"/>
            <a:ext cx="8991600" cy="6781800"/>
          </a:xfrm>
        </p:spPr>
        <p:txBody>
          <a:bodyPr/>
          <a:lstStyle/>
          <a:p>
            <a:pPr marL="609600" indent="-609600">
              <a:lnSpc>
                <a:spcPct val="95000"/>
              </a:lnSpc>
            </a:pPr>
            <a:r>
              <a:rPr lang="en-CA" sz="2400" dirty="0" smtClean="0">
                <a:effectLst/>
              </a:rPr>
              <a:t>Deploy Supporting Items to the Report </a:t>
            </a:r>
            <a:r>
              <a:rPr lang="en-CA" sz="2400" dirty="0" smtClean="0">
                <a:effectLst/>
              </a:rPr>
              <a:t>Server</a:t>
            </a:r>
          </a:p>
          <a:p>
            <a:pPr marL="609600" indent="-609600">
              <a:lnSpc>
                <a:spcPct val="95000"/>
              </a:lnSpc>
            </a:pPr>
            <a:endParaRPr lang="en-CA" sz="1200" dirty="0" smtClean="0">
              <a:effectLst/>
            </a:endParaRPr>
          </a:p>
          <a:p>
            <a:pPr marL="971550" lvl="1" indent="-457200">
              <a:lnSpc>
                <a:spcPct val="95000"/>
              </a:lnSpc>
            </a:pPr>
            <a:r>
              <a:rPr lang="en-CA" sz="1900" dirty="0" smtClean="0">
                <a:effectLst/>
              </a:rPr>
              <a:t>The report server has the capability to store and serve supporting information.</a:t>
            </a:r>
          </a:p>
          <a:p>
            <a:pPr marL="971550" lvl="1" indent="-457200">
              <a:lnSpc>
                <a:spcPct val="95000"/>
              </a:lnSpc>
            </a:pPr>
            <a:r>
              <a:rPr lang="en-CA" sz="1900" dirty="0" smtClean="0">
                <a:effectLst/>
              </a:rPr>
              <a:t>Documentation for your reports should be created as HTML pages, Word documents</a:t>
            </a:r>
            <a:r>
              <a:rPr lang="en-CA" sz="1900" dirty="0" smtClean="0">
                <a:effectLst/>
              </a:rPr>
              <a:t>, PDF </a:t>
            </a:r>
            <a:r>
              <a:rPr lang="en-CA" sz="1900" dirty="0" smtClean="0">
                <a:effectLst/>
              </a:rPr>
              <a:t>documents, Excel spreadsheets, and even PowerPoint presentations. </a:t>
            </a:r>
            <a:endParaRPr lang="en-CA" sz="1900" dirty="0" smtClean="0">
              <a:effectLst/>
            </a:endParaRPr>
          </a:p>
          <a:p>
            <a:pPr marL="971550" lvl="1" indent="-457200">
              <a:lnSpc>
                <a:spcPct val="95000"/>
              </a:lnSpc>
            </a:pPr>
            <a:r>
              <a:rPr lang="en-CA" sz="1900" dirty="0" smtClean="0">
                <a:effectLst/>
              </a:rPr>
              <a:t>These items can </a:t>
            </a:r>
            <a:r>
              <a:rPr lang="en-CA" sz="1900" dirty="0" smtClean="0">
                <a:effectLst/>
              </a:rPr>
              <a:t>then be deployed to the report server right in the folders with the reports. </a:t>
            </a:r>
            <a:endParaRPr lang="en-CA" sz="1900" dirty="0" smtClean="0">
              <a:effectLst/>
            </a:endParaRPr>
          </a:p>
          <a:p>
            <a:pPr marL="971550" lvl="1" indent="-457200">
              <a:lnSpc>
                <a:spcPct val="95000"/>
              </a:lnSpc>
            </a:pPr>
            <a:r>
              <a:rPr lang="en-CA" sz="1900" dirty="0" smtClean="0">
                <a:effectLst/>
              </a:rPr>
              <a:t>This makes </a:t>
            </a:r>
            <a:r>
              <a:rPr lang="en-CA" sz="1900" dirty="0" smtClean="0">
                <a:effectLst/>
              </a:rPr>
              <a:t>it easier for your users to understand the content and appropriate use of </a:t>
            </a:r>
            <a:r>
              <a:rPr lang="en-CA" sz="1900" dirty="0" smtClean="0">
                <a:effectLst/>
              </a:rPr>
              <a:t>each report</a:t>
            </a:r>
            <a:r>
              <a:rPr lang="en-CA" sz="1900" dirty="0" smtClean="0">
                <a:effectLst/>
              </a:rPr>
              <a:t>.</a:t>
            </a:r>
            <a:endParaRPr lang="en-CA" sz="1900" dirty="0" smtClean="0">
              <a:effectLst/>
            </a:endParaRPr>
          </a:p>
          <a:p>
            <a:pPr marL="609600" indent="-609600">
              <a:lnSpc>
                <a:spcPct val="95000"/>
              </a:lnSpc>
            </a:pPr>
            <a:endParaRPr lang="en-CA" sz="900" smtClean="0">
              <a:effectLst/>
            </a:endParaRPr>
          </a:p>
          <a:p>
            <a:pPr marL="609600" indent="-609600">
              <a:lnSpc>
                <a:spcPct val="95000"/>
              </a:lnSpc>
            </a:pPr>
            <a:endParaRPr lang="en-CA" sz="900" dirty="0" smtClean="0">
              <a:effectLst/>
            </a:endParaRPr>
          </a:p>
          <a:p>
            <a:pPr marL="609600" indent="-609600">
              <a:lnSpc>
                <a:spcPct val="95000"/>
              </a:lnSpc>
            </a:pPr>
            <a:r>
              <a:rPr lang="en-CA" sz="2400" dirty="0" smtClean="0">
                <a:effectLst/>
              </a:rPr>
              <a:t>Use Caching and Snapshots</a:t>
            </a:r>
          </a:p>
          <a:p>
            <a:pPr marL="971550" lvl="1" indent="-457200">
              <a:lnSpc>
                <a:spcPct val="95000"/>
              </a:lnSpc>
            </a:pPr>
            <a:r>
              <a:rPr lang="en-CA" sz="1900" dirty="0" smtClean="0">
                <a:effectLst/>
              </a:rPr>
              <a:t>Use caching and snapshots to reduce the load on your report server and </a:t>
            </a:r>
            <a:r>
              <a:rPr lang="en-CA" sz="1900" dirty="0" smtClean="0">
                <a:effectLst/>
              </a:rPr>
              <a:t>increase performance</a:t>
            </a:r>
            <a:r>
              <a:rPr lang="en-CA" sz="1900" dirty="0" smtClean="0">
                <a:effectLst/>
              </a:rPr>
              <a:t>. </a:t>
            </a:r>
            <a:endParaRPr lang="en-CA" sz="1900" dirty="0" smtClean="0">
              <a:effectLst/>
            </a:endParaRPr>
          </a:p>
          <a:p>
            <a:pPr marL="971550" lvl="1" indent="-457200">
              <a:lnSpc>
                <a:spcPct val="95000"/>
              </a:lnSpc>
            </a:pPr>
            <a:r>
              <a:rPr lang="en-CA" sz="1900" dirty="0" smtClean="0">
                <a:effectLst/>
              </a:rPr>
              <a:t>Set </a:t>
            </a:r>
            <a:r>
              <a:rPr lang="en-CA" sz="1900" dirty="0" smtClean="0">
                <a:effectLst/>
              </a:rPr>
              <a:t>up scheduled snapshots to execute long-running reports during </a:t>
            </a:r>
            <a:r>
              <a:rPr lang="en-CA" sz="1900" dirty="0" smtClean="0">
                <a:effectLst/>
              </a:rPr>
              <a:t>off-hours. </a:t>
            </a:r>
          </a:p>
          <a:p>
            <a:pPr marL="971550" lvl="1" indent="-457200">
              <a:lnSpc>
                <a:spcPct val="95000"/>
              </a:lnSpc>
            </a:pPr>
            <a:r>
              <a:rPr lang="en-CA" sz="1900" dirty="0" smtClean="0">
                <a:effectLst/>
              </a:rPr>
              <a:t>It is a fact, </a:t>
            </a:r>
            <a:r>
              <a:rPr lang="en-CA" sz="1900" dirty="0" smtClean="0">
                <a:effectLst/>
              </a:rPr>
              <a:t>users will not care if their data is eight hours old when they can </a:t>
            </a:r>
            <a:r>
              <a:rPr lang="en-CA" sz="1900" dirty="0" smtClean="0">
                <a:effectLst/>
              </a:rPr>
              <a:t>get their </a:t>
            </a:r>
            <a:r>
              <a:rPr lang="en-CA" sz="1900" dirty="0" smtClean="0">
                <a:effectLst/>
              </a:rPr>
              <a:t>reports back in seconds!</a:t>
            </a:r>
            <a:endParaRPr lang="en-CA" sz="1900" dirty="0" smtClean="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Command Parameters</a:t>
            </a:r>
          </a:p>
          <a:p>
            <a:pPr marL="990600" lvl="1" indent="-533400">
              <a:lnSpc>
                <a:spcPct val="95000"/>
              </a:lnSpc>
            </a:pPr>
            <a:r>
              <a:rPr lang="en-CA" sz="2000" dirty="0" smtClean="0">
                <a:effectLst/>
              </a:rPr>
              <a:t>If you look at the URL in the address bar you see something has been added to the URL, namely &amp;</a:t>
            </a:r>
            <a:r>
              <a:rPr lang="en-CA" sz="2000" dirty="0" err="1" smtClean="0">
                <a:effectLst/>
              </a:rPr>
              <a:t>rs:Command</a:t>
            </a:r>
            <a:r>
              <a:rPr lang="en-CA" sz="2000" dirty="0" smtClean="0">
                <a:effectLst/>
              </a:rPr>
              <a:t>=</a:t>
            </a:r>
            <a:r>
              <a:rPr lang="en-CA" sz="2000" dirty="0" err="1" smtClean="0">
                <a:effectLst/>
              </a:rPr>
              <a:t>ListChildren</a:t>
            </a:r>
            <a:r>
              <a:rPr lang="en-CA" sz="2000" dirty="0" smtClean="0">
                <a:effectLst/>
              </a:rPr>
              <a:t>. This is called a </a:t>
            </a:r>
            <a:r>
              <a:rPr lang="en-CA" sz="2000" i="1" dirty="0" smtClean="0">
                <a:effectLst/>
              </a:rPr>
              <a:t>command parameter. </a:t>
            </a:r>
          </a:p>
          <a:p>
            <a:pPr marL="990600" lvl="1" indent="-533400">
              <a:lnSpc>
                <a:spcPct val="95000"/>
              </a:lnSpc>
            </a:pPr>
            <a:r>
              <a:rPr lang="en-CA" sz="2000" dirty="0" smtClean="0">
                <a:effectLst/>
              </a:rPr>
              <a:t>It tells Reporting Services what to do with the item pointed to by the URL. The four possible values for the command parameter are listed in table below.</a:t>
            </a:r>
          </a:p>
          <a:p>
            <a:pPr marL="990600" lvl="1" indent="-533400">
              <a:lnSpc>
                <a:spcPct val="95000"/>
              </a:lnSpc>
            </a:pPr>
            <a:endParaRPr lang="en-CA" sz="2000" dirty="0" smtClean="0">
              <a:effectLst/>
            </a:endParaRPr>
          </a:p>
          <a:p>
            <a:pPr marL="990600" lvl="1" indent="-533400">
              <a:lnSpc>
                <a:spcPct val="95000"/>
              </a:lnSpc>
            </a:pPr>
            <a:endParaRPr lang="en-CA" sz="2000" dirty="0" smtClean="0">
              <a:effectLst/>
            </a:endParaRPr>
          </a:p>
          <a:p>
            <a:pPr marL="990600" lvl="1" indent="-533400">
              <a:lnSpc>
                <a:spcPct val="95000"/>
              </a:lnSpc>
            </a:pPr>
            <a:endParaRPr lang="en-CA" sz="2000" dirty="0" smtClean="0">
              <a:effectLst/>
            </a:endParaRPr>
          </a:p>
          <a:p>
            <a:pPr marL="990600" lvl="1" indent="-533400">
              <a:lnSpc>
                <a:spcPct val="95000"/>
              </a:lnSpc>
            </a:pPr>
            <a:endParaRPr lang="en-CA" sz="2000" dirty="0" smtClean="0">
              <a:effectLst/>
            </a:endParaRPr>
          </a:p>
          <a:p>
            <a:pPr marL="990600" lvl="1" indent="-533400">
              <a:lnSpc>
                <a:spcPct val="95000"/>
              </a:lnSpc>
            </a:pPr>
            <a:endParaRPr lang="en-CA" sz="2000" dirty="0" smtClean="0">
              <a:effectLst/>
            </a:endParaRPr>
          </a:p>
          <a:p>
            <a:pPr marL="990600" lvl="1" indent="-533400">
              <a:lnSpc>
                <a:spcPct val="95000"/>
              </a:lnSpc>
            </a:pPr>
            <a:endParaRPr lang="en-CA" sz="2000" dirty="0" smtClean="0">
              <a:effectLst/>
            </a:endParaRPr>
          </a:p>
          <a:p>
            <a:pPr marL="990600" lvl="1" indent="-533400">
              <a:lnSpc>
                <a:spcPct val="95000"/>
              </a:lnSpc>
            </a:pPr>
            <a:r>
              <a:rPr lang="en-CA" sz="2000" dirty="0" smtClean="0">
                <a:effectLst/>
              </a:rPr>
              <a:t>Looking at this table, you quickly realize that only one command parameter value applies to each type of item you can encounter in the Reporting Services virtual folders. </a:t>
            </a:r>
          </a:p>
          <a:p>
            <a:pPr marL="990600" lvl="1" indent="-533400">
              <a:lnSpc>
                <a:spcPct val="95000"/>
              </a:lnSpc>
            </a:pPr>
            <a:r>
              <a:rPr lang="en-CA" sz="2000" dirty="0" smtClean="0">
                <a:effectLst/>
              </a:rPr>
              <a:t>Attempting to use a command parameter with the wrong type of item results in an error. If you do not include the command parameter, Reporting Services simply performs the one and only command that applies to the type of item you are targeting in your URL.</a:t>
            </a:r>
          </a:p>
        </p:txBody>
      </p:sp>
      <p:pic>
        <p:nvPicPr>
          <p:cNvPr id="136195" name="Picture 3"/>
          <p:cNvPicPr>
            <a:picLocks noChangeAspect="1" noChangeArrowheads="1"/>
          </p:cNvPicPr>
          <p:nvPr/>
        </p:nvPicPr>
        <p:blipFill>
          <a:blip r:embed="rId2" cstate="print"/>
          <a:srcRect/>
          <a:stretch>
            <a:fillRect/>
          </a:stretch>
        </p:blipFill>
        <p:spPr bwMode="auto">
          <a:xfrm>
            <a:off x="1143000" y="2514600"/>
            <a:ext cx="7543800" cy="1993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Passing Parameters</a:t>
            </a:r>
          </a:p>
          <a:p>
            <a:pPr marL="990600" lvl="1" indent="-533400">
              <a:lnSpc>
                <a:spcPct val="95000"/>
              </a:lnSpc>
            </a:pPr>
            <a:r>
              <a:rPr lang="en-CA" sz="2000" dirty="0" smtClean="0">
                <a:effectLst/>
              </a:rPr>
              <a:t>You can pass the values for report parameters as part of the URL. On the URL, include an ampersand (&amp;) followed by the name of the report parameter, an equals sign, and the parameter value.</a:t>
            </a:r>
          </a:p>
          <a:p>
            <a:pPr marL="990600" lvl="1" indent="-533400">
              <a:lnSpc>
                <a:spcPct val="95000"/>
              </a:lnSpc>
              <a:buFont typeface="Wingdings" pitchFamily="2" charset="2"/>
              <a:buNone/>
            </a:pPr>
            <a:r>
              <a:rPr lang="en-CA" sz="2000" dirty="0" smtClean="0">
                <a:effectLst/>
              </a:rPr>
              <a:t>	Try the following:</a:t>
            </a:r>
          </a:p>
          <a:p>
            <a:pPr marL="1371600" lvl="2" indent="-457200">
              <a:lnSpc>
                <a:spcPct val="95000"/>
              </a:lnSpc>
              <a:buFont typeface="Wingdings" pitchFamily="2" charset="2"/>
              <a:buAutoNum type="arabicPeriod"/>
            </a:pPr>
            <a:r>
              <a:rPr lang="en-CA" sz="2000" dirty="0" smtClean="0">
                <a:effectLst/>
              </a:rPr>
              <a:t>Enter the following URL in the address bar:</a:t>
            </a:r>
          </a:p>
          <a:p>
            <a:pPr marL="1371600" lvl="2" indent="-457200">
              <a:lnSpc>
                <a:spcPct val="95000"/>
              </a:lnSpc>
              <a:buFont typeface="Wingdings" pitchFamily="2" charset="2"/>
              <a:buNone/>
            </a:pPr>
            <a:r>
              <a:rPr lang="en-CA" sz="1600" dirty="0" smtClean="0">
                <a:effectLst/>
                <a:latin typeface="Courier New" pitchFamily="49" charset="0"/>
              </a:rPr>
              <a:t>	http://localhost/ReportServer?/Galactic Delivery Services/</a:t>
            </a:r>
            <a:r>
              <a:rPr lang="en-CA" sz="1600" dirty="0" err="1" smtClean="0">
                <a:effectLst/>
                <a:latin typeface="Courier New" pitchFamily="49" charset="0"/>
              </a:rPr>
              <a:t>Axelburg</a:t>
            </a:r>
            <a:r>
              <a:rPr lang="en-CA" sz="1600" dirty="0" smtClean="0">
                <a:effectLst/>
                <a:latin typeface="Courier New" pitchFamily="49" charset="0"/>
              </a:rPr>
              <a:t>/Invoice-Batch Number </a:t>
            </a:r>
            <a:r>
              <a:rPr lang="en-CA" sz="1600" dirty="0" err="1" smtClean="0">
                <a:effectLst/>
                <a:latin typeface="Courier New" pitchFamily="49" charset="0"/>
              </a:rPr>
              <a:t>Report&amp;StartDate</a:t>
            </a:r>
            <a:r>
              <a:rPr lang="en-CA" sz="1600" dirty="0" smtClean="0">
                <a:effectLst/>
                <a:latin typeface="Courier New" pitchFamily="49" charset="0"/>
              </a:rPr>
              <a:t> =</a:t>
            </a:r>
            <a:r>
              <a:rPr lang="en-CA" sz="1600" dirty="0" smtClean="0">
                <a:effectLst/>
                <a:latin typeface="Courier New" pitchFamily="49" charset="0"/>
              </a:rPr>
              <a:t>11/1/2012&amp;EndDate=11/30/2012</a:t>
            </a:r>
            <a:endParaRPr lang="en-CA" sz="1600" dirty="0" smtClean="0">
              <a:effectLst/>
              <a:latin typeface="Courier New" pitchFamily="49" charset="0"/>
            </a:endParaRPr>
          </a:p>
          <a:p>
            <a:pPr marL="1371600" lvl="2" indent="-457200">
              <a:lnSpc>
                <a:spcPct val="95000"/>
              </a:lnSpc>
              <a:buFont typeface="Wingdings" pitchFamily="2" charset="2"/>
              <a:buAutoNum type="arabicPeriod" startAt="2"/>
            </a:pPr>
            <a:r>
              <a:rPr lang="en-CA" sz="2000" dirty="0" smtClean="0">
                <a:effectLst/>
              </a:rPr>
              <a:t>Click Go. The Invoice-Batch Number Report appears with data for November </a:t>
            </a:r>
            <a:r>
              <a:rPr lang="en-CA" sz="2000" dirty="0" smtClean="0">
                <a:effectLst/>
              </a:rPr>
              <a:t>2012</a:t>
            </a:r>
            <a:r>
              <a:rPr lang="en-CA" sz="1800" dirty="0" smtClean="0">
                <a:effectLst/>
              </a:rPr>
              <a:t>.</a:t>
            </a:r>
            <a:endParaRPr lang="en-CA" sz="1800" dirty="0" smtClean="0">
              <a:effectLst/>
            </a:endParaRPr>
          </a:p>
          <a:p>
            <a:pPr marL="990600" lvl="1" indent="-533400">
              <a:lnSpc>
                <a:spcPct val="95000"/>
              </a:lnSpc>
            </a:pPr>
            <a:r>
              <a:rPr lang="en-CA" sz="2000" dirty="0" smtClean="0">
                <a:effectLst/>
              </a:rPr>
              <a:t>It is possible to hide parameters from interactive report users, while still allowing values to be passed to those parameters through the URL or web service access. </a:t>
            </a:r>
          </a:p>
          <a:p>
            <a:pPr marL="990600" lvl="1" indent="-533400">
              <a:lnSpc>
                <a:spcPct val="95000"/>
              </a:lnSpc>
            </a:pPr>
            <a:r>
              <a:rPr lang="en-CA" sz="2000" dirty="0" smtClean="0">
                <a:effectLst/>
              </a:rPr>
              <a:t>This is done through the Hide option for each parameter. Let’s try the following:</a:t>
            </a:r>
          </a:p>
          <a:p>
            <a:pPr marL="1371600" lvl="2" indent="-457200">
              <a:lnSpc>
                <a:spcPct val="95000"/>
              </a:lnSpc>
              <a:buFont typeface="Wingdings" pitchFamily="2" charset="2"/>
              <a:buAutoNum type="arabicPeriod"/>
            </a:pPr>
            <a:r>
              <a:rPr lang="en-CA" sz="2000" dirty="0" smtClean="0">
                <a:effectLst/>
              </a:rPr>
              <a:t>Open </a:t>
            </a:r>
            <a:r>
              <a:rPr lang="en-CA" sz="2000" dirty="0" smtClean="0">
                <a:effectLst/>
              </a:rPr>
              <a:t>the Report Manager, and navigate to the /Galactic Delivery </a:t>
            </a:r>
            <a:r>
              <a:rPr lang="en-CA" sz="2000" dirty="0" smtClean="0">
                <a:effectLst/>
              </a:rPr>
              <a:t>Services/</a:t>
            </a:r>
            <a:r>
              <a:rPr lang="en-CA" sz="2000" dirty="0" err="1" smtClean="0">
                <a:effectLst/>
              </a:rPr>
              <a:t>Axelburg</a:t>
            </a:r>
            <a:r>
              <a:rPr lang="en-CA" sz="2000" dirty="0" smtClean="0">
                <a:effectLst/>
              </a:rPr>
              <a:t> </a:t>
            </a:r>
            <a:r>
              <a:rPr lang="en-CA" sz="2000" dirty="0" smtClean="0">
                <a:effectLst/>
              </a:rPr>
              <a:t>folder.</a:t>
            </a:r>
          </a:p>
          <a:p>
            <a:pPr marL="1371600" lvl="2" indent="-457200">
              <a:lnSpc>
                <a:spcPct val="95000"/>
              </a:lnSpc>
              <a:buFont typeface="Wingdings" pitchFamily="2" charset="2"/>
              <a:buAutoNum type="arabicPeriod"/>
            </a:pPr>
            <a:r>
              <a:rPr lang="en-CA" sz="2000" dirty="0" smtClean="0">
                <a:effectLst/>
              </a:rPr>
              <a:t>Hover </a:t>
            </a:r>
            <a:r>
              <a:rPr lang="en-CA" sz="2000" dirty="0" smtClean="0">
                <a:effectLst/>
              </a:rPr>
              <a:t>over the Invoice-Batch Number Report item, and select Manage from </a:t>
            </a:r>
            <a:r>
              <a:rPr lang="en-CA" sz="2000" dirty="0" smtClean="0">
                <a:effectLst/>
              </a:rPr>
              <a:t>the drop-down </a:t>
            </a:r>
            <a:r>
              <a:rPr lang="en-CA" sz="2000" dirty="0" smtClean="0">
                <a:effectLst/>
              </a:rPr>
              <a:t>menu.</a:t>
            </a:r>
          </a:p>
          <a:p>
            <a:pPr marL="1371600" lvl="2" indent="-457200">
              <a:lnSpc>
                <a:spcPct val="95000"/>
              </a:lnSpc>
              <a:buFont typeface="Wingdings" pitchFamily="2" charset="2"/>
              <a:buAutoNum type="arabicPeriod"/>
            </a:pPr>
            <a:r>
              <a:rPr lang="en-CA" sz="2000" dirty="0" smtClean="0">
                <a:effectLst/>
              </a:rPr>
              <a:t>Click </a:t>
            </a:r>
            <a:r>
              <a:rPr lang="en-CA" sz="2000" dirty="0" smtClean="0">
                <a:effectLst/>
              </a:rPr>
              <a:t>Parameters on the left side of the page.</a:t>
            </a:r>
            <a:endParaRPr lang="en-CA" sz="2000" dirty="0" smtClean="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Passing Parameters</a:t>
            </a:r>
          </a:p>
          <a:p>
            <a:pPr marL="1371600" lvl="2" indent="-457200">
              <a:buFont typeface="Wingdings" pitchFamily="2" charset="2"/>
              <a:buAutoNum type="arabicPeriod" startAt="4"/>
            </a:pPr>
            <a:r>
              <a:rPr lang="en-CA" sz="2000" dirty="0" smtClean="0">
                <a:effectLst/>
              </a:rPr>
              <a:t>Check </a:t>
            </a:r>
            <a:r>
              <a:rPr lang="en-CA" sz="2000" dirty="0" smtClean="0">
                <a:effectLst/>
              </a:rPr>
              <a:t>the Hide check box in the </a:t>
            </a:r>
            <a:r>
              <a:rPr lang="en-CA" sz="2000" dirty="0" err="1" smtClean="0">
                <a:effectLst/>
              </a:rPr>
              <a:t>StartDate</a:t>
            </a:r>
            <a:r>
              <a:rPr lang="en-CA" sz="2000" dirty="0" smtClean="0">
                <a:effectLst/>
              </a:rPr>
              <a:t> row. (Notice the default value for </a:t>
            </a:r>
            <a:r>
              <a:rPr lang="en-CA" sz="2000" dirty="0" smtClean="0">
                <a:effectLst/>
              </a:rPr>
              <a:t>the </a:t>
            </a:r>
            <a:r>
              <a:rPr lang="en-CA" sz="2000" dirty="0" err="1" smtClean="0">
                <a:effectLst/>
              </a:rPr>
              <a:t>StartDate</a:t>
            </a:r>
            <a:r>
              <a:rPr lang="en-CA" sz="2000" dirty="0" smtClean="0">
                <a:effectLst/>
              </a:rPr>
              <a:t> </a:t>
            </a:r>
            <a:r>
              <a:rPr lang="en-CA" sz="2000" dirty="0" smtClean="0">
                <a:effectLst/>
              </a:rPr>
              <a:t>parameter is 1/1/2012.)</a:t>
            </a:r>
          </a:p>
          <a:p>
            <a:pPr marL="1371600" lvl="2" indent="-457200">
              <a:buFont typeface="Wingdings" pitchFamily="2" charset="2"/>
              <a:buAutoNum type="arabicPeriod" startAt="4"/>
            </a:pPr>
            <a:r>
              <a:rPr lang="en-CA" sz="2000" dirty="0" smtClean="0">
                <a:effectLst/>
              </a:rPr>
              <a:t>Click </a:t>
            </a:r>
            <a:r>
              <a:rPr lang="en-CA" sz="2000" dirty="0" smtClean="0">
                <a:effectLst/>
              </a:rPr>
              <a:t>Apply.</a:t>
            </a:r>
          </a:p>
          <a:p>
            <a:pPr marL="1371600" lvl="2" indent="-457200">
              <a:buFont typeface="Wingdings" pitchFamily="2" charset="2"/>
              <a:buAutoNum type="arabicPeriod" startAt="4"/>
            </a:pPr>
            <a:r>
              <a:rPr lang="en-CA" sz="2000" dirty="0" smtClean="0">
                <a:effectLst/>
              </a:rPr>
              <a:t>Click </a:t>
            </a:r>
            <a:r>
              <a:rPr lang="en-CA" sz="2000" dirty="0" smtClean="0">
                <a:effectLst/>
              </a:rPr>
              <a:t>the large report title at the top of the page to execute the report. Notice </a:t>
            </a:r>
            <a:r>
              <a:rPr lang="en-CA" sz="2000" dirty="0" smtClean="0">
                <a:effectLst/>
              </a:rPr>
              <a:t>the Start </a:t>
            </a:r>
            <a:r>
              <a:rPr lang="en-CA" sz="2000" dirty="0" smtClean="0">
                <a:effectLst/>
              </a:rPr>
              <a:t>Date prompt no longer appears in the parameter area.</a:t>
            </a:r>
          </a:p>
          <a:p>
            <a:pPr marL="1371600" lvl="2" indent="-457200">
              <a:buFont typeface="Wingdings" pitchFamily="2" charset="2"/>
              <a:buAutoNum type="arabicPeriod" startAt="4"/>
            </a:pPr>
            <a:r>
              <a:rPr lang="en-CA" sz="2000" dirty="0" smtClean="0">
                <a:effectLst/>
              </a:rPr>
              <a:t>Enter </a:t>
            </a:r>
            <a:r>
              <a:rPr lang="en-CA" sz="2000" dirty="0" smtClean="0">
                <a:effectLst/>
              </a:rPr>
              <a:t>the following URL in the address bar:</a:t>
            </a:r>
          </a:p>
          <a:p>
            <a:pPr marL="1371600" lvl="2" indent="-457200">
              <a:buNone/>
            </a:pPr>
            <a:r>
              <a:rPr lang="en-CA" sz="2000" dirty="0" smtClean="0">
                <a:effectLst/>
              </a:rPr>
              <a:t>	</a:t>
            </a:r>
            <a:r>
              <a:rPr lang="en-CA" sz="1700" dirty="0" smtClean="0">
                <a:effectLst/>
                <a:latin typeface="Courier New" pitchFamily="49" charset="0"/>
                <a:cs typeface="Courier New" pitchFamily="49" charset="0"/>
              </a:rPr>
              <a:t>http</a:t>
            </a:r>
            <a:r>
              <a:rPr lang="en-CA" sz="1700" dirty="0" smtClean="0">
                <a:effectLst/>
                <a:latin typeface="Courier New" pitchFamily="49" charset="0"/>
                <a:cs typeface="Courier New" pitchFamily="49" charset="0"/>
              </a:rPr>
              <a:t>://localhost/ReportServer?/Galactic Delivery </a:t>
            </a:r>
            <a:r>
              <a:rPr lang="en-CA" sz="1700" dirty="0" smtClean="0">
                <a:effectLst/>
                <a:latin typeface="Courier New" pitchFamily="49" charset="0"/>
                <a:cs typeface="Courier New" pitchFamily="49" charset="0"/>
              </a:rPr>
              <a:t>Services/</a:t>
            </a:r>
            <a:r>
              <a:rPr lang="en-CA" sz="1700" dirty="0" err="1" smtClean="0">
                <a:effectLst/>
                <a:latin typeface="Courier New" pitchFamily="49" charset="0"/>
                <a:cs typeface="Courier New" pitchFamily="49" charset="0"/>
              </a:rPr>
              <a:t>Axelburg</a:t>
            </a:r>
            <a:r>
              <a:rPr lang="en-CA" sz="1700" dirty="0" smtClean="0">
                <a:effectLst/>
                <a:latin typeface="Courier New" pitchFamily="49" charset="0"/>
                <a:cs typeface="Courier New" pitchFamily="49" charset="0"/>
              </a:rPr>
              <a:t>/Invoice-Batch </a:t>
            </a:r>
            <a:r>
              <a:rPr lang="en-CA" sz="1700" dirty="0" smtClean="0">
                <a:effectLst/>
                <a:latin typeface="Courier New" pitchFamily="49" charset="0"/>
                <a:cs typeface="Courier New" pitchFamily="49" charset="0"/>
              </a:rPr>
              <a:t>Number </a:t>
            </a:r>
            <a:r>
              <a:rPr lang="en-CA" sz="1700" dirty="0" err="1" smtClean="0">
                <a:effectLst/>
                <a:latin typeface="Courier New" pitchFamily="49" charset="0"/>
                <a:cs typeface="Courier New" pitchFamily="49" charset="0"/>
              </a:rPr>
              <a:t>Report&amp;StartDate</a:t>
            </a:r>
            <a:r>
              <a:rPr lang="en-CA" sz="1700" dirty="0" smtClean="0">
                <a:effectLst/>
                <a:latin typeface="Courier New" pitchFamily="49" charset="0"/>
                <a:cs typeface="Courier New" pitchFamily="49" charset="0"/>
              </a:rPr>
              <a:t>=12/1/2012&amp;EndDate=12/31/2012</a:t>
            </a:r>
            <a:endParaRPr lang="en-CA" sz="1700" dirty="0" smtClean="0">
              <a:effectLst/>
              <a:latin typeface="Courier New" pitchFamily="49" charset="0"/>
              <a:cs typeface="Courier New" pitchFamily="49" charset="0"/>
            </a:endParaRPr>
          </a:p>
          <a:p>
            <a:pPr marL="1371600" lvl="2" indent="-457200">
              <a:buFont typeface="+mj-lt"/>
              <a:buAutoNum type="arabicPeriod" startAt="8"/>
            </a:pPr>
            <a:r>
              <a:rPr lang="en-CA" sz="2000" dirty="0" smtClean="0">
                <a:effectLst/>
              </a:rPr>
              <a:t>Press </a:t>
            </a:r>
            <a:r>
              <a:rPr lang="en-CA" sz="2000" dirty="0" smtClean="0">
                <a:effectLst/>
              </a:rPr>
              <a:t>enter. The Invoice-Batch Number Report appears with data </a:t>
            </a:r>
            <a:r>
              <a:rPr lang="en-CA" sz="2000" dirty="0" smtClean="0">
                <a:effectLst/>
              </a:rPr>
              <a:t>for December </a:t>
            </a:r>
            <a:r>
              <a:rPr lang="en-CA" sz="2000" dirty="0" smtClean="0">
                <a:effectLst/>
              </a:rPr>
              <a:t>2012</a:t>
            </a:r>
            <a:r>
              <a:rPr lang="en-CA" sz="2000" dirty="0" smtClean="0">
                <a:effectLst/>
              </a:rPr>
              <a:t>.</a:t>
            </a:r>
          </a:p>
          <a:p>
            <a:pPr marL="1371600" lvl="2" indent="-457200"/>
            <a:r>
              <a:rPr lang="en-CA" sz="1900" dirty="0" smtClean="0">
                <a:effectLst/>
              </a:rPr>
              <a:t>Even </a:t>
            </a:r>
            <a:r>
              <a:rPr lang="en-CA" sz="1900" dirty="0" smtClean="0">
                <a:effectLst/>
              </a:rPr>
              <a:t>though the </a:t>
            </a:r>
            <a:r>
              <a:rPr lang="en-CA" sz="1900" dirty="0" err="1" smtClean="0">
                <a:effectLst/>
              </a:rPr>
              <a:t>StartDate</a:t>
            </a:r>
            <a:r>
              <a:rPr lang="en-CA" sz="1900" dirty="0" smtClean="0">
                <a:effectLst/>
              </a:rPr>
              <a:t> parameter does not appear in the parameters area, we can still specify a value for it other than the default value. </a:t>
            </a:r>
          </a:p>
          <a:p>
            <a:pPr marL="1371600" lvl="2" indent="-457200"/>
            <a:r>
              <a:rPr lang="en-CA" sz="1900" dirty="0" smtClean="0">
                <a:effectLst/>
              </a:rPr>
              <a:t>The Hide check box is not checked for the City parameter. Instead, the Prompt User check box is unchecked. </a:t>
            </a:r>
          </a:p>
          <a:p>
            <a:pPr marL="1371600" lvl="2" indent="-457200"/>
            <a:r>
              <a:rPr lang="en-CA" sz="1900" dirty="0" smtClean="0">
                <a:effectLst/>
              </a:rPr>
              <a:t>In this situation, you cannot specify a value for this parameter in the URL.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Controlling the Report Viewer</a:t>
            </a:r>
          </a:p>
          <a:p>
            <a:pPr marL="1371600" lvl="2" indent="-457200"/>
            <a:r>
              <a:rPr lang="en-CA" sz="2000" dirty="0" smtClean="0">
                <a:effectLst/>
              </a:rPr>
              <a:t>In addition to specifying report parameters in the URL, you can include parameters to control the format of the response from Reporting Services. </a:t>
            </a:r>
          </a:p>
          <a:p>
            <a:pPr marL="1371600" lvl="2" indent="-457200"/>
            <a:r>
              <a:rPr lang="en-CA" sz="2000" dirty="0" smtClean="0">
                <a:effectLst/>
              </a:rPr>
              <a:t>You can specify which rendering format should be used for the report. </a:t>
            </a:r>
          </a:p>
          <a:p>
            <a:pPr marL="1371600" lvl="2" indent="-457200"/>
            <a:r>
              <a:rPr lang="en-CA" sz="2000" dirty="0" smtClean="0">
                <a:effectLst/>
              </a:rPr>
              <a:t>Rather than using the Export dropdown list in the Report Viewer to export the report to a particular format, you can have it delivered in that format straight from Reporting Services</a:t>
            </a:r>
            <a:r>
              <a:rPr lang="en-CA" sz="2000" dirty="0" smtClean="0">
                <a:effectLst/>
              </a:rPr>
              <a:t>.</a:t>
            </a:r>
          </a:p>
          <a:p>
            <a:pPr marL="1371600" lvl="2" indent="-457200"/>
            <a:endParaRPr lang="en-CA" sz="2000" dirty="0" smtClean="0">
              <a:effectLst/>
            </a:endParaRPr>
          </a:p>
          <a:p>
            <a:pPr marL="1371600" lvl="2" indent="-457200">
              <a:buFont typeface="+mj-lt"/>
              <a:buAutoNum type="arabicPeriod"/>
            </a:pPr>
            <a:r>
              <a:rPr lang="en-CA" sz="2000" dirty="0" smtClean="0">
                <a:effectLst/>
              </a:rPr>
              <a:t>Enter </a:t>
            </a:r>
            <a:r>
              <a:rPr lang="en-CA" sz="2000" dirty="0" smtClean="0">
                <a:effectLst/>
              </a:rPr>
              <a:t>the following URL in the address bar:</a:t>
            </a:r>
          </a:p>
          <a:p>
            <a:pPr marL="1371600" lvl="2" indent="-457200">
              <a:buNone/>
            </a:pPr>
            <a:r>
              <a:rPr lang="en-CA" sz="2000" dirty="0" smtClean="0">
                <a:effectLst/>
              </a:rPr>
              <a:t>	</a:t>
            </a:r>
            <a:r>
              <a:rPr lang="en-CA" sz="1700" dirty="0" smtClean="0">
                <a:effectLst/>
                <a:latin typeface="Courier New" pitchFamily="49" charset="0"/>
                <a:cs typeface="Courier New" pitchFamily="49" charset="0"/>
              </a:rPr>
              <a:t>http://localhost/ReportServer?/Galactic Delivery Services/2013 Conference/</a:t>
            </a:r>
            <a:r>
              <a:rPr lang="en-CA" sz="1700" dirty="0" err="1" smtClean="0">
                <a:effectLst/>
                <a:latin typeface="Courier New" pitchFamily="49" charset="0"/>
                <a:cs typeface="Courier New" pitchFamily="49" charset="0"/>
              </a:rPr>
              <a:t>Nametags&amp;rs:Format</a:t>
            </a:r>
            <a:r>
              <a:rPr lang="en-CA" sz="1700" dirty="0" smtClean="0">
                <a:effectLst/>
                <a:latin typeface="Courier New" pitchFamily="49" charset="0"/>
                <a:cs typeface="Courier New" pitchFamily="49" charset="0"/>
              </a:rPr>
              <a:t>=PDF</a:t>
            </a:r>
          </a:p>
          <a:p>
            <a:pPr marL="1371600" lvl="2" indent="-457200">
              <a:buFont typeface="+mj-lt"/>
              <a:buAutoNum type="arabicPeriod" startAt="2"/>
            </a:pPr>
            <a:r>
              <a:rPr lang="en-CA" sz="2000" dirty="0" smtClean="0">
                <a:effectLst/>
              </a:rPr>
              <a:t>Press </a:t>
            </a:r>
            <a:r>
              <a:rPr lang="en-CA" sz="2000" dirty="0" smtClean="0">
                <a:effectLst/>
              </a:rPr>
              <a:t>enter.</a:t>
            </a:r>
          </a:p>
          <a:p>
            <a:pPr marL="1371600" lvl="2" indent="-457200">
              <a:buFont typeface="+mj-lt"/>
              <a:buAutoNum type="arabicPeriod" startAt="2"/>
            </a:pPr>
            <a:r>
              <a:rPr lang="en-CA" sz="2000" dirty="0" smtClean="0">
                <a:effectLst/>
              </a:rPr>
              <a:t>If </a:t>
            </a:r>
            <a:r>
              <a:rPr lang="en-CA" sz="2000" dirty="0" smtClean="0">
                <a:effectLst/>
              </a:rPr>
              <a:t>you are prompted whether to open or save the file, click Open.</a:t>
            </a:r>
          </a:p>
          <a:p>
            <a:pPr marL="1371600" lvl="2" indent="-457200">
              <a:buFont typeface="+mj-lt"/>
              <a:buAutoNum type="arabicPeriod" startAt="2"/>
            </a:pPr>
            <a:r>
              <a:rPr lang="en-CA" sz="2000" dirty="0" smtClean="0">
                <a:effectLst/>
              </a:rPr>
              <a:t>The </a:t>
            </a:r>
            <a:r>
              <a:rPr lang="en-CA" sz="2000" dirty="0" smtClean="0">
                <a:effectLst/>
              </a:rPr>
              <a:t>Nametags Report appears in PDF format in Adobe Acrobat Reader.</a:t>
            </a:r>
          </a:p>
          <a:p>
            <a:pPr marL="1371600" lvl="2" indent="-457200">
              <a:buFont typeface="+mj-lt"/>
              <a:buAutoNum type="arabicPeriod" startAt="2"/>
            </a:pPr>
            <a:r>
              <a:rPr lang="en-CA" sz="2000" dirty="0" smtClean="0">
                <a:effectLst/>
              </a:rPr>
              <a:t>Close </a:t>
            </a:r>
            <a:r>
              <a:rPr lang="en-CA" sz="2000" dirty="0" smtClean="0">
                <a:effectLst/>
              </a:rPr>
              <a:t>Adobe Acrobat Reader.</a:t>
            </a:r>
            <a:endParaRPr lang="en-CA" sz="2000" dirty="0" smtClean="0">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smtClean="0">
                <a:effectLst/>
              </a:rPr>
              <a:t>Controlling the Report Viewer</a:t>
            </a:r>
          </a:p>
          <a:p>
            <a:pPr marL="1371600" lvl="2" indent="-457200"/>
            <a:r>
              <a:rPr lang="en-CA" smtClean="0">
                <a:effectLst/>
              </a:rPr>
              <a:t>The valid format parameters are shown in table below.</a:t>
            </a:r>
          </a:p>
        </p:txBody>
      </p:sp>
      <p:pic>
        <p:nvPicPr>
          <p:cNvPr id="1026" name="Picture 2"/>
          <p:cNvPicPr>
            <a:picLocks noChangeAspect="1" noChangeArrowheads="1"/>
          </p:cNvPicPr>
          <p:nvPr/>
        </p:nvPicPr>
        <p:blipFill>
          <a:blip r:embed="rId2" cstate="print"/>
          <a:srcRect/>
          <a:stretch>
            <a:fillRect/>
          </a:stretch>
        </p:blipFill>
        <p:spPr bwMode="auto">
          <a:xfrm>
            <a:off x="1143000" y="1371600"/>
            <a:ext cx="7173854"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781800"/>
          </a:xfrm>
        </p:spPr>
        <p:txBody>
          <a:bodyPr/>
          <a:lstStyle/>
          <a:p>
            <a:pPr marL="609600" indent="-609600"/>
            <a:r>
              <a:rPr lang="en-CA" sz="2800" b="1" dirty="0" smtClean="0">
                <a:effectLst/>
              </a:rPr>
              <a:t>Controlling the Report Viewer</a:t>
            </a:r>
          </a:p>
          <a:p>
            <a:pPr marL="1371600" lvl="2" indent="-457200"/>
            <a:r>
              <a:rPr lang="en-CA" sz="2200" dirty="0" smtClean="0">
                <a:effectLst/>
              </a:rPr>
              <a:t>In addition to the </a:t>
            </a:r>
            <a:r>
              <a:rPr lang="en-CA" sz="2200" dirty="0" err="1" smtClean="0">
                <a:effectLst/>
              </a:rPr>
              <a:t>rs:Command</a:t>
            </a:r>
            <a:r>
              <a:rPr lang="en-CA" sz="2200" dirty="0" smtClean="0">
                <a:effectLst/>
              </a:rPr>
              <a:t> and </a:t>
            </a:r>
            <a:r>
              <a:rPr lang="en-CA" sz="2200" dirty="0" err="1" smtClean="0">
                <a:effectLst/>
              </a:rPr>
              <a:t>rs:Format</a:t>
            </a:r>
            <a:r>
              <a:rPr lang="en-CA" sz="2200" dirty="0" smtClean="0">
                <a:effectLst/>
              </a:rPr>
              <a:t> parameters, several other report </a:t>
            </a:r>
            <a:r>
              <a:rPr lang="en-CA" sz="2200" dirty="0" smtClean="0">
                <a:effectLst/>
              </a:rPr>
              <a:t>server parameters </a:t>
            </a:r>
            <a:r>
              <a:rPr lang="en-CA" sz="2200" dirty="0" smtClean="0">
                <a:effectLst/>
              </a:rPr>
              <a:t>use the </a:t>
            </a:r>
            <a:r>
              <a:rPr lang="en-CA" sz="2200" dirty="0" err="1" smtClean="0">
                <a:effectLst/>
              </a:rPr>
              <a:t>rs</a:t>
            </a:r>
            <a:r>
              <a:rPr lang="en-CA" sz="2200" dirty="0" smtClean="0">
                <a:effectLst/>
              </a:rPr>
              <a:t>: prefix. Table </a:t>
            </a:r>
            <a:r>
              <a:rPr lang="en-CA" sz="2200" dirty="0" smtClean="0">
                <a:effectLst/>
              </a:rPr>
              <a:t>below shows </a:t>
            </a:r>
            <a:r>
              <a:rPr lang="en-CA" sz="2200" dirty="0" smtClean="0">
                <a:effectLst/>
              </a:rPr>
              <a:t>these.</a:t>
            </a:r>
            <a:endParaRPr lang="en-CA" sz="2200" dirty="0" smtClean="0">
              <a:effectLst/>
            </a:endParaRPr>
          </a:p>
        </p:txBody>
      </p:sp>
      <p:pic>
        <p:nvPicPr>
          <p:cNvPr id="2050" name="Picture 2"/>
          <p:cNvPicPr>
            <a:picLocks noChangeAspect="1" noChangeArrowheads="1"/>
          </p:cNvPicPr>
          <p:nvPr/>
        </p:nvPicPr>
        <p:blipFill>
          <a:blip r:embed="rId2" cstate="print"/>
          <a:srcRect/>
          <a:stretch>
            <a:fillRect/>
          </a:stretch>
        </p:blipFill>
        <p:spPr bwMode="auto">
          <a:xfrm>
            <a:off x="533400" y="2057400"/>
            <a:ext cx="8258206"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Orbit</Template>
  <TotalTime>6398</TotalTime>
  <Words>4191</Words>
  <Application>Microsoft Office PowerPoint</Application>
  <PresentationFormat>On-screen Show (4:3)</PresentationFormat>
  <Paragraphs>301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Orbit</vt:lpstr>
      <vt:lpstr>Integrating Reporting Services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GBC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PHP</dc:title>
  <dc:creator>Alma Ramadani</dc:creator>
  <cp:lastModifiedBy>YR</cp:lastModifiedBy>
  <cp:revision>882</cp:revision>
  <cp:lastPrinted>1601-01-01T00:00:00Z</cp:lastPrinted>
  <dcterms:created xsi:type="dcterms:W3CDTF">2009-08-10T15:42:28Z</dcterms:created>
  <dcterms:modified xsi:type="dcterms:W3CDTF">2013-09-02T16:11:47Z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