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handoutMasterIdLst>
    <p:handoutMasterId r:id="rId9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352" r:id="rId27"/>
    <p:sldId id="351" r:id="rId28"/>
    <p:sldId id="282" r:id="rId29"/>
    <p:sldId id="283" r:id="rId30"/>
    <p:sldId id="284" r:id="rId31"/>
    <p:sldId id="285" r:id="rId32"/>
    <p:sldId id="286" r:id="rId33"/>
    <p:sldId id="353" r:id="rId34"/>
    <p:sldId id="354" r:id="rId35"/>
    <p:sldId id="355" r:id="rId36"/>
    <p:sldId id="356"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57" r:id="rId76"/>
    <p:sldId id="336" r:id="rId77"/>
    <p:sldId id="337" r:id="rId78"/>
    <p:sldId id="338" r:id="rId79"/>
    <p:sldId id="339" r:id="rId80"/>
    <p:sldId id="340" r:id="rId81"/>
    <p:sldId id="358" r:id="rId82"/>
    <p:sldId id="359" r:id="rId83"/>
    <p:sldId id="341" r:id="rId84"/>
    <p:sldId id="342" r:id="rId85"/>
    <p:sldId id="343" r:id="rId86"/>
    <p:sldId id="344" r:id="rId87"/>
    <p:sldId id="345" r:id="rId88"/>
    <p:sldId id="346" r:id="rId89"/>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8" autoAdjust="0"/>
    <p:restoredTop sz="94228" autoAdjust="0"/>
  </p:normalViewPr>
  <p:slideViewPr>
    <p:cSldViewPr>
      <p:cViewPr varScale="1">
        <p:scale>
          <a:sx n="102" d="100"/>
          <a:sy n="102" d="100"/>
        </p:scale>
        <p:origin x="18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A2DFA829-E42B-4F91-8CF6-52269EA1131E}" type="datetimeFigureOut">
              <a:rPr lang="en-US" smtClean="0"/>
              <a:t>12/12/2017</a:t>
            </a:fld>
            <a:endParaRPr lang="en-US"/>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334A9F28-0EF1-46CA-9F03-C86FB34A1763}" type="slidenum">
              <a:rPr lang="en-US" smtClean="0"/>
              <a:t>‹#›</a:t>
            </a:fld>
            <a:endParaRPr lang="en-US"/>
          </a:p>
        </p:txBody>
      </p:sp>
    </p:spTree>
    <p:extLst>
      <p:ext uri="{BB962C8B-B14F-4D97-AF65-F5344CB8AC3E}">
        <p14:creationId xmlns:p14="http://schemas.microsoft.com/office/powerpoint/2010/main" val="42503986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3902075"/>
            <a:ext cx="3400425" cy="2949575"/>
            <a:chOff x="0" y="2458"/>
            <a:chExt cx="2142" cy="1858"/>
          </a:xfrm>
        </p:grpSpPr>
        <p:sp>
          <p:nvSpPr>
            <p:cNvPr id="5"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6"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7"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8"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grpSp>
      <p:sp>
        <p:nvSpPr>
          <p:cNvPr id="338954"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2"/>
          <p:cNvSpPr>
            <a:spLocks noGrp="1" noChangeArrowheads="1"/>
          </p:cNvSpPr>
          <p:nvPr>
            <p:ph type="dt" sz="quarter" idx="10"/>
          </p:nvPr>
        </p:nvSpPr>
        <p:spPr/>
        <p:txBody>
          <a:bodyPr/>
          <a:lstStyle>
            <a:lvl1pPr>
              <a:defRPr/>
            </a:lvl1pPr>
          </a:lstStyle>
          <a:p>
            <a:pPr>
              <a:defRPr/>
            </a:pPr>
            <a:endParaRPr lang="en-US"/>
          </a:p>
        </p:txBody>
      </p:sp>
      <p:sp>
        <p:nvSpPr>
          <p:cNvPr id="13" name="Rectangle 13"/>
          <p:cNvSpPr>
            <a:spLocks noGrp="1" noChangeArrowheads="1"/>
          </p:cNvSpPr>
          <p:nvPr>
            <p:ph type="ftr" sz="quarter" idx="11"/>
          </p:nvPr>
        </p:nvSpPr>
        <p:spPr/>
        <p:txBody>
          <a:bodyPr/>
          <a:lstStyle>
            <a:lvl1pPr>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lvl1pPr>
          </a:lstStyle>
          <a:p>
            <a:pPr>
              <a:defRPr/>
            </a:pPr>
            <a:fld id="{FEBEB3E1-EEE1-485B-9140-F12AB7F1CD6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487FBBD9-2E1F-4F00-806B-8ACEA58CA3E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830F7F82-7F33-4B8B-AD1A-1A59754A216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34831E34-BDF1-4820-ADB2-5B6A0861472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334754CF-C968-4A82-8813-8B832240F17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C767E7C1-AA6E-42BF-B813-CB42524702E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569DE290-DF57-4768-94E5-AA531C0C33E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2FE3FCEE-D556-44A8-94E3-A5921254251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C56A958F-467C-44E8-A2D2-677849A13E0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4FCD1BB3-4B26-4D43-8163-9F80AC47CFE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55DA52A0-C749-4A1E-9759-DC9103ECA9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902075"/>
            <a:ext cx="3400425"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grpSp>
      <p:sp>
        <p:nvSpPr>
          <p:cNvPr id="337930"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337931"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7932"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pPr>
              <a:defRPr/>
            </a:pPr>
            <a:endParaRPr lang="en-US"/>
          </a:p>
        </p:txBody>
      </p:sp>
      <p:sp>
        <p:nvSpPr>
          <p:cNvPr id="337933"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pPr>
              <a:defRPr/>
            </a:pPr>
            <a:endParaRPr lang="en-US"/>
          </a:p>
        </p:txBody>
      </p:sp>
      <p:sp>
        <p:nvSpPr>
          <p:cNvPr id="337934"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pPr>
              <a:defRPr/>
            </a:pPr>
            <a:fld id="{969C5BB1-869E-4C28-82AD-628017602B33}"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66" r:id="rId1"/>
    <p:sldLayoutId id="2147483765" r:id="rId2"/>
    <p:sldLayoutId id="2147483764" r:id="rId3"/>
    <p:sldLayoutId id="2147483763" r:id="rId4"/>
    <p:sldLayoutId id="2147483762" r:id="rId5"/>
    <p:sldLayoutId id="2147483761" r:id="rId6"/>
    <p:sldLayoutId id="2147483760" r:id="rId7"/>
    <p:sldLayoutId id="2147483759" r:id="rId8"/>
    <p:sldLayoutId id="2147483758" r:id="rId9"/>
    <p:sldLayoutId id="2147483757" r:id="rId10"/>
    <p:sldLayoutId id="2147483756"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eaLnBrk="0" fontAlgn="base" hangingPunct="0">
        <a:spcBef>
          <a:spcPct val="20000"/>
        </a:spcBef>
        <a:spcAft>
          <a:spcPct val="0"/>
        </a:spcAft>
        <a:buClr>
          <a:srgbClr val="00FF00"/>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rgbClr val="FF0000"/>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eaLnBrk="0" fontAlgn="base" hangingPunct="0">
        <a:spcBef>
          <a:spcPct val="20000"/>
        </a:spcBef>
        <a:spcAft>
          <a:spcPct val="0"/>
        </a:spcAft>
        <a:buClr>
          <a:srgbClr val="FFFF00"/>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live.capescience.com/*"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w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8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676400"/>
            <a:ext cx="8077200" cy="2971800"/>
          </a:xfrm>
        </p:spPr>
        <p:txBody>
          <a:bodyPr/>
          <a:lstStyle/>
          <a:p>
            <a:r>
              <a:rPr lang="en-CA" sz="4400" dirty="0" smtClean="0"/>
              <a:t>Developing Advanced Reports</a:t>
            </a:r>
            <a:endParaRPr lang="en-US" sz="4400" dirty="0" smtClean="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4294967295"/>
          </p:nvPr>
        </p:nvSpPr>
        <p:spPr>
          <a:xfrm>
            <a:off x="85725" y="88900"/>
            <a:ext cx="8991600" cy="6756400"/>
          </a:xfrm>
          <a:noFill/>
          <a:ln/>
        </p:spPr>
        <p:txBody>
          <a:bodyPr/>
          <a:lstStyle/>
          <a:p>
            <a:pPr marL="609600" indent="-609600" eaLnBrk="1" hangingPunct="1">
              <a:lnSpc>
                <a:spcPct val="80000"/>
              </a:lnSpc>
            </a:pPr>
            <a:r>
              <a:rPr lang="en-US" sz="2400" b="1" dirty="0" smtClean="0">
                <a:effectLst/>
              </a:rPr>
              <a:t>Exercise 1</a:t>
            </a:r>
          </a:p>
          <a:p>
            <a:pPr marL="990600" lvl="1" indent="-533400"/>
            <a:r>
              <a:rPr lang="en-CA" sz="2100" b="1" dirty="0" smtClean="0">
                <a:effectLst/>
              </a:rPr>
              <a:t>Delivery Status Report, Task 3: Add a </a:t>
            </a:r>
            <a:r>
              <a:rPr lang="en-CA" sz="2100" b="1" dirty="0" err="1" smtClean="0">
                <a:effectLst/>
              </a:rPr>
              <a:t>Tablix</a:t>
            </a:r>
            <a:r>
              <a:rPr lang="en-CA" sz="2100" b="1" dirty="0" smtClean="0">
                <a:effectLst/>
              </a:rPr>
              <a:t> to the Report</a:t>
            </a:r>
            <a:endParaRPr lang="en-US" sz="2100" b="1" dirty="0" smtClean="0">
              <a:effectLst/>
            </a:endParaRPr>
          </a:p>
          <a:p>
            <a:pPr marL="1371600" lvl="2" indent="-457200">
              <a:lnSpc>
                <a:spcPct val="85000"/>
              </a:lnSpc>
              <a:spcBef>
                <a:spcPct val="10000"/>
              </a:spcBef>
              <a:buFont typeface="Wingdings" pitchFamily="2" charset="2"/>
              <a:buAutoNum type="arabicPeriod" startAt="16"/>
            </a:pPr>
            <a:r>
              <a:rPr lang="en-CA" sz="2000" dirty="0" smtClean="0">
                <a:effectLst/>
              </a:rPr>
              <a:t>Right-click anywhere in the new group header row and select </a:t>
            </a:r>
            <a:r>
              <a:rPr lang="en-CA" sz="2000" dirty="0" err="1" smtClean="0">
                <a:effectLst/>
              </a:rPr>
              <a:t>Tablix</a:t>
            </a:r>
            <a:r>
              <a:rPr lang="en-CA" sz="2000" dirty="0" smtClean="0">
                <a:effectLst/>
              </a:rPr>
              <a:t>: Insert Row | Inside Group - Above from the context menu. Another new group header row appears.</a:t>
            </a:r>
          </a:p>
          <a:p>
            <a:pPr marL="1371600" lvl="2" indent="-457200">
              <a:lnSpc>
                <a:spcPct val="85000"/>
              </a:lnSpc>
              <a:spcBef>
                <a:spcPct val="10000"/>
              </a:spcBef>
              <a:buFont typeface="Wingdings" pitchFamily="2" charset="2"/>
              <a:buAutoNum type="arabicPeriod" startAt="16"/>
            </a:pPr>
            <a:r>
              <a:rPr lang="en-CA" sz="2000" dirty="0" smtClean="0">
                <a:effectLst/>
              </a:rPr>
              <a:t>Double-click the leftmost cell in the new group header row and type </a:t>
            </a:r>
            <a:r>
              <a:rPr lang="en-CA" sz="2000" b="1" dirty="0" smtClean="0">
                <a:effectLst/>
              </a:rPr>
              <a:t>Pickup:</a:t>
            </a:r>
            <a:r>
              <a:rPr lang="en-CA" sz="2000" dirty="0" smtClean="0">
                <a:effectLst/>
              </a:rPr>
              <a:t>.</a:t>
            </a:r>
          </a:p>
          <a:p>
            <a:pPr marL="1371600" lvl="2" indent="-457200">
              <a:lnSpc>
                <a:spcPct val="85000"/>
              </a:lnSpc>
              <a:spcBef>
                <a:spcPct val="10000"/>
              </a:spcBef>
              <a:buFont typeface="Wingdings" pitchFamily="2" charset="2"/>
              <a:buAutoNum type="arabicPeriod" startAt="16"/>
            </a:pPr>
            <a:r>
              <a:rPr lang="en-CA" sz="2000" dirty="0" smtClean="0">
                <a:effectLst/>
              </a:rPr>
              <a:t>Select the </a:t>
            </a:r>
            <a:r>
              <a:rPr lang="en-CA" sz="2000" dirty="0" err="1" smtClean="0">
                <a:effectLst/>
              </a:rPr>
              <a:t>PickupPlanet</a:t>
            </a:r>
            <a:r>
              <a:rPr lang="en-CA" sz="2000" dirty="0" smtClean="0">
                <a:effectLst/>
              </a:rPr>
              <a:t> field in the next cell to the right in the new group header row.</a:t>
            </a:r>
          </a:p>
          <a:p>
            <a:pPr marL="1371600" lvl="2" indent="-457200">
              <a:lnSpc>
                <a:spcPct val="85000"/>
              </a:lnSpc>
              <a:spcBef>
                <a:spcPct val="10000"/>
              </a:spcBef>
              <a:buFont typeface="Wingdings" pitchFamily="2" charset="2"/>
              <a:buAutoNum type="arabicPeriod" startAt="16"/>
            </a:pPr>
            <a:r>
              <a:rPr lang="en-CA" sz="2000" dirty="0" smtClean="0">
                <a:effectLst/>
              </a:rPr>
              <a:t>Select the </a:t>
            </a:r>
            <a:r>
              <a:rPr lang="en-CA" sz="2000" dirty="0" err="1" smtClean="0">
                <a:effectLst/>
              </a:rPr>
              <a:t>PickupDateTime</a:t>
            </a:r>
            <a:r>
              <a:rPr lang="en-CA" sz="2000" dirty="0" smtClean="0">
                <a:effectLst/>
              </a:rPr>
              <a:t> field in the rightmost cell in the new group header row.</a:t>
            </a:r>
          </a:p>
          <a:p>
            <a:pPr marL="1371600" lvl="2" indent="-457200">
              <a:lnSpc>
                <a:spcPct val="85000"/>
              </a:lnSpc>
              <a:spcBef>
                <a:spcPct val="10000"/>
              </a:spcBef>
              <a:buFont typeface="Wingdings" pitchFamily="2" charset="2"/>
              <a:buAutoNum type="arabicPeriod" startAt="16"/>
            </a:pPr>
            <a:r>
              <a:rPr lang="en-CA" sz="2000" dirty="0" smtClean="0">
                <a:effectLst/>
              </a:rPr>
              <a:t>Double-click in the group footer cell below the [Hub] field and type </a:t>
            </a:r>
            <a:r>
              <a:rPr lang="en-CA" sz="2000" b="1" dirty="0" smtClean="0">
                <a:effectLst/>
              </a:rPr>
              <a:t>Delivery:</a:t>
            </a:r>
            <a:r>
              <a:rPr lang="en-CA" sz="2000" dirty="0" smtClean="0">
                <a:effectLst/>
              </a:rPr>
              <a:t>.</a:t>
            </a:r>
          </a:p>
          <a:p>
            <a:pPr marL="1371600" lvl="2" indent="-457200">
              <a:lnSpc>
                <a:spcPct val="85000"/>
              </a:lnSpc>
              <a:spcBef>
                <a:spcPct val="10000"/>
              </a:spcBef>
              <a:buFont typeface="Wingdings" pitchFamily="2" charset="2"/>
              <a:buAutoNum type="arabicPeriod" startAt="16"/>
            </a:pPr>
            <a:r>
              <a:rPr lang="en-US" sz="2000" dirty="0" smtClean="0">
                <a:effectLst/>
              </a:rPr>
              <a:t>Select the </a:t>
            </a:r>
            <a:r>
              <a:rPr lang="en-US" sz="2000" dirty="0" err="1" smtClean="0">
                <a:effectLst/>
              </a:rPr>
              <a:t>DeliveryPlanet</a:t>
            </a:r>
            <a:r>
              <a:rPr lang="en-US" sz="2000" dirty="0" smtClean="0">
                <a:effectLst/>
              </a:rPr>
              <a:t> field in the next cell to the right in the group footer row.</a:t>
            </a:r>
          </a:p>
          <a:p>
            <a:pPr marL="1371600" lvl="2" indent="-457200">
              <a:lnSpc>
                <a:spcPct val="85000"/>
              </a:lnSpc>
              <a:spcBef>
                <a:spcPct val="10000"/>
              </a:spcBef>
              <a:buFont typeface="Wingdings" pitchFamily="2" charset="2"/>
              <a:buAutoNum type="arabicPeriod" startAt="16"/>
            </a:pPr>
            <a:r>
              <a:rPr lang="en-US" sz="2000" dirty="0" smtClean="0">
                <a:effectLst/>
              </a:rPr>
              <a:t>Select the </a:t>
            </a:r>
            <a:r>
              <a:rPr lang="en-US" sz="2000" dirty="0" err="1" smtClean="0">
                <a:effectLst/>
              </a:rPr>
              <a:t>DeliveryDateTime</a:t>
            </a:r>
            <a:r>
              <a:rPr lang="en-US" sz="2000" dirty="0" smtClean="0">
                <a:effectLst/>
              </a:rPr>
              <a:t> field in the rightmost cell in the group footer row.</a:t>
            </a:r>
          </a:p>
          <a:p>
            <a:pPr marL="1371600" lvl="2" indent="-457200">
              <a:lnSpc>
                <a:spcPct val="85000"/>
              </a:lnSpc>
              <a:spcBef>
                <a:spcPct val="10000"/>
              </a:spcBef>
              <a:buFont typeface="Wingdings" pitchFamily="2" charset="2"/>
              <a:buAutoNum type="arabicPeriod" startAt="16"/>
            </a:pPr>
            <a:r>
              <a:rPr lang="en-US" sz="2000" dirty="0" smtClean="0">
                <a:effectLst/>
              </a:rPr>
              <a:t>Right-click anywhere in the group footer row and select </a:t>
            </a:r>
            <a:r>
              <a:rPr lang="en-US" sz="2000" dirty="0" err="1" smtClean="0">
                <a:effectLst/>
              </a:rPr>
              <a:t>Tablix</a:t>
            </a:r>
            <a:r>
              <a:rPr lang="en-US" sz="2000" dirty="0" smtClean="0">
                <a:effectLst/>
              </a:rPr>
              <a:t>: Insert Row | Inside Group - Below from the context menu. A new group footer row appears.</a:t>
            </a:r>
          </a:p>
          <a:p>
            <a:pPr marL="1371600" lvl="2" indent="-457200">
              <a:lnSpc>
                <a:spcPct val="85000"/>
              </a:lnSpc>
              <a:spcBef>
                <a:spcPct val="10000"/>
              </a:spcBef>
              <a:buFont typeface="Wingdings" pitchFamily="2" charset="2"/>
              <a:buAutoNum type="arabicPeriod" startAt="16"/>
            </a:pPr>
            <a:r>
              <a:rPr lang="en-US" sz="2000" dirty="0" smtClean="0">
                <a:effectLst/>
              </a:rPr>
              <a:t>Double-click in the group footer cell below Delivery and type </a:t>
            </a:r>
            <a:r>
              <a:rPr lang="en-US" sz="2000" b="1" dirty="0" smtClean="0">
                <a:effectLst/>
              </a:rPr>
              <a:t>Problem Contact:</a:t>
            </a:r>
            <a:r>
              <a:rPr lang="en-US" sz="2000" dirty="0" smtClean="0">
                <a:effectLst/>
              </a:rPr>
              <a:t>.</a:t>
            </a:r>
          </a:p>
          <a:p>
            <a:pPr marL="1371600" lvl="2" indent="-457200">
              <a:lnSpc>
                <a:spcPct val="85000"/>
              </a:lnSpc>
              <a:spcBef>
                <a:spcPct val="10000"/>
              </a:spcBef>
              <a:buFont typeface="Wingdings" pitchFamily="2" charset="2"/>
              <a:buAutoNum type="arabicPeriod" startAt="16"/>
            </a:pPr>
            <a:r>
              <a:rPr lang="en-US" sz="2000" dirty="0" smtClean="0">
                <a:effectLst/>
              </a:rPr>
              <a:t>Select the </a:t>
            </a:r>
            <a:r>
              <a:rPr lang="en-US" sz="2000" dirty="0" err="1" smtClean="0">
                <a:effectLst/>
              </a:rPr>
              <a:t>ProblemContact</a:t>
            </a:r>
            <a:r>
              <a:rPr lang="en-US" sz="2000" dirty="0" smtClean="0">
                <a:effectLst/>
              </a:rPr>
              <a:t> field in the next cell to the right in the new group footer row.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4294967295"/>
          </p:nvPr>
        </p:nvSpPr>
        <p:spPr>
          <a:xfrm>
            <a:off x="85725" y="88900"/>
            <a:ext cx="8991600" cy="6756400"/>
          </a:xfrm>
          <a:noFill/>
          <a:ln/>
        </p:spPr>
        <p:txBody>
          <a:bodyPr/>
          <a:lstStyle/>
          <a:p>
            <a:pPr marL="609600" indent="-609600" eaLnBrk="1" hangingPunct="1">
              <a:lnSpc>
                <a:spcPct val="80000"/>
              </a:lnSpc>
            </a:pPr>
            <a:r>
              <a:rPr lang="en-US" sz="2400" b="1" dirty="0" smtClean="0">
                <a:effectLst/>
              </a:rPr>
              <a:t>Exercise 1</a:t>
            </a:r>
          </a:p>
          <a:p>
            <a:pPr marL="990600" lvl="1" indent="-533400"/>
            <a:r>
              <a:rPr lang="en-CA" sz="2100" b="1" dirty="0" smtClean="0">
                <a:effectLst/>
              </a:rPr>
              <a:t>Delivery Status Report, Task 3: Add a </a:t>
            </a:r>
            <a:r>
              <a:rPr lang="en-CA" sz="2100" b="1" dirty="0" err="1" smtClean="0">
                <a:effectLst/>
              </a:rPr>
              <a:t>Tablix</a:t>
            </a:r>
            <a:r>
              <a:rPr lang="en-CA" sz="2100" b="1" dirty="0" smtClean="0">
                <a:effectLst/>
              </a:rPr>
              <a:t> to the Report</a:t>
            </a:r>
            <a:endParaRPr lang="en-US" sz="2100" b="1" dirty="0" smtClean="0">
              <a:effectLst/>
            </a:endParaRPr>
          </a:p>
          <a:p>
            <a:pPr marL="1371600" lvl="2" indent="-457200">
              <a:buFont typeface="Wingdings" pitchFamily="2" charset="2"/>
              <a:buAutoNum type="arabicPeriod" startAt="26"/>
            </a:pPr>
            <a:r>
              <a:rPr lang="en-CA" sz="2000" dirty="0" smtClean="0">
                <a:effectLst/>
              </a:rPr>
              <a:t>Select the </a:t>
            </a:r>
            <a:r>
              <a:rPr lang="en-CA" sz="2000" dirty="0" err="1" smtClean="0">
                <a:effectLst/>
              </a:rPr>
              <a:t>ProblemEMail</a:t>
            </a:r>
            <a:r>
              <a:rPr lang="en-CA" sz="2000" dirty="0" smtClean="0">
                <a:effectLst/>
              </a:rPr>
              <a:t> field in the rightmost cell in the new group footer row.</a:t>
            </a:r>
          </a:p>
          <a:p>
            <a:pPr marL="1371600" lvl="2" indent="-457200">
              <a:buFont typeface="Wingdings" pitchFamily="2" charset="2"/>
              <a:buAutoNum type="arabicPeriod" startAt="26"/>
            </a:pPr>
            <a:r>
              <a:rPr lang="en-CA" sz="2000" dirty="0" smtClean="0">
                <a:effectLst/>
              </a:rPr>
              <a:t>Right-click anywhere in the new group footer row and select </a:t>
            </a:r>
            <a:r>
              <a:rPr lang="en-CA" sz="2000" dirty="0" err="1" smtClean="0">
                <a:effectLst/>
              </a:rPr>
              <a:t>Tablix</a:t>
            </a:r>
            <a:r>
              <a:rPr lang="en-CA" sz="2000" dirty="0" smtClean="0">
                <a:effectLst/>
              </a:rPr>
              <a:t>: Insert Row | Inside Group - Below from the context menu. A new group footer row appears. This row is left blank.</a:t>
            </a:r>
          </a:p>
          <a:p>
            <a:pPr marL="1371600" lvl="2" indent="-457200">
              <a:buFont typeface="Wingdings" pitchFamily="2" charset="2"/>
              <a:buAutoNum type="arabicPeriod" startAt="26"/>
            </a:pPr>
            <a:r>
              <a:rPr lang="en-CA" sz="2000" dirty="0" smtClean="0">
                <a:effectLst/>
              </a:rPr>
              <a:t>Click in the leftmost cell of the top group header row and hold down the mouse button. Drag the mouse to the rightmost cell of the bottom group header row and release the mouse button. You have selected the nine cells in the three group header rows.</a:t>
            </a:r>
          </a:p>
          <a:p>
            <a:pPr marL="1371600" lvl="2" indent="-457200">
              <a:buFont typeface="Wingdings" pitchFamily="2" charset="2"/>
              <a:buAutoNum type="arabicPeriod" startAt="26"/>
            </a:pPr>
            <a:r>
              <a:rPr lang="en-CA" sz="2000" dirty="0" smtClean="0">
                <a:effectLst/>
              </a:rPr>
              <a:t>Modify the following property for these cells:</a:t>
            </a:r>
          </a:p>
          <a:p>
            <a:pPr marL="1371600" lvl="2" indent="-457200">
              <a:buFont typeface="Wingdings" pitchFamily="2" charset="2"/>
              <a:buAutoNum type="arabicPeriod" startAt="26"/>
            </a:pPr>
            <a:endParaRPr lang="en-CA" sz="2000" dirty="0" smtClean="0">
              <a:effectLst/>
            </a:endParaRPr>
          </a:p>
          <a:p>
            <a:pPr marL="1371600" lvl="2" indent="-457200">
              <a:buFont typeface="Wingdings" pitchFamily="2" charset="2"/>
              <a:buAutoNum type="arabicPeriod" startAt="26"/>
            </a:pPr>
            <a:endParaRPr lang="en-CA" sz="2000" dirty="0" smtClean="0">
              <a:effectLst/>
            </a:endParaRPr>
          </a:p>
          <a:p>
            <a:pPr marL="1371600" lvl="2" indent="-457200">
              <a:buFont typeface="Wingdings" pitchFamily="2" charset="2"/>
              <a:buAutoNum type="arabicPeriod" startAt="26"/>
            </a:pPr>
            <a:r>
              <a:rPr lang="en-US" sz="2000" dirty="0" smtClean="0">
                <a:effectLst/>
              </a:rPr>
              <a:t>Repeat Steps 28 and 29 for the six cells in the two group footer rows.</a:t>
            </a:r>
          </a:p>
          <a:p>
            <a:pPr marL="1371600" lvl="2" indent="-457200">
              <a:buFont typeface="Wingdings" pitchFamily="2" charset="2"/>
              <a:buAutoNum type="arabicPeriod" startAt="26"/>
            </a:pPr>
            <a:r>
              <a:rPr lang="en-CA" sz="2000" dirty="0" smtClean="0">
                <a:effectLst/>
              </a:rPr>
              <a:t>Click in the cell containing the [</a:t>
            </a:r>
            <a:r>
              <a:rPr lang="en-CA" sz="2000" dirty="0" err="1" smtClean="0">
                <a:effectLst/>
              </a:rPr>
              <a:t>DeliveryNumber</a:t>
            </a:r>
            <a:r>
              <a:rPr lang="en-CA" sz="2000" dirty="0" smtClean="0">
                <a:effectLst/>
              </a:rPr>
              <a:t>] field. Hold down the shift key and click the cell in the lower-right corner of the </a:t>
            </a:r>
            <a:r>
              <a:rPr lang="en-CA" sz="2000" dirty="0" err="1" smtClean="0">
                <a:effectLst/>
              </a:rPr>
              <a:t>tablix</a:t>
            </a:r>
            <a:r>
              <a:rPr lang="en-CA" sz="2000" dirty="0" smtClean="0">
                <a:effectLst/>
              </a:rPr>
              <a:t>. You have selected all of the cells in the </a:t>
            </a:r>
            <a:r>
              <a:rPr lang="en-CA" sz="2000" dirty="0" err="1" smtClean="0">
                <a:effectLst/>
              </a:rPr>
              <a:t>tablix</a:t>
            </a:r>
            <a:r>
              <a:rPr lang="en-CA" sz="2000" dirty="0" smtClean="0">
                <a:effectLst/>
              </a:rPr>
              <a:t>.</a:t>
            </a:r>
            <a:endParaRPr lang="en-US" sz="2000" dirty="0" smtClean="0">
              <a:effectLst/>
            </a:endParaRPr>
          </a:p>
        </p:txBody>
      </p:sp>
      <p:pic>
        <p:nvPicPr>
          <p:cNvPr id="4098" name="Picture 2"/>
          <p:cNvPicPr>
            <a:picLocks noChangeAspect="1" noChangeArrowheads="1"/>
          </p:cNvPicPr>
          <p:nvPr/>
        </p:nvPicPr>
        <p:blipFill>
          <a:blip r:embed="rId2" cstate="print"/>
          <a:srcRect/>
          <a:stretch>
            <a:fillRect/>
          </a:stretch>
        </p:blipFill>
        <p:spPr bwMode="auto">
          <a:xfrm>
            <a:off x="1565565" y="4267200"/>
            <a:ext cx="4219575" cy="52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4294967295"/>
          </p:nvPr>
        </p:nvSpPr>
        <p:spPr>
          <a:xfrm>
            <a:off x="85725" y="88900"/>
            <a:ext cx="8991600" cy="6756400"/>
          </a:xfrm>
          <a:noFill/>
          <a:ln/>
        </p:spPr>
        <p:txBody>
          <a:bodyPr/>
          <a:lstStyle/>
          <a:p>
            <a:pPr marL="609600" indent="-609600" eaLnBrk="1" hangingPunct="1">
              <a:lnSpc>
                <a:spcPct val="80000"/>
              </a:lnSpc>
            </a:pPr>
            <a:r>
              <a:rPr lang="en-US" sz="2400" b="1" dirty="0" smtClean="0">
                <a:effectLst/>
              </a:rPr>
              <a:t>Exercise 1</a:t>
            </a:r>
          </a:p>
          <a:p>
            <a:pPr marL="990600" lvl="1" indent="-533400"/>
            <a:r>
              <a:rPr lang="en-CA" sz="2100" b="1" dirty="0" smtClean="0">
                <a:effectLst/>
              </a:rPr>
              <a:t>Delivery Status Report, Task 3: Add a </a:t>
            </a:r>
            <a:r>
              <a:rPr lang="en-CA" sz="2100" b="1" dirty="0" err="1" smtClean="0">
                <a:effectLst/>
              </a:rPr>
              <a:t>Tablix</a:t>
            </a:r>
            <a:r>
              <a:rPr lang="en-CA" sz="2100" b="1" dirty="0" smtClean="0">
                <a:effectLst/>
              </a:rPr>
              <a:t> to the Report</a:t>
            </a:r>
            <a:endParaRPr lang="en-US" sz="2100" b="1" dirty="0" smtClean="0">
              <a:effectLst/>
            </a:endParaRPr>
          </a:p>
          <a:p>
            <a:pPr marL="1371600" lvl="2" indent="-457200">
              <a:buFont typeface="Wingdings" pitchFamily="2" charset="2"/>
              <a:buAutoNum type="arabicPeriod" startAt="32"/>
            </a:pPr>
            <a:r>
              <a:rPr lang="en-CA" sz="2000" dirty="0" smtClean="0">
                <a:effectLst/>
              </a:rPr>
              <a:t>Modify the following properties for these cells:</a:t>
            </a:r>
          </a:p>
          <a:p>
            <a:pPr marL="1371600" lvl="2" indent="-457200">
              <a:buFont typeface="Wingdings" pitchFamily="2" charset="2"/>
              <a:buAutoNum type="arabicPeriod" startAt="32"/>
            </a:pPr>
            <a:endParaRPr lang="en-CA" sz="2000" dirty="0" smtClean="0">
              <a:effectLst/>
            </a:endParaRPr>
          </a:p>
          <a:p>
            <a:pPr marL="1371600" lvl="2" indent="-457200">
              <a:buFont typeface="Wingdings" pitchFamily="2" charset="2"/>
              <a:buAutoNum type="arabicPeriod" startAt="32"/>
            </a:pPr>
            <a:endParaRPr lang="en-CA" sz="2000" dirty="0" smtClean="0">
              <a:effectLst/>
            </a:endParaRPr>
          </a:p>
          <a:p>
            <a:pPr marL="1371600" lvl="2" indent="-457200">
              <a:buFont typeface="Wingdings" pitchFamily="2" charset="2"/>
              <a:buAutoNum type="arabicPeriod" startAt="32"/>
            </a:pPr>
            <a:endParaRPr lang="en-CA" sz="2000" dirty="0" smtClean="0">
              <a:effectLst/>
            </a:endParaRPr>
          </a:p>
          <a:p>
            <a:pPr marL="1371600" lvl="2" indent="-457200">
              <a:buFont typeface="Wingdings" pitchFamily="2" charset="2"/>
              <a:buAutoNum type="arabicPeriod" startAt="33"/>
            </a:pPr>
            <a:r>
              <a:rPr lang="en-CA" sz="2000" dirty="0" smtClean="0">
                <a:effectLst/>
              </a:rPr>
              <a:t>Click the gray box in the upper-left corner of the </a:t>
            </a:r>
            <a:r>
              <a:rPr lang="en-CA" sz="2000" dirty="0" err="1" smtClean="0">
                <a:effectLst/>
              </a:rPr>
              <a:t>tablix</a:t>
            </a:r>
            <a:r>
              <a:rPr lang="en-CA" sz="2000" dirty="0" smtClean="0">
                <a:effectLst/>
              </a:rPr>
              <a:t> to select the entire </a:t>
            </a:r>
            <a:r>
              <a:rPr lang="en-CA" sz="2000" dirty="0" err="1" smtClean="0">
                <a:effectLst/>
              </a:rPr>
              <a:t>tablix</a:t>
            </a:r>
            <a:r>
              <a:rPr lang="en-CA" sz="2000" dirty="0" smtClean="0">
                <a:effectLst/>
              </a:rPr>
              <a:t>. Use the sizing handle on the right side of the </a:t>
            </a:r>
            <a:r>
              <a:rPr lang="en-CA" sz="2000" dirty="0" err="1" smtClean="0">
                <a:effectLst/>
              </a:rPr>
              <a:t>tablix</a:t>
            </a:r>
            <a:r>
              <a:rPr lang="en-CA" sz="2000" dirty="0" smtClean="0">
                <a:effectLst/>
              </a:rPr>
              <a:t> to make it as wide as the design surface. </a:t>
            </a:r>
          </a:p>
          <a:p>
            <a:pPr marL="1371600" lvl="2" indent="-457200">
              <a:buFont typeface="Wingdings" pitchFamily="2" charset="2"/>
              <a:buAutoNum type="arabicPeriod" startAt="33"/>
            </a:pPr>
            <a:r>
              <a:rPr lang="en-CA" sz="2000" dirty="0" smtClean="0">
                <a:effectLst/>
              </a:rPr>
              <a:t>Click the Preview tab. Select </a:t>
            </a:r>
            <a:r>
              <a:rPr lang="en-CA" sz="2000" dirty="0" err="1" smtClean="0">
                <a:effectLst/>
              </a:rPr>
              <a:t>Bolimite</a:t>
            </a:r>
            <a:r>
              <a:rPr lang="en-CA" sz="2000" dirty="0" smtClean="0">
                <a:effectLst/>
              </a:rPr>
              <a:t>, Mfg from the Customer drop-down list. Select 2012 from the Year drop-down list. (The year 2012 is already selected for you because you set it up as the default value for the Year parameter.) Click View Report.</a:t>
            </a:r>
          </a:p>
          <a:p>
            <a:pPr marL="1371600" lvl="2" indent="-457200">
              <a:buFont typeface="Wingdings" pitchFamily="2" charset="2"/>
              <a:buAutoNum type="arabicPeriod" startAt="33"/>
            </a:pPr>
            <a:r>
              <a:rPr lang="en-CA" sz="2000" dirty="0" smtClean="0">
                <a:effectLst/>
              </a:rPr>
              <a:t>You may want to return to the Design tab and adjust the size of some of the columns so the data does not wrap within text boxes. </a:t>
            </a:r>
            <a:endParaRPr lang="en-US" sz="2000" dirty="0" smtClean="0">
              <a:effectLst/>
            </a:endParaRPr>
          </a:p>
        </p:txBody>
      </p:sp>
      <p:pic>
        <p:nvPicPr>
          <p:cNvPr id="5122" name="Picture 2"/>
          <p:cNvPicPr>
            <a:picLocks noChangeAspect="1" noChangeArrowheads="1"/>
          </p:cNvPicPr>
          <p:nvPr/>
        </p:nvPicPr>
        <p:blipFill>
          <a:blip r:embed="rId2" cstate="print"/>
          <a:srcRect/>
          <a:stretch>
            <a:fillRect/>
          </a:stretch>
        </p:blipFill>
        <p:spPr bwMode="auto">
          <a:xfrm>
            <a:off x="1565565" y="1357745"/>
            <a:ext cx="4429125" cy="84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4294967295"/>
          </p:nvPr>
        </p:nvSpPr>
        <p:spPr>
          <a:xfrm>
            <a:off x="85725" y="88900"/>
            <a:ext cx="8991600" cy="6756400"/>
          </a:xfrm>
          <a:noFill/>
          <a:ln/>
        </p:spPr>
        <p:txBody>
          <a:bodyPr/>
          <a:lstStyle/>
          <a:p>
            <a:pPr marL="609600" indent="-609600" eaLnBrk="1" hangingPunct="1">
              <a:lnSpc>
                <a:spcPct val="80000"/>
              </a:lnSpc>
            </a:pPr>
            <a:r>
              <a:rPr lang="en-US" sz="2400" b="1" dirty="0" smtClean="0">
                <a:effectLst/>
              </a:rPr>
              <a:t>Exercise 1</a:t>
            </a:r>
          </a:p>
          <a:p>
            <a:pPr marL="990600" lvl="1" indent="-533400"/>
            <a:r>
              <a:rPr lang="en-CA" sz="2200" b="1" dirty="0" smtClean="0">
                <a:effectLst/>
              </a:rPr>
              <a:t>Delivery Status Report, Task 4: Add the Expressions</a:t>
            </a:r>
            <a:endParaRPr lang="en-US" sz="2200" b="1" dirty="0" smtClean="0">
              <a:effectLst/>
            </a:endParaRPr>
          </a:p>
          <a:p>
            <a:pPr marL="1371600" lvl="2" indent="-457200">
              <a:buFont typeface="Wingdings" pitchFamily="2" charset="2"/>
              <a:buAutoNum type="arabicPeriod"/>
            </a:pPr>
            <a:r>
              <a:rPr lang="en-CA" sz="2000" dirty="0" smtClean="0">
                <a:effectLst/>
              </a:rPr>
              <a:t>Click the Design tab.</a:t>
            </a:r>
          </a:p>
          <a:p>
            <a:pPr marL="1371600" lvl="2" indent="-457200">
              <a:buFont typeface="Wingdings" pitchFamily="2" charset="2"/>
              <a:buAutoNum type="arabicPeriod"/>
            </a:pPr>
            <a:r>
              <a:rPr lang="en-CA" sz="2000" dirty="0" smtClean="0">
                <a:effectLst/>
              </a:rPr>
              <a:t>Select the entire </a:t>
            </a:r>
            <a:r>
              <a:rPr lang="en-CA" sz="2000" dirty="0" err="1" smtClean="0">
                <a:effectLst/>
              </a:rPr>
              <a:t>tablix</a:t>
            </a:r>
            <a:r>
              <a:rPr lang="en-CA" sz="2000" dirty="0" smtClean="0">
                <a:effectLst/>
              </a:rPr>
              <a:t>, if it is not selected already. Modify the following properties of the </a:t>
            </a:r>
            <a:r>
              <a:rPr lang="en-CA" sz="2000" dirty="0" err="1" smtClean="0">
                <a:effectLst/>
              </a:rPr>
              <a:t>tablix</a:t>
            </a:r>
            <a:r>
              <a:rPr lang="en-CA" sz="2000" dirty="0" smtClean="0">
                <a:effectLst/>
              </a:rPr>
              <a:t>:</a:t>
            </a: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r>
              <a:rPr lang="en-CA" sz="2000" dirty="0" smtClean="0">
                <a:effectLst/>
              </a:rPr>
              <a:t>Enter the following expression for the Color property of the cell containing the </a:t>
            </a:r>
            <a:r>
              <a:rPr lang="en-CA" sz="2000" dirty="0" err="1" smtClean="0">
                <a:effectLst/>
              </a:rPr>
              <a:t>StatusName</a:t>
            </a:r>
            <a:r>
              <a:rPr lang="en-CA" sz="2000" dirty="0" smtClean="0">
                <a:effectLst/>
              </a:rPr>
              <a:t> field:</a:t>
            </a:r>
          </a:p>
          <a:p>
            <a:pPr marL="1752600" lvl="3" indent="-381000">
              <a:buFont typeface="Wingdings" pitchFamily="2" charset="2"/>
              <a:buNone/>
            </a:pPr>
            <a:r>
              <a:rPr lang="en-CA" sz="1600" dirty="0" smtClean="0">
                <a:effectLst/>
                <a:latin typeface="Courier New" pitchFamily="49" charset="0"/>
              </a:rPr>
              <a:t>= IIF(</a:t>
            </a:r>
            <a:r>
              <a:rPr lang="en-CA" sz="1600" dirty="0" err="1" smtClean="0">
                <a:effectLst/>
                <a:latin typeface="Courier New" pitchFamily="49" charset="0"/>
              </a:rPr>
              <a:t>Fields!StatusName.Value</a:t>
            </a:r>
            <a:r>
              <a:rPr lang="en-CA" sz="1600" dirty="0" smtClean="0">
                <a:effectLst/>
                <a:latin typeface="Courier New" pitchFamily="49" charset="0"/>
              </a:rPr>
              <a:t> = "Delivered", "Green",</a:t>
            </a:r>
          </a:p>
          <a:p>
            <a:pPr marL="1752600" lvl="3" indent="-381000">
              <a:buFont typeface="Wingdings" pitchFamily="2" charset="2"/>
              <a:buNone/>
            </a:pPr>
            <a:r>
              <a:rPr lang="en-CA" sz="1600" dirty="0" smtClean="0">
                <a:effectLst/>
                <a:latin typeface="Courier New" pitchFamily="49" charset="0"/>
              </a:rPr>
              <a:t>IIF(</a:t>
            </a:r>
            <a:r>
              <a:rPr lang="en-CA" sz="1600" dirty="0" err="1" smtClean="0">
                <a:effectLst/>
                <a:latin typeface="Courier New" pitchFamily="49" charset="0"/>
              </a:rPr>
              <a:t>Fields!StatusName.Value</a:t>
            </a:r>
            <a:r>
              <a:rPr lang="en-CA" sz="1600" dirty="0" smtClean="0">
                <a:effectLst/>
                <a:latin typeface="Courier New" pitchFamily="49" charset="0"/>
              </a:rPr>
              <a:t> = "In Route", "Blue", "Red"))</a:t>
            </a:r>
          </a:p>
          <a:p>
            <a:pPr marL="1371600" lvl="2" indent="-457200">
              <a:buFont typeface="Wingdings" pitchFamily="2" charset="2"/>
              <a:buAutoNum type="arabicPeriod"/>
            </a:pPr>
            <a:r>
              <a:rPr lang="en-CA" sz="2000" dirty="0" smtClean="0">
                <a:effectLst/>
              </a:rPr>
              <a:t>Click the gray square to the left of the top group header row so the entire row is selected. Modify the following properties for these cells:</a:t>
            </a:r>
          </a:p>
          <a:p>
            <a:pPr marL="1371600" lvl="2" indent="-457200"/>
            <a:endParaRPr lang="en-US" sz="2000" dirty="0" smtClean="0">
              <a:effectLst/>
            </a:endParaRPr>
          </a:p>
        </p:txBody>
      </p:sp>
      <p:pic>
        <p:nvPicPr>
          <p:cNvPr id="6146" name="Picture 2"/>
          <p:cNvPicPr>
            <a:picLocks noChangeAspect="1" noChangeArrowheads="1"/>
          </p:cNvPicPr>
          <p:nvPr/>
        </p:nvPicPr>
        <p:blipFill>
          <a:blip r:embed="rId2" cstate="print"/>
          <a:srcRect/>
          <a:stretch>
            <a:fillRect/>
          </a:stretch>
        </p:blipFill>
        <p:spPr bwMode="auto">
          <a:xfrm>
            <a:off x="1551711" y="1918855"/>
            <a:ext cx="4648200" cy="1090433"/>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1551710" y="5257800"/>
            <a:ext cx="5400675" cy="134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4294967295"/>
          </p:nvPr>
        </p:nvSpPr>
        <p:spPr>
          <a:xfrm>
            <a:off x="85725" y="88900"/>
            <a:ext cx="8991600" cy="6756400"/>
          </a:xfrm>
          <a:noFill/>
          <a:ln/>
        </p:spPr>
        <p:txBody>
          <a:bodyPr/>
          <a:lstStyle/>
          <a:p>
            <a:pPr marL="609600" indent="-609600" eaLnBrk="1" hangingPunct="1">
              <a:lnSpc>
                <a:spcPct val="80000"/>
              </a:lnSpc>
            </a:pPr>
            <a:r>
              <a:rPr lang="en-US" sz="2400" b="1" dirty="0" smtClean="0">
                <a:effectLst/>
              </a:rPr>
              <a:t>Exercise 1</a:t>
            </a:r>
          </a:p>
          <a:p>
            <a:pPr marL="990600" lvl="1" indent="-533400"/>
            <a:r>
              <a:rPr lang="en-CA" sz="2200" b="1" dirty="0" smtClean="0">
                <a:effectLst/>
              </a:rPr>
              <a:t>Delivery Status Report, Task 4: Add the Expressions</a:t>
            </a:r>
            <a:endParaRPr lang="en-US" sz="2200" b="1" dirty="0" smtClean="0">
              <a:effectLst/>
            </a:endParaRPr>
          </a:p>
          <a:p>
            <a:pPr marL="1371600" lvl="2" indent="-457200">
              <a:buFont typeface="Wingdings" pitchFamily="2" charset="2"/>
              <a:buAutoNum type="arabicPeriod" startAt="5"/>
            </a:pPr>
            <a:r>
              <a:rPr lang="en-CA" sz="2000" dirty="0" smtClean="0">
                <a:effectLst/>
              </a:rPr>
              <a:t>Click and hold down the left mouse button in the cell containing the word “Hub.” Continue to hold down the left mouse button and drag the cursor through the Time In cell to the Time Out cell. All three cells should now be selected. Modify the following property for these cells:</a:t>
            </a: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r>
              <a:rPr lang="en-CA" sz="2000" dirty="0" smtClean="0">
                <a:effectLst/>
              </a:rPr>
              <a:t>Select the following three cells using the same method as in Step 5: “Delivery:”, “[</a:t>
            </a:r>
            <a:r>
              <a:rPr lang="en-CA" sz="2000" dirty="0" err="1" smtClean="0">
                <a:effectLst/>
              </a:rPr>
              <a:t>DeliveryPlanet</a:t>
            </a:r>
            <a:r>
              <a:rPr lang="en-CA" sz="2000" dirty="0" smtClean="0">
                <a:effectLst/>
              </a:rPr>
              <a:t>]”, “[</a:t>
            </a:r>
            <a:r>
              <a:rPr lang="en-CA" sz="2000" dirty="0" err="1" smtClean="0">
                <a:effectLst/>
              </a:rPr>
              <a:t>DeliveryDateTime</a:t>
            </a:r>
            <a:r>
              <a:rPr lang="en-CA" sz="2000" dirty="0" smtClean="0">
                <a:effectLst/>
              </a:rPr>
              <a:t>]”. Modify the following properties for these cells:</a:t>
            </a: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None/>
            </a:pPr>
            <a:endParaRPr lang="en-US" sz="2000" dirty="0" smtClean="0">
              <a:effectLst/>
            </a:endParaRPr>
          </a:p>
        </p:txBody>
      </p:sp>
      <p:pic>
        <p:nvPicPr>
          <p:cNvPr id="110598" name="Picture 6"/>
          <p:cNvPicPr>
            <a:picLocks noChangeAspect="1" noChangeArrowheads="1"/>
          </p:cNvPicPr>
          <p:nvPr/>
        </p:nvPicPr>
        <p:blipFill>
          <a:blip r:embed="rId2" cstate="print"/>
          <a:srcRect/>
          <a:stretch>
            <a:fillRect/>
          </a:stretch>
        </p:blipFill>
        <p:spPr bwMode="auto">
          <a:xfrm>
            <a:off x="1558635" y="4267200"/>
            <a:ext cx="6177280" cy="1219200"/>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cstate="print"/>
          <a:srcRect/>
          <a:stretch>
            <a:fillRect/>
          </a:stretch>
        </p:blipFill>
        <p:spPr bwMode="auto">
          <a:xfrm>
            <a:off x="1551710" y="2514600"/>
            <a:ext cx="3552825"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4294967295"/>
          </p:nvPr>
        </p:nvSpPr>
        <p:spPr>
          <a:xfrm>
            <a:off x="85725" y="88900"/>
            <a:ext cx="8991600" cy="6756400"/>
          </a:xfrm>
          <a:noFill/>
          <a:ln/>
        </p:spPr>
        <p:txBody>
          <a:bodyPr/>
          <a:lstStyle/>
          <a:p>
            <a:pPr marL="609600" indent="-609600" eaLnBrk="1" hangingPunct="1">
              <a:lnSpc>
                <a:spcPct val="80000"/>
              </a:lnSpc>
            </a:pPr>
            <a:r>
              <a:rPr lang="en-US" sz="2400" b="1" dirty="0" smtClean="0">
                <a:effectLst/>
              </a:rPr>
              <a:t>Exercise 1</a:t>
            </a:r>
          </a:p>
          <a:p>
            <a:pPr marL="990600" lvl="1" indent="-533400"/>
            <a:r>
              <a:rPr lang="en-CA" sz="2200" b="1" dirty="0" smtClean="0">
                <a:effectLst/>
              </a:rPr>
              <a:t>Delivery Status Report, Task 4: Add the Expressions</a:t>
            </a:r>
            <a:endParaRPr lang="en-US" sz="2200" b="1" dirty="0" smtClean="0">
              <a:effectLst/>
            </a:endParaRPr>
          </a:p>
          <a:p>
            <a:pPr marL="1371600" lvl="2" indent="-457200">
              <a:buFont typeface="Wingdings" pitchFamily="2" charset="2"/>
              <a:buAutoNum type="arabicPeriod" startAt="7"/>
            </a:pPr>
            <a:r>
              <a:rPr lang="en-CA" sz="2000" dirty="0" smtClean="0">
                <a:effectLst/>
              </a:rPr>
              <a:t>Select the following three cells: “Problem Contact:”, “[</a:t>
            </a:r>
            <a:r>
              <a:rPr lang="en-CA" sz="2000" dirty="0" err="1" smtClean="0">
                <a:effectLst/>
              </a:rPr>
              <a:t>ProblemContact</a:t>
            </a:r>
            <a:r>
              <a:rPr lang="en-CA" sz="2000" dirty="0" smtClean="0">
                <a:effectLst/>
              </a:rPr>
              <a:t>]”, “[</a:t>
            </a:r>
            <a:r>
              <a:rPr lang="en-CA" sz="2000" dirty="0" err="1" smtClean="0">
                <a:effectLst/>
              </a:rPr>
              <a:t>ProblemEmail</a:t>
            </a:r>
            <a:r>
              <a:rPr lang="en-CA" sz="2000" dirty="0" smtClean="0">
                <a:effectLst/>
              </a:rPr>
              <a:t>]”. Modify the following properties for these cells:</a:t>
            </a:r>
          </a:p>
          <a:p>
            <a:pPr marL="1371600" lvl="2" indent="-457200">
              <a:buFont typeface="Wingdings" pitchFamily="2" charset="2"/>
              <a:buAutoNum type="arabicPeriod" startAt="7"/>
            </a:pPr>
            <a:endParaRPr lang="en-CA" sz="2000" dirty="0" smtClean="0">
              <a:effectLst/>
            </a:endParaRPr>
          </a:p>
          <a:p>
            <a:pPr marL="1371600" lvl="2" indent="-457200">
              <a:buFont typeface="Wingdings" pitchFamily="2" charset="2"/>
              <a:buAutoNum type="arabicPeriod" startAt="7"/>
            </a:pPr>
            <a:endParaRPr lang="en-CA" sz="2000" dirty="0" smtClean="0">
              <a:effectLst/>
            </a:endParaRPr>
          </a:p>
          <a:p>
            <a:pPr marL="1371600" lvl="2" indent="-457200">
              <a:buFont typeface="Wingdings" pitchFamily="2" charset="2"/>
              <a:buAutoNum type="arabicPeriod" startAt="7"/>
            </a:pPr>
            <a:endParaRPr lang="en-CA" sz="2000" dirty="0" smtClean="0">
              <a:effectLst/>
            </a:endParaRPr>
          </a:p>
          <a:p>
            <a:pPr marL="1371600" lvl="2" indent="-457200">
              <a:buFont typeface="Wingdings" pitchFamily="2" charset="2"/>
              <a:buAutoNum type="arabicPeriod" startAt="7"/>
            </a:pPr>
            <a:endParaRPr lang="en-CA" sz="2000" dirty="0" smtClean="0">
              <a:effectLst/>
            </a:endParaRPr>
          </a:p>
          <a:p>
            <a:pPr marL="1371600" lvl="2" indent="-457200">
              <a:buFont typeface="Wingdings" pitchFamily="2" charset="2"/>
              <a:buAutoNum type="arabicPeriod" startAt="7"/>
            </a:pPr>
            <a:endParaRPr lang="en-CA" sz="2000" dirty="0" smtClean="0">
              <a:effectLst/>
            </a:endParaRPr>
          </a:p>
          <a:p>
            <a:pPr marL="1371600" lvl="2" indent="-457200">
              <a:buFont typeface="Wingdings" pitchFamily="2" charset="2"/>
              <a:buAutoNum type="arabicPeriod" startAt="7"/>
            </a:pPr>
            <a:r>
              <a:rPr lang="en-CA" sz="2000" dirty="0" smtClean="0">
                <a:effectLst/>
              </a:rPr>
              <a:t>Click the Preview tab. Select </a:t>
            </a:r>
            <a:r>
              <a:rPr lang="en-CA" sz="2000" dirty="0" err="1" smtClean="0">
                <a:effectLst/>
              </a:rPr>
              <a:t>Bolimite</a:t>
            </a:r>
            <a:r>
              <a:rPr lang="en-CA" sz="2000" dirty="0" smtClean="0">
                <a:effectLst/>
              </a:rPr>
              <a:t>, Mfg from the Customer drop-down list and 2012 from the Year drop-down list, if they are not already selected. Click View Report. </a:t>
            </a:r>
          </a:p>
          <a:p>
            <a:pPr marL="1371600" lvl="2" indent="-457200">
              <a:buFont typeface="Wingdings" pitchFamily="2" charset="2"/>
              <a:buAutoNum type="arabicPeriod" startAt="7"/>
            </a:pPr>
            <a:r>
              <a:rPr lang="en-CA" sz="2000" dirty="0" smtClean="0">
                <a:effectLst/>
              </a:rPr>
              <a:t>Select Save All on the toolbar.</a:t>
            </a:r>
            <a:endParaRPr lang="en-US" sz="2000" dirty="0" smtClean="0">
              <a:effectLst/>
            </a:endParaRPr>
          </a:p>
        </p:txBody>
      </p:sp>
      <p:pic>
        <p:nvPicPr>
          <p:cNvPr id="8194" name="Picture 2"/>
          <p:cNvPicPr>
            <a:picLocks noChangeAspect="1" noChangeArrowheads="1"/>
          </p:cNvPicPr>
          <p:nvPr/>
        </p:nvPicPr>
        <p:blipFill>
          <a:blip r:embed="rId2" cstate="print"/>
          <a:srcRect/>
          <a:stretch>
            <a:fillRect/>
          </a:stretch>
        </p:blipFill>
        <p:spPr bwMode="auto">
          <a:xfrm>
            <a:off x="1565565" y="1981200"/>
            <a:ext cx="5600700"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88000"/>
              </a:lnSpc>
              <a:spcBef>
                <a:spcPct val="10000"/>
              </a:spcBef>
            </a:pPr>
            <a:r>
              <a:rPr lang="en-CA" b="1" dirty="0" smtClean="0">
                <a:effectLst/>
              </a:rPr>
              <a:t>The Lost Delivery Report</a:t>
            </a:r>
            <a:endParaRPr lang="en-US" sz="2800" b="1" dirty="0" smtClean="0"/>
          </a:p>
          <a:p>
            <a:pPr marL="1009650" lvl="1" indent="-609600" eaLnBrk="1" hangingPunct="1">
              <a:lnSpc>
                <a:spcPct val="88000"/>
              </a:lnSpc>
              <a:spcBef>
                <a:spcPct val="10000"/>
              </a:spcBef>
            </a:pPr>
            <a:r>
              <a:rPr lang="en-US" sz="2300" b="1" dirty="0" smtClean="0">
                <a:effectLst/>
              </a:rPr>
              <a:t>Features Highlighted</a:t>
            </a:r>
          </a:p>
          <a:p>
            <a:pPr marL="1371600" lvl="2" indent="-457200"/>
            <a:r>
              <a:rPr lang="en-CA" sz="2000" dirty="0" smtClean="0">
                <a:effectLst/>
              </a:rPr>
              <a:t>Using Visual Basic .NET expressions to calculate values in a text box</a:t>
            </a:r>
          </a:p>
          <a:p>
            <a:pPr marL="1371600" lvl="2" indent="-457200"/>
            <a:r>
              <a:rPr lang="en-CA" sz="2000" dirty="0" smtClean="0">
                <a:effectLst/>
              </a:rPr>
              <a:t>Adding static columns to a </a:t>
            </a:r>
            <a:r>
              <a:rPr lang="en-CA" sz="2000" dirty="0" err="1" smtClean="0">
                <a:effectLst/>
              </a:rPr>
              <a:t>tablix</a:t>
            </a:r>
            <a:r>
              <a:rPr lang="en-CA" sz="2000" dirty="0" smtClean="0">
                <a:effectLst/>
              </a:rPr>
              <a:t> functioning as a matrix</a:t>
            </a:r>
          </a:p>
          <a:p>
            <a:pPr marL="1371600" lvl="2" indent="-457200"/>
            <a:r>
              <a:rPr lang="en-CA" sz="2000" dirty="0" smtClean="0">
                <a:effectLst/>
              </a:rPr>
              <a:t>Adding totals to a </a:t>
            </a:r>
            <a:r>
              <a:rPr lang="en-CA" sz="2000" dirty="0" err="1" smtClean="0">
                <a:effectLst/>
              </a:rPr>
              <a:t>tablix</a:t>
            </a:r>
            <a:r>
              <a:rPr lang="en-CA" sz="2000" dirty="0" smtClean="0">
                <a:effectLst/>
              </a:rPr>
              <a:t> functioning as a matrix</a:t>
            </a:r>
          </a:p>
          <a:p>
            <a:pPr marL="1371600" lvl="2" indent="-457200">
              <a:buFont typeface="Wingdings" pitchFamily="2" charset="2"/>
              <a:buNone/>
            </a:pPr>
            <a:endParaRPr lang="en-CA" sz="1200" dirty="0" smtClean="0"/>
          </a:p>
          <a:p>
            <a:pPr marL="1009650" lvl="1" indent="-609600"/>
            <a:r>
              <a:rPr lang="en-US" sz="2300" b="1" dirty="0" smtClean="0">
                <a:effectLst/>
              </a:rPr>
              <a:t>Business Need</a:t>
            </a:r>
            <a:r>
              <a:rPr lang="en-US" sz="2100" b="1" dirty="0" smtClean="0">
                <a:effectLst/>
              </a:rPr>
              <a:t> - </a:t>
            </a:r>
            <a:r>
              <a:rPr lang="en-CA" sz="2000" dirty="0" smtClean="0">
                <a:effectLst/>
              </a:rPr>
              <a:t>The quality assurance department at Galactic Delivery Services would like a report to help them analyze the packages lost during delivery. The report should show the number of packages lost each year at each processing hub. It should break down these numbers by the cause for each loss. It should also show the number of losses by cause as a percentage of the total number of packages lost for each hub.</a:t>
            </a:r>
            <a:endParaRPr lang="en-US" sz="2000" dirty="0" smtClean="0">
              <a:effectLst/>
            </a:endParaRPr>
          </a:p>
          <a:p>
            <a:pPr marL="1009650" lvl="1" indent="-609600" eaLnBrk="1" hangingPunct="1">
              <a:lnSpc>
                <a:spcPct val="88000"/>
              </a:lnSpc>
              <a:spcBef>
                <a:spcPct val="10000"/>
              </a:spcBef>
            </a:pPr>
            <a:endParaRPr lang="en-US" sz="1500" b="1" dirty="0" smtClean="0">
              <a:effectLst/>
            </a:endParaRPr>
          </a:p>
          <a:p>
            <a:pPr marL="1009650" lvl="1" indent="-609600" eaLnBrk="1" hangingPunct="1">
              <a:lnSpc>
                <a:spcPct val="88000"/>
              </a:lnSpc>
              <a:spcBef>
                <a:spcPct val="10000"/>
              </a:spcBef>
            </a:pPr>
            <a:r>
              <a:rPr lang="en-US" sz="2300" b="1" dirty="0" smtClean="0">
                <a:effectLst/>
              </a:rPr>
              <a:t>Task Overview</a:t>
            </a:r>
          </a:p>
          <a:p>
            <a:pPr marL="1371600" lvl="2" indent="-457200">
              <a:buFont typeface="Wingdings" pitchFamily="2" charset="2"/>
              <a:buAutoNum type="arabicPeriod"/>
            </a:pPr>
            <a:r>
              <a:rPr lang="en-CA" sz="2000" dirty="0" smtClean="0">
                <a:effectLst/>
              </a:rPr>
              <a:t>Create a New Report, Create a Dataset, and Add a </a:t>
            </a:r>
            <a:r>
              <a:rPr lang="en-CA" sz="2000" dirty="0" err="1" smtClean="0">
                <a:effectLst/>
              </a:rPr>
              <a:t>Tablix</a:t>
            </a:r>
            <a:r>
              <a:rPr lang="en-CA" sz="2000" dirty="0" smtClean="0">
                <a:effectLst/>
              </a:rPr>
              <a:t> to the Report.</a:t>
            </a:r>
          </a:p>
          <a:p>
            <a:pPr marL="1371600" lvl="2" indent="-457200">
              <a:buFont typeface="Wingdings" pitchFamily="2" charset="2"/>
              <a:buAutoNum type="arabicPeriod"/>
            </a:pPr>
            <a:r>
              <a:rPr lang="en-CA" sz="2000" dirty="0" smtClean="0">
                <a:effectLst/>
              </a:rPr>
              <a:t>Add a Calculated Column to the </a:t>
            </a:r>
            <a:r>
              <a:rPr lang="en-CA" sz="2000" dirty="0" err="1" smtClean="0">
                <a:effectLst/>
              </a:rPr>
              <a:t>Tablix</a:t>
            </a:r>
            <a:r>
              <a:rPr lang="en-CA" sz="2000" dirty="0" smtClean="0">
                <a:effectLst/>
              </a:rPr>
              <a:t>.</a:t>
            </a:r>
          </a:p>
          <a:p>
            <a:pPr marL="1371600" lvl="2" indent="-457200">
              <a:buFont typeface="Wingdings" pitchFamily="2" charset="2"/>
              <a:buAutoNum type="arabicPeriod"/>
            </a:pPr>
            <a:r>
              <a:rPr lang="en-CA" sz="2000" dirty="0" smtClean="0">
                <a:effectLst/>
              </a:rPr>
              <a:t>Add an Indicator and Totals to the </a:t>
            </a:r>
            <a:r>
              <a:rPr lang="en-CA" sz="2000" dirty="0" err="1" smtClean="0">
                <a:effectLst/>
              </a:rPr>
              <a:t>Tablix</a:t>
            </a:r>
            <a:r>
              <a:rPr lang="en-CA" sz="2000" dirty="0" smtClean="0">
                <a:effectLst/>
              </a:rPr>
              <a:t>.</a:t>
            </a:r>
            <a:endParaRPr lang="en-US" sz="2000" dirty="0" smtClean="0">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2</a:t>
            </a:r>
          </a:p>
          <a:p>
            <a:pPr marL="990600" lvl="1" indent="-533400"/>
            <a:r>
              <a:rPr lang="en-CA" sz="2200" b="1" dirty="0" smtClean="0">
                <a:effectLst/>
              </a:rPr>
              <a:t>Lost Delivery Report, Task 1: Create a New Report, Create a Dataset, and Add a </a:t>
            </a:r>
            <a:r>
              <a:rPr lang="en-CA" sz="2200" b="1" dirty="0" err="1" smtClean="0">
                <a:effectLst/>
              </a:rPr>
              <a:t>Tablix</a:t>
            </a:r>
            <a:r>
              <a:rPr lang="en-CA" sz="2200" b="1" dirty="0" smtClean="0">
                <a:effectLst/>
              </a:rPr>
              <a:t> to the Report</a:t>
            </a:r>
            <a:endParaRPr lang="en-US" sz="2200" b="1" dirty="0" smtClean="0">
              <a:effectLst/>
            </a:endParaRPr>
          </a:p>
          <a:p>
            <a:pPr marL="1371600" lvl="2" indent="-457200">
              <a:buFont typeface="Wingdings" pitchFamily="2" charset="2"/>
              <a:buAutoNum type="arabicPeriod"/>
            </a:pPr>
            <a:r>
              <a:rPr lang="en-CA" sz="2000" dirty="0" smtClean="0">
                <a:effectLst/>
              </a:rPr>
              <a:t>Reopen the Chapter09 project, if it was closed.</a:t>
            </a:r>
          </a:p>
          <a:p>
            <a:pPr marL="1371600" lvl="2" indent="-457200">
              <a:buFont typeface="Wingdings" pitchFamily="2" charset="2"/>
              <a:buAutoNum type="arabicPeriod"/>
            </a:pPr>
            <a:r>
              <a:rPr lang="en-CA" sz="2000" dirty="0" smtClean="0">
                <a:effectLst/>
              </a:rPr>
              <a:t>Create a new report called </a:t>
            </a:r>
            <a:r>
              <a:rPr lang="en-CA" sz="2000" dirty="0" err="1" smtClean="0">
                <a:effectLst/>
              </a:rPr>
              <a:t>LostDelivery</a:t>
            </a:r>
            <a:r>
              <a:rPr lang="en-CA" sz="2000" dirty="0" smtClean="0">
                <a:effectLst/>
              </a:rPr>
              <a:t> using the </a:t>
            </a:r>
            <a:r>
              <a:rPr lang="en-CA" sz="2000" dirty="0" err="1" smtClean="0">
                <a:effectLst/>
              </a:rPr>
              <a:t>GDSReport</a:t>
            </a:r>
            <a:r>
              <a:rPr lang="en-CA" sz="2000" dirty="0" smtClean="0">
                <a:effectLst/>
              </a:rPr>
              <a:t> template.</a:t>
            </a:r>
          </a:p>
          <a:p>
            <a:pPr marL="1371600" lvl="2" indent="-457200">
              <a:buFont typeface="Wingdings" pitchFamily="2" charset="2"/>
              <a:buAutoNum type="arabicPeriod"/>
            </a:pPr>
            <a:r>
              <a:rPr lang="en-CA" sz="2000" dirty="0" smtClean="0">
                <a:effectLst/>
              </a:rPr>
              <a:t>Create a new data source called Galactic that references the Galactic shared data source.</a:t>
            </a:r>
          </a:p>
          <a:p>
            <a:pPr marL="1371600" lvl="2" indent="-457200">
              <a:buFont typeface="Wingdings" pitchFamily="2" charset="2"/>
              <a:buAutoNum type="arabicPeriod"/>
            </a:pPr>
            <a:r>
              <a:rPr lang="en-CA" sz="2000" dirty="0" smtClean="0">
                <a:effectLst/>
              </a:rPr>
              <a:t>Create a new dataset called </a:t>
            </a:r>
            <a:r>
              <a:rPr lang="en-CA" sz="2000" dirty="0" err="1" smtClean="0">
                <a:effectLst/>
              </a:rPr>
              <a:t>LostDelivery</a:t>
            </a:r>
            <a:r>
              <a:rPr lang="en-CA" sz="2000" dirty="0" smtClean="0">
                <a:effectLst/>
              </a:rPr>
              <a:t> that calls the </a:t>
            </a:r>
            <a:r>
              <a:rPr lang="en-CA" sz="2000" dirty="0" err="1" smtClean="0">
                <a:effectLst/>
              </a:rPr>
              <a:t>stp_LostDeliveries</a:t>
            </a:r>
            <a:r>
              <a:rPr lang="en-CA" sz="2000" dirty="0" smtClean="0">
                <a:effectLst/>
              </a:rPr>
              <a:t> stored procedure.</a:t>
            </a:r>
          </a:p>
          <a:p>
            <a:pPr marL="1371600" lvl="2" indent="-457200">
              <a:buFont typeface="Wingdings" pitchFamily="2" charset="2"/>
              <a:buAutoNum type="arabicPeriod"/>
            </a:pPr>
            <a:r>
              <a:rPr lang="en-CA" sz="2000" dirty="0" smtClean="0">
                <a:effectLst/>
              </a:rPr>
              <a:t>Use the matrix template to place a </a:t>
            </a:r>
            <a:r>
              <a:rPr lang="en-CA" sz="2000" dirty="0" err="1" smtClean="0">
                <a:effectLst/>
              </a:rPr>
              <a:t>tablix</a:t>
            </a:r>
            <a:r>
              <a:rPr lang="en-CA" sz="2000" dirty="0" smtClean="0">
                <a:effectLst/>
              </a:rPr>
              <a:t> onto the body of the report. </a:t>
            </a:r>
          </a:p>
          <a:p>
            <a:pPr marL="1371600" lvl="2" indent="-457200">
              <a:buFont typeface="Wingdings" pitchFamily="2" charset="2"/>
              <a:buAutoNum type="arabicPeriod"/>
            </a:pPr>
            <a:r>
              <a:rPr lang="en-CA" sz="2000" dirty="0" smtClean="0">
                <a:effectLst/>
              </a:rPr>
              <a:t>Select the Cause field in the Rows cell. Select the Hub field in the Columns cell.</a:t>
            </a:r>
          </a:p>
          <a:p>
            <a:pPr marL="1371600" lvl="2" indent="-457200">
              <a:buFont typeface="Wingdings" pitchFamily="2" charset="2"/>
              <a:buAutoNum type="arabicPeriod"/>
            </a:pPr>
            <a:r>
              <a:rPr lang="en-CA" sz="2000" dirty="0" smtClean="0">
                <a:effectLst/>
              </a:rPr>
              <a:t>Select the </a:t>
            </a:r>
            <a:r>
              <a:rPr lang="en-CA" sz="2000" dirty="0" err="1" smtClean="0">
                <a:effectLst/>
              </a:rPr>
              <a:t>DeliveryNumber</a:t>
            </a:r>
            <a:r>
              <a:rPr lang="en-CA" sz="2000" dirty="0" smtClean="0">
                <a:effectLst/>
              </a:rPr>
              <a:t> field in the Data cell. Use the Expression dialog box to edit the aggregate function in the resulting expression by changing it from Sum to Count.</a:t>
            </a:r>
          </a:p>
          <a:p>
            <a:pPr marL="1371600" lvl="2" indent="-457200">
              <a:buFont typeface="Wingdings" pitchFamily="2" charset="2"/>
              <a:buAutoNum type="arabicPeriod"/>
            </a:pPr>
            <a:r>
              <a:rPr lang="en-CA" sz="2000" dirty="0" smtClean="0">
                <a:effectLst/>
              </a:rPr>
              <a:t>Click in the upper-left cell of the </a:t>
            </a:r>
            <a:r>
              <a:rPr lang="en-CA" sz="2000" dirty="0" err="1" smtClean="0">
                <a:effectLst/>
              </a:rPr>
              <a:t>tablix</a:t>
            </a:r>
            <a:r>
              <a:rPr lang="en-CA" sz="2000" dirty="0" smtClean="0">
                <a:effectLst/>
              </a:rPr>
              <a:t>. Hold down the shift key and click the lower-right cell. All four cells in the </a:t>
            </a:r>
            <a:r>
              <a:rPr lang="en-CA" sz="2000" dirty="0" err="1" smtClean="0">
                <a:effectLst/>
              </a:rPr>
              <a:t>tablix</a:t>
            </a:r>
            <a:r>
              <a:rPr lang="en-CA" sz="2000" dirty="0" smtClean="0">
                <a:effectLst/>
              </a:rPr>
              <a:t> should be selected.</a:t>
            </a:r>
            <a:endParaRPr lang="en-US" sz="2000" dirty="0" smtClean="0">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000" b="1" dirty="0" smtClean="0">
                <a:effectLst/>
              </a:rPr>
              <a:t>Exercise 2</a:t>
            </a:r>
          </a:p>
          <a:p>
            <a:pPr marL="990600" lvl="1" indent="-533400">
              <a:lnSpc>
                <a:spcPct val="90000"/>
              </a:lnSpc>
            </a:pPr>
            <a:r>
              <a:rPr lang="en-CA" sz="2000" b="1" dirty="0" smtClean="0">
                <a:effectLst/>
              </a:rPr>
              <a:t>Lost Delivery Report, Task 1: Create a New Report, Create a Dataset, and Add a </a:t>
            </a:r>
            <a:r>
              <a:rPr lang="en-CA" sz="2000" b="1" dirty="0" err="1" smtClean="0">
                <a:effectLst/>
              </a:rPr>
              <a:t>Tablix</a:t>
            </a:r>
            <a:r>
              <a:rPr lang="en-CA" sz="2000" b="1" dirty="0" smtClean="0">
                <a:effectLst/>
              </a:rPr>
              <a:t> to the Report</a:t>
            </a:r>
            <a:endParaRPr lang="en-US" sz="2000" b="1" dirty="0" smtClean="0">
              <a:effectLst/>
            </a:endParaRPr>
          </a:p>
          <a:p>
            <a:pPr marL="1371600" lvl="2" indent="-457200">
              <a:lnSpc>
                <a:spcPct val="87000"/>
              </a:lnSpc>
              <a:buFont typeface="Wingdings" pitchFamily="2" charset="2"/>
              <a:buAutoNum type="arabicPeriod" startAt="8"/>
            </a:pPr>
            <a:r>
              <a:rPr lang="en-CA" sz="1800" dirty="0" smtClean="0">
                <a:effectLst/>
              </a:rPr>
              <a:t>Modify the following properties of the selected cells:</a:t>
            </a:r>
          </a:p>
          <a:p>
            <a:pPr marL="1371600" lvl="2" indent="-457200">
              <a:lnSpc>
                <a:spcPct val="87000"/>
              </a:lnSpc>
              <a:buFont typeface="Wingdings" pitchFamily="2" charset="2"/>
              <a:buAutoNum type="arabicPeriod" startAt="8"/>
            </a:pPr>
            <a:endParaRPr lang="en-CA" sz="1800" dirty="0" smtClean="0">
              <a:effectLst/>
            </a:endParaRPr>
          </a:p>
          <a:p>
            <a:pPr marL="1371600" lvl="2" indent="-457200">
              <a:lnSpc>
                <a:spcPct val="87000"/>
              </a:lnSpc>
              <a:buFont typeface="Wingdings" pitchFamily="2" charset="2"/>
              <a:buAutoNum type="arabicPeriod" startAt="8"/>
            </a:pPr>
            <a:endParaRPr lang="en-CA" sz="1800" dirty="0" smtClean="0">
              <a:effectLst/>
            </a:endParaRPr>
          </a:p>
          <a:p>
            <a:pPr marL="1371600" lvl="2" indent="-457200">
              <a:lnSpc>
                <a:spcPct val="87000"/>
              </a:lnSpc>
              <a:buFont typeface="Wingdings" pitchFamily="2" charset="2"/>
              <a:buAutoNum type="arabicPeriod" startAt="8"/>
            </a:pPr>
            <a:endParaRPr lang="en-CA" sz="1800" dirty="0" smtClean="0">
              <a:effectLst/>
            </a:endParaRPr>
          </a:p>
          <a:p>
            <a:pPr marL="1371600" lvl="2" indent="-457200">
              <a:lnSpc>
                <a:spcPct val="87000"/>
              </a:lnSpc>
              <a:buFont typeface="Wingdings" pitchFamily="2" charset="2"/>
              <a:buAutoNum type="arabicPeriod" startAt="8"/>
            </a:pPr>
            <a:endParaRPr lang="en-US" sz="2000" dirty="0" smtClean="0">
              <a:effectLst/>
            </a:endParaRPr>
          </a:p>
          <a:p>
            <a:pPr marL="1371600" lvl="2" indent="-457200">
              <a:lnSpc>
                <a:spcPct val="87000"/>
              </a:lnSpc>
              <a:buFont typeface="Wingdings" pitchFamily="2" charset="2"/>
              <a:buAutoNum type="arabicPeriod" startAt="8"/>
            </a:pPr>
            <a:r>
              <a:rPr lang="en-US" sz="2000" dirty="0" smtClean="0">
                <a:effectLst/>
              </a:rPr>
              <a:t>Click outside of the </a:t>
            </a:r>
            <a:r>
              <a:rPr lang="en-US" sz="2000" dirty="0" err="1" smtClean="0">
                <a:effectLst/>
              </a:rPr>
              <a:t>tablix</a:t>
            </a:r>
            <a:r>
              <a:rPr lang="en-US" sz="2000" dirty="0" smtClean="0">
                <a:effectLst/>
              </a:rPr>
              <a:t> to unselect the cells.</a:t>
            </a:r>
          </a:p>
          <a:p>
            <a:pPr marL="1371600" lvl="2" indent="-457200">
              <a:lnSpc>
                <a:spcPct val="87000"/>
              </a:lnSpc>
              <a:buFont typeface="Wingdings" pitchFamily="2" charset="2"/>
              <a:buAutoNum type="arabicPeriod" startAt="8"/>
            </a:pPr>
            <a:r>
              <a:rPr lang="en-US" sz="2000" dirty="0" smtClean="0">
                <a:effectLst/>
              </a:rPr>
              <a:t>Right-click the Hub cell and select </a:t>
            </a:r>
            <a:r>
              <a:rPr lang="en-US" sz="2000" dirty="0" err="1" smtClean="0">
                <a:effectLst/>
              </a:rPr>
              <a:t>Tablix</a:t>
            </a:r>
            <a:r>
              <a:rPr lang="en-US" sz="2000" dirty="0" smtClean="0">
                <a:effectLst/>
              </a:rPr>
              <a:t>: Add Group | Column Group | Parent Group. The </a:t>
            </a:r>
            <a:r>
              <a:rPr lang="en-US" sz="2000" dirty="0" err="1" smtClean="0">
                <a:effectLst/>
              </a:rPr>
              <a:t>Tablix</a:t>
            </a:r>
            <a:r>
              <a:rPr lang="en-US" sz="2000" dirty="0" smtClean="0">
                <a:effectLst/>
              </a:rPr>
              <a:t> group dialog box appears.</a:t>
            </a:r>
          </a:p>
          <a:p>
            <a:pPr marL="1371600" lvl="2" indent="-457200">
              <a:lnSpc>
                <a:spcPct val="87000"/>
              </a:lnSpc>
              <a:buFont typeface="Wingdings" pitchFamily="2" charset="2"/>
              <a:buAutoNum type="arabicPeriod" startAt="8"/>
            </a:pPr>
            <a:r>
              <a:rPr lang="en-US" sz="2000" dirty="0" smtClean="0">
                <a:effectLst/>
              </a:rPr>
              <a:t>Click the Expression (</a:t>
            </a:r>
            <a:r>
              <a:rPr lang="en-US" sz="2000" i="1" dirty="0" err="1" smtClean="0">
                <a:effectLst/>
              </a:rPr>
              <a:t>fx</a:t>
            </a:r>
            <a:r>
              <a:rPr lang="en-US" sz="2000" dirty="0" smtClean="0">
                <a:effectLst/>
              </a:rPr>
              <a:t>) button. The Expression dialog box appears.</a:t>
            </a:r>
          </a:p>
          <a:p>
            <a:pPr marL="1371600" lvl="2" indent="-457200">
              <a:lnSpc>
                <a:spcPct val="87000"/>
              </a:lnSpc>
              <a:buFont typeface="Wingdings" pitchFamily="2" charset="2"/>
              <a:buAutoNum type="arabicPeriod" startAt="8"/>
            </a:pPr>
            <a:r>
              <a:rPr lang="en-US" sz="2000" dirty="0" smtClean="0">
                <a:effectLst/>
              </a:rPr>
              <a:t>Type the following in the Set expression for: </a:t>
            </a:r>
            <a:r>
              <a:rPr lang="en-US" sz="2000" dirty="0" err="1" smtClean="0">
                <a:effectLst/>
              </a:rPr>
              <a:t>GroupExpression</a:t>
            </a:r>
            <a:r>
              <a:rPr lang="en-US" sz="2000" dirty="0" smtClean="0">
                <a:effectLst/>
              </a:rPr>
              <a:t> area to group the values by year:</a:t>
            </a:r>
          </a:p>
          <a:p>
            <a:pPr marL="1371600" lvl="2" indent="-457200">
              <a:lnSpc>
                <a:spcPct val="87000"/>
              </a:lnSpc>
              <a:buFont typeface="Wingdings" pitchFamily="2" charset="2"/>
              <a:buNone/>
            </a:pPr>
            <a:r>
              <a:rPr lang="en-US" sz="2000" dirty="0" smtClean="0">
                <a:effectLst/>
              </a:rPr>
              <a:t>	</a:t>
            </a:r>
            <a:r>
              <a:rPr lang="en-US" sz="1800" dirty="0" smtClean="0">
                <a:effectLst/>
                <a:latin typeface="Courier New" pitchFamily="49" charset="0"/>
              </a:rPr>
              <a:t>=Year(</a:t>
            </a:r>
            <a:r>
              <a:rPr lang="en-US" sz="1800" dirty="0" err="1" smtClean="0">
                <a:effectLst/>
                <a:latin typeface="Courier New" pitchFamily="49" charset="0"/>
              </a:rPr>
              <a:t>Fields!PickupDateTime.Value</a:t>
            </a:r>
            <a:r>
              <a:rPr lang="en-US" sz="1800" dirty="0" smtClean="0">
                <a:effectLst/>
                <a:latin typeface="Courier New" pitchFamily="49" charset="0"/>
              </a:rPr>
              <a:t>)</a:t>
            </a:r>
          </a:p>
          <a:p>
            <a:pPr marL="1371600" lvl="2" indent="-457200">
              <a:lnSpc>
                <a:spcPct val="87000"/>
              </a:lnSpc>
              <a:buFont typeface="Wingdings" pitchFamily="2" charset="2"/>
              <a:buAutoNum type="arabicPeriod" startAt="13"/>
            </a:pPr>
            <a:r>
              <a:rPr lang="en-US" sz="2000" dirty="0" smtClean="0">
                <a:effectLst/>
              </a:rPr>
              <a:t>Click OK to exit the Expression dialog box.</a:t>
            </a:r>
          </a:p>
          <a:p>
            <a:pPr marL="1371600" lvl="2" indent="-457200">
              <a:lnSpc>
                <a:spcPct val="87000"/>
              </a:lnSpc>
              <a:buFont typeface="Wingdings" pitchFamily="2" charset="2"/>
              <a:buAutoNum type="arabicPeriod" startAt="13"/>
            </a:pPr>
            <a:r>
              <a:rPr lang="en-US" sz="2000" dirty="0" smtClean="0">
                <a:effectLst/>
              </a:rPr>
              <a:t>Click OK to exit the </a:t>
            </a:r>
            <a:r>
              <a:rPr lang="en-US" sz="2000" dirty="0" err="1" smtClean="0">
                <a:effectLst/>
              </a:rPr>
              <a:t>Tablix</a:t>
            </a:r>
            <a:r>
              <a:rPr lang="en-US" sz="2000" dirty="0" smtClean="0">
                <a:effectLst/>
              </a:rPr>
              <a:t> group dialog box.</a:t>
            </a:r>
          </a:p>
          <a:p>
            <a:pPr marL="1371600" lvl="2" indent="-457200">
              <a:lnSpc>
                <a:spcPct val="87000"/>
              </a:lnSpc>
              <a:buFont typeface="Wingdings" pitchFamily="2" charset="2"/>
              <a:buAutoNum type="arabicPeriod" startAt="13"/>
            </a:pPr>
            <a:r>
              <a:rPr lang="en-US" sz="2000" dirty="0" smtClean="0">
                <a:effectLst/>
              </a:rPr>
              <a:t>Select the empty cell in the upper-left corner of the </a:t>
            </a:r>
            <a:r>
              <a:rPr lang="en-US" sz="2000" dirty="0" err="1" smtClean="0">
                <a:effectLst/>
              </a:rPr>
              <a:t>tablix</a:t>
            </a:r>
            <a:r>
              <a:rPr lang="en-US" sz="2000" dirty="0" smtClean="0">
                <a:effectLst/>
              </a:rPr>
              <a:t>. Hold down the shift key and click the cell immediately below it. Right-click in this same cell and select </a:t>
            </a:r>
            <a:r>
              <a:rPr lang="en-US" sz="2000" dirty="0" err="1" smtClean="0">
                <a:effectLst/>
              </a:rPr>
              <a:t>Tablix</a:t>
            </a:r>
            <a:r>
              <a:rPr lang="en-US" sz="2000" dirty="0" smtClean="0">
                <a:effectLst/>
              </a:rPr>
              <a:t>: Merge Cells from the context menu.</a:t>
            </a:r>
          </a:p>
        </p:txBody>
      </p:sp>
      <p:pic>
        <p:nvPicPr>
          <p:cNvPr id="9218" name="Picture 2"/>
          <p:cNvPicPr>
            <a:picLocks noChangeAspect="1" noChangeArrowheads="1"/>
          </p:cNvPicPr>
          <p:nvPr/>
        </p:nvPicPr>
        <p:blipFill>
          <a:blip r:embed="rId2" cstate="print"/>
          <a:srcRect/>
          <a:stretch>
            <a:fillRect/>
          </a:stretch>
        </p:blipFill>
        <p:spPr bwMode="auto">
          <a:xfrm>
            <a:off x="1537855" y="1447800"/>
            <a:ext cx="5160579"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2</a:t>
            </a:r>
          </a:p>
          <a:p>
            <a:pPr marL="990600" lvl="1" indent="-533400"/>
            <a:r>
              <a:rPr lang="en-CA" sz="2200" b="1" dirty="0" smtClean="0">
                <a:effectLst/>
              </a:rPr>
              <a:t>Lost Delivery Report, Task 1: Create a New Report, Create a Dataset, and Add a </a:t>
            </a:r>
            <a:r>
              <a:rPr lang="en-CA" sz="2200" b="1" dirty="0" err="1" smtClean="0">
                <a:effectLst/>
              </a:rPr>
              <a:t>Tablix</a:t>
            </a:r>
            <a:r>
              <a:rPr lang="en-CA" sz="2200" b="1" dirty="0" smtClean="0">
                <a:effectLst/>
              </a:rPr>
              <a:t> to the Report</a:t>
            </a:r>
            <a:endParaRPr lang="en-US" sz="2200" b="1" dirty="0" smtClean="0">
              <a:effectLst/>
            </a:endParaRPr>
          </a:p>
          <a:p>
            <a:pPr marL="1371600" lvl="2" indent="-457200">
              <a:lnSpc>
                <a:spcPct val="87000"/>
              </a:lnSpc>
              <a:buFont typeface="Wingdings" pitchFamily="2" charset="2"/>
              <a:buAutoNum type="arabicPeriod" startAt="16"/>
            </a:pPr>
            <a:r>
              <a:rPr lang="en-CA" sz="2000" dirty="0" smtClean="0">
                <a:effectLst/>
              </a:rPr>
              <a:t>Modify the following properties of the text box in the merged cell you just created:</a:t>
            </a:r>
          </a:p>
          <a:p>
            <a:pPr marL="1371600" lvl="2" indent="-457200">
              <a:lnSpc>
                <a:spcPct val="87000"/>
              </a:lnSpc>
              <a:buFont typeface="Wingdings" pitchFamily="2" charset="2"/>
              <a:buAutoNum type="arabicPeriod" startAt="16"/>
            </a:pPr>
            <a:endParaRPr lang="en-CA" sz="2000" dirty="0" smtClean="0">
              <a:effectLst/>
            </a:endParaRPr>
          </a:p>
          <a:p>
            <a:pPr marL="1371600" lvl="2" indent="-457200">
              <a:lnSpc>
                <a:spcPct val="87000"/>
              </a:lnSpc>
              <a:buFont typeface="Wingdings" pitchFamily="2" charset="2"/>
              <a:buAutoNum type="arabicPeriod" startAt="16"/>
            </a:pPr>
            <a:endParaRPr lang="en-CA" sz="2000" dirty="0" smtClean="0">
              <a:effectLst/>
            </a:endParaRPr>
          </a:p>
          <a:p>
            <a:pPr marL="1371600" lvl="2" indent="-457200">
              <a:lnSpc>
                <a:spcPct val="87000"/>
              </a:lnSpc>
              <a:buFont typeface="Wingdings" pitchFamily="2" charset="2"/>
              <a:buAutoNum type="arabicPeriod" startAt="16"/>
            </a:pPr>
            <a:endParaRPr lang="en-CA" sz="2000" dirty="0" smtClean="0">
              <a:effectLst/>
            </a:endParaRPr>
          </a:p>
          <a:p>
            <a:pPr marL="1371600" lvl="2" indent="-457200">
              <a:lnSpc>
                <a:spcPct val="87000"/>
              </a:lnSpc>
              <a:buFont typeface="Wingdings" pitchFamily="2" charset="2"/>
              <a:buAutoNum type="arabicPeriod" startAt="16"/>
            </a:pPr>
            <a:endParaRPr lang="en-CA" sz="2000" dirty="0" smtClean="0">
              <a:effectLst/>
            </a:endParaRPr>
          </a:p>
          <a:p>
            <a:pPr marL="1371600" lvl="2" indent="-457200">
              <a:lnSpc>
                <a:spcPct val="87000"/>
              </a:lnSpc>
              <a:buFont typeface="Wingdings" pitchFamily="2" charset="2"/>
              <a:buAutoNum type="arabicPeriod" startAt="16"/>
            </a:pPr>
            <a:endParaRPr lang="en-CA" sz="2000" dirty="0" smtClean="0">
              <a:effectLst/>
            </a:endParaRPr>
          </a:p>
          <a:p>
            <a:pPr marL="1371600" lvl="2" indent="-457200">
              <a:buFont typeface="Wingdings" pitchFamily="2" charset="2"/>
              <a:buAutoNum type="arabicPeriod" startAt="16"/>
            </a:pPr>
            <a:r>
              <a:rPr lang="en-US" sz="2000" dirty="0" smtClean="0">
                <a:effectLst/>
              </a:rPr>
              <a:t>Modify the following property of the text box in the lower-left corner of the </a:t>
            </a:r>
            <a:r>
              <a:rPr lang="en-US" sz="2000" dirty="0" err="1" smtClean="0">
                <a:effectLst/>
              </a:rPr>
              <a:t>tablix</a:t>
            </a:r>
            <a:r>
              <a:rPr lang="en-US" sz="2000" dirty="0" smtClean="0">
                <a:effectLst/>
              </a:rPr>
              <a:t>:</a:t>
            </a:r>
          </a:p>
          <a:p>
            <a:pPr marL="1371600" lvl="2" indent="-457200">
              <a:buFont typeface="Wingdings" pitchFamily="2" charset="2"/>
              <a:buAutoNum type="arabicPeriod" startAt="16"/>
            </a:pPr>
            <a:endParaRPr lang="en-US" sz="2000" dirty="0" smtClean="0">
              <a:effectLst/>
            </a:endParaRPr>
          </a:p>
          <a:p>
            <a:pPr marL="1371600" lvl="2" indent="-457200">
              <a:lnSpc>
                <a:spcPct val="90000"/>
              </a:lnSpc>
              <a:buFont typeface="Wingdings" pitchFamily="2" charset="2"/>
              <a:buAutoNum type="arabicPeriod" startAt="16"/>
            </a:pPr>
            <a:endParaRPr lang="en-US" sz="2000" dirty="0" smtClean="0">
              <a:effectLst/>
            </a:endParaRPr>
          </a:p>
          <a:p>
            <a:pPr marL="1371600" lvl="2" indent="-457200">
              <a:lnSpc>
                <a:spcPct val="90000"/>
              </a:lnSpc>
              <a:buFont typeface="Wingdings" pitchFamily="2" charset="2"/>
              <a:buAutoNum type="arabicPeriod" startAt="16"/>
            </a:pPr>
            <a:r>
              <a:rPr lang="en-US" sz="2000" dirty="0" smtClean="0">
                <a:effectLst/>
              </a:rPr>
              <a:t>Modify the following properties of the text box in the upper-right corner of the </a:t>
            </a:r>
            <a:r>
              <a:rPr lang="en-US" sz="2000" dirty="0" err="1" smtClean="0">
                <a:effectLst/>
              </a:rPr>
              <a:t>tablix</a:t>
            </a:r>
            <a:r>
              <a:rPr lang="en-US" sz="2000" dirty="0" smtClean="0">
                <a:effectLst/>
              </a:rPr>
              <a:t>:</a:t>
            </a:r>
          </a:p>
          <a:p>
            <a:pPr marL="1371600" lvl="2" indent="-457200"/>
            <a:endParaRPr lang="en-US" sz="2000" dirty="0" smtClean="0">
              <a:effectLst/>
            </a:endParaRPr>
          </a:p>
        </p:txBody>
      </p:sp>
      <p:pic>
        <p:nvPicPr>
          <p:cNvPr id="117766" name="Picture 6"/>
          <p:cNvPicPr>
            <a:picLocks noChangeAspect="1" noChangeArrowheads="1"/>
          </p:cNvPicPr>
          <p:nvPr/>
        </p:nvPicPr>
        <p:blipFill>
          <a:blip r:embed="rId2" cstate="print"/>
          <a:srcRect/>
          <a:stretch>
            <a:fillRect/>
          </a:stretch>
        </p:blipFill>
        <p:spPr bwMode="auto">
          <a:xfrm>
            <a:off x="1574800" y="5410200"/>
            <a:ext cx="3935413" cy="1354138"/>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cstate="print"/>
          <a:srcRect/>
          <a:stretch>
            <a:fillRect/>
          </a:stretch>
        </p:blipFill>
        <p:spPr bwMode="auto">
          <a:xfrm>
            <a:off x="1537855" y="1814945"/>
            <a:ext cx="3962400" cy="1594069"/>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1537855" y="4149435"/>
            <a:ext cx="4486275"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85725" y="76200"/>
            <a:ext cx="8991600" cy="6553200"/>
          </a:xfrm>
        </p:spPr>
        <p:txBody>
          <a:bodyPr/>
          <a:lstStyle/>
          <a:p>
            <a:pPr eaLnBrk="1" hangingPunct="1">
              <a:lnSpc>
                <a:spcPct val="90000"/>
              </a:lnSpc>
            </a:pPr>
            <a:r>
              <a:rPr lang="en-CA" b="1" dirty="0" smtClean="0">
                <a:effectLst/>
              </a:rPr>
              <a:t>Speaking in Code</a:t>
            </a:r>
            <a:endParaRPr lang="en-CA" sz="3600" b="1" dirty="0" smtClean="0"/>
          </a:p>
          <a:p>
            <a:pPr lvl="1">
              <a:lnSpc>
                <a:spcPct val="90000"/>
              </a:lnSpc>
            </a:pPr>
            <a:r>
              <a:rPr lang="en-CA" sz="2600" dirty="0" smtClean="0">
                <a:effectLst/>
              </a:rPr>
              <a:t>One of the features of Reporting Services that gives it a tremendous amount of power and flexibility is its capability to speak in code - Visual Basic .NET code, that is. </a:t>
            </a:r>
          </a:p>
          <a:p>
            <a:pPr lvl="1">
              <a:lnSpc>
                <a:spcPct val="90000"/>
              </a:lnSpc>
            </a:pPr>
            <a:r>
              <a:rPr lang="en-CA" sz="2600" dirty="0" smtClean="0">
                <a:effectLst/>
              </a:rPr>
              <a:t>Valid Visual Basic .NET expressions can be used to control many of the properties of report items. They can even be used to control the query you are using to create your dataset.</a:t>
            </a:r>
          </a:p>
          <a:p>
            <a:pPr lvl="1">
              <a:lnSpc>
                <a:spcPct val="90000"/>
              </a:lnSpc>
            </a:pPr>
            <a:r>
              <a:rPr lang="en-CA" sz="2600" dirty="0" smtClean="0">
                <a:effectLst/>
              </a:rPr>
              <a:t>For more complex tasks, you can embed whole Visual Basic .NET functions in your report. If that isn’t enough, you can access methods from .NET assemblies. </a:t>
            </a:r>
          </a:p>
          <a:p>
            <a:pPr lvl="1">
              <a:lnSpc>
                <a:spcPct val="90000"/>
              </a:lnSpc>
            </a:pPr>
            <a:r>
              <a:rPr lang="en-CA" sz="2600" dirty="0" smtClean="0">
                <a:effectLst/>
              </a:rPr>
              <a:t>These assemblies are not limited to Visual Basic .NET. They can be written in any .NET language, such as C#.</a:t>
            </a:r>
            <a:endParaRPr lang="en-CA" sz="2600" dirty="0" smtClean="0"/>
          </a:p>
          <a:p>
            <a:pPr lvl="1">
              <a:lnSpc>
                <a:spcPct val="90000"/>
              </a:lnSpc>
            </a:pPr>
            <a:endParaRPr lang="en-CA"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smtClean="0">
                <a:effectLst/>
              </a:rPr>
              <a:t>Exercise 2</a:t>
            </a:r>
          </a:p>
          <a:p>
            <a:pPr marL="990600" lvl="1" indent="-533400"/>
            <a:r>
              <a:rPr lang="en-CA" sz="2200" b="1" smtClean="0">
                <a:effectLst/>
              </a:rPr>
              <a:t>Lost Delivery Report, Task 1: Create a New Report, Create a Dataset, and Add a Tablix to the Report</a:t>
            </a:r>
            <a:endParaRPr lang="en-US" sz="2200" b="1" smtClean="0">
              <a:effectLst/>
            </a:endParaRPr>
          </a:p>
          <a:p>
            <a:pPr marL="1371600" lvl="2" indent="-457200">
              <a:buFont typeface="Wingdings" pitchFamily="2" charset="2"/>
              <a:buAutoNum type="arabicPeriod" startAt="19"/>
            </a:pPr>
            <a:r>
              <a:rPr lang="en-CA" sz="2000" smtClean="0">
                <a:effectLst/>
              </a:rPr>
              <a:t>Modify the following properties of the text box in the center of the right-hand column of the tablix:</a:t>
            </a:r>
            <a:endParaRPr lang="en-US" sz="2000" smtClean="0">
              <a:effectLst/>
            </a:endParaRPr>
          </a:p>
          <a:p>
            <a:pPr marL="1371600" lvl="2" indent="-457200">
              <a:buFont typeface="Wingdings" pitchFamily="2" charset="2"/>
              <a:buAutoNum type="arabicPeriod" startAt="19"/>
            </a:pPr>
            <a:endParaRPr lang="en-US" sz="2000" smtClean="0">
              <a:effectLst/>
            </a:endParaRPr>
          </a:p>
          <a:p>
            <a:pPr marL="1371600" lvl="2" indent="-457200">
              <a:buFont typeface="Wingdings" pitchFamily="2" charset="2"/>
              <a:buAutoNum type="arabicPeriod" startAt="19"/>
            </a:pPr>
            <a:endParaRPr lang="en-US" sz="2000" smtClean="0">
              <a:effectLst/>
            </a:endParaRPr>
          </a:p>
          <a:p>
            <a:pPr marL="1371600" lvl="2" indent="-457200">
              <a:buFont typeface="Wingdings" pitchFamily="2" charset="2"/>
              <a:buAutoNum type="arabicPeriod" startAt="19"/>
            </a:pPr>
            <a:endParaRPr lang="en-US" sz="2000" smtClean="0">
              <a:effectLst/>
            </a:endParaRPr>
          </a:p>
          <a:p>
            <a:pPr marL="1371600" lvl="2" indent="-457200">
              <a:buFont typeface="Wingdings" pitchFamily="2" charset="2"/>
              <a:buAutoNum type="arabicPeriod" startAt="19"/>
            </a:pPr>
            <a:endParaRPr lang="en-US" sz="2000" smtClean="0">
              <a:effectLst/>
            </a:endParaRPr>
          </a:p>
          <a:p>
            <a:pPr marL="1371600" lvl="2" indent="-457200">
              <a:buFont typeface="Wingdings" pitchFamily="2" charset="2"/>
              <a:buAutoNum type="arabicPeriod" startAt="19"/>
            </a:pPr>
            <a:endParaRPr lang="en-US" sz="2000" smtClean="0">
              <a:effectLst/>
            </a:endParaRPr>
          </a:p>
          <a:p>
            <a:pPr marL="1371600" lvl="2" indent="-457200">
              <a:buFont typeface="Wingdings" pitchFamily="2" charset="2"/>
              <a:buAutoNum type="arabicPeriod" startAt="19"/>
            </a:pPr>
            <a:endParaRPr lang="en-US" sz="2000" smtClean="0">
              <a:effectLst/>
            </a:endParaRPr>
          </a:p>
          <a:p>
            <a:pPr marL="1371600" lvl="2" indent="-457200">
              <a:buFont typeface="Wingdings" pitchFamily="2" charset="2"/>
              <a:buAutoNum type="arabicPeriod" startAt="19"/>
            </a:pPr>
            <a:r>
              <a:rPr lang="en-US" sz="2000" smtClean="0">
                <a:effectLst/>
              </a:rPr>
              <a:t>Modify the following property of the text box in the lower-right corner of the matrix:</a:t>
            </a:r>
          </a:p>
        </p:txBody>
      </p:sp>
      <p:pic>
        <p:nvPicPr>
          <p:cNvPr id="118790" name="Picture 6"/>
          <p:cNvPicPr>
            <a:picLocks noChangeAspect="1" noChangeArrowheads="1"/>
          </p:cNvPicPr>
          <p:nvPr/>
        </p:nvPicPr>
        <p:blipFill>
          <a:blip r:embed="rId2" cstate="print"/>
          <a:srcRect/>
          <a:stretch>
            <a:fillRect/>
          </a:stretch>
        </p:blipFill>
        <p:spPr bwMode="auto">
          <a:xfrm>
            <a:off x="1524000" y="1993900"/>
            <a:ext cx="4876800" cy="1806575"/>
          </a:xfrm>
          <a:prstGeom prst="rect">
            <a:avLst/>
          </a:prstGeom>
          <a:noFill/>
          <a:ln w="9525">
            <a:noFill/>
            <a:miter lim="800000"/>
            <a:headEnd/>
            <a:tailEnd/>
          </a:ln>
          <a:effectLst/>
        </p:spPr>
      </p:pic>
      <p:pic>
        <p:nvPicPr>
          <p:cNvPr id="118791" name="Picture 7"/>
          <p:cNvPicPr>
            <a:picLocks noChangeAspect="1" noChangeArrowheads="1"/>
          </p:cNvPicPr>
          <p:nvPr/>
        </p:nvPicPr>
        <p:blipFill>
          <a:blip r:embed="rId3" cstate="print"/>
          <a:srcRect/>
          <a:stretch>
            <a:fillRect/>
          </a:stretch>
        </p:blipFill>
        <p:spPr bwMode="auto">
          <a:xfrm>
            <a:off x="1562100" y="4800600"/>
            <a:ext cx="4333875" cy="620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2</a:t>
            </a:r>
          </a:p>
          <a:p>
            <a:pPr marL="990600" lvl="1" indent="-533400"/>
            <a:r>
              <a:rPr lang="en-CA" sz="2200" b="1" dirty="0" smtClean="0">
                <a:effectLst/>
              </a:rPr>
              <a:t>Lost Delivery Report, Task 2: Add a Calculated Column to the </a:t>
            </a:r>
            <a:r>
              <a:rPr lang="en-CA" sz="2200" b="1" dirty="0" err="1" smtClean="0">
                <a:effectLst/>
              </a:rPr>
              <a:t>Tablix</a:t>
            </a:r>
            <a:endParaRPr lang="en-US" sz="2200" b="1" dirty="0" smtClean="0">
              <a:effectLst/>
            </a:endParaRPr>
          </a:p>
          <a:p>
            <a:pPr marL="1371600" lvl="2" indent="-457200">
              <a:lnSpc>
                <a:spcPct val="90000"/>
              </a:lnSpc>
              <a:buFont typeface="Wingdings" pitchFamily="2" charset="2"/>
              <a:buAutoNum type="arabicPeriod"/>
            </a:pPr>
            <a:r>
              <a:rPr lang="en-CA" sz="2000" dirty="0" smtClean="0">
                <a:effectLst/>
              </a:rPr>
              <a:t>Right-click the text box in the lower-right corner of the matrix and select </a:t>
            </a:r>
            <a:r>
              <a:rPr lang="en-CA" sz="2000" dirty="0" err="1" smtClean="0">
                <a:effectLst/>
              </a:rPr>
              <a:t>Tablix</a:t>
            </a:r>
            <a:r>
              <a:rPr lang="en-CA" sz="2000" dirty="0" smtClean="0">
                <a:effectLst/>
              </a:rPr>
              <a:t>: Insert Column | Inside Group - Right from the context menu. A new column is created inside of the Hub group.</a:t>
            </a:r>
          </a:p>
          <a:p>
            <a:pPr marL="1371600" lvl="2" indent="-457200">
              <a:lnSpc>
                <a:spcPct val="90000"/>
              </a:lnSpc>
              <a:buFont typeface="Wingdings" pitchFamily="2" charset="2"/>
              <a:buAutoNum type="arabicPeriod"/>
            </a:pPr>
            <a:r>
              <a:rPr lang="en-CA" sz="2000" dirty="0" smtClean="0">
                <a:effectLst/>
              </a:rPr>
              <a:t>Right-click the same text box and select </a:t>
            </a:r>
            <a:r>
              <a:rPr lang="en-CA" sz="2000" dirty="0" err="1" smtClean="0">
                <a:effectLst/>
              </a:rPr>
              <a:t>Tablix</a:t>
            </a:r>
            <a:r>
              <a:rPr lang="en-CA" sz="2000" dirty="0" smtClean="0">
                <a:effectLst/>
              </a:rPr>
              <a:t>: Insert Row | Outside Group - Above from the context menu. A new row appears above the Cause group.</a:t>
            </a:r>
          </a:p>
          <a:p>
            <a:pPr marL="1371600" lvl="2" indent="-457200">
              <a:lnSpc>
                <a:spcPct val="90000"/>
              </a:lnSpc>
              <a:buFont typeface="Wingdings" pitchFamily="2" charset="2"/>
              <a:buAutoNum type="arabicPeriod"/>
            </a:pPr>
            <a:r>
              <a:rPr lang="en-CA" sz="2000" dirty="0" smtClean="0">
                <a:effectLst/>
              </a:rPr>
              <a:t>Modify the following properties of the new text box in the lower-right corner of the </a:t>
            </a:r>
            <a:r>
              <a:rPr lang="en-CA" sz="2000" dirty="0" err="1" smtClean="0">
                <a:effectLst/>
              </a:rPr>
              <a:t>tablix</a:t>
            </a:r>
            <a:r>
              <a:rPr lang="en-CA" sz="2000" dirty="0" smtClean="0">
                <a:effectLst/>
              </a:rPr>
              <a:t>:</a:t>
            </a:r>
          </a:p>
          <a:p>
            <a:pPr marL="1371600" lvl="2" indent="-457200">
              <a:lnSpc>
                <a:spcPct val="90000"/>
              </a:lnSpc>
              <a:buFont typeface="Wingdings" pitchFamily="2" charset="2"/>
              <a:buAutoNum type="arabicPeriod"/>
            </a:pPr>
            <a:endParaRPr lang="en-CA" sz="2000" dirty="0" smtClean="0">
              <a:effectLst/>
            </a:endParaRPr>
          </a:p>
          <a:p>
            <a:pPr marL="1371600" lvl="2" indent="-457200">
              <a:lnSpc>
                <a:spcPct val="90000"/>
              </a:lnSpc>
              <a:buFont typeface="Wingdings" pitchFamily="2" charset="2"/>
              <a:buAutoNum type="arabicPeriod"/>
            </a:pPr>
            <a:endParaRPr lang="en-CA" sz="2000" dirty="0" smtClean="0">
              <a:effectLst/>
            </a:endParaRPr>
          </a:p>
          <a:p>
            <a:pPr marL="1371600" lvl="2" indent="-457200">
              <a:lnSpc>
                <a:spcPct val="90000"/>
              </a:lnSpc>
              <a:buFont typeface="Wingdings" pitchFamily="2" charset="2"/>
              <a:buAutoNum type="arabicPeriod"/>
            </a:pPr>
            <a:endParaRPr lang="en-CA" dirty="0" smtClean="0">
              <a:effectLst/>
            </a:endParaRPr>
          </a:p>
          <a:p>
            <a:pPr marL="1371600" lvl="2" indent="-457200">
              <a:lnSpc>
                <a:spcPct val="90000"/>
              </a:lnSpc>
              <a:buFont typeface="Wingdings" pitchFamily="2" charset="2"/>
              <a:buAutoNum type="arabicPeriod"/>
            </a:pPr>
            <a:endParaRPr lang="en-CA" sz="1000" dirty="0" smtClean="0">
              <a:effectLst/>
            </a:endParaRPr>
          </a:p>
          <a:p>
            <a:pPr marL="1371600" lvl="2" indent="-457200">
              <a:lnSpc>
                <a:spcPct val="90000"/>
              </a:lnSpc>
              <a:buFont typeface="Wingdings" pitchFamily="2" charset="2"/>
              <a:buAutoNum type="arabicPeriod"/>
            </a:pPr>
            <a:r>
              <a:rPr lang="en-US" sz="2000" dirty="0" smtClean="0">
                <a:effectLst/>
              </a:rPr>
              <a:t>Modify the following properties of the text box immediately above the text box modified in Step 3:</a:t>
            </a:r>
          </a:p>
        </p:txBody>
      </p:sp>
      <p:pic>
        <p:nvPicPr>
          <p:cNvPr id="11266" name="Picture 2"/>
          <p:cNvPicPr>
            <a:picLocks noChangeAspect="1" noChangeArrowheads="1"/>
          </p:cNvPicPr>
          <p:nvPr/>
        </p:nvPicPr>
        <p:blipFill>
          <a:blip r:embed="rId2" cstate="print"/>
          <a:srcRect/>
          <a:stretch>
            <a:fillRect/>
          </a:stretch>
        </p:blipFill>
        <p:spPr bwMode="auto">
          <a:xfrm>
            <a:off x="1551710" y="3567544"/>
            <a:ext cx="5673717" cy="1233055"/>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1551710" y="5419725"/>
            <a:ext cx="4543425" cy="1362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2</a:t>
            </a:r>
          </a:p>
          <a:p>
            <a:pPr marL="990600" lvl="1" indent="-533400"/>
            <a:r>
              <a:rPr lang="en-CA" sz="2200" b="1" dirty="0" smtClean="0">
                <a:effectLst/>
              </a:rPr>
              <a:t>Lost Delivery Report, Task 2: Add a Calculated Column to the </a:t>
            </a:r>
            <a:r>
              <a:rPr lang="en-CA" sz="2200" b="1" dirty="0" err="1" smtClean="0">
                <a:effectLst/>
              </a:rPr>
              <a:t>Tablix</a:t>
            </a:r>
            <a:endParaRPr lang="en-US" sz="2200" b="1" dirty="0" smtClean="0">
              <a:effectLst/>
            </a:endParaRPr>
          </a:p>
          <a:p>
            <a:pPr marL="1371600" lvl="2" indent="-457200">
              <a:buFont typeface="Wingdings" pitchFamily="2" charset="2"/>
              <a:buAutoNum type="arabicPeriod" startAt="5"/>
            </a:pPr>
            <a:r>
              <a:rPr lang="en-CA" sz="2000" dirty="0" smtClean="0">
                <a:effectLst/>
              </a:rPr>
              <a:t>Modify the following properties of the text box immediately to the left of the text box modified in Step 4:</a:t>
            </a: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r>
              <a:rPr lang="en-CA" sz="2000" dirty="0" smtClean="0">
                <a:effectLst/>
              </a:rPr>
              <a:t>Click the Preview tab. The report should appear similar to figure below.</a:t>
            </a:r>
          </a:p>
          <a:p>
            <a:pPr marL="1371600" lvl="2" indent="-457200">
              <a:buFont typeface="Wingdings" pitchFamily="2" charset="2"/>
              <a:buAutoNum type="arabicPeriod" startAt="5"/>
            </a:pPr>
            <a:endParaRPr lang="en-CA" sz="2000" dirty="0" smtClean="0">
              <a:effectLst/>
            </a:endParaRPr>
          </a:p>
          <a:p>
            <a:pPr marL="1371600" lvl="2" indent="-457200"/>
            <a:endParaRPr lang="en-CA" dirty="0" smtClean="0">
              <a:effectLst/>
            </a:endParaRPr>
          </a:p>
          <a:p>
            <a:pPr marL="1371600" lvl="2" indent="-457200"/>
            <a:endParaRPr lang="en-CA" dirty="0" smtClean="0">
              <a:effectLst/>
            </a:endParaRPr>
          </a:p>
          <a:p>
            <a:pPr marL="1371600" lvl="2" indent="-457200"/>
            <a:endParaRPr lang="en-CA" dirty="0" smtClean="0">
              <a:effectLst/>
            </a:endParaRPr>
          </a:p>
          <a:p>
            <a:pPr marL="1371600" lvl="2" indent="-457200"/>
            <a:endParaRPr lang="en-US" dirty="0" smtClean="0">
              <a:effectLst/>
            </a:endParaRPr>
          </a:p>
        </p:txBody>
      </p:sp>
      <p:pic>
        <p:nvPicPr>
          <p:cNvPr id="121861" name="Picture 5"/>
          <p:cNvPicPr>
            <a:picLocks noChangeAspect="1" noChangeArrowheads="1"/>
          </p:cNvPicPr>
          <p:nvPr/>
        </p:nvPicPr>
        <p:blipFill>
          <a:blip r:embed="rId2" cstate="print"/>
          <a:srcRect/>
          <a:stretch>
            <a:fillRect/>
          </a:stretch>
        </p:blipFill>
        <p:spPr bwMode="auto">
          <a:xfrm>
            <a:off x="1536700" y="1879600"/>
            <a:ext cx="4038600" cy="1066800"/>
          </a:xfrm>
          <a:prstGeom prst="rect">
            <a:avLst/>
          </a:prstGeom>
          <a:noFill/>
          <a:ln w="9525">
            <a:noFill/>
            <a:miter lim="800000"/>
            <a:headEnd/>
            <a:tailEnd/>
          </a:ln>
          <a:effectLst/>
        </p:spPr>
      </p:pic>
      <p:pic>
        <p:nvPicPr>
          <p:cNvPr id="12290" name="Picture 2"/>
          <p:cNvPicPr>
            <a:picLocks noChangeAspect="1" noChangeArrowheads="1"/>
          </p:cNvPicPr>
          <p:nvPr/>
        </p:nvPicPr>
        <p:blipFill>
          <a:blip r:embed="rId3" cstate="print"/>
          <a:srcRect/>
          <a:stretch>
            <a:fillRect/>
          </a:stretch>
        </p:blipFill>
        <p:spPr bwMode="auto">
          <a:xfrm>
            <a:off x="1524000" y="3683575"/>
            <a:ext cx="7048500"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2</a:t>
            </a:r>
          </a:p>
          <a:p>
            <a:pPr marL="990600" lvl="1" indent="-533400"/>
            <a:r>
              <a:rPr lang="en-CA" sz="2200" b="1" dirty="0" smtClean="0">
                <a:effectLst/>
              </a:rPr>
              <a:t>Lost Delivery Report, Task 3: Add an Indicator and Totals to the </a:t>
            </a:r>
            <a:r>
              <a:rPr lang="en-CA" sz="2200" b="1" dirty="0" err="1" smtClean="0">
                <a:effectLst/>
              </a:rPr>
              <a:t>Tablix</a:t>
            </a:r>
            <a:endParaRPr lang="en-US" sz="2200" b="1" dirty="0" smtClean="0">
              <a:effectLst/>
            </a:endParaRPr>
          </a:p>
          <a:p>
            <a:pPr marL="1371600" lvl="2" indent="-457200">
              <a:buFont typeface="Wingdings" pitchFamily="2" charset="2"/>
              <a:buAutoNum type="arabicPeriod"/>
            </a:pPr>
            <a:r>
              <a:rPr lang="en-CA" sz="1900" dirty="0" smtClean="0">
                <a:effectLst/>
              </a:rPr>
              <a:t>Return to Design mode.</a:t>
            </a:r>
          </a:p>
          <a:p>
            <a:pPr marL="1371600" lvl="2" indent="-457200">
              <a:buFont typeface="Wingdings" pitchFamily="2" charset="2"/>
              <a:buAutoNum type="arabicPeriod"/>
            </a:pPr>
            <a:r>
              <a:rPr lang="en-CA" sz="1900" dirty="0" smtClean="0">
                <a:effectLst/>
              </a:rPr>
              <a:t>Right-click the text box containing “# Lost” and select </a:t>
            </a:r>
            <a:r>
              <a:rPr lang="en-CA" sz="1900" dirty="0" err="1" smtClean="0">
                <a:effectLst/>
              </a:rPr>
              <a:t>Tablix</a:t>
            </a:r>
            <a:r>
              <a:rPr lang="en-CA" sz="1900" dirty="0" smtClean="0">
                <a:effectLst/>
              </a:rPr>
              <a:t>: Insert Column | Inside Group – Right.</a:t>
            </a:r>
          </a:p>
          <a:p>
            <a:pPr marL="1371600" lvl="2" indent="-457200">
              <a:buFont typeface="Wingdings" pitchFamily="2" charset="2"/>
              <a:buAutoNum type="arabicPeriod"/>
            </a:pPr>
            <a:r>
              <a:rPr lang="en-CA" sz="1900" dirty="0" smtClean="0">
                <a:effectLst/>
              </a:rPr>
              <a:t>Select an Indicator from the Toolbox or Insert tab and place it in the lower of the two new cells you just created.</a:t>
            </a:r>
          </a:p>
          <a:p>
            <a:pPr marL="1371600" lvl="2" indent="-457200">
              <a:buFont typeface="Wingdings" pitchFamily="2" charset="2"/>
              <a:buAutoNum type="arabicPeriod"/>
            </a:pPr>
            <a:r>
              <a:rPr lang="en-CA" sz="1900" dirty="0" smtClean="0">
                <a:effectLst/>
              </a:rPr>
              <a:t>The Select Indicator Type dialog box appears.</a:t>
            </a:r>
          </a:p>
          <a:p>
            <a:pPr marL="1371600" lvl="2" indent="-457200">
              <a:buFont typeface="Wingdings" pitchFamily="2" charset="2"/>
              <a:buAutoNum type="arabicPeriod"/>
            </a:pPr>
            <a:r>
              <a:rPr lang="en-CA" sz="1900" dirty="0" smtClean="0">
                <a:effectLst/>
              </a:rPr>
              <a:t>Select “3 Signs” as shown in figure on next slide.</a:t>
            </a:r>
          </a:p>
          <a:p>
            <a:pPr marL="1371600" lvl="2" indent="-457200">
              <a:buFont typeface="Wingdings" pitchFamily="2" charset="2"/>
              <a:buAutoNum type="arabicPeriod"/>
            </a:pPr>
            <a:r>
              <a:rPr lang="en-CA" sz="1900" dirty="0" smtClean="0">
                <a:effectLst/>
              </a:rPr>
              <a:t>Click OK to exit the Select Indicator Type dialog box.</a:t>
            </a:r>
          </a:p>
          <a:p>
            <a:pPr marL="1371600" lvl="2" indent="-457200">
              <a:buFont typeface="Wingdings" pitchFamily="2" charset="2"/>
              <a:buAutoNum type="arabicPeriod"/>
            </a:pPr>
            <a:r>
              <a:rPr lang="en-CA" sz="1900" dirty="0" smtClean="0">
                <a:effectLst/>
              </a:rPr>
              <a:t>Modify the following properties of the indicator you just created using the Indicator Properties dialog box:</a:t>
            </a:r>
            <a:endParaRPr lang="en-US" sz="1900" dirty="0" smtClean="0">
              <a:effectLst/>
            </a:endParaRPr>
          </a:p>
        </p:txBody>
      </p:sp>
      <p:pic>
        <p:nvPicPr>
          <p:cNvPr id="13314" name="Picture 2"/>
          <p:cNvPicPr>
            <a:picLocks noChangeAspect="1" noChangeArrowheads="1"/>
          </p:cNvPicPr>
          <p:nvPr/>
        </p:nvPicPr>
        <p:blipFill>
          <a:blip r:embed="rId2" cstate="print"/>
          <a:srcRect/>
          <a:stretch>
            <a:fillRect/>
          </a:stretch>
        </p:blipFill>
        <p:spPr bwMode="auto">
          <a:xfrm>
            <a:off x="1551710" y="4468090"/>
            <a:ext cx="4437106"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2</a:t>
            </a:r>
          </a:p>
          <a:p>
            <a:pPr marL="990600" lvl="1" indent="-533400"/>
            <a:r>
              <a:rPr lang="en-CA" sz="2200" b="1" dirty="0" smtClean="0">
                <a:effectLst/>
              </a:rPr>
              <a:t>Lost Delivery Report, Task 3: Add Totals to the </a:t>
            </a:r>
            <a:r>
              <a:rPr lang="en-CA" sz="2200" b="1" dirty="0" err="1" smtClean="0">
                <a:effectLst/>
              </a:rPr>
              <a:t>Tablix</a:t>
            </a:r>
            <a:endParaRPr lang="en-US" sz="2200" b="1" dirty="0" smtClean="0">
              <a:effectLst/>
            </a:endParaRPr>
          </a:p>
          <a:p>
            <a:pPr marL="1371600" lvl="2" indent="-457200">
              <a:buFont typeface="Wingdings" pitchFamily="2" charset="2"/>
              <a:buAutoNum type="arabicPeriod" startAt="7"/>
            </a:pPr>
            <a:endParaRPr lang="en-CA" sz="2000" dirty="0" smtClean="0">
              <a:effectLst/>
            </a:endParaRPr>
          </a:p>
          <a:p>
            <a:pPr marL="1371600" lvl="2" indent="-457200">
              <a:buFont typeface="Wingdings" pitchFamily="2" charset="2"/>
              <a:buAutoNum type="arabicPeriod" startAt="7"/>
            </a:pPr>
            <a:endParaRPr lang="en-CA" sz="2000" dirty="0" smtClean="0">
              <a:effectLst/>
            </a:endParaRPr>
          </a:p>
          <a:p>
            <a:pPr marL="1371600" lvl="2" indent="-457200">
              <a:buFont typeface="Wingdings" pitchFamily="2" charset="2"/>
              <a:buAutoNum type="arabicPeriod" startAt="7"/>
            </a:pPr>
            <a:endParaRPr lang="en-CA" sz="2000" dirty="0" smtClean="0">
              <a:effectLst/>
            </a:endParaRPr>
          </a:p>
          <a:p>
            <a:pPr marL="1371600" lvl="2" indent="-457200">
              <a:buFont typeface="Wingdings" pitchFamily="2" charset="2"/>
              <a:buAutoNum type="arabicPeriod" startAt="7"/>
            </a:pPr>
            <a:endParaRPr lang="en-CA" sz="2000" dirty="0" smtClean="0">
              <a:effectLst/>
            </a:endParaRPr>
          </a:p>
          <a:p>
            <a:pPr marL="1371600" lvl="2" indent="-457200">
              <a:buFont typeface="Wingdings" pitchFamily="2" charset="2"/>
              <a:buAutoNum type="arabicPeriod" startAt="7"/>
            </a:pPr>
            <a:endParaRPr lang="en-US" sz="2000" dirty="0" smtClean="0">
              <a:effectLst/>
            </a:endParaRPr>
          </a:p>
          <a:p>
            <a:pPr marL="1371600" lvl="2" indent="-457200">
              <a:buFont typeface="Wingdings" pitchFamily="2" charset="2"/>
              <a:buAutoNum type="arabicPeriod" startAt="7"/>
            </a:pPr>
            <a:endParaRPr lang="en-US" sz="2000" dirty="0" smtClean="0">
              <a:effectLst/>
            </a:endParaRPr>
          </a:p>
          <a:p>
            <a:pPr marL="1371600" lvl="2" indent="-457200">
              <a:buFont typeface="Wingdings" pitchFamily="2" charset="2"/>
              <a:buAutoNum type="arabicPeriod" startAt="7"/>
            </a:pPr>
            <a:endParaRPr lang="en-US" sz="2000" dirty="0" smtClean="0">
              <a:effectLst/>
            </a:endParaRPr>
          </a:p>
          <a:p>
            <a:pPr marL="1371600" lvl="2" indent="-457200">
              <a:buFont typeface="Wingdings" pitchFamily="2" charset="2"/>
              <a:buAutoNum type="arabicPeriod" startAt="7"/>
            </a:pPr>
            <a:endParaRPr lang="en-US" sz="1200" dirty="0" smtClean="0">
              <a:effectLst/>
            </a:endParaRPr>
          </a:p>
          <a:p>
            <a:pPr marL="1371600" lvl="2" indent="-457200">
              <a:buFont typeface="+mj-lt"/>
              <a:buAutoNum type="arabicPeriod" startAt="8"/>
            </a:pPr>
            <a:r>
              <a:rPr lang="en-CA" sz="2000" dirty="0" smtClean="0">
                <a:effectLst/>
              </a:rPr>
              <a:t>Narrow the column containing the indicator so it is just wide enough for the indictor itself.</a:t>
            </a:r>
          </a:p>
          <a:p>
            <a:pPr marL="1371600" lvl="2" indent="-457200">
              <a:buFont typeface="Wingdings" pitchFamily="2" charset="2"/>
              <a:buAutoNum type="arabicPeriod" startAt="8"/>
            </a:pPr>
            <a:r>
              <a:rPr lang="en-CA" sz="2000" dirty="0" smtClean="0">
                <a:effectLst/>
              </a:rPr>
              <a:t>Right-click the text box in the lower-left corner of the matrix, and select </a:t>
            </a:r>
            <a:r>
              <a:rPr lang="en-CA" sz="2000" dirty="0" err="1" smtClean="0">
                <a:effectLst/>
              </a:rPr>
              <a:t>Tablix</a:t>
            </a:r>
            <a:r>
              <a:rPr lang="en-CA" sz="2000" dirty="0" smtClean="0">
                <a:effectLst/>
              </a:rPr>
              <a:t>: Add Total | After from the context menu. A total row is added at the bottom of the </a:t>
            </a:r>
            <a:r>
              <a:rPr lang="en-CA" sz="2000" dirty="0" err="1" smtClean="0">
                <a:effectLst/>
              </a:rPr>
              <a:t>tablix</a:t>
            </a:r>
            <a:r>
              <a:rPr lang="en-CA" sz="2000" dirty="0" smtClean="0">
                <a:effectLst/>
              </a:rPr>
              <a:t>.</a:t>
            </a:r>
          </a:p>
          <a:p>
            <a:pPr marL="1371600" lvl="2" indent="-457200">
              <a:buFont typeface="Wingdings" pitchFamily="2" charset="2"/>
              <a:buAutoNum type="arabicPeriod" startAt="8"/>
            </a:pPr>
            <a:r>
              <a:rPr lang="en-CA" sz="2000" dirty="0" smtClean="0">
                <a:effectLst/>
              </a:rPr>
              <a:t>Modify the following properties of the text box containing the word “Total”:</a:t>
            </a:r>
          </a:p>
          <a:p>
            <a:pPr marL="1371600" lvl="2" indent="-457200">
              <a:buFont typeface="Wingdings" pitchFamily="2" charset="2"/>
              <a:buAutoNum type="arabicPeriod" startAt="8"/>
            </a:pPr>
            <a:endParaRPr lang="en-US" sz="2000" dirty="0" smtClean="0">
              <a:effectLst/>
            </a:endParaRPr>
          </a:p>
        </p:txBody>
      </p:sp>
      <p:pic>
        <p:nvPicPr>
          <p:cNvPr id="14338" name="Picture 2"/>
          <p:cNvPicPr>
            <a:picLocks noChangeAspect="1" noChangeArrowheads="1"/>
          </p:cNvPicPr>
          <p:nvPr/>
        </p:nvPicPr>
        <p:blipFill>
          <a:blip r:embed="rId2" cstate="print"/>
          <a:srcRect b="25576"/>
          <a:stretch>
            <a:fillRect/>
          </a:stretch>
        </p:blipFill>
        <p:spPr bwMode="auto">
          <a:xfrm>
            <a:off x="2417620" y="914400"/>
            <a:ext cx="4114800" cy="274320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1567294" y="5913923"/>
            <a:ext cx="4667251" cy="8678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2</a:t>
            </a:r>
          </a:p>
          <a:p>
            <a:pPr marL="990600" lvl="1" indent="-533400"/>
            <a:r>
              <a:rPr lang="en-CA" sz="2200" b="1" dirty="0" smtClean="0">
                <a:effectLst/>
              </a:rPr>
              <a:t>Lost Delivery Report, Task 3: Add Totals to the </a:t>
            </a:r>
            <a:r>
              <a:rPr lang="en-CA" sz="2200" b="1" dirty="0" err="1" smtClean="0">
                <a:effectLst/>
              </a:rPr>
              <a:t>Tablix</a:t>
            </a:r>
            <a:endParaRPr lang="en-US" sz="2200" b="1" dirty="0" smtClean="0">
              <a:effectLst/>
            </a:endParaRPr>
          </a:p>
          <a:p>
            <a:pPr marL="1371600" lvl="2" indent="-457200">
              <a:buFont typeface="+mj-lt"/>
              <a:buAutoNum type="arabicPeriod" startAt="11"/>
            </a:pPr>
            <a:r>
              <a:rPr lang="en-CA" sz="2000" dirty="0" smtClean="0">
                <a:effectLst/>
              </a:rPr>
              <a:t>Modify the following properties of the text box at the bottom of the column containing “# Lost”:</a:t>
            </a:r>
          </a:p>
          <a:p>
            <a:pPr marL="1371600" lvl="2" indent="-457200">
              <a:buFont typeface="+mj-lt"/>
              <a:buAutoNum type="arabicPeriod" startAt="11"/>
            </a:pPr>
            <a:endParaRPr lang="en-CA" sz="2000" dirty="0" smtClean="0">
              <a:effectLst/>
            </a:endParaRPr>
          </a:p>
          <a:p>
            <a:pPr marL="1371600" lvl="2" indent="-457200">
              <a:buFont typeface="+mj-lt"/>
              <a:buAutoNum type="arabicPeriod" startAt="11"/>
            </a:pPr>
            <a:endParaRPr lang="en-CA" sz="2000" dirty="0" smtClean="0">
              <a:effectLst/>
            </a:endParaRPr>
          </a:p>
          <a:p>
            <a:pPr marL="1371600" lvl="2" indent="-457200">
              <a:buFont typeface="+mj-lt"/>
              <a:buAutoNum type="arabicPeriod" startAt="11"/>
            </a:pPr>
            <a:endParaRPr lang="en-CA" sz="1000" dirty="0" smtClean="0">
              <a:effectLst/>
            </a:endParaRPr>
          </a:p>
          <a:p>
            <a:pPr marL="1371600" lvl="2" indent="-457200">
              <a:buFont typeface="+mj-lt"/>
              <a:buAutoNum type="arabicPeriod" startAt="11"/>
            </a:pPr>
            <a:r>
              <a:rPr lang="en-CA" sz="2000" dirty="0" smtClean="0">
                <a:effectLst/>
              </a:rPr>
              <a:t>Modify the following properties of the text box at the bottom of the column containing the indicator:</a:t>
            </a:r>
          </a:p>
          <a:p>
            <a:pPr marL="1371600" lvl="2" indent="-457200">
              <a:buFont typeface="+mj-lt"/>
              <a:buAutoNum type="arabicPeriod" startAt="11"/>
            </a:pPr>
            <a:endParaRPr lang="en-CA" sz="2000" dirty="0" smtClean="0">
              <a:effectLst/>
            </a:endParaRPr>
          </a:p>
          <a:p>
            <a:pPr marL="1371600" lvl="2" indent="-457200">
              <a:buFont typeface="+mj-lt"/>
              <a:buAutoNum type="arabicPeriod" startAt="11"/>
            </a:pPr>
            <a:endParaRPr lang="en-CA" sz="2000" dirty="0" smtClean="0">
              <a:effectLst/>
            </a:endParaRPr>
          </a:p>
          <a:p>
            <a:pPr marL="1371600" lvl="2" indent="-457200">
              <a:buFont typeface="+mj-lt"/>
              <a:buAutoNum type="arabicPeriod" startAt="11"/>
            </a:pPr>
            <a:endParaRPr lang="en-CA" sz="2000" dirty="0" smtClean="0">
              <a:effectLst/>
            </a:endParaRPr>
          </a:p>
          <a:p>
            <a:pPr marL="1371600" lvl="2" indent="-457200">
              <a:buFont typeface="+mj-lt"/>
              <a:buAutoNum type="arabicPeriod" startAt="11"/>
            </a:pPr>
            <a:r>
              <a:rPr lang="en-CA" sz="2000" dirty="0" smtClean="0">
                <a:effectLst/>
              </a:rPr>
              <a:t>Modify the following properties of the text box at the bottom of the column containing “% of Column”:</a:t>
            </a:r>
          </a:p>
          <a:p>
            <a:pPr marL="1371600" lvl="2" indent="-457200">
              <a:buFont typeface="+mj-lt"/>
              <a:buAutoNum type="arabicPeriod" startAt="11"/>
            </a:pPr>
            <a:endParaRPr lang="en-CA" sz="2000" dirty="0" smtClean="0">
              <a:effectLst/>
            </a:endParaRPr>
          </a:p>
          <a:p>
            <a:pPr marL="1371600" lvl="2" indent="-457200">
              <a:buFont typeface="+mj-lt"/>
              <a:buAutoNum type="arabicPeriod" startAt="11"/>
            </a:pPr>
            <a:endParaRPr lang="en-CA" sz="2000" dirty="0" smtClean="0">
              <a:effectLst/>
            </a:endParaRPr>
          </a:p>
          <a:p>
            <a:pPr marL="1371600" lvl="2" indent="-457200">
              <a:buFont typeface="+mj-lt"/>
              <a:buAutoNum type="arabicPeriod" startAt="11"/>
            </a:pPr>
            <a:endParaRPr lang="en-CA" sz="1200" dirty="0" smtClean="0">
              <a:effectLst/>
            </a:endParaRPr>
          </a:p>
          <a:p>
            <a:pPr marL="1371600" lvl="2" indent="-457200">
              <a:buFont typeface="+mj-lt"/>
              <a:buAutoNum type="arabicPeriod" startAt="11"/>
            </a:pPr>
            <a:r>
              <a:rPr lang="en-CA" sz="2000" dirty="0" smtClean="0">
                <a:effectLst/>
              </a:rPr>
              <a:t>Right-click the text box in the upper-right corner of the matrix. Select </a:t>
            </a:r>
            <a:r>
              <a:rPr lang="en-CA" sz="2000" dirty="0" err="1" smtClean="0">
                <a:effectLst/>
              </a:rPr>
              <a:t>Tablix</a:t>
            </a:r>
            <a:r>
              <a:rPr lang="en-CA" sz="2000" dirty="0" smtClean="0">
                <a:effectLst/>
              </a:rPr>
              <a:t>: Add Total | After from the context menu. A set of three columns is added at the right of the </a:t>
            </a:r>
            <a:r>
              <a:rPr lang="en-CA" sz="2000" dirty="0" err="1" smtClean="0">
                <a:effectLst/>
              </a:rPr>
              <a:t>tablix</a:t>
            </a:r>
            <a:r>
              <a:rPr lang="en-CA" sz="2000" dirty="0" smtClean="0">
                <a:effectLst/>
              </a:rPr>
              <a:t>.</a:t>
            </a:r>
            <a:endParaRPr lang="en-US" sz="2000" dirty="0" smtClean="0">
              <a:effectLst/>
            </a:endParaRPr>
          </a:p>
        </p:txBody>
      </p:sp>
      <p:pic>
        <p:nvPicPr>
          <p:cNvPr id="15362" name="Picture 2"/>
          <p:cNvPicPr>
            <a:picLocks noChangeAspect="1" noChangeArrowheads="1"/>
          </p:cNvPicPr>
          <p:nvPr/>
        </p:nvPicPr>
        <p:blipFill>
          <a:blip r:embed="rId2" cstate="print"/>
          <a:srcRect/>
          <a:stretch>
            <a:fillRect/>
          </a:stretch>
        </p:blipFill>
        <p:spPr bwMode="auto">
          <a:xfrm>
            <a:off x="1572491" y="1524000"/>
            <a:ext cx="3913909" cy="791577"/>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1551711" y="3124200"/>
            <a:ext cx="3962400" cy="1054867"/>
          </a:xfrm>
          <a:prstGeom prst="rect">
            <a:avLst/>
          </a:prstGeom>
          <a:noFill/>
          <a:ln w="9525">
            <a:noFill/>
            <a:miter lim="800000"/>
            <a:headEnd/>
            <a:tailEnd/>
          </a:ln>
        </p:spPr>
      </p:pic>
      <p:pic>
        <p:nvPicPr>
          <p:cNvPr id="15364" name="Picture 4"/>
          <p:cNvPicPr>
            <a:picLocks noChangeAspect="1" noChangeArrowheads="1"/>
          </p:cNvPicPr>
          <p:nvPr/>
        </p:nvPicPr>
        <p:blipFill>
          <a:blip r:embed="rId4" cstate="print"/>
          <a:srcRect/>
          <a:stretch>
            <a:fillRect/>
          </a:stretch>
        </p:blipFill>
        <p:spPr bwMode="auto">
          <a:xfrm>
            <a:off x="1523999" y="4876800"/>
            <a:ext cx="4705349"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4294967295"/>
          </p:nvPr>
        </p:nvSpPr>
        <p:spPr>
          <a:xfrm>
            <a:off x="58015" y="48490"/>
            <a:ext cx="8991600" cy="6809510"/>
          </a:xfrm>
          <a:noFill/>
          <a:ln/>
        </p:spPr>
        <p:txBody>
          <a:bodyPr/>
          <a:lstStyle/>
          <a:p>
            <a:pPr marL="609600" indent="-609600" eaLnBrk="1" hangingPunct="1">
              <a:lnSpc>
                <a:spcPct val="80000"/>
              </a:lnSpc>
            </a:pPr>
            <a:r>
              <a:rPr lang="en-US" sz="2400" b="1" dirty="0" smtClean="0">
                <a:effectLst/>
              </a:rPr>
              <a:t>Exercise 2</a:t>
            </a:r>
          </a:p>
          <a:p>
            <a:pPr marL="990600" lvl="1" indent="-533400"/>
            <a:r>
              <a:rPr lang="en-CA" sz="2200" b="1" dirty="0" smtClean="0">
                <a:effectLst/>
              </a:rPr>
              <a:t>Lost Delivery Report, Task 3: Add Totals to the </a:t>
            </a:r>
            <a:r>
              <a:rPr lang="en-CA" sz="2200" b="1" dirty="0" err="1" smtClean="0">
                <a:effectLst/>
              </a:rPr>
              <a:t>Tablix</a:t>
            </a:r>
            <a:endParaRPr lang="en-US" sz="2200" b="1" dirty="0" smtClean="0">
              <a:effectLst/>
            </a:endParaRPr>
          </a:p>
          <a:p>
            <a:pPr marL="1371600" lvl="2" indent="-457200">
              <a:buFont typeface="+mj-lt"/>
              <a:buAutoNum type="arabicPeriod" startAt="15"/>
            </a:pPr>
            <a:r>
              <a:rPr lang="en-CA" sz="1900" dirty="0" smtClean="0">
                <a:effectLst/>
              </a:rPr>
              <a:t>Right-click the gray rectangle above the middle of the three new columns. Select Delete Columns from the context menu.</a:t>
            </a:r>
          </a:p>
          <a:p>
            <a:pPr marL="1371600" lvl="2" indent="-457200">
              <a:buFont typeface="+mj-lt"/>
              <a:buAutoNum type="arabicPeriod" startAt="15"/>
            </a:pPr>
            <a:r>
              <a:rPr lang="en-CA" sz="1900" dirty="0" smtClean="0">
                <a:effectLst/>
              </a:rPr>
              <a:t>Right-click the cell in the lower-right corner of the </a:t>
            </a:r>
            <a:r>
              <a:rPr lang="en-CA" sz="1900" dirty="0" err="1" smtClean="0">
                <a:effectLst/>
              </a:rPr>
              <a:t>tablix</a:t>
            </a:r>
            <a:r>
              <a:rPr lang="en-CA" sz="1900" dirty="0" smtClean="0">
                <a:effectLst/>
              </a:rPr>
              <a:t>. Select Expression from the context menu. The Expression dialog box appears.</a:t>
            </a:r>
          </a:p>
          <a:p>
            <a:pPr marL="1371600" lvl="2" indent="-457200">
              <a:buFont typeface="+mj-lt"/>
              <a:buAutoNum type="arabicPeriod" startAt="15"/>
            </a:pPr>
            <a:r>
              <a:rPr lang="en-CA" sz="1900" dirty="0" smtClean="0">
                <a:effectLst/>
              </a:rPr>
              <a:t>Modify the expression to match the following:</a:t>
            </a:r>
          </a:p>
          <a:p>
            <a:pPr marL="1371600" lvl="2" indent="-457200">
              <a:buNone/>
            </a:pPr>
            <a:r>
              <a:rPr lang="en-CA" sz="2000" dirty="0" smtClean="0">
                <a:effectLst/>
              </a:rPr>
              <a:t>	</a:t>
            </a:r>
            <a:r>
              <a:rPr lang="en-CA" sz="1700" dirty="0" smtClean="0">
                <a:effectLst/>
                <a:latin typeface="Courier New" pitchFamily="49" charset="0"/>
                <a:cs typeface="Courier New" pitchFamily="49" charset="0"/>
              </a:rPr>
              <a:t>=Count(</a:t>
            </a:r>
            <a:r>
              <a:rPr lang="en-CA" sz="1700" dirty="0" err="1" smtClean="0">
                <a:effectLst/>
                <a:latin typeface="Courier New" pitchFamily="49" charset="0"/>
                <a:cs typeface="Courier New" pitchFamily="49" charset="0"/>
              </a:rPr>
              <a:t>Fields!DeliveryNumber.Value</a:t>
            </a:r>
            <a:r>
              <a:rPr lang="en-CA" sz="1700" dirty="0" smtClean="0">
                <a:effectLst/>
                <a:latin typeface="Courier New" pitchFamily="49" charset="0"/>
                <a:cs typeface="Courier New" pitchFamily="49" charset="0"/>
              </a:rPr>
              <a:t>)/ Count(</a:t>
            </a:r>
            <a:r>
              <a:rPr lang="en-CA" sz="1700" dirty="0" err="1" smtClean="0">
                <a:effectLst/>
                <a:latin typeface="Courier New" pitchFamily="49" charset="0"/>
                <a:cs typeface="Courier New" pitchFamily="49" charset="0"/>
              </a:rPr>
              <a:t>Fields!DeliveryNumber.Value</a:t>
            </a:r>
            <a:r>
              <a:rPr lang="en-CA" sz="1700" dirty="0" smtClean="0">
                <a:effectLst/>
                <a:latin typeface="Courier New" pitchFamily="49" charset="0"/>
                <a:cs typeface="Courier New" pitchFamily="49" charset="0"/>
              </a:rPr>
              <a:t>, "</a:t>
            </a:r>
            <a:r>
              <a:rPr lang="en-CA" sz="1700" b="1" dirty="0" err="1" smtClean="0">
                <a:effectLst/>
                <a:latin typeface="Courier New" pitchFamily="49" charset="0"/>
                <a:cs typeface="Courier New" pitchFamily="49" charset="0"/>
              </a:rPr>
              <a:t>LostDelivery</a:t>
            </a:r>
            <a:r>
              <a:rPr lang="en-CA" sz="1700" dirty="0" smtClean="0">
                <a:effectLst/>
                <a:latin typeface="Courier New" pitchFamily="49" charset="0"/>
                <a:cs typeface="Courier New" pitchFamily="49" charset="0"/>
              </a:rPr>
              <a:t>")</a:t>
            </a:r>
          </a:p>
          <a:p>
            <a:pPr marL="1371600" lvl="2" indent="-457200">
              <a:buNone/>
            </a:pPr>
            <a:r>
              <a:rPr lang="en-CA" sz="1900" dirty="0" smtClean="0">
                <a:effectLst/>
              </a:rPr>
              <a:t>	The change is the scope parameter in the second Count() aggregate function.</a:t>
            </a:r>
          </a:p>
          <a:p>
            <a:pPr marL="1371600" lvl="2" indent="-457200">
              <a:buFont typeface="+mj-lt"/>
              <a:buAutoNum type="arabicPeriod" startAt="18"/>
            </a:pPr>
            <a:r>
              <a:rPr lang="en-CA" sz="1900" dirty="0" smtClean="0">
                <a:effectLst/>
              </a:rPr>
              <a:t>Click OK to exit the Expression dialog box.</a:t>
            </a:r>
          </a:p>
          <a:p>
            <a:pPr marL="1371600" lvl="2" indent="-457200">
              <a:buFont typeface="+mj-lt"/>
              <a:buAutoNum type="arabicPeriod" startAt="18"/>
            </a:pPr>
            <a:r>
              <a:rPr lang="en-CA" sz="1900" dirty="0" smtClean="0">
                <a:effectLst/>
              </a:rPr>
              <a:t>Right-click the cell immediately above the cell you modified in Steps 16–18. Select Expression from the context menu. The Expression dialog box appears.</a:t>
            </a:r>
          </a:p>
          <a:p>
            <a:pPr marL="1371600" lvl="2" indent="-457200">
              <a:buFont typeface="+mj-lt"/>
              <a:buAutoNum type="arabicPeriod" startAt="18"/>
            </a:pPr>
            <a:r>
              <a:rPr lang="en-CA" sz="1900" dirty="0" smtClean="0">
                <a:effectLst/>
              </a:rPr>
              <a:t>Modify the expression to match the following:</a:t>
            </a:r>
          </a:p>
          <a:p>
            <a:pPr marL="1371600" lvl="2" indent="-457200">
              <a:buNone/>
            </a:pPr>
            <a:r>
              <a:rPr lang="en-CA" sz="2000" dirty="0" smtClean="0">
                <a:effectLst/>
                <a:latin typeface="Courier New" pitchFamily="49" charset="0"/>
                <a:cs typeface="Courier New" pitchFamily="49" charset="0"/>
              </a:rPr>
              <a:t>	</a:t>
            </a:r>
            <a:r>
              <a:rPr lang="en-CA" sz="1700" dirty="0" smtClean="0">
                <a:effectLst/>
                <a:latin typeface="Courier New" pitchFamily="49" charset="0"/>
                <a:cs typeface="Courier New" pitchFamily="49" charset="0"/>
              </a:rPr>
              <a:t>=Count(</a:t>
            </a:r>
            <a:r>
              <a:rPr lang="en-CA" sz="1700" dirty="0" err="1" smtClean="0">
                <a:effectLst/>
                <a:latin typeface="Courier New" pitchFamily="49" charset="0"/>
                <a:cs typeface="Courier New" pitchFamily="49" charset="0"/>
              </a:rPr>
              <a:t>Fields!DeliveryNumber.Value</a:t>
            </a:r>
            <a:r>
              <a:rPr lang="en-CA" sz="1700" dirty="0" smtClean="0">
                <a:effectLst/>
                <a:latin typeface="Courier New" pitchFamily="49" charset="0"/>
                <a:cs typeface="Courier New" pitchFamily="49" charset="0"/>
              </a:rPr>
              <a:t>)/ Count(</a:t>
            </a:r>
            <a:r>
              <a:rPr lang="en-CA" sz="1700" dirty="0" err="1" smtClean="0">
                <a:effectLst/>
                <a:latin typeface="Courier New" pitchFamily="49" charset="0"/>
                <a:cs typeface="Courier New" pitchFamily="49" charset="0"/>
              </a:rPr>
              <a:t>Fields!DeliveryNumber.Value</a:t>
            </a:r>
            <a:r>
              <a:rPr lang="en-CA" sz="1700" dirty="0" smtClean="0">
                <a:effectLst/>
                <a:latin typeface="Courier New" pitchFamily="49" charset="0"/>
                <a:cs typeface="Courier New" pitchFamily="49" charset="0"/>
              </a:rPr>
              <a:t>, "</a:t>
            </a:r>
            <a:r>
              <a:rPr lang="en-CA" sz="1700" dirty="0" err="1" smtClean="0">
                <a:effectLst/>
                <a:latin typeface="Courier New" pitchFamily="49" charset="0"/>
                <a:cs typeface="Courier New" pitchFamily="49" charset="0"/>
              </a:rPr>
              <a:t>LostDelivery</a:t>
            </a:r>
            <a:r>
              <a:rPr lang="en-CA" sz="1700" dirty="0" smtClean="0">
                <a:effectLst/>
                <a:latin typeface="Courier New" pitchFamily="49" charset="0"/>
                <a:cs typeface="Courier New" pitchFamily="49" charset="0"/>
              </a:rPr>
              <a:t>")</a:t>
            </a:r>
          </a:p>
          <a:p>
            <a:pPr marL="1371600" lvl="2" indent="-457200">
              <a:buNone/>
            </a:pPr>
            <a:r>
              <a:rPr lang="en-CA" sz="1900" dirty="0" smtClean="0">
                <a:effectLst/>
              </a:rPr>
              <a:t>	The change is the scope parameter in the second Count() aggregate function.</a:t>
            </a:r>
          </a:p>
          <a:p>
            <a:pPr marL="1371600" lvl="2" indent="-457200">
              <a:buNone/>
            </a:pPr>
            <a:r>
              <a:rPr lang="en-CA" sz="1900" dirty="0" smtClean="0">
                <a:effectLst/>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2</a:t>
            </a:r>
          </a:p>
          <a:p>
            <a:pPr marL="990600" lvl="1" indent="-533400"/>
            <a:r>
              <a:rPr lang="en-CA" sz="2200" b="1" dirty="0" smtClean="0">
                <a:effectLst/>
              </a:rPr>
              <a:t>Lost Delivery Report, Task 3: Add Totals to the </a:t>
            </a:r>
            <a:r>
              <a:rPr lang="en-CA" sz="2200" b="1" dirty="0" err="1" smtClean="0">
                <a:effectLst/>
              </a:rPr>
              <a:t>Tablix</a:t>
            </a:r>
            <a:endParaRPr lang="en-US" sz="2200" b="1" dirty="0" smtClean="0">
              <a:effectLst/>
            </a:endParaRPr>
          </a:p>
          <a:p>
            <a:pPr marL="1371600" lvl="2" indent="-457200">
              <a:buFont typeface="+mj-lt"/>
              <a:buAutoNum type="arabicPeriod" startAt="21"/>
            </a:pPr>
            <a:r>
              <a:rPr lang="en-CA" sz="2000" dirty="0" smtClean="0">
                <a:effectLst/>
              </a:rPr>
              <a:t>Click OK to exit the Expression dialog box</a:t>
            </a:r>
          </a:p>
          <a:p>
            <a:pPr marL="1371600" lvl="2" indent="-457200">
              <a:buFont typeface="+mj-lt"/>
              <a:buAutoNum type="arabicPeriod" startAt="21"/>
            </a:pPr>
            <a:r>
              <a:rPr lang="en-CA" sz="2000" dirty="0" smtClean="0">
                <a:effectLst/>
              </a:rPr>
              <a:t>Enter </a:t>
            </a:r>
            <a:r>
              <a:rPr lang="en-CA" sz="2000" b="1" dirty="0" smtClean="0">
                <a:effectLst/>
              </a:rPr>
              <a:t>% of Column</a:t>
            </a:r>
            <a:r>
              <a:rPr lang="en-CA" sz="2000" dirty="0" smtClean="0">
                <a:effectLst/>
              </a:rPr>
              <a:t> in the text box immediately above the text box you modified in Steps 19–21.</a:t>
            </a:r>
          </a:p>
          <a:p>
            <a:pPr marL="1371600" lvl="2" indent="-457200">
              <a:buFont typeface="+mj-lt"/>
              <a:buAutoNum type="arabicPeriod" startAt="21"/>
            </a:pPr>
            <a:r>
              <a:rPr lang="en-CA" sz="2000" dirty="0" smtClean="0">
                <a:effectLst/>
              </a:rPr>
              <a:t>Enter </a:t>
            </a:r>
            <a:r>
              <a:rPr lang="en-CA" sz="2000" b="1" dirty="0" smtClean="0">
                <a:effectLst/>
              </a:rPr>
              <a:t># Lost</a:t>
            </a:r>
            <a:r>
              <a:rPr lang="en-CA" sz="2000" dirty="0" smtClean="0">
                <a:effectLst/>
              </a:rPr>
              <a:t> in the text box to the left of the text box you modified in Step 22.</a:t>
            </a:r>
          </a:p>
          <a:p>
            <a:pPr marL="1371600" lvl="2" indent="-457200">
              <a:buFont typeface="+mj-lt"/>
              <a:buAutoNum type="arabicPeriod" startAt="21"/>
            </a:pPr>
            <a:r>
              <a:rPr lang="en-CA" sz="2000" dirty="0" smtClean="0">
                <a:effectLst/>
              </a:rPr>
              <a:t>When completed, your report layout should appear similar to figure below.</a:t>
            </a:r>
          </a:p>
          <a:p>
            <a:pPr marL="1371600" lvl="2" indent="-457200">
              <a:buFont typeface="+mj-lt"/>
              <a:buAutoNum type="arabicPeriod" startAt="21"/>
            </a:pPr>
            <a:r>
              <a:rPr lang="en-CA" sz="2000" dirty="0" smtClean="0">
                <a:effectLst/>
              </a:rPr>
              <a:t>Preview/Run the report. </a:t>
            </a:r>
          </a:p>
          <a:p>
            <a:pPr marL="1371600" lvl="2" indent="-457200">
              <a:buFont typeface="+mj-lt"/>
              <a:buAutoNum type="arabicPeriod" startAt="21"/>
            </a:pPr>
            <a:r>
              <a:rPr lang="en-CA" sz="2000" dirty="0" smtClean="0">
                <a:effectLst/>
              </a:rPr>
              <a:t>Save the report.</a:t>
            </a:r>
            <a:endParaRPr lang="en-CA" sz="1700" dirty="0" smtClean="0">
              <a:effectLst/>
              <a:latin typeface="Courier New" pitchFamily="49" charset="0"/>
              <a:cs typeface="Courier New" pitchFamily="49" charset="0"/>
            </a:endParaRPr>
          </a:p>
        </p:txBody>
      </p:sp>
      <p:pic>
        <p:nvPicPr>
          <p:cNvPr id="16386" name="Picture 2"/>
          <p:cNvPicPr>
            <a:picLocks noChangeAspect="1" noChangeArrowheads="1"/>
          </p:cNvPicPr>
          <p:nvPr/>
        </p:nvPicPr>
        <p:blipFill>
          <a:blip r:embed="rId2" cstate="print"/>
          <a:srcRect/>
          <a:stretch>
            <a:fillRect/>
          </a:stretch>
        </p:blipFill>
        <p:spPr bwMode="auto">
          <a:xfrm>
            <a:off x="4307883" y="3401291"/>
            <a:ext cx="4808408"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88000"/>
              </a:lnSpc>
              <a:spcBef>
                <a:spcPct val="10000"/>
              </a:spcBef>
            </a:pPr>
            <a:r>
              <a:rPr lang="en-CA" b="1" dirty="0" smtClean="0">
                <a:effectLst/>
              </a:rPr>
              <a:t>The Customer List Report - Revisited</a:t>
            </a:r>
            <a:endParaRPr lang="en-US" sz="2800" b="1" dirty="0" smtClean="0"/>
          </a:p>
          <a:p>
            <a:pPr marL="1009650" lvl="1" indent="-609600" eaLnBrk="1" hangingPunct="1">
              <a:lnSpc>
                <a:spcPct val="88000"/>
              </a:lnSpc>
              <a:spcBef>
                <a:spcPct val="10000"/>
              </a:spcBef>
            </a:pPr>
            <a:r>
              <a:rPr lang="en-US" sz="2300" b="1" dirty="0" smtClean="0">
                <a:effectLst/>
              </a:rPr>
              <a:t>Features Highlighted</a:t>
            </a:r>
          </a:p>
          <a:p>
            <a:pPr marL="1371600" lvl="2" indent="-457200"/>
            <a:r>
              <a:rPr lang="en-CA" sz="2000" dirty="0" smtClean="0">
                <a:effectLst/>
              </a:rPr>
              <a:t>Copying a report between projects</a:t>
            </a:r>
          </a:p>
          <a:p>
            <a:pPr marL="1371600" lvl="2" indent="-457200"/>
            <a:r>
              <a:rPr lang="en-CA" sz="2000" dirty="0" smtClean="0">
                <a:effectLst/>
              </a:rPr>
              <a:t>Using Visual Basic .NET expressions to specify a dataset query</a:t>
            </a:r>
          </a:p>
          <a:p>
            <a:pPr marL="1009650" lvl="1" indent="-609600"/>
            <a:r>
              <a:rPr lang="en-US" sz="2300" b="1" dirty="0" smtClean="0">
                <a:effectLst/>
              </a:rPr>
              <a:t>Business Need</a:t>
            </a:r>
            <a:r>
              <a:rPr lang="en-US" sz="2100" b="1" dirty="0" smtClean="0">
                <a:effectLst/>
              </a:rPr>
              <a:t> - </a:t>
            </a:r>
            <a:r>
              <a:rPr lang="en-CA" sz="2000" dirty="0" smtClean="0">
                <a:effectLst/>
              </a:rPr>
              <a:t>The Customer List Report we developed for the Galactic Delivery Services accounting department has proved to be popular. Several other departments would like similar reports to help them track their own lists of email contacts. Rather than create separate reports for each department, which would be hard to maintain, the IT manager has asked for one  report that enables the user to select which type of contact they want to view.</a:t>
            </a:r>
            <a:endParaRPr lang="en-US" sz="2000" b="1" dirty="0" smtClean="0">
              <a:effectLst/>
            </a:endParaRPr>
          </a:p>
          <a:p>
            <a:pPr marL="1009650" lvl="1" indent="-609600" eaLnBrk="1" hangingPunct="1">
              <a:lnSpc>
                <a:spcPct val="88000"/>
              </a:lnSpc>
              <a:spcBef>
                <a:spcPct val="10000"/>
              </a:spcBef>
            </a:pPr>
            <a:r>
              <a:rPr lang="en-US" sz="2300" b="1" dirty="0" smtClean="0">
                <a:effectLst/>
              </a:rPr>
              <a:t>Task Overview</a:t>
            </a:r>
          </a:p>
          <a:p>
            <a:pPr marL="1371600" lvl="2" indent="-457200">
              <a:buFont typeface="Wingdings" pitchFamily="2" charset="2"/>
              <a:buAutoNum type="arabicPeriod"/>
            </a:pPr>
            <a:r>
              <a:rPr lang="en-CA" sz="2000" dirty="0" smtClean="0">
                <a:effectLst/>
              </a:rPr>
              <a:t>Copy the Report from the Chapter04 Project and Add It to the Chapter09 Project.</a:t>
            </a:r>
          </a:p>
          <a:p>
            <a:pPr marL="1371600" lvl="2" indent="-457200">
              <a:buFont typeface="Wingdings" pitchFamily="2" charset="2"/>
              <a:buAutoNum type="arabicPeriod"/>
            </a:pPr>
            <a:r>
              <a:rPr lang="en-CA" sz="2000" dirty="0" smtClean="0">
                <a:effectLst/>
              </a:rPr>
              <a:t>Add a Report Parameter and Modify the Dataset to Use the Report Parameter.</a:t>
            </a:r>
            <a:endParaRPr lang="en-US" sz="2000" dirty="0" smtClean="0">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3</a:t>
            </a:r>
          </a:p>
          <a:p>
            <a:pPr marL="990600" lvl="1" indent="-533400"/>
            <a:r>
              <a:rPr lang="en-CA" sz="2100" b="1" dirty="0" smtClean="0">
                <a:effectLst/>
              </a:rPr>
              <a:t>Customer List Report - Revisited, Task 1: Copy the Report from the Chapter04 Project and Add It to the Chapter08 Project</a:t>
            </a:r>
            <a:endParaRPr lang="en-US" sz="2100" b="1" dirty="0" smtClean="0">
              <a:effectLst/>
            </a:endParaRPr>
          </a:p>
          <a:p>
            <a:pPr marL="1371600" lvl="2" indent="-457200">
              <a:buFont typeface="Wingdings" pitchFamily="2" charset="2"/>
              <a:buAutoNum type="arabicPeriod"/>
            </a:pPr>
            <a:r>
              <a:rPr lang="en-CA" sz="2000" dirty="0" smtClean="0">
                <a:effectLst/>
              </a:rPr>
              <a:t>Use Windows Explorer to copy the report definition file for the Customer List Report (Customer List.rdl) from the Chapter04 project folder and paste it in the Chapter09 project folder. Both of these folders should be found under My Documents in the Visual Studio 2010\Projects\MSSQLRS folder.</a:t>
            </a:r>
          </a:p>
          <a:p>
            <a:pPr marL="1371600" lvl="2" indent="-457200">
              <a:buFont typeface="Wingdings" pitchFamily="2" charset="2"/>
              <a:buAutoNum type="arabicPeriod"/>
            </a:pPr>
            <a:r>
              <a:rPr lang="en-CA" sz="2000" dirty="0" smtClean="0">
                <a:effectLst/>
              </a:rPr>
              <a:t>In Report Designer, reopen the Chapter09 project, if it was closed.</a:t>
            </a:r>
          </a:p>
          <a:p>
            <a:pPr marL="1371600" lvl="2" indent="-457200">
              <a:buFont typeface="Wingdings" pitchFamily="2" charset="2"/>
              <a:buAutoNum type="arabicPeriod"/>
            </a:pPr>
            <a:r>
              <a:rPr lang="en-CA" sz="2000" dirty="0" smtClean="0">
                <a:effectLst/>
              </a:rPr>
              <a:t>Right-click the Reports folder in the Solution Explorer and select Add | Existing Item from the context menu. The Add Existing Item - Chapter09 dialog box appears.</a:t>
            </a:r>
          </a:p>
          <a:p>
            <a:pPr marL="1371600" lvl="2" indent="-457200">
              <a:buFont typeface="Wingdings" pitchFamily="2" charset="2"/>
              <a:buAutoNum type="arabicPeriod"/>
            </a:pPr>
            <a:r>
              <a:rPr lang="en-CA" sz="2000" dirty="0" smtClean="0">
                <a:effectLst/>
              </a:rPr>
              <a:t>Make sure you are looking at the Chapter09 folder in the dialog box and select the Customer List.rdl file. Click Add to exit the Add Existing Item - Chapter08 dialog box.</a:t>
            </a:r>
          </a:p>
          <a:p>
            <a:pPr marL="1371600" lvl="2" indent="-457200">
              <a:buFont typeface="Wingdings" pitchFamily="2" charset="2"/>
              <a:buAutoNum type="arabicPeriod"/>
            </a:pPr>
            <a:r>
              <a:rPr lang="en-CA" sz="2000" dirty="0" smtClean="0">
                <a:effectLst/>
              </a:rPr>
              <a:t>Double-click the Customer List.rdl entry in the Solution Explorer to open the report definition.</a:t>
            </a:r>
          </a:p>
          <a:p>
            <a:pPr marL="1371600" lvl="2" indent="-457200">
              <a:buFont typeface="Wingdings" pitchFamily="2" charset="2"/>
              <a:buAutoNum type="arabicPeriod"/>
            </a:pPr>
            <a:r>
              <a:rPr lang="en-CA" sz="2000" dirty="0" smtClean="0">
                <a:effectLst/>
              </a:rPr>
              <a:t>Click the Preview tab to show this report is functioning properly in the Chapter08 project.</a:t>
            </a:r>
            <a:endParaRPr lang="en-US" sz="2000" dirty="0" smtClean="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85725" y="76200"/>
            <a:ext cx="8991600" cy="6705600"/>
          </a:xfrm>
        </p:spPr>
        <p:txBody>
          <a:bodyPr/>
          <a:lstStyle/>
          <a:p>
            <a:pPr marL="609600" indent="-609600" eaLnBrk="1" hangingPunct="1">
              <a:lnSpc>
                <a:spcPct val="88000"/>
              </a:lnSpc>
              <a:spcBef>
                <a:spcPct val="10000"/>
              </a:spcBef>
            </a:pPr>
            <a:r>
              <a:rPr lang="en-CA" b="1" dirty="0" smtClean="0">
                <a:effectLst/>
              </a:rPr>
              <a:t>The Delivery Status Report</a:t>
            </a:r>
            <a:endParaRPr lang="en-US" sz="2800" b="1" dirty="0" smtClean="0"/>
          </a:p>
          <a:p>
            <a:pPr marL="1009650" lvl="1" indent="-609600" eaLnBrk="1" hangingPunct="1">
              <a:lnSpc>
                <a:spcPct val="88000"/>
              </a:lnSpc>
              <a:spcBef>
                <a:spcPct val="10000"/>
              </a:spcBef>
            </a:pPr>
            <a:r>
              <a:rPr lang="en-US" sz="2300" b="1" dirty="0" smtClean="0">
                <a:effectLst/>
              </a:rPr>
              <a:t>Features Highlighted</a:t>
            </a:r>
          </a:p>
          <a:p>
            <a:pPr marL="1371600" lvl="2" indent="-457200">
              <a:lnSpc>
                <a:spcPct val="88000"/>
              </a:lnSpc>
              <a:spcBef>
                <a:spcPct val="10000"/>
              </a:spcBef>
            </a:pPr>
            <a:r>
              <a:rPr lang="en-CA" sz="2000" dirty="0" smtClean="0">
                <a:effectLst/>
              </a:rPr>
              <a:t>Using the label property of a parameter</a:t>
            </a:r>
          </a:p>
          <a:p>
            <a:pPr marL="1371600" lvl="2" indent="-457200">
              <a:lnSpc>
                <a:spcPct val="88000"/>
              </a:lnSpc>
              <a:spcBef>
                <a:spcPct val="10000"/>
              </a:spcBef>
            </a:pPr>
            <a:r>
              <a:rPr lang="en-CA" sz="2000" dirty="0" smtClean="0">
                <a:effectLst/>
              </a:rPr>
              <a:t>Using multiline headers and footers</a:t>
            </a:r>
          </a:p>
          <a:p>
            <a:pPr marL="1371600" lvl="2" indent="-457200">
              <a:lnSpc>
                <a:spcPct val="88000"/>
              </a:lnSpc>
              <a:spcBef>
                <a:spcPct val="10000"/>
              </a:spcBef>
            </a:pPr>
            <a:r>
              <a:rPr lang="en-CA" sz="2000" dirty="0" smtClean="0">
                <a:effectLst/>
              </a:rPr>
              <a:t>Using Visual Basic .NET expressions to control properties</a:t>
            </a:r>
          </a:p>
          <a:p>
            <a:pPr marL="1371600" lvl="2" indent="-457200">
              <a:lnSpc>
                <a:spcPct val="88000"/>
              </a:lnSpc>
              <a:spcBef>
                <a:spcPct val="10000"/>
              </a:spcBef>
            </a:pPr>
            <a:r>
              <a:rPr lang="en-CA" sz="2000" dirty="0" smtClean="0">
                <a:effectLst/>
              </a:rPr>
              <a:t>Specifying scope in aggregate functions</a:t>
            </a:r>
            <a:endParaRPr lang="en-CA" sz="2000" dirty="0" smtClean="0"/>
          </a:p>
          <a:p>
            <a:pPr marL="1009650" lvl="1" indent="-609600">
              <a:lnSpc>
                <a:spcPct val="90000"/>
              </a:lnSpc>
              <a:spcBef>
                <a:spcPct val="10000"/>
              </a:spcBef>
            </a:pPr>
            <a:r>
              <a:rPr lang="en-US" sz="2300" b="1" dirty="0" smtClean="0">
                <a:effectLst/>
              </a:rPr>
              <a:t>Business Need</a:t>
            </a:r>
            <a:r>
              <a:rPr lang="en-US" sz="2100" b="1" dirty="0" smtClean="0">
                <a:effectLst/>
              </a:rPr>
              <a:t> - </a:t>
            </a:r>
            <a:r>
              <a:rPr lang="en-CA" sz="1800" dirty="0" smtClean="0">
                <a:effectLst/>
              </a:rPr>
              <a:t>The customer service department at Galactic Delivery Services (GDS) would like a report to check on the status of deliveries for a customer. The customer service representative should be able to select a customer and a year, and then see all the deliveries for that customer in that year. The hubs each package went through as it was in transit should be listed. The status for packages that have been delivered should show up in green. The status for packages still en route should be blue. The status for packages that have been lost should be red. In case of a problem, the name and email address of the person to be contacted at that customer site should appear below the entry for each lost package.</a:t>
            </a:r>
            <a:endParaRPr lang="en-US" sz="1800" dirty="0" smtClean="0">
              <a:effectLst/>
            </a:endParaRPr>
          </a:p>
          <a:p>
            <a:pPr marL="1009650" lvl="1" indent="-609600" eaLnBrk="1" hangingPunct="1">
              <a:lnSpc>
                <a:spcPct val="88000"/>
              </a:lnSpc>
              <a:spcBef>
                <a:spcPct val="10000"/>
              </a:spcBef>
            </a:pPr>
            <a:r>
              <a:rPr lang="en-US" sz="2300" b="1" dirty="0" smtClean="0">
                <a:effectLst/>
              </a:rPr>
              <a:t>Task Overview</a:t>
            </a:r>
          </a:p>
          <a:p>
            <a:pPr marL="1371600" lvl="2" indent="-457200">
              <a:lnSpc>
                <a:spcPct val="88000"/>
              </a:lnSpc>
              <a:spcBef>
                <a:spcPct val="10000"/>
              </a:spcBef>
              <a:buFont typeface="Wingdings" pitchFamily="2" charset="2"/>
              <a:buAutoNum type="arabicPeriod"/>
            </a:pPr>
            <a:r>
              <a:rPr lang="en-CA" sz="2000" dirty="0" smtClean="0">
                <a:effectLst/>
              </a:rPr>
              <a:t>Create a New Report and Two Datasets.</a:t>
            </a:r>
          </a:p>
          <a:p>
            <a:pPr marL="1371600" lvl="2" indent="-457200">
              <a:lnSpc>
                <a:spcPct val="88000"/>
              </a:lnSpc>
              <a:spcBef>
                <a:spcPct val="10000"/>
              </a:spcBef>
              <a:buFont typeface="Wingdings" pitchFamily="2" charset="2"/>
              <a:buAutoNum type="arabicPeriod"/>
            </a:pPr>
            <a:r>
              <a:rPr lang="en-CA" sz="2000" dirty="0" smtClean="0">
                <a:effectLst/>
              </a:rPr>
              <a:t>Set Up the Report Parameters and Place the Titles on the Report Layout.</a:t>
            </a:r>
          </a:p>
          <a:p>
            <a:pPr marL="1371600" lvl="2" indent="-457200">
              <a:lnSpc>
                <a:spcPct val="88000"/>
              </a:lnSpc>
              <a:spcBef>
                <a:spcPct val="10000"/>
              </a:spcBef>
              <a:buFont typeface="Wingdings" pitchFamily="2" charset="2"/>
              <a:buAutoNum type="arabicPeriod"/>
            </a:pPr>
            <a:r>
              <a:rPr lang="en-CA" sz="2000" dirty="0" smtClean="0">
                <a:effectLst/>
              </a:rPr>
              <a:t>Add a </a:t>
            </a:r>
            <a:r>
              <a:rPr lang="en-CA" sz="2000" dirty="0" err="1" smtClean="0">
                <a:effectLst/>
              </a:rPr>
              <a:t>Tablix</a:t>
            </a:r>
            <a:r>
              <a:rPr lang="en-CA" sz="2000" dirty="0" smtClean="0">
                <a:effectLst/>
              </a:rPr>
              <a:t> to the Report.</a:t>
            </a:r>
          </a:p>
          <a:p>
            <a:pPr marL="1371600" lvl="2" indent="-457200">
              <a:lnSpc>
                <a:spcPct val="88000"/>
              </a:lnSpc>
              <a:spcBef>
                <a:spcPct val="10000"/>
              </a:spcBef>
              <a:buFont typeface="Wingdings" pitchFamily="2" charset="2"/>
              <a:buAutoNum type="arabicPeriod"/>
            </a:pPr>
            <a:r>
              <a:rPr lang="en-CA" sz="2000" dirty="0" smtClean="0">
                <a:effectLst/>
              </a:rPr>
              <a:t>Add the Expressions.</a:t>
            </a:r>
            <a:endParaRPr lang="en-US" sz="2000" dirty="0" smtClean="0">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3</a:t>
            </a:r>
          </a:p>
          <a:p>
            <a:pPr marL="990600" lvl="1" indent="-533400"/>
            <a:r>
              <a:rPr lang="en-CA" sz="2100" b="1" dirty="0" smtClean="0">
                <a:effectLst/>
              </a:rPr>
              <a:t>Customer List Report—Revisited, Task 2: Add a Report Parameter and Modify the Dataset to Use the Report Parameter</a:t>
            </a:r>
            <a:endParaRPr lang="en-US" sz="2100" b="1" dirty="0" smtClean="0">
              <a:effectLst/>
            </a:endParaRPr>
          </a:p>
          <a:p>
            <a:pPr marL="1371600" lvl="2" indent="-457200">
              <a:buFont typeface="Wingdings" pitchFamily="2" charset="2"/>
              <a:buAutoNum type="arabicPeriod"/>
            </a:pPr>
            <a:r>
              <a:rPr lang="en-CA" sz="2000" dirty="0" smtClean="0">
                <a:effectLst/>
              </a:rPr>
              <a:t>Click the Design tab.</a:t>
            </a:r>
          </a:p>
          <a:p>
            <a:pPr marL="1371600" lvl="2" indent="-457200">
              <a:buFont typeface="Wingdings" pitchFamily="2" charset="2"/>
              <a:buAutoNum type="arabicPeriod"/>
            </a:pPr>
            <a:r>
              <a:rPr lang="en-CA" sz="2000" dirty="0" smtClean="0">
                <a:effectLst/>
              </a:rPr>
              <a:t>Right-click the Parameters item in the Report Data window. Select Add Parameter from the context menu. The Report Parameter Properties dialog box appears.</a:t>
            </a:r>
          </a:p>
          <a:p>
            <a:pPr marL="1371600" lvl="2" indent="-457200">
              <a:buFont typeface="Wingdings" pitchFamily="2" charset="2"/>
              <a:buAutoNum type="arabicPeriod"/>
            </a:pPr>
            <a:r>
              <a:rPr lang="en-CA" sz="2000" dirty="0" smtClean="0">
                <a:effectLst/>
              </a:rPr>
              <a:t>Modify the properties for this new report parameter as follows:</a:t>
            </a: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800" dirty="0" smtClean="0">
              <a:effectLst/>
            </a:endParaRPr>
          </a:p>
          <a:p>
            <a:pPr marL="1371600" lvl="2" indent="-457200">
              <a:buFont typeface="Wingdings" pitchFamily="2" charset="2"/>
              <a:buNone/>
            </a:pPr>
            <a:r>
              <a:rPr lang="en-US" sz="2000" dirty="0" smtClean="0">
                <a:effectLst/>
              </a:rPr>
              <a:t>	On the Available Values page, add the following rows to the grid at the bottom of the dialog box:</a:t>
            </a:r>
          </a:p>
        </p:txBody>
      </p:sp>
      <p:pic>
        <p:nvPicPr>
          <p:cNvPr id="129028" name="Picture 4"/>
          <p:cNvPicPr>
            <a:picLocks noChangeAspect="1" noChangeArrowheads="1"/>
          </p:cNvPicPr>
          <p:nvPr/>
        </p:nvPicPr>
        <p:blipFill>
          <a:blip r:embed="rId2" cstate="print"/>
          <a:srcRect/>
          <a:stretch>
            <a:fillRect/>
          </a:stretch>
        </p:blipFill>
        <p:spPr bwMode="auto">
          <a:xfrm>
            <a:off x="1578265" y="5835351"/>
            <a:ext cx="3797300" cy="911814"/>
          </a:xfrm>
          <a:prstGeom prst="rect">
            <a:avLst/>
          </a:prstGeom>
          <a:noFill/>
          <a:ln w="9525">
            <a:noFill/>
            <a:miter lim="800000"/>
            <a:headEnd/>
            <a:tailEnd/>
          </a:ln>
          <a:effectLst/>
        </p:spPr>
      </p:pic>
      <p:pic>
        <p:nvPicPr>
          <p:cNvPr id="17410" name="Picture 2"/>
          <p:cNvPicPr>
            <a:picLocks noChangeAspect="1" noChangeArrowheads="1"/>
          </p:cNvPicPr>
          <p:nvPr/>
        </p:nvPicPr>
        <p:blipFill>
          <a:blip r:embed="rId3" cstate="print"/>
          <a:srcRect/>
          <a:stretch>
            <a:fillRect/>
          </a:stretch>
        </p:blipFill>
        <p:spPr bwMode="auto">
          <a:xfrm>
            <a:off x="1565564" y="3172690"/>
            <a:ext cx="4240149" cy="20089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000" b="1" dirty="0" smtClean="0">
                <a:effectLst/>
              </a:rPr>
              <a:t>Exercise 3</a:t>
            </a:r>
          </a:p>
          <a:p>
            <a:pPr marL="990600" lvl="1" indent="-533400"/>
            <a:r>
              <a:rPr lang="en-CA" sz="1900" b="1" dirty="0" smtClean="0">
                <a:effectLst/>
              </a:rPr>
              <a:t>Customer List Report—Revisited, Task 2: Add a Report Parameter and Modify the Dataset to Use the Report Parameter</a:t>
            </a:r>
            <a:endParaRPr lang="en-US" sz="1900" b="1" dirty="0" smtClean="0">
              <a:effectLst/>
            </a:endParaRPr>
          </a:p>
          <a:p>
            <a:pPr marL="1371600" lvl="2" indent="-457200">
              <a:buFont typeface="Wingdings" pitchFamily="2" charset="2"/>
              <a:buAutoNum type="arabicPeriod" startAt="4"/>
            </a:pPr>
            <a:r>
              <a:rPr lang="en-CA" sz="1900" dirty="0" smtClean="0">
                <a:effectLst/>
              </a:rPr>
              <a:t>Click OK to exit the Report Parameter Properties dialog box.</a:t>
            </a:r>
          </a:p>
          <a:p>
            <a:pPr marL="1371600" lvl="2" indent="-457200">
              <a:buFont typeface="Wingdings" pitchFamily="2" charset="2"/>
              <a:buAutoNum type="arabicPeriod" startAt="4"/>
            </a:pPr>
            <a:r>
              <a:rPr lang="en-CA" sz="1900" dirty="0" smtClean="0">
                <a:effectLst/>
              </a:rPr>
              <a:t>In the Report Data window, right-click the entry for DataSet1 and select Dataset Properties from the context menu. The Dataset Properties dialog box appears.</a:t>
            </a:r>
          </a:p>
          <a:p>
            <a:pPr marL="1371600" lvl="2" indent="-457200">
              <a:buFont typeface="Wingdings" pitchFamily="2" charset="2"/>
              <a:buAutoNum type="arabicPeriod" startAt="4"/>
            </a:pPr>
            <a:r>
              <a:rPr lang="en-CA" sz="1900" dirty="0" smtClean="0">
                <a:effectLst/>
              </a:rPr>
              <a:t>Click the Expression (</a:t>
            </a:r>
            <a:r>
              <a:rPr lang="en-CA" sz="1900" dirty="0" err="1" smtClean="0">
                <a:effectLst/>
              </a:rPr>
              <a:t>fx</a:t>
            </a:r>
            <a:r>
              <a:rPr lang="en-CA" sz="1900" dirty="0" smtClean="0">
                <a:effectLst/>
              </a:rPr>
              <a:t>) button next to the Query area. The Expression dialog box appears.</a:t>
            </a:r>
          </a:p>
          <a:p>
            <a:pPr marL="1371600" lvl="2" indent="-457200">
              <a:buFont typeface="Wingdings" pitchFamily="2" charset="2"/>
              <a:buAutoNum type="arabicPeriod" startAt="4"/>
            </a:pPr>
            <a:r>
              <a:rPr lang="en-US" sz="1900" dirty="0" smtClean="0">
                <a:effectLst/>
              </a:rPr>
              <a:t>Replace the entire select statement with the following expression:</a:t>
            </a:r>
          </a:p>
          <a:p>
            <a:pPr marL="1752600" lvl="3" indent="-381000">
              <a:buFont typeface="Wingdings" pitchFamily="2" charset="2"/>
              <a:buNone/>
            </a:pPr>
            <a:r>
              <a:rPr lang="en-US" sz="1700" dirty="0" smtClean="0">
                <a:effectLst/>
                <a:latin typeface="Courier New" pitchFamily="49" charset="0"/>
              </a:rPr>
              <a:t>=IIF(</a:t>
            </a:r>
            <a:r>
              <a:rPr lang="en-US" sz="1700" dirty="0" err="1" smtClean="0">
                <a:effectLst/>
                <a:latin typeface="Courier New" pitchFamily="49" charset="0"/>
              </a:rPr>
              <a:t>Parameters!ListType.Value</a:t>
            </a:r>
            <a:r>
              <a:rPr lang="en-US" sz="1700" dirty="0" smtClean="0">
                <a:effectLst/>
                <a:latin typeface="Courier New" pitchFamily="49" charset="0"/>
              </a:rPr>
              <a:t>="B", </a:t>
            </a:r>
          </a:p>
          <a:p>
            <a:pPr marL="1752600" lvl="3" indent="-381000">
              <a:buFont typeface="Wingdings" pitchFamily="2" charset="2"/>
              <a:buNone/>
            </a:pPr>
            <a:r>
              <a:rPr lang="en-US" sz="1700" dirty="0" smtClean="0">
                <a:effectLst/>
                <a:latin typeface="Courier New" pitchFamily="49" charset="0"/>
              </a:rPr>
              <a:t>"EXEC </a:t>
            </a:r>
            <a:r>
              <a:rPr lang="en-US" sz="1700" dirty="0" err="1" smtClean="0">
                <a:effectLst/>
                <a:latin typeface="Courier New" pitchFamily="49" charset="0"/>
              </a:rPr>
              <a:t>stp_BillingContacts</a:t>
            </a:r>
            <a:r>
              <a:rPr lang="en-US" sz="1700" dirty="0" smtClean="0">
                <a:effectLst/>
                <a:latin typeface="Courier New" pitchFamily="49" charset="0"/>
              </a:rPr>
              <a:t>",</a:t>
            </a:r>
          </a:p>
          <a:p>
            <a:pPr marL="1752600" lvl="3" indent="-381000">
              <a:buFont typeface="Wingdings" pitchFamily="2" charset="2"/>
              <a:buNone/>
            </a:pPr>
            <a:r>
              <a:rPr lang="en-US" sz="1700" dirty="0" smtClean="0">
                <a:effectLst/>
                <a:latin typeface="Courier New" pitchFamily="49" charset="0"/>
              </a:rPr>
              <a:t>IIF(</a:t>
            </a:r>
            <a:r>
              <a:rPr lang="en-US" sz="1700" dirty="0" err="1" smtClean="0">
                <a:effectLst/>
                <a:latin typeface="Courier New" pitchFamily="49" charset="0"/>
              </a:rPr>
              <a:t>Parameters!ListType.Value</a:t>
            </a:r>
            <a:r>
              <a:rPr lang="en-US" sz="1700" dirty="0" smtClean="0">
                <a:effectLst/>
                <a:latin typeface="Courier New" pitchFamily="49" charset="0"/>
              </a:rPr>
              <a:t>="M",</a:t>
            </a:r>
          </a:p>
          <a:p>
            <a:pPr marL="1752600" lvl="3" indent="-381000">
              <a:buFont typeface="Wingdings" pitchFamily="2" charset="2"/>
              <a:buNone/>
            </a:pPr>
            <a:r>
              <a:rPr lang="en-US" sz="1700" dirty="0" smtClean="0">
                <a:effectLst/>
                <a:latin typeface="Courier New" pitchFamily="49" charset="0"/>
              </a:rPr>
              <a:t>"EXEC </a:t>
            </a:r>
            <a:r>
              <a:rPr lang="en-US" sz="1700" dirty="0" err="1" smtClean="0">
                <a:effectLst/>
                <a:latin typeface="Courier New" pitchFamily="49" charset="0"/>
              </a:rPr>
              <a:t>stp_ManufacturerContacts</a:t>
            </a:r>
            <a:r>
              <a:rPr lang="en-US" sz="1700" dirty="0" smtClean="0">
                <a:effectLst/>
                <a:latin typeface="Courier New" pitchFamily="49" charset="0"/>
              </a:rPr>
              <a:t>",</a:t>
            </a:r>
          </a:p>
          <a:p>
            <a:pPr marL="1752600" lvl="3" indent="-381000">
              <a:buFont typeface="Wingdings" pitchFamily="2" charset="2"/>
              <a:buNone/>
            </a:pPr>
            <a:r>
              <a:rPr lang="en-US" sz="1700" dirty="0" smtClean="0">
                <a:effectLst/>
                <a:latin typeface="Courier New" pitchFamily="49" charset="0"/>
              </a:rPr>
              <a:t>"EXEC </a:t>
            </a:r>
            <a:r>
              <a:rPr lang="en-US" sz="1700" dirty="0" err="1" smtClean="0">
                <a:effectLst/>
                <a:latin typeface="Courier New" pitchFamily="49" charset="0"/>
              </a:rPr>
              <a:t>stp_ProblemContacts</a:t>
            </a:r>
            <a:r>
              <a:rPr lang="en-US" sz="1700" dirty="0" smtClean="0">
                <a:effectLst/>
                <a:latin typeface="Courier New" pitchFamily="49" charset="0"/>
              </a:rPr>
              <a:t>"))</a:t>
            </a:r>
          </a:p>
          <a:p>
            <a:pPr marL="1371600" lvl="2" indent="-457200">
              <a:buFont typeface="Wingdings" pitchFamily="2" charset="2"/>
              <a:buAutoNum type="arabicPeriod" startAt="4"/>
            </a:pPr>
            <a:r>
              <a:rPr lang="en-US" sz="1900" dirty="0" smtClean="0">
                <a:effectLst/>
              </a:rPr>
              <a:t>Click OK to exit the Expression dialog box. </a:t>
            </a:r>
          </a:p>
          <a:p>
            <a:pPr marL="1371600" lvl="2" indent="-457200">
              <a:buFont typeface="Wingdings" pitchFamily="2" charset="2"/>
              <a:buAutoNum type="arabicPeriod" startAt="9"/>
            </a:pPr>
            <a:r>
              <a:rPr lang="en-CA" sz="1900" dirty="0" smtClean="0">
                <a:effectLst/>
              </a:rPr>
              <a:t>Select the Fields page.</a:t>
            </a:r>
          </a:p>
          <a:p>
            <a:pPr marL="1371600" lvl="2" indent="-457200">
              <a:buFont typeface="Wingdings" pitchFamily="2" charset="2"/>
              <a:buAutoNum type="arabicPeriod" startAt="9"/>
            </a:pPr>
            <a:r>
              <a:rPr lang="en-CA" sz="1900" dirty="0" smtClean="0">
                <a:effectLst/>
              </a:rPr>
              <a:t>Change the table on the Fields page to match the following:</a:t>
            </a:r>
          </a:p>
          <a:p>
            <a:pPr marL="1371600" lvl="2" indent="-457200">
              <a:buFont typeface="Wingdings" pitchFamily="2" charset="2"/>
              <a:buAutoNum type="arabicPeriod" startAt="4"/>
            </a:pPr>
            <a:endParaRPr lang="en-US" sz="2000" dirty="0" smtClean="0">
              <a:effectLst/>
            </a:endParaRPr>
          </a:p>
        </p:txBody>
      </p:sp>
      <p:pic>
        <p:nvPicPr>
          <p:cNvPr id="18434" name="Picture 2"/>
          <p:cNvPicPr>
            <a:picLocks noChangeAspect="1" noChangeArrowheads="1"/>
          </p:cNvPicPr>
          <p:nvPr/>
        </p:nvPicPr>
        <p:blipFill>
          <a:blip r:embed="rId2" cstate="print"/>
          <a:srcRect/>
          <a:stretch>
            <a:fillRect/>
          </a:stretch>
        </p:blipFill>
        <p:spPr bwMode="auto">
          <a:xfrm>
            <a:off x="1572489" y="5870704"/>
            <a:ext cx="4038601" cy="9595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3</a:t>
            </a:r>
          </a:p>
          <a:p>
            <a:pPr marL="990600" lvl="1" indent="-533400"/>
            <a:r>
              <a:rPr lang="en-CA" sz="2100" b="1" dirty="0" smtClean="0">
                <a:effectLst/>
              </a:rPr>
              <a:t>Customer List Report—Revisited, Task 2: Add a Report Parameter and Modify the Dataset to Use the Report Parameter</a:t>
            </a:r>
            <a:endParaRPr lang="en-US" sz="2100" b="1" dirty="0" smtClean="0">
              <a:effectLst/>
            </a:endParaRPr>
          </a:p>
          <a:p>
            <a:pPr marL="1371600" lvl="2" indent="-457200">
              <a:buFont typeface="+mj-lt"/>
              <a:buAutoNum type="arabicPeriod" startAt="11"/>
            </a:pPr>
            <a:r>
              <a:rPr lang="en-US" sz="2000" dirty="0" smtClean="0">
                <a:effectLst/>
              </a:rPr>
              <a:t>Click OK to exit the Dataset Properties dialog box.</a:t>
            </a:r>
          </a:p>
          <a:p>
            <a:pPr marL="1371600" lvl="2" indent="-457200">
              <a:buFont typeface="Wingdings" pitchFamily="2" charset="2"/>
              <a:buAutoNum type="arabicPeriod" startAt="11"/>
            </a:pPr>
            <a:r>
              <a:rPr lang="en-US" sz="2000" dirty="0" smtClean="0">
                <a:effectLst/>
              </a:rPr>
              <a:t>In the text box that currently says “[</a:t>
            </a:r>
            <a:r>
              <a:rPr lang="en-US" sz="2000" dirty="0" err="1" smtClean="0">
                <a:effectLst/>
              </a:rPr>
              <a:t>BillingContact</a:t>
            </a:r>
            <a:r>
              <a:rPr lang="en-US" sz="2000" dirty="0" smtClean="0">
                <a:effectLst/>
              </a:rPr>
              <a:t>],” select the Contact field using the Field Selector.</a:t>
            </a:r>
          </a:p>
          <a:p>
            <a:pPr marL="1371600" lvl="2" indent="-457200">
              <a:buFont typeface="Wingdings" pitchFamily="2" charset="2"/>
              <a:buAutoNum type="arabicPeriod" startAt="11"/>
            </a:pPr>
            <a:r>
              <a:rPr lang="en-US" sz="2000" dirty="0" smtClean="0">
                <a:effectLst/>
              </a:rPr>
              <a:t>Double-click the table header cell directly above the text box from Step 12 and change the text to </a:t>
            </a:r>
            <a:r>
              <a:rPr lang="en-US" sz="2000" b="1" dirty="0" smtClean="0">
                <a:effectLst/>
              </a:rPr>
              <a:t>Contact</a:t>
            </a:r>
            <a:r>
              <a:rPr lang="en-US" sz="2000" dirty="0" smtClean="0">
                <a:effectLst/>
              </a:rPr>
              <a:t>.</a:t>
            </a:r>
          </a:p>
          <a:p>
            <a:pPr marL="1371600" lvl="2" indent="-457200">
              <a:buFont typeface="+mj-lt"/>
              <a:buAutoNum type="arabicPeriod" startAt="14"/>
            </a:pPr>
            <a:r>
              <a:rPr lang="en-CA" sz="2000" dirty="0" smtClean="0">
                <a:effectLst/>
              </a:rPr>
              <a:t>In the text box that currently says “[</a:t>
            </a:r>
            <a:r>
              <a:rPr lang="en-CA" sz="2000" dirty="0" err="1" smtClean="0">
                <a:effectLst/>
              </a:rPr>
              <a:t>BillingEmail</a:t>
            </a:r>
            <a:r>
              <a:rPr lang="en-CA" sz="2000" dirty="0" smtClean="0">
                <a:effectLst/>
              </a:rPr>
              <a:t>],” select the Email field using the Field Selector.</a:t>
            </a:r>
          </a:p>
          <a:p>
            <a:pPr marL="1371600" lvl="2" indent="-457200">
              <a:buFont typeface="Wingdings" pitchFamily="2" charset="2"/>
              <a:buAutoNum type="arabicPeriod" startAt="14"/>
            </a:pPr>
            <a:r>
              <a:rPr lang="en-CA" sz="2000" dirty="0" smtClean="0">
                <a:effectLst/>
              </a:rPr>
              <a:t>Double-click the table header cell directly above the text box from Step 14 and change the text to </a:t>
            </a:r>
            <a:r>
              <a:rPr lang="en-CA" sz="2000" b="1" dirty="0" smtClean="0">
                <a:effectLst/>
              </a:rPr>
              <a:t>Email</a:t>
            </a:r>
            <a:r>
              <a:rPr lang="en-CA" sz="2000" dirty="0" smtClean="0">
                <a:effectLst/>
              </a:rPr>
              <a:t>.</a:t>
            </a:r>
          </a:p>
          <a:p>
            <a:pPr marL="1371600" lvl="2" indent="-457200">
              <a:buFont typeface="Wingdings" pitchFamily="2" charset="2"/>
              <a:buAutoNum type="arabicPeriod" startAt="14"/>
            </a:pPr>
            <a:r>
              <a:rPr lang="en-CA" sz="2000" dirty="0" smtClean="0">
                <a:effectLst/>
              </a:rPr>
              <a:t>Save the report.</a:t>
            </a:r>
          </a:p>
          <a:p>
            <a:pPr marL="1371600" lvl="2" indent="-457200">
              <a:buFont typeface="Wingdings" pitchFamily="2" charset="2"/>
              <a:buAutoNum type="arabicPeriod" startAt="14"/>
            </a:pPr>
            <a:r>
              <a:rPr lang="en-CA" sz="2000" dirty="0" smtClean="0">
                <a:effectLst/>
              </a:rPr>
              <a:t>Preview/Run the report. Try selecting each of the list types. Remember to click View Report each time after changing your parameter selection.</a:t>
            </a:r>
            <a:endParaRPr lang="en-US" sz="2000" dirty="0" smtClean="0">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63500"/>
            <a:ext cx="8991600" cy="6705600"/>
          </a:xfrm>
        </p:spPr>
        <p:txBody>
          <a:bodyPr/>
          <a:lstStyle/>
          <a:p>
            <a:pPr marL="609600" indent="-609600" eaLnBrk="1" hangingPunct="1">
              <a:lnSpc>
                <a:spcPct val="88000"/>
              </a:lnSpc>
              <a:spcBef>
                <a:spcPct val="10000"/>
              </a:spcBef>
            </a:pPr>
            <a:r>
              <a:rPr lang="en-CA" b="1" dirty="0" smtClean="0">
                <a:effectLst/>
              </a:rPr>
              <a:t>The Delivery Trend Report</a:t>
            </a:r>
            <a:endParaRPr lang="en-US" sz="2800" b="1" dirty="0" smtClean="0"/>
          </a:p>
          <a:p>
            <a:pPr marL="1009650" lvl="1" indent="-609600" eaLnBrk="1" hangingPunct="1">
              <a:lnSpc>
                <a:spcPct val="88000"/>
              </a:lnSpc>
              <a:spcBef>
                <a:spcPct val="10000"/>
              </a:spcBef>
            </a:pPr>
            <a:r>
              <a:rPr lang="en-US" sz="2300" b="1" dirty="0" smtClean="0">
                <a:effectLst/>
              </a:rPr>
              <a:t>Features Highlighted</a:t>
            </a:r>
          </a:p>
          <a:p>
            <a:pPr marL="1371600" lvl="2" indent="-457200">
              <a:lnSpc>
                <a:spcPct val="95000"/>
              </a:lnSpc>
              <a:spcBef>
                <a:spcPct val="10000"/>
              </a:spcBef>
            </a:pPr>
            <a:endParaRPr lang="en-CA" sz="2000" dirty="0" smtClean="0">
              <a:effectLst/>
            </a:endParaRPr>
          </a:p>
          <a:p>
            <a:pPr marL="1371600" lvl="2" indent="-457200">
              <a:lnSpc>
                <a:spcPct val="95000"/>
              </a:lnSpc>
              <a:spcBef>
                <a:spcPct val="10000"/>
              </a:spcBef>
            </a:pPr>
            <a:r>
              <a:rPr lang="en-CA" sz="2000" dirty="0" smtClean="0">
                <a:effectLst/>
              </a:rPr>
              <a:t>Using the </a:t>
            </a:r>
            <a:r>
              <a:rPr lang="en-CA" sz="2000" dirty="0" err="1" smtClean="0">
                <a:effectLst/>
              </a:rPr>
              <a:t>Sparkline</a:t>
            </a:r>
            <a:r>
              <a:rPr lang="en-CA" sz="2000" dirty="0" smtClean="0">
                <a:effectLst/>
              </a:rPr>
              <a:t> report item</a:t>
            </a:r>
          </a:p>
          <a:p>
            <a:pPr marL="1009650" lvl="1" indent="-609600">
              <a:lnSpc>
                <a:spcPct val="90000"/>
              </a:lnSpc>
            </a:pPr>
            <a:endParaRPr lang="en-US" sz="2300" b="1" dirty="0" smtClean="0">
              <a:effectLst/>
            </a:endParaRPr>
          </a:p>
          <a:p>
            <a:pPr marL="1009650" lvl="1" indent="-609600">
              <a:lnSpc>
                <a:spcPct val="90000"/>
              </a:lnSpc>
            </a:pPr>
            <a:r>
              <a:rPr lang="en-US" sz="2300" b="1" dirty="0" smtClean="0">
                <a:effectLst/>
              </a:rPr>
              <a:t>Business Need</a:t>
            </a:r>
            <a:r>
              <a:rPr lang="en-US" sz="2100" b="1" dirty="0" smtClean="0">
                <a:effectLst/>
              </a:rPr>
              <a:t> - </a:t>
            </a:r>
            <a:r>
              <a:rPr lang="en-CA" sz="2200" dirty="0" smtClean="0">
                <a:effectLst/>
              </a:rPr>
              <a:t>The marketing department at Galactic Delivery Services would like a compact report showing customer delivery trends. The report should show the total number of deliveries for each customer along with a chart showing deliveries by month for each customer. The report should be as small as possible so it can be used as part of a company intranet page.</a:t>
            </a:r>
          </a:p>
          <a:p>
            <a:pPr marL="1009650" lvl="1" indent="-609600">
              <a:lnSpc>
                <a:spcPct val="90000"/>
              </a:lnSpc>
            </a:pPr>
            <a:endParaRPr lang="en-US" sz="2000" b="1" dirty="0" smtClean="0">
              <a:effectLst/>
            </a:endParaRPr>
          </a:p>
          <a:p>
            <a:pPr marL="1009650" lvl="1" indent="-609600" eaLnBrk="1" hangingPunct="1">
              <a:lnSpc>
                <a:spcPct val="88000"/>
              </a:lnSpc>
              <a:spcBef>
                <a:spcPct val="10000"/>
              </a:spcBef>
            </a:pPr>
            <a:r>
              <a:rPr lang="en-US" sz="2300" b="1" dirty="0" smtClean="0">
                <a:effectLst/>
              </a:rPr>
              <a:t>Task Overview</a:t>
            </a:r>
          </a:p>
          <a:p>
            <a:pPr marL="1371600" lvl="2" indent="-457200">
              <a:lnSpc>
                <a:spcPct val="90000"/>
              </a:lnSpc>
              <a:spcBef>
                <a:spcPct val="15000"/>
              </a:spcBef>
              <a:buFont typeface="Wingdings" pitchFamily="2" charset="2"/>
              <a:buAutoNum type="arabicPeriod"/>
            </a:pPr>
            <a:r>
              <a:rPr lang="en-CA" sz="2000" dirty="0" smtClean="0">
                <a:effectLst/>
              </a:rPr>
              <a:t>1. Create a New Report, Create a Dataset, and Create a Report Layout</a:t>
            </a:r>
            <a:endParaRPr lang="en-US" sz="2000" dirty="0" smtClean="0">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4</a:t>
            </a:r>
          </a:p>
          <a:p>
            <a:pPr marL="990600" lvl="1" indent="-533400"/>
            <a:r>
              <a:rPr lang="en-CA" sz="2100" b="1" dirty="0" smtClean="0">
                <a:effectLst/>
              </a:rPr>
              <a:t>Delivery Trend Report, Task 1: Create a New Report, Create a Dataset, and Create a Report Layout</a:t>
            </a:r>
            <a:endParaRPr lang="en-US" sz="2100" b="1" dirty="0" smtClean="0">
              <a:effectLst/>
            </a:endParaRPr>
          </a:p>
          <a:p>
            <a:pPr marL="1371600" lvl="2" indent="-457200">
              <a:buFont typeface="Wingdings" pitchFamily="2" charset="2"/>
              <a:buAutoNum type="arabicPeriod"/>
            </a:pPr>
            <a:r>
              <a:rPr lang="en-CA" sz="2000" dirty="0" smtClean="0">
                <a:effectLst/>
              </a:rPr>
              <a:t>Create a new report called </a:t>
            </a:r>
            <a:r>
              <a:rPr lang="en-CA" sz="2000" dirty="0" err="1" smtClean="0">
                <a:effectLst/>
              </a:rPr>
              <a:t>DeliveryTrend</a:t>
            </a:r>
            <a:r>
              <a:rPr lang="en-CA" sz="2000" dirty="0" smtClean="0">
                <a:effectLst/>
              </a:rPr>
              <a:t>. Do not use the </a:t>
            </a:r>
            <a:r>
              <a:rPr lang="en-CA" sz="2000" dirty="0" err="1" smtClean="0">
                <a:effectLst/>
              </a:rPr>
              <a:t>GDSReport</a:t>
            </a:r>
            <a:r>
              <a:rPr lang="en-CA" sz="2000" dirty="0" smtClean="0">
                <a:effectLst/>
              </a:rPr>
              <a:t> template. </a:t>
            </a:r>
          </a:p>
          <a:p>
            <a:pPr marL="1371600" lvl="2" indent="-457200">
              <a:buFont typeface="Wingdings" pitchFamily="2" charset="2"/>
              <a:buAutoNum type="arabicPeriod"/>
            </a:pPr>
            <a:r>
              <a:rPr lang="en-CA" sz="2000" dirty="0" smtClean="0">
                <a:effectLst/>
              </a:rPr>
              <a:t>Create a new data source called Galactic that references the Galactic shared data source.</a:t>
            </a:r>
          </a:p>
          <a:p>
            <a:pPr marL="1371600" lvl="2" indent="-457200">
              <a:buFont typeface="Wingdings" pitchFamily="2" charset="2"/>
              <a:buAutoNum type="arabicPeriod"/>
            </a:pPr>
            <a:r>
              <a:rPr lang="en-CA" sz="2000" dirty="0" smtClean="0">
                <a:effectLst/>
              </a:rPr>
              <a:t>Create a new dataset called </a:t>
            </a:r>
            <a:r>
              <a:rPr lang="en-CA" sz="2000" dirty="0" err="1" smtClean="0">
                <a:effectLst/>
              </a:rPr>
              <a:t>DeliveryTrend</a:t>
            </a:r>
            <a:r>
              <a:rPr lang="en-CA" sz="2000" dirty="0" smtClean="0">
                <a:effectLst/>
              </a:rPr>
              <a:t> that calls the </a:t>
            </a:r>
            <a:r>
              <a:rPr lang="en-CA" sz="2000" dirty="0" err="1" smtClean="0">
                <a:effectLst/>
              </a:rPr>
              <a:t>stp_DeliveryTrend</a:t>
            </a:r>
            <a:r>
              <a:rPr lang="en-CA" sz="2000" dirty="0" smtClean="0">
                <a:effectLst/>
              </a:rPr>
              <a:t> stored procedure.</a:t>
            </a:r>
          </a:p>
          <a:p>
            <a:pPr marL="1371600" lvl="2" indent="-457200">
              <a:buFont typeface="Wingdings" pitchFamily="2" charset="2"/>
              <a:buAutoNum type="arabicPeriod"/>
            </a:pPr>
            <a:r>
              <a:rPr lang="en-CA" sz="2000" dirty="0" smtClean="0">
                <a:effectLst/>
              </a:rPr>
              <a:t>Use the table template to place a </a:t>
            </a:r>
            <a:r>
              <a:rPr lang="en-CA" sz="2000" dirty="0" err="1" smtClean="0">
                <a:effectLst/>
              </a:rPr>
              <a:t>tablix</a:t>
            </a:r>
            <a:r>
              <a:rPr lang="en-CA" sz="2000" dirty="0" smtClean="0">
                <a:effectLst/>
              </a:rPr>
              <a:t> onto the body of the report.</a:t>
            </a:r>
          </a:p>
          <a:p>
            <a:pPr marL="1371600" lvl="2" indent="-457200">
              <a:buFont typeface="Wingdings" pitchFamily="2" charset="2"/>
              <a:buAutoNum type="arabicPeriod"/>
            </a:pPr>
            <a:r>
              <a:rPr lang="en-CA" sz="2000" dirty="0" smtClean="0">
                <a:effectLst/>
              </a:rPr>
              <a:t>Modify the following properties of the </a:t>
            </a:r>
            <a:r>
              <a:rPr lang="en-CA" sz="2000" dirty="0" err="1" smtClean="0">
                <a:effectLst/>
              </a:rPr>
              <a:t>tablix</a:t>
            </a:r>
            <a:r>
              <a:rPr lang="en-CA" sz="2000" dirty="0" smtClean="0">
                <a:effectLst/>
              </a:rPr>
              <a:t> in the Properties window:</a:t>
            </a: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1200" dirty="0" smtClean="0">
              <a:effectLst/>
            </a:endParaRPr>
          </a:p>
          <a:p>
            <a:pPr marL="1371600" lvl="2" indent="-457200">
              <a:buFont typeface="Wingdings" pitchFamily="2" charset="2"/>
              <a:buAutoNum type="arabicPeriod"/>
            </a:pPr>
            <a:r>
              <a:rPr lang="en-CA" sz="1900" dirty="0" smtClean="0">
                <a:effectLst/>
              </a:rPr>
              <a:t>Change the size of the report body so it is the same size as the </a:t>
            </a:r>
            <a:r>
              <a:rPr lang="en-CA" sz="1900" dirty="0" err="1" smtClean="0">
                <a:effectLst/>
              </a:rPr>
              <a:t>tablix</a:t>
            </a:r>
            <a:r>
              <a:rPr lang="en-CA" sz="1900" dirty="0" smtClean="0">
                <a:effectLst/>
              </a:rPr>
              <a:t>.</a:t>
            </a:r>
          </a:p>
          <a:p>
            <a:pPr marL="1371600" lvl="2" indent="-457200">
              <a:buFont typeface="Wingdings" pitchFamily="2" charset="2"/>
              <a:buAutoNum type="arabicPeriod"/>
            </a:pPr>
            <a:r>
              <a:rPr lang="en-CA" sz="1900" dirty="0" smtClean="0">
                <a:effectLst/>
              </a:rPr>
              <a:t>Select the Name field in the left-hand Data cell.</a:t>
            </a:r>
            <a:endParaRPr lang="en-US" sz="1900" dirty="0" smtClean="0">
              <a:effectLst/>
            </a:endParaRPr>
          </a:p>
        </p:txBody>
      </p:sp>
      <p:pic>
        <p:nvPicPr>
          <p:cNvPr id="19458" name="Picture 2"/>
          <p:cNvPicPr>
            <a:picLocks noChangeAspect="1" noChangeArrowheads="1"/>
          </p:cNvPicPr>
          <p:nvPr/>
        </p:nvPicPr>
        <p:blipFill>
          <a:blip r:embed="rId2" cstate="print"/>
          <a:srcRect/>
          <a:stretch>
            <a:fillRect/>
          </a:stretch>
        </p:blipFill>
        <p:spPr bwMode="auto">
          <a:xfrm>
            <a:off x="1524001" y="4495800"/>
            <a:ext cx="4343400" cy="13056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4</a:t>
            </a:r>
          </a:p>
          <a:p>
            <a:pPr marL="990600" lvl="1" indent="-533400"/>
            <a:r>
              <a:rPr lang="en-CA" sz="2100" b="1" dirty="0" smtClean="0">
                <a:effectLst/>
              </a:rPr>
              <a:t>Delivery Trend Report, Task 1: Create a New Report, Create a Dataset, and Create a Report Layout</a:t>
            </a:r>
            <a:endParaRPr lang="en-US" sz="2100" b="1" dirty="0" smtClean="0">
              <a:effectLst/>
            </a:endParaRPr>
          </a:p>
          <a:p>
            <a:pPr marL="1371600" lvl="2" indent="-457200">
              <a:buFont typeface="+mj-lt"/>
              <a:buAutoNum type="arabicPeriod" startAt="8"/>
            </a:pPr>
            <a:r>
              <a:rPr lang="en-CA" sz="1900" dirty="0" smtClean="0">
                <a:effectLst/>
              </a:rPr>
              <a:t>Use the Details drop-down button in the Row Groups area to select Group Properties. The Group Properties dialog box appears.</a:t>
            </a:r>
          </a:p>
          <a:p>
            <a:pPr marL="1371600" lvl="2" indent="-457200">
              <a:buFont typeface="Wingdings" pitchFamily="2" charset="2"/>
              <a:buAutoNum type="arabicPeriod" startAt="8"/>
            </a:pPr>
            <a:r>
              <a:rPr lang="en-CA" sz="1900" dirty="0" smtClean="0">
                <a:effectLst/>
              </a:rPr>
              <a:t>Click the Add button in the Group Expressions area.</a:t>
            </a:r>
          </a:p>
          <a:p>
            <a:pPr marL="1371600" lvl="2" indent="-457200">
              <a:buFont typeface="Wingdings" pitchFamily="2" charset="2"/>
              <a:buAutoNum type="arabicPeriod" startAt="8"/>
            </a:pPr>
            <a:r>
              <a:rPr lang="en-CA" sz="1900" dirty="0" smtClean="0">
                <a:effectLst/>
              </a:rPr>
              <a:t>Select Name from the Group on drop-down list.</a:t>
            </a:r>
          </a:p>
          <a:p>
            <a:pPr marL="1371600" lvl="2" indent="-457200">
              <a:buFont typeface="Wingdings" pitchFamily="2" charset="2"/>
              <a:buAutoNum type="arabicPeriod" startAt="8"/>
            </a:pPr>
            <a:r>
              <a:rPr lang="en-CA" sz="1900" dirty="0" smtClean="0">
                <a:effectLst/>
              </a:rPr>
              <a:t>Click OK to exit the Group Properties dialog box.</a:t>
            </a:r>
          </a:p>
          <a:p>
            <a:pPr marL="1371600" lvl="2" indent="-457200">
              <a:buFont typeface="Wingdings" pitchFamily="2" charset="2"/>
              <a:buAutoNum type="arabicPeriod" startAt="8"/>
            </a:pPr>
            <a:r>
              <a:rPr lang="en-CA" sz="1900" dirty="0" smtClean="0">
                <a:effectLst/>
              </a:rPr>
              <a:t>Select the </a:t>
            </a:r>
            <a:r>
              <a:rPr lang="en-CA" sz="1900" dirty="0" err="1" smtClean="0">
                <a:effectLst/>
              </a:rPr>
              <a:t>DeliveryCount</a:t>
            </a:r>
            <a:r>
              <a:rPr lang="en-CA" sz="1900" dirty="0" smtClean="0">
                <a:effectLst/>
              </a:rPr>
              <a:t> field in the center Data cell.</a:t>
            </a:r>
          </a:p>
          <a:p>
            <a:pPr marL="1371600" lvl="2" indent="-457200">
              <a:buFont typeface="Wingdings" pitchFamily="2" charset="2"/>
              <a:buAutoNum type="arabicPeriod" startAt="8"/>
            </a:pPr>
            <a:r>
              <a:rPr lang="en-CA" sz="1900" dirty="0" smtClean="0">
                <a:effectLst/>
              </a:rPr>
              <a:t>Change the heading for this center column to Total Deliveries.</a:t>
            </a:r>
          </a:p>
          <a:p>
            <a:pPr marL="1371600" lvl="2" indent="-457200">
              <a:buFont typeface="Wingdings" pitchFamily="2" charset="2"/>
              <a:buAutoNum type="arabicPeriod" startAt="8"/>
            </a:pPr>
            <a:r>
              <a:rPr lang="en-CA" sz="1900" dirty="0" smtClean="0">
                <a:effectLst/>
              </a:rPr>
              <a:t>Place a </a:t>
            </a:r>
            <a:r>
              <a:rPr lang="en-CA" sz="1900" dirty="0" err="1" smtClean="0">
                <a:effectLst/>
              </a:rPr>
              <a:t>sparkline</a:t>
            </a:r>
            <a:r>
              <a:rPr lang="en-CA" sz="1900" dirty="0" smtClean="0">
                <a:effectLst/>
              </a:rPr>
              <a:t> in the right-hand data cell. The Select </a:t>
            </a:r>
            <a:r>
              <a:rPr lang="en-CA" sz="1900" dirty="0" err="1" smtClean="0">
                <a:effectLst/>
              </a:rPr>
              <a:t>Sparkline</a:t>
            </a:r>
            <a:r>
              <a:rPr lang="en-CA" sz="1900" dirty="0" smtClean="0">
                <a:effectLst/>
              </a:rPr>
              <a:t> Type dialog box appears.</a:t>
            </a:r>
          </a:p>
          <a:p>
            <a:pPr marL="1371600" lvl="2" indent="-457200">
              <a:buFont typeface="Wingdings" pitchFamily="2" charset="2"/>
              <a:buAutoNum type="arabicPeriod" startAt="8"/>
            </a:pPr>
            <a:r>
              <a:rPr lang="en-CA" sz="1900" dirty="0" smtClean="0">
                <a:effectLst/>
              </a:rPr>
              <a:t>Select Area as shown in Figure 9-9.</a:t>
            </a:r>
          </a:p>
          <a:p>
            <a:pPr marL="1371600" lvl="2" indent="-457200">
              <a:buFont typeface="Wingdings" pitchFamily="2" charset="2"/>
              <a:buAutoNum type="arabicPeriod" startAt="8"/>
            </a:pPr>
            <a:r>
              <a:rPr lang="en-CA" sz="1900" dirty="0" smtClean="0">
                <a:effectLst/>
              </a:rPr>
              <a:t>Click OK to exit the Select </a:t>
            </a:r>
            <a:r>
              <a:rPr lang="en-CA" sz="1900" dirty="0" err="1" smtClean="0">
                <a:effectLst/>
              </a:rPr>
              <a:t>Sparkline</a:t>
            </a:r>
            <a:r>
              <a:rPr lang="en-CA" sz="1900" dirty="0" smtClean="0">
                <a:effectLst/>
              </a:rPr>
              <a:t> Type dialog box.</a:t>
            </a:r>
          </a:p>
          <a:p>
            <a:pPr marL="1371600" lvl="2" indent="-457200">
              <a:buFont typeface="Wingdings" pitchFamily="2" charset="2"/>
              <a:buAutoNum type="arabicPeriod" startAt="8"/>
            </a:pPr>
            <a:r>
              <a:rPr lang="en-CA" sz="1900" dirty="0" smtClean="0">
                <a:effectLst/>
              </a:rPr>
              <a:t>Click the </a:t>
            </a:r>
            <a:r>
              <a:rPr lang="en-CA" sz="1900" dirty="0" err="1" smtClean="0">
                <a:effectLst/>
              </a:rPr>
              <a:t>sparkline</a:t>
            </a:r>
            <a:r>
              <a:rPr lang="en-CA" sz="1900" dirty="0" smtClean="0">
                <a:effectLst/>
              </a:rPr>
              <a:t> item to activate the Chart Data window.</a:t>
            </a:r>
          </a:p>
          <a:p>
            <a:pPr marL="1371600" lvl="2" indent="-457200">
              <a:buFont typeface="Wingdings" pitchFamily="2" charset="2"/>
              <a:buAutoNum type="arabicPeriod" startAt="8"/>
            </a:pPr>
            <a:r>
              <a:rPr lang="en-CA" sz="1900" dirty="0" smtClean="0">
                <a:effectLst/>
              </a:rPr>
              <a:t>Click the green plus sign next to the Values area, and select </a:t>
            </a:r>
            <a:r>
              <a:rPr lang="en-CA" sz="1900" dirty="0" err="1" smtClean="0">
                <a:effectLst/>
              </a:rPr>
              <a:t>DeliveryCount</a:t>
            </a:r>
            <a:r>
              <a:rPr lang="en-CA" sz="1900" dirty="0" smtClean="0">
                <a:effectLst/>
              </a:rPr>
              <a:t>.</a:t>
            </a:r>
          </a:p>
          <a:p>
            <a:pPr marL="1371600" lvl="2" indent="-457200">
              <a:buFont typeface="Wingdings" pitchFamily="2" charset="2"/>
              <a:buAutoNum type="arabicPeriod" startAt="8"/>
            </a:pPr>
            <a:r>
              <a:rPr lang="en-CA" sz="1900" dirty="0" smtClean="0">
                <a:effectLst/>
              </a:rPr>
              <a:t>Click the green plus sign next to the Category Groups area, and select </a:t>
            </a:r>
            <a:r>
              <a:rPr lang="en-CA" sz="1900" dirty="0" err="1" smtClean="0">
                <a:effectLst/>
              </a:rPr>
              <a:t>YearMonth</a:t>
            </a:r>
            <a:r>
              <a:rPr lang="en-CA" sz="1900" dirty="0" smtClean="0">
                <a:effectLst/>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4</a:t>
            </a:r>
          </a:p>
          <a:p>
            <a:pPr marL="990600" lvl="1" indent="-533400"/>
            <a:r>
              <a:rPr lang="en-CA" sz="2100" b="1" dirty="0" smtClean="0">
                <a:effectLst/>
              </a:rPr>
              <a:t>Delivery Trend Report, Task 1: Create a New Report, Create a Dataset, and Create a Report Layout</a:t>
            </a:r>
            <a:endParaRPr lang="en-US" sz="2100" b="1" dirty="0" smtClean="0">
              <a:effectLst/>
            </a:endParaRPr>
          </a:p>
          <a:p>
            <a:pPr marL="1371600" lvl="2" indent="-457200">
              <a:buFont typeface="+mj-lt"/>
              <a:buAutoNum type="arabicPeriod" startAt="20"/>
            </a:pPr>
            <a:r>
              <a:rPr lang="en-CA" sz="1900" dirty="0" smtClean="0">
                <a:effectLst/>
              </a:rPr>
              <a:t>Enter Delivery Trend Over Time in the text box above the </a:t>
            </a:r>
            <a:r>
              <a:rPr lang="en-CA" sz="1900" dirty="0" err="1" smtClean="0">
                <a:effectLst/>
              </a:rPr>
              <a:t>sparkline</a:t>
            </a:r>
            <a:r>
              <a:rPr lang="en-CA" sz="1900" dirty="0" smtClean="0">
                <a:effectLst/>
              </a:rPr>
              <a:t>.</a:t>
            </a:r>
          </a:p>
          <a:p>
            <a:pPr marL="1371600" lvl="2" indent="-457200">
              <a:buFont typeface="+mj-lt"/>
              <a:buAutoNum type="arabicPeriod" startAt="20"/>
            </a:pPr>
            <a:r>
              <a:rPr lang="en-CA" sz="1900" dirty="0" smtClean="0">
                <a:effectLst/>
              </a:rPr>
              <a:t>Click the gray rectangle to the left of the </a:t>
            </a:r>
            <a:r>
              <a:rPr lang="en-CA" sz="1900" dirty="0" err="1" smtClean="0">
                <a:effectLst/>
              </a:rPr>
              <a:t>tablix</a:t>
            </a:r>
            <a:r>
              <a:rPr lang="en-CA" sz="1900" dirty="0" smtClean="0">
                <a:effectLst/>
              </a:rPr>
              <a:t> header row.</a:t>
            </a:r>
          </a:p>
          <a:p>
            <a:pPr marL="1371600" lvl="2" indent="-457200">
              <a:buFont typeface="+mj-lt"/>
              <a:buAutoNum type="arabicPeriod" startAt="20"/>
            </a:pPr>
            <a:r>
              <a:rPr lang="en-CA" sz="1900" dirty="0" smtClean="0">
                <a:effectLst/>
              </a:rPr>
              <a:t>Modify the following property in the Properties window:</a:t>
            </a:r>
          </a:p>
          <a:p>
            <a:pPr marL="1371600" lvl="2" indent="-457200">
              <a:buFont typeface="+mj-lt"/>
              <a:buAutoNum type="arabicPeriod" startAt="20"/>
            </a:pPr>
            <a:endParaRPr lang="en-CA" sz="1900" dirty="0" smtClean="0">
              <a:effectLst/>
            </a:endParaRPr>
          </a:p>
          <a:p>
            <a:pPr marL="1371600" lvl="2" indent="-457200">
              <a:buFont typeface="+mj-lt"/>
              <a:buAutoNum type="arabicPeriod" startAt="20"/>
            </a:pPr>
            <a:endParaRPr lang="en-CA" sz="1200" dirty="0" smtClean="0">
              <a:effectLst/>
            </a:endParaRPr>
          </a:p>
          <a:p>
            <a:pPr marL="1371600" lvl="2" indent="-457200">
              <a:buFont typeface="+mj-lt"/>
              <a:buAutoNum type="arabicPeriod" startAt="20"/>
            </a:pPr>
            <a:r>
              <a:rPr lang="en-CA" sz="1900" dirty="0" smtClean="0">
                <a:effectLst/>
              </a:rPr>
              <a:t>Select the gray rectangle above the center column.</a:t>
            </a:r>
          </a:p>
          <a:p>
            <a:pPr marL="1371600" lvl="2" indent="-457200">
              <a:buFont typeface="+mj-lt"/>
              <a:buAutoNum type="arabicPeriod" startAt="20"/>
            </a:pPr>
            <a:r>
              <a:rPr lang="en-CA" sz="1900" dirty="0" smtClean="0">
                <a:effectLst/>
              </a:rPr>
              <a:t>Modify the following property in the Properties window:</a:t>
            </a:r>
          </a:p>
          <a:p>
            <a:pPr marL="1371600" lvl="2" indent="-457200">
              <a:buFont typeface="+mj-lt"/>
              <a:buAutoNum type="arabicPeriod" startAt="20"/>
            </a:pPr>
            <a:endParaRPr lang="en-CA" sz="1900" dirty="0" smtClean="0">
              <a:effectLst/>
            </a:endParaRPr>
          </a:p>
          <a:p>
            <a:pPr marL="1371600" lvl="2" indent="-457200">
              <a:buFont typeface="+mj-lt"/>
              <a:buAutoNum type="arabicPeriod" startAt="20"/>
            </a:pPr>
            <a:endParaRPr lang="en-CA" sz="1200" dirty="0" smtClean="0">
              <a:effectLst/>
            </a:endParaRPr>
          </a:p>
          <a:p>
            <a:pPr marL="1371600" lvl="2" indent="-457200">
              <a:buFont typeface="+mj-lt"/>
              <a:buAutoNum type="arabicPeriod" startAt="20"/>
            </a:pPr>
            <a:r>
              <a:rPr lang="en-CA" sz="1900" dirty="0" smtClean="0">
                <a:effectLst/>
              </a:rPr>
              <a:t>Preview/Run the report. Your </a:t>
            </a:r>
          </a:p>
          <a:p>
            <a:pPr marL="1371600" lvl="2" indent="-457200">
              <a:buNone/>
            </a:pPr>
            <a:r>
              <a:rPr lang="en-CA" sz="1900" dirty="0" smtClean="0">
                <a:effectLst/>
              </a:rPr>
              <a:t>	report will appear similar to </a:t>
            </a:r>
          </a:p>
          <a:p>
            <a:pPr marL="1371600" lvl="2" indent="-457200">
              <a:buNone/>
            </a:pPr>
            <a:r>
              <a:rPr lang="en-CA" sz="1900" dirty="0" smtClean="0">
                <a:effectLst/>
              </a:rPr>
              <a:t>	the figure on the right.</a:t>
            </a:r>
          </a:p>
          <a:p>
            <a:pPr marL="1371600" lvl="2" indent="-457200">
              <a:buFont typeface="+mj-lt"/>
              <a:buAutoNum type="arabicPeriod" startAt="20"/>
            </a:pPr>
            <a:r>
              <a:rPr lang="en-CA" sz="1900" dirty="0" smtClean="0">
                <a:effectLst/>
              </a:rPr>
              <a:t>Save the report.</a:t>
            </a:r>
          </a:p>
          <a:p>
            <a:pPr marL="1371600" lvl="2" indent="-457200">
              <a:buFont typeface="+mj-lt"/>
              <a:buAutoNum type="arabicPeriod" startAt="20"/>
            </a:pPr>
            <a:endParaRPr lang="en-CA" sz="1900" dirty="0" smtClean="0">
              <a:effectLst/>
            </a:endParaRPr>
          </a:p>
        </p:txBody>
      </p:sp>
      <p:pic>
        <p:nvPicPr>
          <p:cNvPr id="20482" name="Picture 2"/>
          <p:cNvPicPr>
            <a:picLocks noChangeAspect="1" noChangeArrowheads="1"/>
          </p:cNvPicPr>
          <p:nvPr/>
        </p:nvPicPr>
        <p:blipFill>
          <a:blip r:embed="rId2" cstate="print"/>
          <a:srcRect/>
          <a:stretch>
            <a:fillRect/>
          </a:stretch>
        </p:blipFill>
        <p:spPr bwMode="auto">
          <a:xfrm>
            <a:off x="1551710" y="2182090"/>
            <a:ext cx="4248150" cy="581025"/>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1572490" y="3429000"/>
            <a:ext cx="4371975" cy="581025"/>
          </a:xfrm>
          <a:prstGeom prst="rect">
            <a:avLst/>
          </a:prstGeom>
          <a:noFill/>
          <a:ln w="9525">
            <a:noFill/>
            <a:miter lim="800000"/>
            <a:headEnd/>
            <a:tailEnd/>
          </a:ln>
        </p:spPr>
      </p:pic>
      <p:pic>
        <p:nvPicPr>
          <p:cNvPr id="20484" name="Picture 4"/>
          <p:cNvPicPr>
            <a:picLocks noChangeAspect="1" noChangeArrowheads="1"/>
          </p:cNvPicPr>
          <p:nvPr/>
        </p:nvPicPr>
        <p:blipFill>
          <a:blip r:embed="rId4" cstate="print"/>
          <a:srcRect/>
          <a:stretch>
            <a:fillRect/>
          </a:stretch>
        </p:blipFill>
        <p:spPr bwMode="auto">
          <a:xfrm>
            <a:off x="4953000" y="4102500"/>
            <a:ext cx="4191000" cy="275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63500"/>
            <a:ext cx="8991600" cy="6705600"/>
          </a:xfrm>
        </p:spPr>
        <p:txBody>
          <a:bodyPr/>
          <a:lstStyle/>
          <a:p>
            <a:pPr marL="609600" indent="-609600" eaLnBrk="1" hangingPunct="1">
              <a:lnSpc>
                <a:spcPct val="88000"/>
              </a:lnSpc>
              <a:spcBef>
                <a:spcPct val="10000"/>
              </a:spcBef>
            </a:pPr>
            <a:r>
              <a:rPr lang="en-CA" b="1" dirty="0" smtClean="0">
                <a:effectLst/>
              </a:rPr>
              <a:t>Payroll Checks</a:t>
            </a:r>
            <a:endParaRPr lang="en-US" sz="2800" b="1" dirty="0" smtClean="0"/>
          </a:p>
          <a:p>
            <a:pPr marL="1009650" lvl="1" indent="-609600" eaLnBrk="1" hangingPunct="1">
              <a:lnSpc>
                <a:spcPct val="88000"/>
              </a:lnSpc>
              <a:spcBef>
                <a:spcPct val="10000"/>
              </a:spcBef>
            </a:pPr>
            <a:r>
              <a:rPr lang="en-US" sz="2300" b="1" dirty="0" smtClean="0">
                <a:effectLst/>
              </a:rPr>
              <a:t>Features Highlighted</a:t>
            </a:r>
          </a:p>
          <a:p>
            <a:pPr marL="1371600" lvl="2" indent="-457200">
              <a:lnSpc>
                <a:spcPct val="95000"/>
              </a:lnSpc>
              <a:spcBef>
                <a:spcPct val="10000"/>
              </a:spcBef>
            </a:pPr>
            <a:r>
              <a:rPr lang="en-CA" sz="1900" dirty="0" smtClean="0">
                <a:effectLst/>
              </a:rPr>
              <a:t>Using Visual Basic .NET functions embedded in the report to create reusable code</a:t>
            </a:r>
          </a:p>
          <a:p>
            <a:pPr marL="1371600" lvl="2" indent="-457200">
              <a:lnSpc>
                <a:spcPct val="95000"/>
              </a:lnSpc>
              <a:spcBef>
                <a:spcPct val="10000"/>
              </a:spcBef>
            </a:pPr>
            <a:r>
              <a:rPr lang="en-CA" sz="1900" dirty="0" smtClean="0">
                <a:effectLst/>
              </a:rPr>
              <a:t>Using a stored procedure that updates data</a:t>
            </a:r>
          </a:p>
          <a:p>
            <a:pPr marL="1371600" lvl="2" indent="-457200">
              <a:lnSpc>
                <a:spcPct val="95000"/>
              </a:lnSpc>
              <a:spcBef>
                <a:spcPct val="10000"/>
              </a:spcBef>
            </a:pPr>
            <a:r>
              <a:rPr lang="en-CA" sz="1900" dirty="0" smtClean="0">
                <a:effectLst/>
              </a:rPr>
              <a:t>Grouping in the details row of a data region</a:t>
            </a:r>
          </a:p>
          <a:p>
            <a:pPr marL="1371600" lvl="2" indent="-457200">
              <a:lnSpc>
                <a:spcPct val="95000"/>
              </a:lnSpc>
              <a:spcBef>
                <a:spcPct val="10000"/>
              </a:spcBef>
            </a:pPr>
            <a:r>
              <a:rPr lang="en-CA" sz="1900" dirty="0" smtClean="0">
                <a:effectLst/>
              </a:rPr>
              <a:t>Using nested data regions</a:t>
            </a:r>
          </a:p>
          <a:p>
            <a:pPr marL="1371600" lvl="2" indent="-457200">
              <a:lnSpc>
                <a:spcPct val="95000"/>
              </a:lnSpc>
              <a:spcBef>
                <a:spcPct val="10000"/>
              </a:spcBef>
            </a:pPr>
            <a:r>
              <a:rPr lang="en-CA" sz="1900" dirty="0" smtClean="0">
                <a:effectLst/>
              </a:rPr>
              <a:t>Resetting the page number</a:t>
            </a:r>
          </a:p>
          <a:p>
            <a:pPr marL="1009650" lvl="1" indent="-609600">
              <a:lnSpc>
                <a:spcPct val="90000"/>
              </a:lnSpc>
            </a:pPr>
            <a:r>
              <a:rPr lang="en-US" sz="2300" b="1" dirty="0" smtClean="0">
                <a:effectLst/>
              </a:rPr>
              <a:t>Business Need</a:t>
            </a:r>
            <a:r>
              <a:rPr lang="en-US" sz="2100" b="1" dirty="0" smtClean="0">
                <a:effectLst/>
              </a:rPr>
              <a:t> - </a:t>
            </a:r>
            <a:r>
              <a:rPr lang="en-CA" sz="1900" dirty="0" smtClean="0">
                <a:effectLst/>
              </a:rPr>
              <a:t>The Galactic Delivery Services accounting department needs a report to print payroll checks for its hourly employees. The checks should have the check portion in the top one-third of the page and the check register in the bottom two-thirds of the page. The check register should list the work hours included in this check. The user should be able to select a week for which unpaid time is entered and receive the payroll checks for that week. The planetary system tax amount (25 percent) and state tax amount (5 percent) must be deducted from the amount being paid.</a:t>
            </a:r>
            <a:endParaRPr lang="en-US" sz="1900" b="1" dirty="0" smtClean="0">
              <a:effectLst/>
            </a:endParaRPr>
          </a:p>
          <a:p>
            <a:pPr marL="1009650" lvl="1" indent="-609600" eaLnBrk="1" hangingPunct="1">
              <a:lnSpc>
                <a:spcPct val="88000"/>
              </a:lnSpc>
              <a:spcBef>
                <a:spcPct val="10000"/>
              </a:spcBef>
            </a:pPr>
            <a:r>
              <a:rPr lang="en-US" sz="2300" b="1" dirty="0" smtClean="0">
                <a:effectLst/>
              </a:rPr>
              <a:t>Task Overview</a:t>
            </a:r>
          </a:p>
          <a:p>
            <a:pPr marL="1371600" lvl="2" indent="-457200">
              <a:lnSpc>
                <a:spcPct val="90000"/>
              </a:lnSpc>
              <a:spcBef>
                <a:spcPct val="15000"/>
              </a:spcBef>
              <a:buFont typeface="Wingdings" pitchFamily="2" charset="2"/>
              <a:buAutoNum type="arabicPeriod"/>
            </a:pPr>
            <a:r>
              <a:rPr lang="en-CA" sz="1800" dirty="0" smtClean="0">
                <a:effectLst/>
              </a:rPr>
              <a:t>Create a New Report, Create Two Datasets, Add a </a:t>
            </a:r>
            <a:r>
              <a:rPr lang="en-CA" sz="1800" dirty="0" err="1" smtClean="0">
                <a:effectLst/>
              </a:rPr>
              <a:t>Tablix</a:t>
            </a:r>
            <a:r>
              <a:rPr lang="en-CA" sz="1800" dirty="0" smtClean="0">
                <a:effectLst/>
              </a:rPr>
              <a:t> to the Report Layout, and Populate It.</a:t>
            </a:r>
          </a:p>
          <a:p>
            <a:pPr marL="1371600" lvl="2" indent="-457200">
              <a:lnSpc>
                <a:spcPct val="90000"/>
              </a:lnSpc>
              <a:spcBef>
                <a:spcPct val="15000"/>
              </a:spcBef>
              <a:buFont typeface="Wingdings" pitchFamily="2" charset="2"/>
              <a:buAutoNum type="arabicPeriod"/>
            </a:pPr>
            <a:r>
              <a:rPr lang="en-CA" sz="1800" dirty="0" smtClean="0">
                <a:effectLst/>
              </a:rPr>
              <a:t>Add a Second </a:t>
            </a:r>
            <a:r>
              <a:rPr lang="en-CA" sz="1800" dirty="0" err="1" smtClean="0">
                <a:effectLst/>
              </a:rPr>
              <a:t>Tablix</a:t>
            </a:r>
            <a:r>
              <a:rPr lang="en-CA" sz="1800" dirty="0" smtClean="0">
                <a:effectLst/>
              </a:rPr>
              <a:t> to the Report Layout and Populate It.</a:t>
            </a:r>
          </a:p>
          <a:p>
            <a:pPr marL="1371600" lvl="2" indent="-457200">
              <a:lnSpc>
                <a:spcPct val="90000"/>
              </a:lnSpc>
              <a:spcBef>
                <a:spcPct val="15000"/>
              </a:spcBef>
              <a:buFont typeface="Wingdings" pitchFamily="2" charset="2"/>
              <a:buAutoNum type="arabicPeriod"/>
            </a:pPr>
            <a:r>
              <a:rPr lang="en-CA" sz="1800" dirty="0" smtClean="0">
                <a:effectLst/>
              </a:rPr>
              <a:t>Configure the Report Parameter and Add Embedded Code to the Report.</a:t>
            </a:r>
            <a:endParaRPr lang="en-US" sz="1800" dirty="0" smtClean="0">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4</a:t>
            </a:r>
          </a:p>
          <a:p>
            <a:pPr marL="990600" lvl="1" indent="-533400"/>
            <a:r>
              <a:rPr lang="en-CA" sz="2100" b="1" dirty="0" smtClean="0">
                <a:effectLst/>
              </a:rPr>
              <a:t>Payroll Checks, Task 1: Create a New Report, Create Two Datasets, Add a </a:t>
            </a:r>
            <a:r>
              <a:rPr lang="en-CA" sz="2100" b="1" dirty="0" err="1" smtClean="0">
                <a:effectLst/>
              </a:rPr>
              <a:t>Tablix</a:t>
            </a:r>
            <a:r>
              <a:rPr lang="en-CA" sz="2100" b="1" dirty="0" smtClean="0">
                <a:effectLst/>
              </a:rPr>
              <a:t> to the Report Layout, and Populate It</a:t>
            </a:r>
            <a:endParaRPr lang="en-US" sz="2100" b="1" dirty="0" smtClean="0">
              <a:effectLst/>
            </a:endParaRPr>
          </a:p>
          <a:p>
            <a:pPr marL="1371600" lvl="2" indent="-457200">
              <a:buFont typeface="Wingdings" pitchFamily="2" charset="2"/>
              <a:buAutoNum type="arabicPeriod"/>
            </a:pPr>
            <a:r>
              <a:rPr lang="en-CA" sz="1900" dirty="0" smtClean="0">
                <a:effectLst/>
              </a:rPr>
              <a:t>Reopen the Chapter08 project, if it was closed.</a:t>
            </a:r>
          </a:p>
          <a:p>
            <a:pPr marL="1371600" lvl="2" indent="-457200">
              <a:buFont typeface="Wingdings" pitchFamily="2" charset="2"/>
              <a:buAutoNum type="arabicPeriod"/>
            </a:pPr>
            <a:r>
              <a:rPr lang="en-CA" sz="1900" dirty="0" smtClean="0">
                <a:effectLst/>
              </a:rPr>
              <a:t>Create a new report called </a:t>
            </a:r>
            <a:r>
              <a:rPr lang="en-CA" sz="1900" dirty="0" err="1" smtClean="0">
                <a:effectLst/>
              </a:rPr>
              <a:t>PayrollChecks</a:t>
            </a:r>
            <a:r>
              <a:rPr lang="en-CA" sz="1900" dirty="0" smtClean="0">
                <a:effectLst/>
              </a:rPr>
              <a:t>. Do </a:t>
            </a:r>
            <a:r>
              <a:rPr lang="en-CA" sz="1900" i="1" dirty="0" smtClean="0">
                <a:effectLst/>
              </a:rPr>
              <a:t>not </a:t>
            </a:r>
            <a:r>
              <a:rPr lang="en-CA" sz="1900" dirty="0" smtClean="0">
                <a:effectLst/>
              </a:rPr>
              <a:t>use the </a:t>
            </a:r>
            <a:r>
              <a:rPr lang="en-CA" sz="1900" dirty="0" err="1" smtClean="0">
                <a:effectLst/>
              </a:rPr>
              <a:t>GDSReport</a:t>
            </a:r>
            <a:r>
              <a:rPr lang="en-CA" sz="1900" dirty="0" smtClean="0">
                <a:effectLst/>
              </a:rPr>
              <a:t> template.</a:t>
            </a:r>
          </a:p>
          <a:p>
            <a:pPr marL="1371600" lvl="2" indent="-457200">
              <a:buFont typeface="Wingdings" pitchFamily="2" charset="2"/>
              <a:buAutoNum type="arabicPeriod"/>
            </a:pPr>
            <a:r>
              <a:rPr lang="en-CA" sz="1900" dirty="0" smtClean="0">
                <a:effectLst/>
              </a:rPr>
              <a:t>Create a new data source called Galactic that references the Galactic shared data source. </a:t>
            </a:r>
          </a:p>
          <a:p>
            <a:pPr marL="1371600" lvl="2" indent="-457200">
              <a:buFont typeface="Wingdings" pitchFamily="2" charset="2"/>
              <a:buAutoNum type="arabicPeriod"/>
            </a:pPr>
            <a:r>
              <a:rPr lang="en-CA" sz="1900" dirty="0" smtClean="0">
                <a:effectLst/>
              </a:rPr>
              <a:t>Create a new dataset called </a:t>
            </a:r>
            <a:r>
              <a:rPr lang="en-CA" sz="1900" dirty="0" err="1" smtClean="0">
                <a:effectLst/>
              </a:rPr>
              <a:t>PayrollChecks</a:t>
            </a:r>
            <a:r>
              <a:rPr lang="en-CA" sz="1900" dirty="0" smtClean="0">
                <a:effectLst/>
              </a:rPr>
              <a:t> that calls the </a:t>
            </a:r>
            <a:r>
              <a:rPr lang="en-CA" sz="1900" dirty="0" err="1" smtClean="0">
                <a:effectLst/>
              </a:rPr>
              <a:t>stp_PayrollChecks</a:t>
            </a:r>
            <a:r>
              <a:rPr lang="en-CA" sz="1900" dirty="0" smtClean="0">
                <a:effectLst/>
              </a:rPr>
              <a:t> stored procedure.</a:t>
            </a:r>
          </a:p>
          <a:p>
            <a:pPr marL="1371600" lvl="2" indent="-457200">
              <a:buFont typeface="Wingdings" pitchFamily="2" charset="2"/>
              <a:buAutoNum type="arabicPeriod"/>
            </a:pPr>
            <a:r>
              <a:rPr lang="en-CA" sz="1900" dirty="0" smtClean="0">
                <a:effectLst/>
              </a:rPr>
              <a:t>Create a new dataset called </a:t>
            </a:r>
            <a:r>
              <a:rPr lang="en-CA" sz="1900" dirty="0" err="1" smtClean="0">
                <a:effectLst/>
              </a:rPr>
              <a:t>WeekNumbers</a:t>
            </a:r>
            <a:r>
              <a:rPr lang="en-CA" sz="1900" dirty="0" smtClean="0">
                <a:effectLst/>
              </a:rPr>
              <a:t> that calls the </a:t>
            </a:r>
            <a:r>
              <a:rPr lang="en-CA" sz="1900" dirty="0" err="1" smtClean="0">
                <a:effectLst/>
              </a:rPr>
              <a:t>stp_WeekNumbers</a:t>
            </a:r>
            <a:r>
              <a:rPr lang="en-CA" sz="1900" dirty="0" smtClean="0">
                <a:effectLst/>
              </a:rPr>
              <a:t> stored procedure.</a:t>
            </a:r>
          </a:p>
          <a:p>
            <a:pPr marL="1371600" lvl="2" indent="-457200">
              <a:buFont typeface="Wingdings" pitchFamily="2" charset="2"/>
              <a:buAutoNum type="arabicPeriod"/>
            </a:pPr>
            <a:r>
              <a:rPr lang="en-CA" sz="1900" dirty="0" smtClean="0">
                <a:effectLst/>
              </a:rPr>
              <a:t>Use the list template to place a </a:t>
            </a:r>
            <a:r>
              <a:rPr lang="en-CA" sz="1900" dirty="0" err="1" smtClean="0">
                <a:effectLst/>
              </a:rPr>
              <a:t>tablix</a:t>
            </a:r>
            <a:r>
              <a:rPr lang="en-CA" sz="1900" dirty="0" smtClean="0">
                <a:effectLst/>
              </a:rPr>
              <a:t> onto the body of the report. Modify the following properties of this </a:t>
            </a:r>
            <a:r>
              <a:rPr lang="en-CA" sz="1900" dirty="0" err="1" smtClean="0">
                <a:effectLst/>
              </a:rPr>
              <a:t>tablix</a:t>
            </a:r>
            <a:r>
              <a:rPr lang="en-CA" sz="1900" dirty="0" smtClean="0">
                <a:effectLst/>
              </a:rPr>
              <a:t> in the Properties window:</a:t>
            </a:r>
            <a:endParaRPr lang="en-US" sz="1900" dirty="0" smtClean="0">
              <a:effectLst/>
            </a:endParaRPr>
          </a:p>
        </p:txBody>
      </p:sp>
      <p:pic>
        <p:nvPicPr>
          <p:cNvPr id="21506" name="Picture 2"/>
          <p:cNvPicPr>
            <a:picLocks noChangeAspect="1" noChangeArrowheads="1"/>
          </p:cNvPicPr>
          <p:nvPr/>
        </p:nvPicPr>
        <p:blipFill>
          <a:blip r:embed="rId2" cstate="print"/>
          <a:srcRect/>
          <a:stretch>
            <a:fillRect/>
          </a:stretch>
        </p:blipFill>
        <p:spPr bwMode="auto">
          <a:xfrm>
            <a:off x="1537854" y="4724400"/>
            <a:ext cx="4778187"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4294967295"/>
          </p:nvPr>
        </p:nvSpPr>
        <p:spPr>
          <a:xfrm>
            <a:off x="85725" y="76200"/>
            <a:ext cx="8991600" cy="3352800"/>
          </a:xfrm>
          <a:noFill/>
          <a:ln/>
        </p:spPr>
        <p:txBody>
          <a:bodyPr/>
          <a:lstStyle/>
          <a:p>
            <a:pPr marL="609600" indent="-609600" eaLnBrk="1" hangingPunct="1">
              <a:lnSpc>
                <a:spcPct val="80000"/>
              </a:lnSpc>
            </a:pPr>
            <a:r>
              <a:rPr lang="en-US" sz="2400" b="1" dirty="0" smtClean="0">
                <a:effectLst/>
              </a:rPr>
              <a:t>Exercise 4</a:t>
            </a:r>
          </a:p>
          <a:p>
            <a:pPr marL="990600" lvl="1" indent="-533400"/>
            <a:r>
              <a:rPr lang="en-CA" sz="2100" b="1" dirty="0" smtClean="0">
                <a:effectLst/>
              </a:rPr>
              <a:t>Payroll Checks, Task 1: Create a New Report, Create Two Datasets, Add a </a:t>
            </a:r>
            <a:r>
              <a:rPr lang="en-CA" sz="2100" b="1" dirty="0" err="1" smtClean="0">
                <a:effectLst/>
              </a:rPr>
              <a:t>Tablix</a:t>
            </a:r>
            <a:r>
              <a:rPr lang="en-CA" sz="2100" b="1" dirty="0" smtClean="0">
                <a:effectLst/>
              </a:rPr>
              <a:t> to the Report Layout, and Populate It</a:t>
            </a:r>
            <a:endParaRPr lang="en-US" sz="2100" b="1" dirty="0" smtClean="0">
              <a:effectLst/>
            </a:endParaRPr>
          </a:p>
          <a:p>
            <a:pPr marL="1371600" lvl="2" indent="-457200">
              <a:lnSpc>
                <a:spcPct val="85000"/>
              </a:lnSpc>
              <a:spcBef>
                <a:spcPct val="15000"/>
              </a:spcBef>
              <a:buFont typeface="Wingdings" pitchFamily="2" charset="2"/>
              <a:buAutoNum type="arabicPeriod" startAt="7"/>
            </a:pPr>
            <a:r>
              <a:rPr lang="en-CA" sz="2000" dirty="0" smtClean="0">
                <a:effectLst/>
              </a:rPr>
              <a:t>In the Row Group pane, select Group Properties from the (Details) drop-down menu. The Group Properties dialog box appears.</a:t>
            </a:r>
          </a:p>
          <a:p>
            <a:pPr marL="1371600" lvl="2" indent="-457200">
              <a:lnSpc>
                <a:spcPct val="85000"/>
              </a:lnSpc>
              <a:spcBef>
                <a:spcPct val="15000"/>
              </a:spcBef>
              <a:buFont typeface="Wingdings" pitchFamily="2" charset="2"/>
              <a:buAutoNum type="arabicPeriod" startAt="7"/>
            </a:pPr>
            <a:r>
              <a:rPr lang="en-CA" sz="2000" dirty="0" smtClean="0">
                <a:effectLst/>
              </a:rPr>
              <a:t>On the General page, click Add to add an item to the group expression.</a:t>
            </a:r>
          </a:p>
          <a:p>
            <a:pPr marL="1371600" lvl="2" indent="-457200">
              <a:lnSpc>
                <a:spcPct val="85000"/>
              </a:lnSpc>
              <a:spcBef>
                <a:spcPct val="15000"/>
              </a:spcBef>
              <a:buFont typeface="Wingdings" pitchFamily="2" charset="2"/>
              <a:buAutoNum type="arabicPeriod" startAt="7"/>
            </a:pPr>
            <a:r>
              <a:rPr lang="en-CA" sz="2000" dirty="0" smtClean="0">
                <a:effectLst/>
              </a:rPr>
              <a:t>Select [</a:t>
            </a:r>
            <a:r>
              <a:rPr lang="en-CA" sz="2000" dirty="0" err="1" smtClean="0">
                <a:effectLst/>
              </a:rPr>
              <a:t>PayrollCheckNumber</a:t>
            </a:r>
            <a:r>
              <a:rPr lang="en-CA" sz="2000" dirty="0" smtClean="0">
                <a:effectLst/>
              </a:rPr>
              <a:t>] from the Group on drop-down list.</a:t>
            </a:r>
          </a:p>
          <a:p>
            <a:pPr marL="1371600" lvl="2" indent="-457200">
              <a:lnSpc>
                <a:spcPct val="85000"/>
              </a:lnSpc>
              <a:spcBef>
                <a:spcPct val="15000"/>
              </a:spcBef>
              <a:buFont typeface="Wingdings" pitchFamily="2" charset="2"/>
              <a:buAutoNum type="arabicPeriod" startAt="7"/>
            </a:pPr>
            <a:r>
              <a:rPr lang="en-US" sz="2000" dirty="0" smtClean="0">
                <a:effectLst/>
              </a:rPr>
              <a:t>Click OK to exit the Group Properties dialog box.</a:t>
            </a:r>
          </a:p>
        </p:txBody>
      </p:sp>
      <p:pic>
        <p:nvPicPr>
          <p:cNvPr id="136196" name="Picture 4"/>
          <p:cNvPicPr>
            <a:picLocks noChangeAspect="1" noChangeArrowheads="1"/>
          </p:cNvPicPr>
          <p:nvPr/>
        </p:nvPicPr>
        <p:blipFill>
          <a:blip r:embed="rId2" cstate="print"/>
          <a:srcRect/>
          <a:stretch>
            <a:fillRect/>
          </a:stretch>
        </p:blipFill>
        <p:spPr bwMode="auto">
          <a:xfrm>
            <a:off x="4191000" y="3389313"/>
            <a:ext cx="4953000" cy="3468687"/>
          </a:xfrm>
          <a:prstGeom prst="rect">
            <a:avLst/>
          </a:prstGeom>
          <a:noFill/>
          <a:ln w="9525">
            <a:noFill/>
            <a:miter lim="800000"/>
            <a:headEnd/>
            <a:tailEnd/>
          </a:ln>
          <a:effectLst/>
        </p:spPr>
      </p:pic>
      <p:sp>
        <p:nvSpPr>
          <p:cNvPr id="136197" name="Rectangle 5"/>
          <p:cNvSpPr>
            <a:spLocks noChangeArrowheads="1"/>
          </p:cNvSpPr>
          <p:nvPr/>
        </p:nvSpPr>
        <p:spPr bwMode="auto">
          <a:xfrm>
            <a:off x="88900" y="3124200"/>
            <a:ext cx="4038600" cy="3714750"/>
          </a:xfrm>
          <a:prstGeom prst="rect">
            <a:avLst/>
          </a:prstGeom>
          <a:noFill/>
          <a:ln w="9525">
            <a:noFill/>
            <a:miter lim="800000"/>
            <a:headEnd/>
            <a:tailEnd/>
          </a:ln>
          <a:effectLst/>
        </p:spPr>
        <p:txBody>
          <a:bodyPr>
            <a:spAutoFit/>
          </a:bodyPr>
          <a:lstStyle/>
          <a:p>
            <a:pPr marL="1257300" lvl="2" indent="-342900">
              <a:lnSpc>
                <a:spcPct val="85000"/>
              </a:lnSpc>
              <a:spcBef>
                <a:spcPct val="15000"/>
              </a:spcBef>
              <a:buClr>
                <a:srgbClr val="FFFF00"/>
              </a:buClr>
              <a:buSzPct val="75000"/>
              <a:buFont typeface="Wingdings" pitchFamily="2" charset="2"/>
              <a:buAutoNum type="arabicPeriod" startAt="11"/>
            </a:pPr>
            <a:r>
              <a:rPr lang="en-US" sz="2000" dirty="0"/>
              <a:t>Add text boxes to the list to get the layout shown in figure. Make sure the list is selected each time before you drag a field or text box onto it. Remember, the square brackets around an item indicate that a field is being displayed in that text box. Enlarge the report body and the </a:t>
            </a:r>
            <a:r>
              <a:rPr lang="en-US" sz="2000" dirty="0" err="1"/>
              <a:t>tablix</a:t>
            </a:r>
            <a:r>
              <a:rPr lang="en-US" sz="2000" dirty="0"/>
              <a:t>, if necessary.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85725" y="76200"/>
            <a:ext cx="8991600" cy="6705600"/>
          </a:xfrm>
        </p:spPr>
        <p:txBody>
          <a:bodyPr/>
          <a:lstStyle/>
          <a:p>
            <a:pPr marL="609600" indent="-609600" eaLnBrk="1" hangingPunct="1">
              <a:lnSpc>
                <a:spcPct val="80000"/>
              </a:lnSpc>
            </a:pPr>
            <a:r>
              <a:rPr lang="en-US" sz="2400" b="1" dirty="0" smtClean="0">
                <a:effectLst/>
              </a:rPr>
              <a:t>Exercise 1</a:t>
            </a:r>
          </a:p>
          <a:p>
            <a:pPr marL="990600" lvl="1" indent="-533400"/>
            <a:r>
              <a:rPr lang="en-CA" sz="2100" b="1" dirty="0" smtClean="0">
                <a:effectLst/>
              </a:rPr>
              <a:t>Delivery Status Report, Task 1: Create a New Report and Two Datasets</a:t>
            </a:r>
            <a:endParaRPr lang="en-US" sz="2100" b="1" dirty="0" smtClean="0">
              <a:effectLst/>
            </a:endParaRPr>
          </a:p>
          <a:p>
            <a:pPr marL="1371600" lvl="2" indent="-457200">
              <a:buFont typeface="Wingdings" pitchFamily="2" charset="2"/>
              <a:buAutoNum type="arabicPeriod"/>
            </a:pPr>
            <a:r>
              <a:rPr lang="en-CA" sz="2000" dirty="0" smtClean="0">
                <a:effectLst/>
              </a:rPr>
              <a:t>Create a new Reporting Services project called Chapter09 in the MSSQLRS folder.</a:t>
            </a:r>
          </a:p>
          <a:p>
            <a:pPr marL="1371600" lvl="2" indent="-457200">
              <a:buFont typeface="Wingdings" pitchFamily="2" charset="2"/>
              <a:buAutoNum type="arabicPeriod"/>
            </a:pPr>
            <a:r>
              <a:rPr lang="en-CA" sz="2000" dirty="0" smtClean="0">
                <a:effectLst/>
              </a:rPr>
              <a:t>Create a shared data source called Galactic for the Galactic database.</a:t>
            </a:r>
          </a:p>
          <a:p>
            <a:pPr marL="1371600" lvl="2" indent="-457200">
              <a:buFont typeface="Wingdings" pitchFamily="2" charset="2"/>
              <a:buAutoNum type="arabicPeriod"/>
            </a:pPr>
            <a:r>
              <a:rPr lang="en-CA" sz="2000" dirty="0" smtClean="0">
                <a:effectLst/>
              </a:rPr>
              <a:t>Create a new report called </a:t>
            </a:r>
            <a:r>
              <a:rPr lang="en-CA" sz="2000" dirty="0" err="1" smtClean="0">
                <a:effectLst/>
              </a:rPr>
              <a:t>DeliveryStatus</a:t>
            </a:r>
            <a:r>
              <a:rPr lang="en-CA" sz="2000" dirty="0" smtClean="0">
                <a:effectLst/>
              </a:rPr>
              <a:t> using the </a:t>
            </a:r>
            <a:r>
              <a:rPr lang="en-CA" sz="2000" dirty="0" err="1" smtClean="0">
                <a:effectLst/>
              </a:rPr>
              <a:t>GDSReport</a:t>
            </a:r>
            <a:r>
              <a:rPr lang="en-CA" sz="2000" dirty="0" smtClean="0">
                <a:effectLst/>
              </a:rPr>
              <a:t> template.</a:t>
            </a:r>
          </a:p>
          <a:p>
            <a:pPr marL="1371600" lvl="2" indent="-457200">
              <a:buFont typeface="Wingdings" pitchFamily="2" charset="2"/>
              <a:buAutoNum type="arabicPeriod"/>
            </a:pPr>
            <a:r>
              <a:rPr lang="en-CA" sz="2000" dirty="0" smtClean="0">
                <a:effectLst/>
              </a:rPr>
              <a:t>Create a new data source called Galactic that references the Galactic shared data source.</a:t>
            </a:r>
          </a:p>
          <a:p>
            <a:pPr marL="1371600" lvl="2" indent="-457200">
              <a:buFont typeface="Wingdings" pitchFamily="2" charset="2"/>
              <a:buAutoNum type="arabicPeriod"/>
            </a:pPr>
            <a:r>
              <a:rPr lang="en-CA" sz="2000" dirty="0" smtClean="0">
                <a:effectLst/>
              </a:rPr>
              <a:t>Create a new dataset called </a:t>
            </a:r>
            <a:r>
              <a:rPr lang="en-CA" sz="2000" dirty="0" err="1" smtClean="0">
                <a:effectLst/>
              </a:rPr>
              <a:t>DeliveryStatus</a:t>
            </a:r>
            <a:r>
              <a:rPr lang="en-CA" sz="2000" dirty="0" smtClean="0">
                <a:effectLst/>
              </a:rPr>
              <a:t> that calls the </a:t>
            </a:r>
            <a:r>
              <a:rPr lang="en-CA" sz="2000" dirty="0" err="1" smtClean="0">
                <a:effectLst/>
              </a:rPr>
              <a:t>stp_DeliveryStatus</a:t>
            </a:r>
            <a:r>
              <a:rPr lang="en-CA" sz="2000" dirty="0" smtClean="0">
                <a:effectLst/>
              </a:rPr>
              <a:t> stored procedure.</a:t>
            </a:r>
          </a:p>
          <a:p>
            <a:pPr marL="1371600" lvl="2" indent="-457200">
              <a:buFont typeface="Wingdings" pitchFamily="2" charset="2"/>
              <a:buAutoNum type="arabicPeriod"/>
            </a:pPr>
            <a:r>
              <a:rPr lang="en-CA" sz="2000" dirty="0" smtClean="0">
                <a:effectLst/>
              </a:rPr>
              <a:t>Create a second dataset called Customers that uses the following query:</a:t>
            </a:r>
          </a:p>
          <a:p>
            <a:pPr marL="1371600" lvl="2" indent="-457200">
              <a:buFont typeface="Wingdings" pitchFamily="2" charset="2"/>
              <a:buNone/>
            </a:pPr>
            <a:endParaRPr lang="en-CA" sz="2000" dirty="0" smtClean="0">
              <a:effectLst/>
            </a:endParaRPr>
          </a:p>
          <a:p>
            <a:pPr marL="1371600" lvl="2" indent="-457200">
              <a:buFont typeface="Wingdings" pitchFamily="2" charset="2"/>
              <a:buNone/>
            </a:pPr>
            <a:r>
              <a:rPr lang="en-CA" sz="2000" dirty="0" smtClean="0">
                <a:effectLst/>
              </a:rPr>
              <a:t>	</a:t>
            </a:r>
            <a:r>
              <a:rPr lang="en-CA" sz="2000" b="1" dirty="0" smtClean="0">
                <a:effectLst/>
                <a:latin typeface="Courier New" pitchFamily="49" charset="0"/>
              </a:rPr>
              <a:t>SELECT </a:t>
            </a:r>
            <a:r>
              <a:rPr lang="en-CA" sz="2000" b="1" dirty="0" err="1" smtClean="0">
                <a:effectLst/>
                <a:latin typeface="Courier New" pitchFamily="49" charset="0"/>
              </a:rPr>
              <a:t>CustomerNumber</a:t>
            </a:r>
            <a:r>
              <a:rPr lang="en-CA" sz="2000" b="1" dirty="0" smtClean="0">
                <a:effectLst/>
                <a:latin typeface="Courier New" pitchFamily="49" charset="0"/>
              </a:rPr>
              <a:t>, Name FROM Customer ORDER BY Name</a:t>
            </a:r>
            <a:endParaRPr lang="en-US" sz="2000" b="1" dirty="0" smtClean="0">
              <a:effectLst/>
              <a:latin typeface="Courier New"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0000"/>
              </a:lnSpc>
            </a:pPr>
            <a:r>
              <a:rPr lang="en-US" sz="2400" b="1" dirty="0" smtClean="0">
                <a:effectLst/>
              </a:rPr>
              <a:t>Exercise 4</a:t>
            </a:r>
          </a:p>
          <a:p>
            <a:pPr marL="990600" lvl="1" indent="-533400"/>
            <a:r>
              <a:rPr lang="en-CA" sz="2100" b="1" dirty="0" smtClean="0">
                <a:effectLst/>
              </a:rPr>
              <a:t>Payroll Checks, Task 1: Create a New Report, Create Two Datasets, Add a </a:t>
            </a:r>
            <a:r>
              <a:rPr lang="en-CA" sz="2100" b="1" dirty="0" err="1" smtClean="0">
                <a:effectLst/>
              </a:rPr>
              <a:t>Tablix</a:t>
            </a:r>
            <a:r>
              <a:rPr lang="en-CA" sz="2100" b="1" dirty="0" smtClean="0">
                <a:effectLst/>
              </a:rPr>
              <a:t> to the Report Layout, and Populate It</a:t>
            </a:r>
            <a:endParaRPr lang="en-US" sz="2100" b="1" dirty="0" smtClean="0">
              <a:effectLst/>
            </a:endParaRPr>
          </a:p>
          <a:p>
            <a:pPr marL="1371600" lvl="2" indent="-457200">
              <a:buFont typeface="Wingdings" pitchFamily="2" charset="2"/>
              <a:buAutoNum type="arabicPeriod" startAt="12"/>
            </a:pPr>
            <a:r>
              <a:rPr lang="en-CA" sz="2000" dirty="0" smtClean="0">
                <a:effectLst/>
              </a:rPr>
              <a:t>Click the text box containing the </a:t>
            </a:r>
            <a:r>
              <a:rPr lang="en-CA" sz="2000" dirty="0" err="1" smtClean="0">
                <a:effectLst/>
              </a:rPr>
              <a:t>PayrollCheckNumber</a:t>
            </a:r>
            <a:r>
              <a:rPr lang="en-CA" sz="2000" dirty="0" smtClean="0">
                <a:effectLst/>
              </a:rPr>
              <a:t> field to select it. </a:t>
            </a:r>
            <a:r>
              <a:rPr lang="en-CA" sz="2000" dirty="0" err="1" smtClean="0">
                <a:effectLst/>
              </a:rPr>
              <a:t>Rightclick</a:t>
            </a:r>
            <a:r>
              <a:rPr lang="en-CA" sz="2000" dirty="0" smtClean="0">
                <a:effectLst/>
              </a:rPr>
              <a:t> the text box and select Expression from the context menu. The Expression dialog box appears.</a:t>
            </a:r>
          </a:p>
          <a:p>
            <a:pPr marL="1371600" lvl="2" indent="-457200">
              <a:buFont typeface="Wingdings" pitchFamily="2" charset="2"/>
              <a:buAutoNum type="arabicPeriod" startAt="12"/>
            </a:pPr>
            <a:r>
              <a:rPr lang="en-CA" sz="2000" dirty="0" smtClean="0">
                <a:effectLst/>
              </a:rPr>
              <a:t>Remove the Sum() aggregate function so the expression is as follows:</a:t>
            </a:r>
          </a:p>
          <a:p>
            <a:pPr marL="1371600" lvl="2" indent="-457200">
              <a:buFont typeface="Wingdings" pitchFamily="2" charset="2"/>
              <a:buNone/>
            </a:pPr>
            <a:r>
              <a:rPr lang="en-CA" sz="2000" dirty="0" smtClean="0">
                <a:effectLst/>
              </a:rPr>
              <a:t>	</a:t>
            </a:r>
            <a:r>
              <a:rPr lang="en-CA" sz="2000" dirty="0" smtClean="0">
                <a:effectLst/>
                <a:latin typeface="Courier New" pitchFamily="49" charset="0"/>
              </a:rPr>
              <a:t>=</a:t>
            </a:r>
            <a:r>
              <a:rPr lang="en-CA" sz="2000" dirty="0" err="1" smtClean="0">
                <a:effectLst/>
                <a:latin typeface="Courier New" pitchFamily="49" charset="0"/>
              </a:rPr>
              <a:t>Fields!PayrollCheckNumber.Value</a:t>
            </a:r>
            <a:endParaRPr lang="en-CA" sz="2000" dirty="0" smtClean="0">
              <a:effectLst/>
              <a:latin typeface="Courier New" pitchFamily="49" charset="0"/>
            </a:endParaRPr>
          </a:p>
          <a:p>
            <a:pPr marL="1371600" lvl="2" indent="-457200">
              <a:buFont typeface="Wingdings" pitchFamily="2" charset="2"/>
              <a:buAutoNum type="arabicPeriod" startAt="14"/>
            </a:pPr>
            <a:r>
              <a:rPr lang="en-CA" sz="2000" dirty="0" smtClean="0">
                <a:effectLst/>
              </a:rPr>
              <a:t>Click OK to exit the Expression dialog box.</a:t>
            </a:r>
          </a:p>
          <a:p>
            <a:pPr marL="1371600" lvl="2" indent="-457200">
              <a:buFont typeface="Wingdings" pitchFamily="2" charset="2"/>
              <a:buAutoNum type="arabicPeriod" startAt="14"/>
            </a:pPr>
            <a:r>
              <a:rPr lang="en-CA" sz="2000" dirty="0" smtClean="0">
                <a:effectLst/>
              </a:rPr>
              <a:t>Right-click the text box containing the </a:t>
            </a:r>
            <a:r>
              <a:rPr lang="en-CA" sz="2000" dirty="0" err="1" smtClean="0">
                <a:effectLst/>
              </a:rPr>
              <a:t>LineAmount</a:t>
            </a:r>
            <a:r>
              <a:rPr lang="en-CA" sz="2000" dirty="0" smtClean="0">
                <a:effectLst/>
              </a:rPr>
              <a:t> field and select Textbox Properties from the context menu. The Text Box Properties dialog box appears.</a:t>
            </a:r>
          </a:p>
          <a:p>
            <a:pPr marL="1371600" lvl="2" indent="-457200">
              <a:buFont typeface="Wingdings" pitchFamily="2" charset="2"/>
              <a:buAutoNum type="arabicPeriod" startAt="14"/>
            </a:pPr>
            <a:r>
              <a:rPr lang="en-US" sz="2000" dirty="0" smtClean="0">
                <a:effectLst/>
              </a:rPr>
              <a:t>Modify the following properties of this text box:</a:t>
            </a:r>
          </a:p>
          <a:p>
            <a:pPr marL="1371600" lvl="2" indent="-457200">
              <a:buFont typeface="Wingdings" pitchFamily="2" charset="2"/>
              <a:buAutoNum type="arabicPeriod" startAt="14"/>
            </a:pPr>
            <a:endParaRPr lang="en-US" sz="2000" dirty="0" smtClean="0">
              <a:effectLst/>
            </a:endParaRPr>
          </a:p>
          <a:p>
            <a:pPr marL="1371600" lvl="2" indent="-457200">
              <a:buFont typeface="Wingdings" pitchFamily="2" charset="2"/>
              <a:buAutoNum type="arabicPeriod" startAt="14"/>
            </a:pPr>
            <a:endParaRPr lang="en-US" sz="2000" dirty="0" smtClean="0">
              <a:effectLst/>
            </a:endParaRPr>
          </a:p>
          <a:p>
            <a:pPr marL="1371600" lvl="2" indent="-457200">
              <a:buFont typeface="Wingdings" pitchFamily="2" charset="2"/>
              <a:buAutoNum type="arabicPeriod" startAt="14"/>
            </a:pPr>
            <a:endParaRPr lang="en-US" sz="2000" dirty="0" smtClean="0">
              <a:effectLst/>
            </a:endParaRPr>
          </a:p>
          <a:p>
            <a:pPr marL="1371600" lvl="2" indent="-457200">
              <a:buFont typeface="Wingdings" pitchFamily="2" charset="2"/>
              <a:buAutoNum type="arabicPeriod" startAt="14"/>
            </a:pPr>
            <a:endParaRPr lang="en-US" sz="2000" dirty="0" smtClean="0">
              <a:effectLst/>
            </a:endParaRPr>
          </a:p>
          <a:p>
            <a:pPr marL="1371600" lvl="2" indent="-457200">
              <a:buFont typeface="Wingdings" pitchFamily="2" charset="2"/>
              <a:buAutoNum type="arabicPeriod" startAt="14"/>
            </a:pPr>
            <a:r>
              <a:rPr lang="en-US" sz="2000" dirty="0" smtClean="0">
                <a:effectLst/>
              </a:rPr>
              <a:t>Click OK to exit the Text Box Properties dialog box.</a:t>
            </a:r>
          </a:p>
        </p:txBody>
      </p:sp>
      <p:pic>
        <p:nvPicPr>
          <p:cNvPr id="22530" name="Picture 2"/>
          <p:cNvPicPr>
            <a:picLocks noChangeAspect="1" noChangeArrowheads="1"/>
          </p:cNvPicPr>
          <p:nvPr/>
        </p:nvPicPr>
        <p:blipFill>
          <a:blip r:embed="rId2" cstate="print"/>
          <a:srcRect/>
          <a:stretch>
            <a:fillRect/>
          </a:stretch>
        </p:blipFill>
        <p:spPr bwMode="auto">
          <a:xfrm>
            <a:off x="1586345" y="4953000"/>
            <a:ext cx="522478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0000"/>
              </a:lnSpc>
            </a:pPr>
            <a:r>
              <a:rPr lang="en-US" sz="2400" b="1" dirty="0" smtClean="0">
                <a:effectLst/>
              </a:rPr>
              <a:t>Exercise 4</a:t>
            </a:r>
          </a:p>
          <a:p>
            <a:pPr marL="990600" lvl="1" indent="-533400"/>
            <a:r>
              <a:rPr lang="en-CA" sz="2100" b="1" dirty="0" smtClean="0">
                <a:effectLst/>
              </a:rPr>
              <a:t>Payroll Checks, Task 2: Add a Second </a:t>
            </a:r>
            <a:r>
              <a:rPr lang="en-CA" sz="2100" b="1" dirty="0" err="1" smtClean="0">
                <a:effectLst/>
              </a:rPr>
              <a:t>Tablix</a:t>
            </a:r>
            <a:r>
              <a:rPr lang="en-CA" sz="2100" b="1" dirty="0" smtClean="0">
                <a:effectLst/>
              </a:rPr>
              <a:t> to the Report Layout and Populate It</a:t>
            </a:r>
            <a:endParaRPr lang="en-US" sz="2100" b="1" dirty="0" smtClean="0">
              <a:effectLst/>
            </a:endParaRPr>
          </a:p>
          <a:p>
            <a:pPr marL="1371600" lvl="2" indent="-457200">
              <a:lnSpc>
                <a:spcPct val="95000"/>
              </a:lnSpc>
              <a:buFont typeface="Wingdings" pitchFamily="2" charset="2"/>
              <a:buAutoNum type="arabicPeriod"/>
            </a:pPr>
            <a:r>
              <a:rPr lang="en-CA" sz="2000" dirty="0" smtClean="0">
                <a:effectLst/>
              </a:rPr>
              <a:t>Increase the height of the report body and the </a:t>
            </a:r>
            <a:r>
              <a:rPr lang="en-CA" sz="2000" dirty="0" err="1" smtClean="0">
                <a:effectLst/>
              </a:rPr>
              <a:t>tablix</a:t>
            </a:r>
            <a:r>
              <a:rPr lang="en-CA" sz="2000" dirty="0" smtClean="0">
                <a:effectLst/>
              </a:rPr>
              <a:t>. For the remainder of the report, we will refer to this </a:t>
            </a:r>
            <a:r>
              <a:rPr lang="en-CA" sz="2000" dirty="0" err="1" smtClean="0">
                <a:effectLst/>
              </a:rPr>
              <a:t>tablix</a:t>
            </a:r>
            <a:r>
              <a:rPr lang="en-CA" sz="2000" dirty="0" smtClean="0">
                <a:effectLst/>
              </a:rPr>
              <a:t> as the “list </a:t>
            </a:r>
            <a:r>
              <a:rPr lang="en-CA" sz="2000" dirty="0" err="1" smtClean="0">
                <a:effectLst/>
              </a:rPr>
              <a:t>tablix</a:t>
            </a:r>
            <a:r>
              <a:rPr lang="en-CA" sz="2000" dirty="0" smtClean="0">
                <a:effectLst/>
              </a:rPr>
              <a:t>.”</a:t>
            </a:r>
          </a:p>
          <a:p>
            <a:pPr marL="1371600" lvl="2" indent="-457200">
              <a:lnSpc>
                <a:spcPct val="95000"/>
              </a:lnSpc>
              <a:buFont typeface="Wingdings" pitchFamily="2" charset="2"/>
              <a:buAutoNum type="arabicPeriod"/>
            </a:pPr>
            <a:r>
              <a:rPr lang="en-CA" sz="2000" dirty="0" smtClean="0">
                <a:effectLst/>
              </a:rPr>
              <a:t>Use the table template to place a </a:t>
            </a:r>
            <a:r>
              <a:rPr lang="en-CA" sz="2000" dirty="0" err="1" smtClean="0">
                <a:effectLst/>
              </a:rPr>
              <a:t>tablix</a:t>
            </a:r>
            <a:r>
              <a:rPr lang="en-CA" sz="2000" dirty="0" smtClean="0">
                <a:effectLst/>
              </a:rPr>
              <a:t> </a:t>
            </a:r>
            <a:r>
              <a:rPr lang="en-CA" sz="2000" i="1" dirty="0" smtClean="0">
                <a:effectLst/>
              </a:rPr>
              <a:t>inside </a:t>
            </a:r>
            <a:r>
              <a:rPr lang="en-CA" sz="2000" dirty="0" smtClean="0">
                <a:effectLst/>
              </a:rPr>
              <a:t>the list </a:t>
            </a:r>
            <a:r>
              <a:rPr lang="en-CA" sz="2000" dirty="0" err="1" smtClean="0">
                <a:effectLst/>
              </a:rPr>
              <a:t>tablix</a:t>
            </a:r>
            <a:r>
              <a:rPr lang="en-CA" sz="2000" dirty="0" smtClean="0">
                <a:effectLst/>
              </a:rPr>
              <a:t>. The new </a:t>
            </a:r>
            <a:r>
              <a:rPr lang="en-CA" sz="2000" dirty="0" err="1" smtClean="0">
                <a:effectLst/>
              </a:rPr>
              <a:t>tablix</a:t>
            </a:r>
            <a:r>
              <a:rPr lang="en-CA" sz="2000" dirty="0" smtClean="0">
                <a:effectLst/>
              </a:rPr>
              <a:t> should be below the signature text box. We will refer to this new </a:t>
            </a:r>
            <a:r>
              <a:rPr lang="en-CA" sz="2000" dirty="0" err="1" smtClean="0">
                <a:effectLst/>
              </a:rPr>
              <a:t>tablix</a:t>
            </a:r>
            <a:r>
              <a:rPr lang="en-CA" sz="2000" dirty="0" smtClean="0">
                <a:effectLst/>
              </a:rPr>
              <a:t> as the “table </a:t>
            </a:r>
            <a:r>
              <a:rPr lang="en-CA" sz="2000" dirty="0" err="1" smtClean="0">
                <a:effectLst/>
              </a:rPr>
              <a:t>tablix</a:t>
            </a:r>
            <a:r>
              <a:rPr lang="en-CA" sz="2000" dirty="0" smtClean="0">
                <a:effectLst/>
              </a:rPr>
              <a:t>.”</a:t>
            </a:r>
          </a:p>
          <a:p>
            <a:pPr marL="1371600" lvl="2" indent="-457200">
              <a:lnSpc>
                <a:spcPct val="95000"/>
              </a:lnSpc>
              <a:buFont typeface="Wingdings" pitchFamily="2" charset="2"/>
              <a:buAutoNum type="arabicPeriod"/>
            </a:pPr>
            <a:r>
              <a:rPr lang="en-CA" sz="2000" dirty="0" smtClean="0">
                <a:effectLst/>
              </a:rPr>
              <a:t>Make the table </a:t>
            </a:r>
            <a:r>
              <a:rPr lang="en-CA" sz="2000" dirty="0" err="1" smtClean="0">
                <a:effectLst/>
              </a:rPr>
              <a:t>tablix</a:t>
            </a:r>
            <a:r>
              <a:rPr lang="en-CA" sz="2000" dirty="0" smtClean="0">
                <a:effectLst/>
              </a:rPr>
              <a:t> almost as wide as the list </a:t>
            </a:r>
            <a:r>
              <a:rPr lang="en-CA" sz="2000" dirty="0" err="1" smtClean="0">
                <a:effectLst/>
              </a:rPr>
              <a:t>tablix</a:t>
            </a:r>
            <a:r>
              <a:rPr lang="en-CA" sz="2000" dirty="0" smtClean="0">
                <a:effectLst/>
              </a:rPr>
              <a:t>.</a:t>
            </a:r>
          </a:p>
          <a:p>
            <a:pPr marL="1371600" lvl="2" indent="-457200">
              <a:lnSpc>
                <a:spcPct val="95000"/>
              </a:lnSpc>
              <a:buFont typeface="Wingdings" pitchFamily="2" charset="2"/>
              <a:buAutoNum type="arabicPeriod"/>
            </a:pPr>
            <a:r>
              <a:rPr lang="en-CA" sz="2000" dirty="0" smtClean="0">
                <a:effectLst/>
              </a:rPr>
              <a:t>Select the </a:t>
            </a:r>
            <a:r>
              <a:rPr lang="en-CA" sz="2000" dirty="0" err="1" smtClean="0">
                <a:effectLst/>
              </a:rPr>
              <a:t>WorkDate</a:t>
            </a:r>
            <a:r>
              <a:rPr lang="en-CA" sz="2000" dirty="0" smtClean="0">
                <a:effectLst/>
              </a:rPr>
              <a:t>, </a:t>
            </a:r>
            <a:r>
              <a:rPr lang="en-CA" sz="2000" dirty="0" err="1" smtClean="0">
                <a:effectLst/>
              </a:rPr>
              <a:t>HoursWorked</a:t>
            </a:r>
            <a:r>
              <a:rPr lang="en-CA" sz="2000" dirty="0" smtClean="0">
                <a:effectLst/>
              </a:rPr>
              <a:t>, and </a:t>
            </a:r>
            <a:r>
              <a:rPr lang="en-CA" sz="2000" dirty="0" err="1" smtClean="0">
                <a:effectLst/>
              </a:rPr>
              <a:t>LineAmount</a:t>
            </a:r>
            <a:r>
              <a:rPr lang="en-CA" sz="2000" dirty="0" smtClean="0">
                <a:effectLst/>
              </a:rPr>
              <a:t> fields in the cells in the data row of the table </a:t>
            </a:r>
            <a:r>
              <a:rPr lang="en-CA" sz="2000" dirty="0" err="1" smtClean="0">
                <a:effectLst/>
              </a:rPr>
              <a:t>tablix</a:t>
            </a:r>
            <a:r>
              <a:rPr lang="en-CA" sz="2000" dirty="0" smtClean="0">
                <a:effectLst/>
              </a:rPr>
              <a:t>.</a:t>
            </a:r>
          </a:p>
          <a:p>
            <a:pPr marL="1371600" lvl="2" indent="-457200">
              <a:lnSpc>
                <a:spcPct val="95000"/>
              </a:lnSpc>
              <a:buFont typeface="Wingdings" pitchFamily="2" charset="2"/>
              <a:buAutoNum type="arabicPeriod"/>
            </a:pPr>
            <a:r>
              <a:rPr lang="en-US" sz="2000" dirty="0" smtClean="0">
                <a:effectLst/>
              </a:rPr>
              <a:t>Right-click anywhere in the lower row of the table </a:t>
            </a:r>
            <a:r>
              <a:rPr lang="en-US" sz="2000" dirty="0" err="1" smtClean="0">
                <a:effectLst/>
              </a:rPr>
              <a:t>tablix</a:t>
            </a:r>
            <a:r>
              <a:rPr lang="en-US" sz="2000" dirty="0" smtClean="0">
                <a:effectLst/>
              </a:rPr>
              <a:t> and select </a:t>
            </a:r>
            <a:r>
              <a:rPr lang="en-US" sz="2000" dirty="0" err="1" smtClean="0">
                <a:effectLst/>
              </a:rPr>
              <a:t>Tablix</a:t>
            </a:r>
            <a:r>
              <a:rPr lang="en-US" sz="2000" dirty="0" smtClean="0">
                <a:effectLst/>
              </a:rPr>
              <a:t>: Insert Row | Outside Group - Below from the context menu. This new row will serve as a total row.</a:t>
            </a:r>
          </a:p>
          <a:p>
            <a:pPr marL="1371600" lvl="2" indent="-457200">
              <a:lnSpc>
                <a:spcPct val="95000"/>
              </a:lnSpc>
              <a:buFont typeface="Wingdings" pitchFamily="2" charset="2"/>
              <a:buAutoNum type="arabicPeriod"/>
            </a:pPr>
            <a:r>
              <a:rPr lang="en-US" sz="2000" dirty="0" smtClean="0">
                <a:effectLst/>
              </a:rPr>
              <a:t>Select the </a:t>
            </a:r>
            <a:r>
              <a:rPr lang="en-US" sz="2000" dirty="0" err="1" smtClean="0">
                <a:effectLst/>
              </a:rPr>
              <a:t>LineAmount</a:t>
            </a:r>
            <a:r>
              <a:rPr lang="en-US" sz="2000" dirty="0" smtClean="0">
                <a:effectLst/>
              </a:rPr>
              <a:t> field in the rightmost cell of the row we just added to the table </a:t>
            </a:r>
            <a:r>
              <a:rPr lang="en-US" sz="2000" dirty="0" err="1" smtClean="0">
                <a:effectLst/>
              </a:rPr>
              <a:t>tablix</a:t>
            </a:r>
            <a:r>
              <a:rPr lang="en-US" sz="2000" dirty="0" smtClean="0">
                <a:effectLst/>
              </a:rPr>
              <a:t>. Set the following properties for the text box in this cell:</a:t>
            </a:r>
          </a:p>
        </p:txBody>
      </p:sp>
      <p:pic>
        <p:nvPicPr>
          <p:cNvPr id="138244" name="Picture 4"/>
          <p:cNvPicPr>
            <a:picLocks noChangeAspect="1" noChangeArrowheads="1"/>
          </p:cNvPicPr>
          <p:nvPr/>
        </p:nvPicPr>
        <p:blipFill>
          <a:blip r:embed="rId2" cstate="print"/>
          <a:srcRect/>
          <a:stretch>
            <a:fillRect/>
          </a:stretch>
        </p:blipFill>
        <p:spPr bwMode="auto">
          <a:xfrm>
            <a:off x="1536700" y="5969000"/>
            <a:ext cx="3962400" cy="854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0000"/>
              </a:lnSpc>
            </a:pPr>
            <a:r>
              <a:rPr lang="en-US" sz="2400" b="1" dirty="0" smtClean="0">
                <a:effectLst/>
              </a:rPr>
              <a:t>Exercise 4</a:t>
            </a:r>
          </a:p>
          <a:p>
            <a:pPr marL="990600" lvl="1" indent="-533400"/>
            <a:r>
              <a:rPr lang="en-CA" sz="2100" b="1" dirty="0" smtClean="0">
                <a:effectLst/>
              </a:rPr>
              <a:t>Payroll Checks, Task 2: Add a Second </a:t>
            </a:r>
            <a:r>
              <a:rPr lang="en-CA" sz="2100" b="1" dirty="0" err="1" smtClean="0">
                <a:effectLst/>
              </a:rPr>
              <a:t>Tablix</a:t>
            </a:r>
            <a:r>
              <a:rPr lang="en-CA" sz="2100" b="1" dirty="0" smtClean="0">
                <a:effectLst/>
              </a:rPr>
              <a:t> to the Report Layout and Populate It</a:t>
            </a:r>
            <a:endParaRPr lang="en-US" sz="2100" b="1" dirty="0" smtClean="0">
              <a:effectLst/>
            </a:endParaRPr>
          </a:p>
          <a:p>
            <a:pPr marL="1371600" lvl="2" indent="-457200">
              <a:buFont typeface="Wingdings" pitchFamily="2" charset="2"/>
              <a:buAutoNum type="arabicPeriod" startAt="7"/>
            </a:pPr>
            <a:r>
              <a:rPr lang="en-CA" sz="2000" dirty="0" smtClean="0">
                <a:effectLst/>
              </a:rPr>
              <a:t>Set the following property for the text box in the cell immediately above the cell modified in Step 6:</a:t>
            </a:r>
          </a:p>
          <a:p>
            <a:pPr marL="1371600" lvl="2" indent="-457200">
              <a:buFont typeface="Wingdings" pitchFamily="2" charset="2"/>
              <a:buAutoNum type="arabicPeriod" startAt="7"/>
            </a:pPr>
            <a:endParaRPr lang="en-CA" sz="2000" dirty="0" smtClean="0">
              <a:effectLst/>
            </a:endParaRPr>
          </a:p>
          <a:p>
            <a:pPr marL="1371600" lvl="2" indent="-457200">
              <a:buFont typeface="Wingdings" pitchFamily="2" charset="2"/>
              <a:buAutoNum type="arabicPeriod" startAt="7"/>
            </a:pPr>
            <a:endParaRPr lang="en-CA" sz="2000" dirty="0" smtClean="0">
              <a:effectLst/>
            </a:endParaRPr>
          </a:p>
          <a:p>
            <a:pPr marL="1371600" lvl="2" indent="-457200">
              <a:buFont typeface="Wingdings" pitchFamily="2" charset="2"/>
              <a:buAutoNum type="arabicPeriod" startAt="7"/>
            </a:pPr>
            <a:r>
              <a:rPr lang="en-US" sz="2000" dirty="0" smtClean="0">
                <a:effectLst/>
              </a:rPr>
              <a:t>Set the following properties for the table </a:t>
            </a:r>
            <a:r>
              <a:rPr lang="en-US" sz="2000" dirty="0" err="1" smtClean="0">
                <a:effectLst/>
              </a:rPr>
              <a:t>tablix</a:t>
            </a:r>
            <a:r>
              <a:rPr lang="en-US" sz="2000" dirty="0" smtClean="0">
                <a:effectLst/>
              </a:rPr>
              <a:t>:</a:t>
            </a:r>
          </a:p>
          <a:p>
            <a:pPr marL="1371600" lvl="2" indent="-457200">
              <a:buFont typeface="Wingdings" pitchFamily="2" charset="2"/>
              <a:buAutoNum type="arabicPeriod" startAt="7"/>
            </a:pPr>
            <a:endParaRPr lang="en-US" sz="2000" dirty="0" smtClean="0">
              <a:effectLst/>
            </a:endParaRPr>
          </a:p>
          <a:p>
            <a:pPr marL="1371600" lvl="2" indent="-457200">
              <a:buFont typeface="Wingdings" pitchFamily="2" charset="2"/>
              <a:buAutoNum type="arabicPeriod" startAt="7"/>
            </a:pPr>
            <a:endParaRPr lang="en-US" sz="2000" dirty="0" smtClean="0">
              <a:effectLst/>
            </a:endParaRPr>
          </a:p>
          <a:p>
            <a:pPr marL="1371600" lvl="2" indent="-457200">
              <a:buFont typeface="Wingdings" pitchFamily="2" charset="2"/>
              <a:buAutoNum type="arabicPeriod" startAt="7"/>
            </a:pPr>
            <a:endParaRPr lang="en-US" sz="2000" dirty="0" smtClean="0">
              <a:effectLst/>
            </a:endParaRPr>
          </a:p>
          <a:p>
            <a:pPr marL="1371600" lvl="2" indent="-457200">
              <a:buFont typeface="Wingdings" pitchFamily="2" charset="2"/>
              <a:buAutoNum type="arabicPeriod" startAt="7"/>
            </a:pPr>
            <a:endParaRPr lang="en-US" sz="2000" dirty="0" smtClean="0">
              <a:effectLst/>
            </a:endParaRPr>
          </a:p>
          <a:p>
            <a:pPr marL="1371600" lvl="2" indent="-457200">
              <a:buFont typeface="Wingdings" pitchFamily="2" charset="2"/>
              <a:buAutoNum type="arabicPeriod" startAt="7"/>
            </a:pPr>
            <a:r>
              <a:rPr lang="en-US" sz="2000" dirty="0" smtClean="0">
                <a:effectLst/>
              </a:rPr>
              <a:t>Drag the bottom of the list </a:t>
            </a:r>
            <a:r>
              <a:rPr lang="en-US" sz="2000" dirty="0" err="1" smtClean="0">
                <a:effectLst/>
              </a:rPr>
              <a:t>tablix</a:t>
            </a:r>
            <a:r>
              <a:rPr lang="en-US" sz="2000" dirty="0" smtClean="0">
                <a:effectLst/>
              </a:rPr>
              <a:t> and the bottom of the report body up so they are the same as the bottom of the table </a:t>
            </a:r>
            <a:r>
              <a:rPr lang="en-US" sz="2000" dirty="0" err="1" smtClean="0">
                <a:effectLst/>
              </a:rPr>
              <a:t>tablix</a:t>
            </a:r>
            <a:r>
              <a:rPr lang="en-US" sz="2000" dirty="0" smtClean="0">
                <a:effectLst/>
              </a:rPr>
              <a:t>.</a:t>
            </a:r>
            <a:r>
              <a:rPr lang="en-US" dirty="0" smtClean="0">
                <a:effectLst/>
              </a:rPr>
              <a:t> </a:t>
            </a:r>
          </a:p>
          <a:p>
            <a:pPr marL="1371600" lvl="2" indent="-457200">
              <a:buFont typeface="Wingdings" pitchFamily="2" charset="2"/>
              <a:buAutoNum type="arabicPeriod" startAt="7"/>
            </a:pPr>
            <a:r>
              <a:rPr lang="en-CA" sz="2000" dirty="0" smtClean="0">
                <a:effectLst/>
              </a:rPr>
              <a:t>Right-click anywhere outside the report body but inside the design area. Select Add Page Footer from the context menu.</a:t>
            </a:r>
          </a:p>
          <a:p>
            <a:pPr marL="1371600" lvl="2" indent="-457200">
              <a:buFont typeface="+mj-lt"/>
              <a:buAutoNum type="arabicPeriod" startAt="11"/>
            </a:pPr>
            <a:r>
              <a:rPr lang="en-CA" sz="2000" dirty="0" smtClean="0">
                <a:effectLst/>
              </a:rPr>
              <a:t>Place a text box in the center of the page footer.</a:t>
            </a:r>
          </a:p>
          <a:p>
            <a:pPr marL="1371600" lvl="2" indent="-457200">
              <a:buFont typeface="+mj-lt"/>
              <a:buAutoNum type="arabicPeriod" startAt="11"/>
            </a:pPr>
            <a:r>
              <a:rPr lang="en-CA" sz="2000" dirty="0" smtClean="0">
                <a:effectLst/>
              </a:rPr>
              <a:t>Right-click the text box and select Expression from the context menu. The Expression text box appears.</a:t>
            </a:r>
            <a:endParaRPr lang="en-US" sz="2000" dirty="0" smtClean="0">
              <a:effectLst/>
            </a:endParaRPr>
          </a:p>
          <a:p>
            <a:pPr marL="1371600" lvl="2" indent="-457200">
              <a:buFont typeface="Wingdings" pitchFamily="2" charset="2"/>
              <a:buAutoNum type="arabicPeriod" startAt="7"/>
            </a:pPr>
            <a:endParaRPr lang="en-US" sz="2000" dirty="0" smtClean="0">
              <a:effectLst/>
            </a:endParaRPr>
          </a:p>
        </p:txBody>
      </p:sp>
      <p:pic>
        <p:nvPicPr>
          <p:cNvPr id="23554" name="Picture 2"/>
          <p:cNvPicPr>
            <a:picLocks noChangeAspect="1" noChangeArrowheads="1"/>
          </p:cNvPicPr>
          <p:nvPr/>
        </p:nvPicPr>
        <p:blipFill>
          <a:blip r:embed="rId2" cstate="print"/>
          <a:srcRect/>
          <a:stretch>
            <a:fillRect/>
          </a:stretch>
        </p:blipFill>
        <p:spPr bwMode="auto">
          <a:xfrm>
            <a:off x="1524000" y="1905000"/>
            <a:ext cx="4219575" cy="552450"/>
          </a:xfrm>
          <a:prstGeom prst="rect">
            <a:avLst/>
          </a:prstGeom>
          <a:noFill/>
          <a:ln w="9525">
            <a:noFill/>
            <a:miter lim="800000"/>
            <a:headEnd/>
            <a:tailEnd/>
          </a:ln>
        </p:spPr>
      </p:pic>
      <p:pic>
        <p:nvPicPr>
          <p:cNvPr id="23555" name="Picture 3"/>
          <p:cNvPicPr>
            <a:picLocks noChangeAspect="1" noChangeArrowheads="1"/>
          </p:cNvPicPr>
          <p:nvPr/>
        </p:nvPicPr>
        <p:blipFill>
          <a:blip r:embed="rId3" cstate="print"/>
          <a:srcRect/>
          <a:stretch>
            <a:fillRect/>
          </a:stretch>
        </p:blipFill>
        <p:spPr bwMode="auto">
          <a:xfrm>
            <a:off x="1537855" y="2971800"/>
            <a:ext cx="4661226"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0000"/>
              </a:lnSpc>
            </a:pPr>
            <a:r>
              <a:rPr lang="en-US" sz="2400" b="1" dirty="0" smtClean="0">
                <a:effectLst/>
              </a:rPr>
              <a:t>Exercise 4</a:t>
            </a:r>
          </a:p>
          <a:p>
            <a:pPr marL="990600" lvl="1" indent="-533400"/>
            <a:r>
              <a:rPr lang="en-CA" sz="2100" b="1" dirty="0" smtClean="0">
                <a:effectLst/>
              </a:rPr>
              <a:t>Payroll Checks, Task 2: Add a Second </a:t>
            </a:r>
            <a:r>
              <a:rPr lang="en-CA" sz="2100" b="1" dirty="0" err="1" smtClean="0">
                <a:effectLst/>
              </a:rPr>
              <a:t>Tablix</a:t>
            </a:r>
            <a:r>
              <a:rPr lang="en-CA" sz="2100" b="1" dirty="0" smtClean="0">
                <a:effectLst/>
              </a:rPr>
              <a:t> to the Report Layout and Populate It</a:t>
            </a:r>
            <a:endParaRPr lang="en-US" sz="2100" b="1" dirty="0" smtClean="0">
              <a:effectLst/>
            </a:endParaRPr>
          </a:p>
          <a:p>
            <a:pPr marL="1371600" lvl="2" indent="-457200">
              <a:buFont typeface="+mj-lt"/>
              <a:buAutoNum type="arabicPeriod" startAt="13"/>
            </a:pPr>
            <a:r>
              <a:rPr lang="en-CA" sz="2000" dirty="0" smtClean="0">
                <a:effectLst/>
              </a:rPr>
              <a:t>Select Built-in Fields in the Category area. </a:t>
            </a:r>
          </a:p>
          <a:p>
            <a:pPr marL="1371600" lvl="2" indent="-457200">
              <a:buFont typeface="Wingdings" pitchFamily="2" charset="2"/>
              <a:buAutoNum type="arabicPeriod" startAt="13"/>
            </a:pPr>
            <a:r>
              <a:rPr lang="en-CA" sz="2000" dirty="0" smtClean="0">
                <a:effectLst/>
              </a:rPr>
              <a:t>Double-click Page Number.</a:t>
            </a:r>
          </a:p>
          <a:p>
            <a:pPr marL="1371600" lvl="2" indent="-457200">
              <a:buFont typeface="Wingdings" pitchFamily="2" charset="2"/>
              <a:buAutoNum type="arabicPeriod" startAt="13"/>
            </a:pPr>
            <a:r>
              <a:rPr lang="en-CA" sz="2000" dirty="0" smtClean="0">
                <a:effectLst/>
              </a:rPr>
              <a:t>Click OK to exit the Expression dialog box.</a:t>
            </a:r>
          </a:p>
          <a:p>
            <a:pPr marL="1371600" lvl="2" indent="-457200">
              <a:buFont typeface="Wingdings" pitchFamily="2" charset="2"/>
              <a:buAutoNum type="arabicPeriod" startAt="13"/>
            </a:pPr>
            <a:r>
              <a:rPr lang="en-CA" sz="2000" dirty="0" smtClean="0">
                <a:effectLst/>
              </a:rPr>
              <a:t>Your report layout appears similar to figure below.</a:t>
            </a:r>
            <a:endParaRPr lang="en-US" dirty="0" smtClean="0">
              <a:effectLst/>
            </a:endParaRPr>
          </a:p>
        </p:txBody>
      </p:sp>
      <p:pic>
        <p:nvPicPr>
          <p:cNvPr id="24578" name="Picture 2"/>
          <p:cNvPicPr>
            <a:picLocks noChangeAspect="1" noChangeArrowheads="1"/>
          </p:cNvPicPr>
          <p:nvPr/>
        </p:nvPicPr>
        <p:blipFill>
          <a:blip r:embed="rId2" cstate="print"/>
          <a:srcRect/>
          <a:stretch>
            <a:fillRect/>
          </a:stretch>
        </p:blipFill>
        <p:spPr bwMode="auto">
          <a:xfrm>
            <a:off x="1593270" y="2667000"/>
            <a:ext cx="5681392" cy="41434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4294967295"/>
          </p:nvPr>
        </p:nvSpPr>
        <p:spPr>
          <a:xfrm>
            <a:off x="58014" y="76200"/>
            <a:ext cx="9058275" cy="6781800"/>
          </a:xfrm>
          <a:noFill/>
          <a:ln/>
        </p:spPr>
        <p:txBody>
          <a:bodyPr/>
          <a:lstStyle/>
          <a:p>
            <a:pPr marL="609600" indent="-609600" eaLnBrk="1" hangingPunct="1">
              <a:lnSpc>
                <a:spcPct val="87000"/>
              </a:lnSpc>
              <a:spcBef>
                <a:spcPct val="10000"/>
              </a:spcBef>
            </a:pPr>
            <a:r>
              <a:rPr lang="en-US" sz="2400" b="1" dirty="0" smtClean="0">
                <a:effectLst/>
              </a:rPr>
              <a:t>Exercise 4</a:t>
            </a:r>
          </a:p>
          <a:p>
            <a:pPr marL="990600" lvl="1" indent="-533400">
              <a:lnSpc>
                <a:spcPct val="87000"/>
              </a:lnSpc>
              <a:spcBef>
                <a:spcPct val="10000"/>
              </a:spcBef>
            </a:pPr>
            <a:r>
              <a:rPr lang="en-CA" sz="2100" b="1" dirty="0" smtClean="0">
                <a:effectLst/>
              </a:rPr>
              <a:t>Payroll Checks, Task 3: Configure the Report Parameter and Add Embedded Code to the Report</a:t>
            </a:r>
            <a:endParaRPr lang="en-US" sz="2100" b="1" dirty="0" smtClean="0">
              <a:effectLst/>
            </a:endParaRPr>
          </a:p>
          <a:p>
            <a:pPr marL="1371600" lvl="2" indent="-457200">
              <a:lnSpc>
                <a:spcPct val="87000"/>
              </a:lnSpc>
              <a:spcBef>
                <a:spcPct val="10000"/>
              </a:spcBef>
              <a:buFont typeface="Wingdings" pitchFamily="2" charset="2"/>
              <a:buAutoNum type="arabicPeriod"/>
            </a:pPr>
            <a:r>
              <a:rPr lang="en-CA" sz="1900" dirty="0" smtClean="0">
                <a:effectLst/>
              </a:rPr>
              <a:t>Expand the Parameters entry in the Report Data window.</a:t>
            </a:r>
          </a:p>
          <a:p>
            <a:pPr marL="1371600" lvl="2" indent="-457200">
              <a:lnSpc>
                <a:spcPct val="87000"/>
              </a:lnSpc>
              <a:spcBef>
                <a:spcPct val="10000"/>
              </a:spcBef>
              <a:buFont typeface="Wingdings" pitchFamily="2" charset="2"/>
              <a:buAutoNum type="arabicPeriod"/>
            </a:pPr>
            <a:r>
              <a:rPr lang="en-CA" sz="1900" dirty="0" smtClean="0">
                <a:effectLst/>
              </a:rPr>
              <a:t>Right-click the </a:t>
            </a:r>
            <a:r>
              <a:rPr lang="en-CA" sz="1900" dirty="0" err="1" smtClean="0">
                <a:effectLst/>
              </a:rPr>
              <a:t>WeekNumber</a:t>
            </a:r>
            <a:r>
              <a:rPr lang="en-CA" sz="1900" dirty="0" smtClean="0">
                <a:effectLst/>
              </a:rPr>
              <a:t> entry and select Parameter Properties from the context menu. The Report Parameter Properties dialog box appears.</a:t>
            </a:r>
          </a:p>
          <a:p>
            <a:pPr marL="1371600" lvl="2" indent="-457200">
              <a:lnSpc>
                <a:spcPct val="87000"/>
              </a:lnSpc>
              <a:spcBef>
                <a:spcPct val="10000"/>
              </a:spcBef>
              <a:buFont typeface="Wingdings" pitchFamily="2" charset="2"/>
              <a:buAutoNum type="arabicPeriod"/>
            </a:pPr>
            <a:r>
              <a:rPr lang="en-CA" sz="1900" dirty="0" smtClean="0">
                <a:effectLst/>
              </a:rPr>
              <a:t>Modify the following properties for the </a:t>
            </a:r>
            <a:r>
              <a:rPr lang="en-CA" sz="1900" dirty="0" err="1" smtClean="0">
                <a:effectLst/>
              </a:rPr>
              <a:t>WeekNumber</a:t>
            </a:r>
            <a:r>
              <a:rPr lang="en-CA" sz="1900" dirty="0" smtClean="0">
                <a:effectLst/>
              </a:rPr>
              <a:t> parameter:</a:t>
            </a:r>
          </a:p>
          <a:p>
            <a:pPr marL="1371600" lvl="2" indent="-457200">
              <a:lnSpc>
                <a:spcPct val="87000"/>
              </a:lnSpc>
              <a:spcBef>
                <a:spcPct val="10000"/>
              </a:spcBef>
              <a:buFont typeface="Wingdings" pitchFamily="2" charset="2"/>
              <a:buAutoNum type="arabicPeriod"/>
            </a:pPr>
            <a:endParaRPr lang="en-CA" sz="2000" dirty="0" smtClean="0">
              <a:effectLst/>
            </a:endParaRPr>
          </a:p>
          <a:p>
            <a:pPr marL="1371600" lvl="2" indent="-457200">
              <a:lnSpc>
                <a:spcPct val="87000"/>
              </a:lnSpc>
              <a:spcBef>
                <a:spcPct val="10000"/>
              </a:spcBef>
              <a:buFont typeface="Wingdings" pitchFamily="2" charset="2"/>
              <a:buAutoNum type="arabicPeriod"/>
            </a:pPr>
            <a:endParaRPr lang="en-CA" sz="2000" dirty="0" smtClean="0">
              <a:effectLst/>
            </a:endParaRPr>
          </a:p>
          <a:p>
            <a:pPr marL="1371600" lvl="2" indent="-457200">
              <a:lnSpc>
                <a:spcPct val="87000"/>
              </a:lnSpc>
              <a:spcBef>
                <a:spcPct val="10000"/>
              </a:spcBef>
              <a:buFont typeface="Wingdings" pitchFamily="2" charset="2"/>
              <a:buAutoNum type="arabicPeriod"/>
            </a:pPr>
            <a:endParaRPr lang="en-CA" sz="2000" dirty="0" smtClean="0">
              <a:effectLst/>
            </a:endParaRPr>
          </a:p>
          <a:p>
            <a:pPr marL="1371600" lvl="2" indent="-457200">
              <a:lnSpc>
                <a:spcPct val="87000"/>
              </a:lnSpc>
              <a:spcBef>
                <a:spcPct val="10000"/>
              </a:spcBef>
              <a:buFont typeface="Wingdings" pitchFamily="2" charset="2"/>
              <a:buAutoNum type="arabicPeriod"/>
            </a:pPr>
            <a:endParaRPr lang="en-CA" sz="2000" dirty="0" smtClean="0">
              <a:effectLst/>
            </a:endParaRPr>
          </a:p>
          <a:p>
            <a:pPr marL="1371600" lvl="2" indent="-457200">
              <a:lnSpc>
                <a:spcPct val="87000"/>
              </a:lnSpc>
              <a:spcBef>
                <a:spcPct val="10000"/>
              </a:spcBef>
              <a:buFont typeface="Wingdings" pitchFamily="2" charset="2"/>
              <a:buAutoNum type="arabicPeriod"/>
            </a:pPr>
            <a:endParaRPr lang="en-CA" sz="1000" dirty="0" smtClean="0">
              <a:effectLst/>
            </a:endParaRPr>
          </a:p>
          <a:p>
            <a:pPr marL="1371600" lvl="2" indent="-457200">
              <a:lnSpc>
                <a:spcPct val="87000"/>
              </a:lnSpc>
              <a:spcBef>
                <a:spcPct val="10000"/>
              </a:spcBef>
              <a:buFont typeface="Wingdings" pitchFamily="2" charset="2"/>
              <a:buAutoNum type="arabicPeriod"/>
            </a:pPr>
            <a:endParaRPr lang="en-CA" sz="1000" dirty="0" smtClean="0">
              <a:effectLst/>
            </a:endParaRPr>
          </a:p>
          <a:p>
            <a:pPr marL="1371600" lvl="2" indent="-457200">
              <a:lnSpc>
                <a:spcPct val="87000"/>
              </a:lnSpc>
              <a:spcBef>
                <a:spcPct val="10000"/>
              </a:spcBef>
              <a:buFont typeface="Wingdings" pitchFamily="2" charset="2"/>
              <a:buAutoNum type="arabicPeriod"/>
            </a:pPr>
            <a:r>
              <a:rPr lang="en-US" sz="1900" dirty="0" smtClean="0">
                <a:effectLst/>
              </a:rPr>
              <a:t>Click OK to exit the Report Parameter Properties dialog box.</a:t>
            </a:r>
          </a:p>
          <a:p>
            <a:pPr marL="1371600" lvl="2" indent="-457200">
              <a:lnSpc>
                <a:spcPct val="87000"/>
              </a:lnSpc>
              <a:spcBef>
                <a:spcPct val="10000"/>
              </a:spcBef>
              <a:buFont typeface="Wingdings" pitchFamily="2" charset="2"/>
              <a:buAutoNum type="arabicPeriod"/>
            </a:pPr>
            <a:r>
              <a:rPr lang="en-US" sz="1900" dirty="0" smtClean="0">
                <a:effectLst/>
              </a:rPr>
              <a:t>Right-click anywhere on the report layout to activate the Report menu. Select Report | Report Properties to open the Report Properties dialog box.</a:t>
            </a:r>
          </a:p>
          <a:p>
            <a:pPr marL="1371600" lvl="2" indent="-457200">
              <a:lnSpc>
                <a:spcPct val="87000"/>
              </a:lnSpc>
              <a:spcBef>
                <a:spcPct val="10000"/>
              </a:spcBef>
              <a:buFont typeface="Wingdings" pitchFamily="2" charset="2"/>
              <a:buAutoNum type="arabicPeriod"/>
            </a:pPr>
            <a:r>
              <a:rPr lang="en-US" sz="1900" dirty="0" smtClean="0">
                <a:effectLst/>
              </a:rPr>
              <a:t>Select the Code page.</a:t>
            </a:r>
          </a:p>
          <a:p>
            <a:pPr marL="1371600" lvl="2" indent="-457200">
              <a:lnSpc>
                <a:spcPct val="87000"/>
              </a:lnSpc>
              <a:spcBef>
                <a:spcPct val="10000"/>
              </a:spcBef>
              <a:buFont typeface="Wingdings" pitchFamily="2" charset="2"/>
              <a:buAutoNum type="arabicPeriod"/>
            </a:pPr>
            <a:r>
              <a:rPr lang="en-US" sz="1900" dirty="0" smtClean="0">
                <a:effectLst/>
              </a:rPr>
              <a:t>Enter the following in the Custom code area:</a:t>
            </a:r>
          </a:p>
          <a:p>
            <a:pPr marL="1752600" lvl="3" indent="-381000">
              <a:lnSpc>
                <a:spcPct val="90000"/>
              </a:lnSpc>
              <a:spcBef>
                <a:spcPct val="10000"/>
              </a:spcBef>
              <a:buFont typeface="Wingdings" pitchFamily="2" charset="2"/>
              <a:buNone/>
            </a:pPr>
            <a:r>
              <a:rPr lang="en-US" sz="1400" dirty="0" smtClean="0">
                <a:effectLst/>
                <a:latin typeface="Courier New" pitchFamily="49" charset="0"/>
              </a:rPr>
              <a:t>' State and Planetary System Tax Deductions</a:t>
            </a:r>
          </a:p>
          <a:p>
            <a:pPr marL="1752600" lvl="3" indent="-381000">
              <a:lnSpc>
                <a:spcPct val="90000"/>
              </a:lnSpc>
              <a:spcBef>
                <a:spcPct val="10000"/>
              </a:spcBef>
              <a:buFont typeface="Wingdings" pitchFamily="2" charset="2"/>
              <a:buNone/>
            </a:pPr>
            <a:r>
              <a:rPr lang="en-US" sz="1400" dirty="0" smtClean="0">
                <a:effectLst/>
                <a:latin typeface="Courier New" pitchFamily="49" charset="0"/>
              </a:rPr>
              <a:t>Public Function </a:t>
            </a:r>
            <a:r>
              <a:rPr lang="en-US" sz="1400" dirty="0" err="1" smtClean="0">
                <a:effectLst/>
                <a:latin typeface="Courier New" pitchFamily="49" charset="0"/>
              </a:rPr>
              <a:t>TaxDeductions</a:t>
            </a:r>
            <a:r>
              <a:rPr lang="en-US" sz="1400" dirty="0" smtClean="0">
                <a:effectLst/>
                <a:latin typeface="Courier New" pitchFamily="49" charset="0"/>
              </a:rPr>
              <a:t>(</a:t>
            </a:r>
            <a:r>
              <a:rPr lang="en-US" sz="1400" dirty="0" err="1" smtClean="0">
                <a:effectLst/>
                <a:latin typeface="Courier New" pitchFamily="49" charset="0"/>
              </a:rPr>
              <a:t>ByVal</a:t>
            </a:r>
            <a:r>
              <a:rPr lang="en-US" sz="1400" dirty="0" smtClean="0">
                <a:effectLst/>
                <a:latin typeface="Courier New" pitchFamily="49" charset="0"/>
              </a:rPr>
              <a:t> Amount As Double) As Double</a:t>
            </a:r>
          </a:p>
          <a:p>
            <a:pPr marL="1752600" lvl="3" indent="-381000">
              <a:lnSpc>
                <a:spcPct val="90000"/>
              </a:lnSpc>
              <a:spcBef>
                <a:spcPct val="10000"/>
              </a:spcBef>
              <a:buFont typeface="Wingdings" pitchFamily="2" charset="2"/>
              <a:buNone/>
            </a:pPr>
            <a:r>
              <a:rPr lang="en-US" sz="1400" dirty="0" smtClean="0">
                <a:effectLst/>
                <a:latin typeface="Courier New" pitchFamily="49" charset="0"/>
              </a:rPr>
              <a:t>' Planetary System Tax = 25%</a:t>
            </a:r>
          </a:p>
          <a:p>
            <a:pPr marL="1752600" lvl="3" indent="-381000">
              <a:lnSpc>
                <a:spcPct val="90000"/>
              </a:lnSpc>
              <a:spcBef>
                <a:spcPct val="10000"/>
              </a:spcBef>
              <a:buFont typeface="Wingdings" pitchFamily="2" charset="2"/>
              <a:buNone/>
            </a:pPr>
            <a:r>
              <a:rPr lang="en-US" sz="1400" dirty="0" smtClean="0">
                <a:effectLst/>
                <a:latin typeface="Courier New" pitchFamily="49" charset="0"/>
              </a:rPr>
              <a:t>' State Tax = 5%</a:t>
            </a:r>
          </a:p>
          <a:p>
            <a:pPr marL="1752600" lvl="3" indent="-381000">
              <a:lnSpc>
                <a:spcPct val="90000"/>
              </a:lnSpc>
              <a:spcBef>
                <a:spcPct val="10000"/>
              </a:spcBef>
              <a:buFont typeface="Wingdings" pitchFamily="2" charset="2"/>
              <a:buNone/>
            </a:pPr>
            <a:r>
              <a:rPr lang="en-US" sz="1400" dirty="0" err="1" smtClean="0">
                <a:effectLst/>
                <a:latin typeface="Courier New" pitchFamily="49" charset="0"/>
              </a:rPr>
              <a:t>TaxDeductions</a:t>
            </a:r>
            <a:r>
              <a:rPr lang="en-US" sz="1400" dirty="0" smtClean="0">
                <a:effectLst/>
                <a:latin typeface="Courier New" pitchFamily="49" charset="0"/>
              </a:rPr>
              <a:t> = Amount * .25 + Amount * .05</a:t>
            </a:r>
          </a:p>
          <a:p>
            <a:pPr marL="1752600" lvl="3" indent="-381000">
              <a:lnSpc>
                <a:spcPct val="90000"/>
              </a:lnSpc>
              <a:spcBef>
                <a:spcPct val="10000"/>
              </a:spcBef>
              <a:buFont typeface="Wingdings" pitchFamily="2" charset="2"/>
              <a:buNone/>
            </a:pPr>
            <a:r>
              <a:rPr lang="en-US" sz="1400" dirty="0" smtClean="0">
                <a:effectLst/>
                <a:latin typeface="Courier New" pitchFamily="49" charset="0"/>
              </a:rPr>
              <a:t>End Function</a:t>
            </a:r>
          </a:p>
        </p:txBody>
      </p:sp>
      <p:pic>
        <p:nvPicPr>
          <p:cNvPr id="25602" name="Picture 2"/>
          <p:cNvPicPr>
            <a:picLocks noChangeAspect="1" noChangeArrowheads="1"/>
          </p:cNvPicPr>
          <p:nvPr/>
        </p:nvPicPr>
        <p:blipFill>
          <a:blip r:embed="rId2" cstate="print"/>
          <a:srcRect/>
          <a:stretch>
            <a:fillRect/>
          </a:stretch>
        </p:blipFill>
        <p:spPr bwMode="auto">
          <a:xfrm>
            <a:off x="1600201" y="2438401"/>
            <a:ext cx="4646488"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4</a:t>
            </a:r>
          </a:p>
          <a:p>
            <a:pPr marL="990600" lvl="1" indent="-533400">
              <a:lnSpc>
                <a:spcPct val="87000"/>
              </a:lnSpc>
              <a:spcBef>
                <a:spcPct val="10000"/>
              </a:spcBef>
            </a:pPr>
            <a:r>
              <a:rPr lang="en-CA" sz="2100" b="1" dirty="0" smtClean="0">
                <a:effectLst/>
              </a:rPr>
              <a:t>Payroll Checks, Task 3: Configure the Report Parameter and Add Embedded Code to the Report</a:t>
            </a:r>
            <a:endParaRPr lang="en-US" sz="2100" b="1" dirty="0" smtClean="0">
              <a:effectLst/>
            </a:endParaRPr>
          </a:p>
          <a:p>
            <a:pPr marL="1371600" lvl="2" indent="-457200">
              <a:lnSpc>
                <a:spcPct val="85000"/>
              </a:lnSpc>
              <a:spcBef>
                <a:spcPct val="15000"/>
              </a:spcBef>
              <a:buFont typeface="+mj-lt"/>
              <a:buAutoNum type="arabicPeriod" startAt="8"/>
            </a:pPr>
            <a:r>
              <a:rPr lang="en-CA" sz="2000" dirty="0" smtClean="0">
                <a:effectLst/>
              </a:rPr>
              <a:t>Click OK to exit the Report Properties dialog box.</a:t>
            </a:r>
          </a:p>
          <a:p>
            <a:pPr marL="1371600" lvl="2" indent="-457200">
              <a:lnSpc>
                <a:spcPct val="85000"/>
              </a:lnSpc>
              <a:spcBef>
                <a:spcPct val="15000"/>
              </a:spcBef>
              <a:buFont typeface="Wingdings" pitchFamily="2" charset="2"/>
              <a:buAutoNum type="arabicPeriod" startAt="8"/>
            </a:pPr>
            <a:r>
              <a:rPr lang="en-CA" sz="2000" dirty="0" smtClean="0">
                <a:effectLst/>
              </a:rPr>
              <a:t>Right-click the text box in the list </a:t>
            </a:r>
            <a:r>
              <a:rPr lang="en-CA" sz="2000" dirty="0" err="1" smtClean="0">
                <a:effectLst/>
              </a:rPr>
              <a:t>tablix</a:t>
            </a:r>
            <a:r>
              <a:rPr lang="en-CA" sz="2000" dirty="0" smtClean="0">
                <a:effectLst/>
              </a:rPr>
              <a:t> (but not in the table </a:t>
            </a:r>
            <a:r>
              <a:rPr lang="en-CA" sz="2000" dirty="0" err="1" smtClean="0">
                <a:effectLst/>
              </a:rPr>
              <a:t>tablix</a:t>
            </a:r>
            <a:r>
              <a:rPr lang="en-CA" sz="2000" dirty="0" smtClean="0">
                <a:effectLst/>
              </a:rPr>
              <a:t>) containing the [Sum(</a:t>
            </a:r>
            <a:r>
              <a:rPr lang="en-CA" sz="2000" dirty="0" err="1" smtClean="0">
                <a:effectLst/>
              </a:rPr>
              <a:t>LineAmount</a:t>
            </a:r>
            <a:r>
              <a:rPr lang="en-CA" sz="2000" dirty="0" smtClean="0">
                <a:effectLst/>
              </a:rPr>
              <a:t>)] value and select Expression from the context menu. The Expression dialog box appears.</a:t>
            </a:r>
          </a:p>
          <a:p>
            <a:pPr marL="1371600" lvl="2" indent="-457200">
              <a:lnSpc>
                <a:spcPct val="85000"/>
              </a:lnSpc>
              <a:spcBef>
                <a:spcPct val="15000"/>
              </a:spcBef>
              <a:buFont typeface="Wingdings" pitchFamily="2" charset="2"/>
              <a:buAutoNum type="arabicPeriod" startAt="8"/>
            </a:pPr>
            <a:r>
              <a:rPr lang="en-CA" sz="2000" dirty="0" smtClean="0">
                <a:effectLst/>
              </a:rPr>
              <a:t>Replace the contents of the Set expression for: Value area with the following:</a:t>
            </a:r>
          </a:p>
          <a:p>
            <a:pPr marL="1752600" lvl="3" indent="-381000">
              <a:lnSpc>
                <a:spcPct val="85000"/>
              </a:lnSpc>
              <a:spcBef>
                <a:spcPct val="15000"/>
              </a:spcBef>
              <a:buFont typeface="Wingdings" pitchFamily="2" charset="2"/>
              <a:buNone/>
            </a:pPr>
            <a:r>
              <a:rPr lang="en-CA" sz="1700" dirty="0" smtClean="0">
                <a:effectLst/>
                <a:latin typeface="Courier New" pitchFamily="49" charset="0"/>
              </a:rPr>
              <a:t>=Sum(</a:t>
            </a:r>
            <a:r>
              <a:rPr lang="en-CA" sz="1700" dirty="0" err="1" smtClean="0">
                <a:effectLst/>
                <a:latin typeface="Courier New" pitchFamily="49" charset="0"/>
              </a:rPr>
              <a:t>Fields!LineAmount.Value</a:t>
            </a:r>
            <a:r>
              <a:rPr lang="en-CA" sz="1700" dirty="0" smtClean="0">
                <a:effectLst/>
                <a:latin typeface="Courier New" pitchFamily="49" charset="0"/>
              </a:rPr>
              <a:t>) -</a:t>
            </a:r>
          </a:p>
          <a:p>
            <a:pPr marL="1752600" lvl="3" indent="-381000">
              <a:lnSpc>
                <a:spcPct val="85000"/>
              </a:lnSpc>
              <a:spcBef>
                <a:spcPct val="15000"/>
              </a:spcBef>
              <a:buFont typeface="Wingdings" pitchFamily="2" charset="2"/>
              <a:buNone/>
            </a:pPr>
            <a:r>
              <a:rPr lang="en-CA" sz="1700" dirty="0" err="1" smtClean="0">
                <a:effectLst/>
                <a:latin typeface="Courier New" pitchFamily="49" charset="0"/>
              </a:rPr>
              <a:t>Code.TaxDeductions</a:t>
            </a:r>
            <a:r>
              <a:rPr lang="en-CA" sz="1700" dirty="0" smtClean="0">
                <a:effectLst/>
                <a:latin typeface="Courier New" pitchFamily="49" charset="0"/>
              </a:rPr>
              <a:t>(Sum(</a:t>
            </a:r>
            <a:r>
              <a:rPr lang="en-CA" sz="1700" dirty="0" err="1" smtClean="0">
                <a:effectLst/>
                <a:latin typeface="Courier New" pitchFamily="49" charset="0"/>
              </a:rPr>
              <a:t>Fields!LineAmount.Value</a:t>
            </a:r>
            <a:r>
              <a:rPr lang="en-CA" sz="1700" dirty="0" smtClean="0">
                <a:effectLst/>
                <a:latin typeface="Courier New" pitchFamily="49" charset="0"/>
              </a:rPr>
              <a:t>))</a:t>
            </a:r>
          </a:p>
          <a:p>
            <a:pPr marL="1371600" lvl="2" indent="-457200">
              <a:lnSpc>
                <a:spcPct val="85000"/>
              </a:lnSpc>
              <a:spcBef>
                <a:spcPct val="15000"/>
              </a:spcBef>
              <a:buFont typeface="Wingdings" pitchFamily="2" charset="2"/>
              <a:buNone/>
            </a:pPr>
            <a:r>
              <a:rPr lang="en-CA" sz="2000" dirty="0" smtClean="0">
                <a:effectLst/>
              </a:rPr>
              <a:t>	Ignore the red line under “</a:t>
            </a:r>
            <a:r>
              <a:rPr lang="en-CA" sz="2000" dirty="0" err="1" smtClean="0">
                <a:effectLst/>
              </a:rPr>
              <a:t>TaxDeductions</a:t>
            </a:r>
            <a:r>
              <a:rPr lang="en-CA" sz="2000" dirty="0" smtClean="0">
                <a:effectLst/>
              </a:rPr>
              <a:t>” indicating a syntax error.</a:t>
            </a:r>
          </a:p>
          <a:p>
            <a:pPr marL="1371600" lvl="2" indent="-457200">
              <a:lnSpc>
                <a:spcPct val="85000"/>
              </a:lnSpc>
              <a:spcBef>
                <a:spcPct val="15000"/>
              </a:spcBef>
              <a:buFont typeface="Wingdings" pitchFamily="2" charset="2"/>
              <a:buAutoNum type="arabicPeriod" startAt="12"/>
            </a:pPr>
            <a:r>
              <a:rPr lang="en-CA" sz="2000" dirty="0" smtClean="0">
                <a:effectLst/>
              </a:rPr>
              <a:t>Click OK to exit the Expression dialog box.</a:t>
            </a:r>
          </a:p>
          <a:p>
            <a:pPr marL="1371600" lvl="2" indent="-457200">
              <a:lnSpc>
                <a:spcPct val="85000"/>
              </a:lnSpc>
              <a:spcBef>
                <a:spcPct val="15000"/>
              </a:spcBef>
              <a:buFont typeface="Wingdings" pitchFamily="2" charset="2"/>
              <a:buAutoNum type="arabicPeriod" startAt="12"/>
            </a:pPr>
            <a:r>
              <a:rPr lang="en-CA" sz="2000" dirty="0" smtClean="0">
                <a:effectLst/>
              </a:rPr>
              <a:t>Repeat Steps 10 through 12, with the text box in the table </a:t>
            </a:r>
            <a:r>
              <a:rPr lang="en-CA" sz="2000" dirty="0" err="1" smtClean="0">
                <a:effectLst/>
              </a:rPr>
              <a:t>tablix</a:t>
            </a:r>
            <a:r>
              <a:rPr lang="en-CA" sz="2000" dirty="0" smtClean="0">
                <a:effectLst/>
              </a:rPr>
              <a:t> containing the sum of the </a:t>
            </a:r>
            <a:r>
              <a:rPr lang="en-CA" sz="2000" dirty="0" err="1" smtClean="0">
                <a:effectLst/>
              </a:rPr>
              <a:t>LineAmount</a:t>
            </a:r>
            <a:r>
              <a:rPr lang="en-CA" sz="2000" dirty="0" smtClean="0">
                <a:effectLst/>
              </a:rPr>
              <a:t> values.</a:t>
            </a:r>
          </a:p>
          <a:p>
            <a:pPr marL="1371600" lvl="2" indent="-457200">
              <a:lnSpc>
                <a:spcPct val="85000"/>
              </a:lnSpc>
              <a:spcBef>
                <a:spcPct val="15000"/>
              </a:spcBef>
              <a:buFont typeface="Wingdings" pitchFamily="2" charset="2"/>
              <a:buAutoNum type="arabicPeriod" startAt="12"/>
            </a:pPr>
            <a:r>
              <a:rPr lang="en-CA" sz="2000" dirty="0" smtClean="0">
                <a:effectLst/>
              </a:rPr>
              <a:t>Right-click the text box in the details row of the table </a:t>
            </a:r>
            <a:r>
              <a:rPr lang="en-CA" sz="2000" dirty="0" err="1" smtClean="0">
                <a:effectLst/>
              </a:rPr>
              <a:t>tablix</a:t>
            </a:r>
            <a:r>
              <a:rPr lang="en-CA" sz="2000" dirty="0" smtClean="0">
                <a:effectLst/>
              </a:rPr>
              <a:t> containing the </a:t>
            </a:r>
            <a:r>
              <a:rPr lang="en-CA" sz="2000" dirty="0" err="1" smtClean="0">
                <a:effectLst/>
              </a:rPr>
              <a:t>LineAmount</a:t>
            </a:r>
            <a:r>
              <a:rPr lang="en-CA" sz="2000" dirty="0" smtClean="0">
                <a:effectLst/>
              </a:rPr>
              <a:t> field and select Expression from the context menu. The Expression dialog box appears.</a:t>
            </a:r>
          </a:p>
          <a:p>
            <a:pPr marL="1371600" lvl="2" indent="-457200">
              <a:lnSpc>
                <a:spcPct val="85000"/>
              </a:lnSpc>
              <a:spcBef>
                <a:spcPct val="15000"/>
              </a:spcBef>
              <a:buFont typeface="Wingdings" pitchFamily="2" charset="2"/>
              <a:buAutoNum type="arabicPeriod" startAt="12"/>
            </a:pPr>
            <a:r>
              <a:rPr lang="en-CA" sz="2000" dirty="0" smtClean="0">
                <a:effectLst/>
              </a:rPr>
              <a:t>Replace the contents of the Set expression for: Value area with the following:</a:t>
            </a:r>
          </a:p>
          <a:p>
            <a:pPr marL="1752600" lvl="3" indent="-381000">
              <a:lnSpc>
                <a:spcPct val="85000"/>
              </a:lnSpc>
              <a:spcBef>
                <a:spcPct val="15000"/>
              </a:spcBef>
              <a:buFont typeface="Wingdings" pitchFamily="2" charset="2"/>
              <a:buNone/>
            </a:pPr>
            <a:r>
              <a:rPr lang="en-CA" sz="1700" dirty="0" smtClean="0">
                <a:effectLst/>
                <a:latin typeface="Courier New" pitchFamily="49" charset="0"/>
              </a:rPr>
              <a:t>=</a:t>
            </a:r>
            <a:r>
              <a:rPr lang="en-CA" sz="1700" dirty="0" err="1" smtClean="0">
                <a:effectLst/>
                <a:latin typeface="Courier New" pitchFamily="49" charset="0"/>
              </a:rPr>
              <a:t>Fields!LineAmount.Value</a:t>
            </a:r>
            <a:r>
              <a:rPr lang="en-CA" sz="1700" dirty="0" smtClean="0">
                <a:effectLst/>
                <a:latin typeface="Courier New" pitchFamily="49" charset="0"/>
              </a:rPr>
              <a:t> - </a:t>
            </a:r>
            <a:r>
              <a:rPr lang="en-CA" sz="1700" dirty="0" err="1" smtClean="0">
                <a:effectLst/>
                <a:latin typeface="Courier New" pitchFamily="49" charset="0"/>
              </a:rPr>
              <a:t>Code.TaxDeductions</a:t>
            </a:r>
            <a:r>
              <a:rPr lang="en-CA" sz="1700" dirty="0" smtClean="0">
                <a:effectLst/>
                <a:latin typeface="Courier New" pitchFamily="49" charset="0"/>
              </a:rPr>
              <a:t>(</a:t>
            </a:r>
            <a:r>
              <a:rPr lang="en-CA" sz="1700" dirty="0" err="1" smtClean="0">
                <a:effectLst/>
                <a:latin typeface="Courier New" pitchFamily="49" charset="0"/>
              </a:rPr>
              <a:t>Fields!LineAmount.Value</a:t>
            </a:r>
            <a:r>
              <a:rPr lang="en-CA" sz="1700" dirty="0" smtClean="0">
                <a:effectLst/>
                <a:latin typeface="Courier New" pitchFamily="49" charset="0"/>
              </a:rPr>
              <a:t>)</a:t>
            </a:r>
            <a:endParaRPr lang="en-US" sz="1700" dirty="0" smtClean="0">
              <a:effectLst/>
              <a:latin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4</a:t>
            </a:r>
          </a:p>
          <a:p>
            <a:pPr marL="990600" lvl="1" indent="-533400">
              <a:lnSpc>
                <a:spcPct val="90000"/>
              </a:lnSpc>
              <a:spcBef>
                <a:spcPct val="10000"/>
              </a:spcBef>
            </a:pPr>
            <a:r>
              <a:rPr lang="en-CA" sz="2100" b="1" dirty="0" smtClean="0">
                <a:effectLst/>
              </a:rPr>
              <a:t>Payroll Checks, Task 3: Configure the Report Parameter and Add Embedded Code to the Report</a:t>
            </a:r>
            <a:endParaRPr lang="en-US" sz="2100" b="1" dirty="0" smtClean="0">
              <a:effectLst/>
            </a:endParaRPr>
          </a:p>
          <a:p>
            <a:pPr marL="1371600" lvl="2" indent="-457200">
              <a:lnSpc>
                <a:spcPct val="90000"/>
              </a:lnSpc>
              <a:spcBef>
                <a:spcPct val="10000"/>
              </a:spcBef>
              <a:buFont typeface="Wingdings" pitchFamily="2" charset="2"/>
              <a:buAutoNum type="arabicPeriod" startAt="16"/>
            </a:pPr>
            <a:r>
              <a:rPr lang="en-CA" sz="2000" dirty="0" smtClean="0">
                <a:effectLst/>
              </a:rPr>
              <a:t>Click OK to exit the Expression dialog box.</a:t>
            </a:r>
          </a:p>
          <a:p>
            <a:pPr marL="1371600" lvl="2" indent="-457200">
              <a:lnSpc>
                <a:spcPct val="90000"/>
              </a:lnSpc>
              <a:spcBef>
                <a:spcPct val="10000"/>
              </a:spcBef>
              <a:buFont typeface="Wingdings" pitchFamily="2" charset="2"/>
              <a:buAutoNum type="arabicPeriod" startAt="16"/>
            </a:pPr>
            <a:r>
              <a:rPr lang="en-CA" sz="2000" dirty="0" smtClean="0">
                <a:effectLst/>
              </a:rPr>
              <a:t>Click the Preview tab.</a:t>
            </a:r>
          </a:p>
          <a:p>
            <a:pPr marL="1371600" lvl="2" indent="-457200">
              <a:lnSpc>
                <a:spcPct val="90000"/>
              </a:lnSpc>
              <a:spcBef>
                <a:spcPct val="10000"/>
              </a:spcBef>
              <a:buFont typeface="Wingdings" pitchFamily="2" charset="2"/>
              <a:buAutoNum type="arabicPeriod" startAt="16"/>
            </a:pPr>
            <a:r>
              <a:rPr lang="en-CA" sz="2000" dirty="0" smtClean="0">
                <a:effectLst/>
              </a:rPr>
              <a:t>Select 10-2013 from the Week Number drop-down list and click View Report. Your report should appear similar to figure below. Remember, once checks have been run for a given week, you cannot produce checks for that week again. Each time you enter the report, the Week Number drop-down list only contains entries for weeks that have not been run. </a:t>
            </a:r>
          </a:p>
          <a:p>
            <a:pPr marL="1371600" lvl="2" indent="-457200">
              <a:lnSpc>
                <a:spcPct val="90000"/>
              </a:lnSpc>
              <a:spcBef>
                <a:spcPct val="10000"/>
              </a:spcBef>
              <a:buFont typeface="Wingdings" pitchFamily="2" charset="2"/>
              <a:buAutoNum type="arabicPeriod" startAt="16"/>
            </a:pPr>
            <a:r>
              <a:rPr lang="en-CA" sz="2000" dirty="0" smtClean="0">
                <a:effectLst/>
              </a:rPr>
              <a:t>Save the report.</a:t>
            </a:r>
            <a:endParaRPr lang="en-US" sz="2000" dirty="0" smtClean="0">
              <a:effectLst/>
            </a:endParaRPr>
          </a:p>
        </p:txBody>
      </p:sp>
      <p:pic>
        <p:nvPicPr>
          <p:cNvPr id="26626" name="Picture 2"/>
          <p:cNvPicPr>
            <a:picLocks noChangeAspect="1" noChangeArrowheads="1"/>
          </p:cNvPicPr>
          <p:nvPr/>
        </p:nvPicPr>
        <p:blipFill>
          <a:blip r:embed="rId2" cstate="print"/>
          <a:srcRect/>
          <a:stretch>
            <a:fillRect/>
          </a:stretch>
        </p:blipFill>
        <p:spPr bwMode="auto">
          <a:xfrm>
            <a:off x="2133600" y="3671096"/>
            <a:ext cx="5562600" cy="31591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88000"/>
              </a:lnSpc>
              <a:spcBef>
                <a:spcPct val="10000"/>
              </a:spcBef>
            </a:pPr>
            <a:r>
              <a:rPr lang="en-CA" b="1" dirty="0" smtClean="0">
                <a:effectLst/>
              </a:rPr>
              <a:t>The Weather Report</a:t>
            </a:r>
            <a:endParaRPr lang="en-US" sz="2800" b="1" dirty="0" smtClean="0"/>
          </a:p>
          <a:p>
            <a:pPr marL="1009650" lvl="1" indent="-609600" eaLnBrk="1" hangingPunct="1"/>
            <a:r>
              <a:rPr lang="en-US" sz="2400" b="1" dirty="0" smtClean="0">
                <a:effectLst/>
              </a:rPr>
              <a:t>Features Highlighted</a:t>
            </a:r>
          </a:p>
          <a:p>
            <a:pPr marL="1371600" lvl="2" indent="-457200"/>
            <a:r>
              <a:rPr lang="en-CA" sz="2000" dirty="0" smtClean="0">
                <a:effectLst/>
              </a:rPr>
              <a:t>Referencing .NET assemblies in the report</a:t>
            </a:r>
          </a:p>
          <a:p>
            <a:pPr marL="1371600" lvl="2" indent="-457200"/>
            <a:r>
              <a:rPr lang="en-CA" sz="2000" dirty="0" smtClean="0">
                <a:effectLst/>
              </a:rPr>
              <a:t>Using a </a:t>
            </a:r>
            <a:r>
              <a:rPr lang="en-CA" sz="2000" dirty="0" err="1" smtClean="0">
                <a:effectLst/>
              </a:rPr>
              <a:t>multivalued</a:t>
            </a:r>
            <a:r>
              <a:rPr lang="en-CA" sz="2000" dirty="0" smtClean="0">
                <a:effectLst/>
              </a:rPr>
              <a:t> parameter</a:t>
            </a:r>
          </a:p>
          <a:p>
            <a:pPr marL="1009650" lvl="1" indent="-609600"/>
            <a:r>
              <a:rPr lang="en-US" sz="2400" b="1" dirty="0" smtClean="0">
                <a:effectLst/>
              </a:rPr>
              <a:t>Business Need</a:t>
            </a:r>
            <a:r>
              <a:rPr lang="en-US" sz="2100" b="1" dirty="0" smtClean="0">
                <a:effectLst/>
              </a:rPr>
              <a:t> - </a:t>
            </a:r>
            <a:r>
              <a:rPr lang="en-CA" sz="2000" dirty="0" smtClean="0">
                <a:effectLst/>
              </a:rPr>
              <a:t>The Galactic Delivery Services flight control department needs a way to quickly list the current weather conditions at selected planets served by GDS. (After all, space transports have to go through the atmosphere to take off and land.) One of the GDS programmers has created a .NET assembly that uses a web service to get the weather from various locations. The user should be able to select one or more planets from a list and see the weather for all selected planets. A call must be made to a method of the .NET assembly for each of the selected planets and the results must be incorporated into the report.</a:t>
            </a:r>
            <a:endParaRPr lang="en-US" sz="2000" b="1" dirty="0" smtClean="0">
              <a:effectLst/>
            </a:endParaRPr>
          </a:p>
          <a:p>
            <a:pPr marL="1009650" lvl="1" indent="-609600" eaLnBrk="1" hangingPunct="1"/>
            <a:r>
              <a:rPr lang="en-US" sz="2400" b="1" dirty="0" smtClean="0">
                <a:effectLst/>
              </a:rPr>
              <a:t>Task Overview</a:t>
            </a:r>
          </a:p>
          <a:p>
            <a:pPr marL="1371600" lvl="2" indent="-457200">
              <a:buFont typeface="Wingdings" pitchFamily="2" charset="2"/>
              <a:buAutoNum type="arabicPeriod"/>
            </a:pPr>
            <a:r>
              <a:rPr lang="en-CA" sz="2000" dirty="0" smtClean="0">
                <a:effectLst/>
              </a:rPr>
              <a:t>Copy the .NET Assembly into the Appropriate Location, Create a New Report, and Create a Reference to the Assembly.</a:t>
            </a:r>
          </a:p>
          <a:p>
            <a:pPr marL="1371600" lvl="2" indent="-457200">
              <a:buFont typeface="Wingdings" pitchFamily="2" charset="2"/>
              <a:buAutoNum type="arabicPeriod"/>
            </a:pPr>
            <a:r>
              <a:rPr lang="en-CA" sz="2000" dirty="0" smtClean="0">
                <a:effectLst/>
              </a:rPr>
              <a:t>Create a Dataset, Add a </a:t>
            </a:r>
            <a:r>
              <a:rPr lang="en-CA" sz="2000" dirty="0" err="1" smtClean="0">
                <a:effectLst/>
              </a:rPr>
              <a:t>Tablix</a:t>
            </a:r>
            <a:r>
              <a:rPr lang="en-CA" sz="2000" dirty="0" smtClean="0">
                <a:effectLst/>
              </a:rPr>
              <a:t> to the Report Layout, and Populate It.</a:t>
            </a:r>
            <a:endParaRPr lang="en-US" sz="2000" dirty="0" smtClean="0">
              <a:effectLs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5</a:t>
            </a:r>
          </a:p>
          <a:p>
            <a:pPr marL="990600" lvl="1" indent="-533400"/>
            <a:r>
              <a:rPr lang="en-CA" sz="2100" b="1" dirty="0" smtClean="0">
                <a:effectLst/>
              </a:rPr>
              <a:t>Weather Report, Task 1: Copy the .NET Assembly into the Appropriate Location, Create a New Report, and Create a Reference to the Assembly</a:t>
            </a:r>
            <a:endParaRPr lang="en-US" sz="2100" b="1" dirty="0" smtClean="0">
              <a:effectLst/>
            </a:endParaRPr>
          </a:p>
          <a:p>
            <a:pPr marL="1371600" lvl="2" indent="-457200">
              <a:buFont typeface="Wingdings" pitchFamily="2" charset="2"/>
              <a:buAutoNum type="arabicPeriod"/>
            </a:pPr>
            <a:r>
              <a:rPr lang="en-CA" sz="2000" dirty="0" smtClean="0">
                <a:effectLst/>
              </a:rPr>
              <a:t>If you have not already done so, download the WeatherInfo.dll assembly from the website for this book.</a:t>
            </a:r>
          </a:p>
          <a:p>
            <a:pPr marL="1371600" lvl="2" indent="-457200">
              <a:buFont typeface="Wingdings" pitchFamily="2" charset="2"/>
              <a:buAutoNum type="arabicPeriod"/>
            </a:pPr>
            <a:r>
              <a:rPr lang="en-CA" sz="2000" dirty="0" smtClean="0">
                <a:effectLst/>
              </a:rPr>
              <a:t>Copy this file to the Report Designer folder. The default path for the Report Designer folder is</a:t>
            </a:r>
          </a:p>
          <a:p>
            <a:pPr marL="1371600" lvl="2" indent="-457200">
              <a:buFont typeface="Wingdings" pitchFamily="2" charset="2"/>
              <a:buNone/>
            </a:pPr>
            <a:r>
              <a:rPr lang="en-CA" sz="1800" dirty="0" smtClean="0">
                <a:effectLst/>
                <a:latin typeface="Courier New" pitchFamily="49" charset="0"/>
              </a:rPr>
              <a:t>	C:\Program Files\Microsoft Visual Studio 10.0\ Common7\IDE\</a:t>
            </a:r>
            <a:r>
              <a:rPr lang="en-CA" sz="1800" dirty="0" err="1" smtClean="0">
                <a:effectLst/>
                <a:latin typeface="Courier New" pitchFamily="49" charset="0"/>
              </a:rPr>
              <a:t>PublicAssemblies</a:t>
            </a:r>
            <a:endParaRPr lang="en-CA" sz="1800" dirty="0" smtClean="0">
              <a:effectLst/>
              <a:latin typeface="Courier New" pitchFamily="49" charset="0"/>
            </a:endParaRPr>
          </a:p>
          <a:p>
            <a:pPr marL="1371600" lvl="2" indent="-457200">
              <a:buFont typeface="Wingdings" pitchFamily="2" charset="2"/>
              <a:buAutoNum type="arabicPeriod" startAt="3"/>
            </a:pPr>
            <a:r>
              <a:rPr lang="en-CA" sz="2000" dirty="0" smtClean="0">
                <a:effectLst/>
              </a:rPr>
              <a:t>We need to make some additions to the Report Builder’s security configuration to provide our custom assembly with the rights it needs to execute. The security configuration for the Report Builder is in the </a:t>
            </a:r>
            <a:r>
              <a:rPr lang="en-CA" sz="2000" dirty="0" err="1" smtClean="0">
                <a:effectLst/>
              </a:rPr>
              <a:t>RSPreviewPolicy.configfile</a:t>
            </a:r>
            <a:r>
              <a:rPr lang="en-CA" sz="2000" dirty="0" smtClean="0">
                <a:effectLst/>
              </a:rPr>
              <a:t>. The default path for this file is</a:t>
            </a:r>
          </a:p>
          <a:p>
            <a:pPr marL="1371600" lvl="2" indent="-457200">
              <a:buFont typeface="Wingdings" pitchFamily="2" charset="2"/>
              <a:buNone/>
            </a:pPr>
            <a:r>
              <a:rPr lang="en-CA" sz="2000" dirty="0" smtClean="0">
                <a:effectLst/>
              </a:rPr>
              <a:t>	</a:t>
            </a:r>
            <a:r>
              <a:rPr lang="en-CA" sz="1800" dirty="0" smtClean="0">
                <a:effectLst/>
                <a:latin typeface="Courier New" pitchFamily="49" charset="0"/>
              </a:rPr>
              <a:t>C:\Program Files\Microsoft Visual Studio 10.0\ Common7\IDE\</a:t>
            </a:r>
            <a:r>
              <a:rPr lang="en-CA" sz="1800" dirty="0" err="1" smtClean="0">
                <a:effectLst/>
                <a:latin typeface="Courier New" pitchFamily="49" charset="0"/>
              </a:rPr>
              <a:t>PrivateAssemblies</a:t>
            </a:r>
            <a:endParaRPr lang="en-CA" sz="1800" dirty="0" smtClean="0">
              <a:effectLst/>
              <a:latin typeface="Courier New" pitchFamily="49" charset="0"/>
            </a:endParaRPr>
          </a:p>
          <a:p>
            <a:pPr marL="1371600" lvl="2" indent="-457200">
              <a:buFont typeface="Wingdings" pitchFamily="2" charset="2"/>
              <a:buNone/>
            </a:pPr>
            <a:r>
              <a:rPr lang="en-CA" sz="2000" dirty="0" smtClean="0">
                <a:effectLst/>
              </a:rPr>
              <a:t>	This file contains the code-access security information in an Extensible Markup Language (XML) structure. We will talk more about code-access security in Module 10.</a:t>
            </a:r>
            <a:endParaRPr lang="en-US" sz="2000" dirty="0" smtClean="0">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5</a:t>
            </a:r>
          </a:p>
          <a:p>
            <a:pPr marL="990600" lvl="1" indent="-533400"/>
            <a:r>
              <a:rPr lang="en-CA" sz="2100" b="1" dirty="0" smtClean="0">
                <a:effectLst/>
              </a:rPr>
              <a:t>Weather Report, Task 1: Copy the .NET Assembly into the Appropriate Location, Create a New Report, and Create a Reference to the Assembly</a:t>
            </a:r>
            <a:endParaRPr lang="en-US" sz="2100" b="1" dirty="0" smtClean="0">
              <a:effectLst/>
            </a:endParaRPr>
          </a:p>
          <a:p>
            <a:pPr marL="1371600" lvl="2" indent="-457200">
              <a:lnSpc>
                <a:spcPct val="90000"/>
              </a:lnSpc>
              <a:spcBef>
                <a:spcPct val="15000"/>
              </a:spcBef>
              <a:buFont typeface="Wingdings" pitchFamily="2" charset="2"/>
              <a:buAutoNum type="arabicPeriod" startAt="4"/>
            </a:pPr>
            <a:r>
              <a:rPr lang="en-CA" sz="2000" dirty="0" smtClean="0">
                <a:effectLst/>
              </a:rPr>
              <a:t>Open the </a:t>
            </a:r>
            <a:r>
              <a:rPr lang="en-CA" sz="2000" dirty="0" err="1" smtClean="0">
                <a:effectLst/>
              </a:rPr>
              <a:t>RSPreviewPolicy.config</a:t>
            </a:r>
            <a:r>
              <a:rPr lang="en-CA" sz="2000" dirty="0" smtClean="0">
                <a:effectLst/>
              </a:rPr>
              <a:t> file in Notepad or another text editor.</a:t>
            </a:r>
          </a:p>
          <a:p>
            <a:pPr marL="1371600" lvl="2" indent="-457200">
              <a:lnSpc>
                <a:spcPct val="90000"/>
              </a:lnSpc>
              <a:spcBef>
                <a:spcPct val="15000"/>
              </a:spcBef>
              <a:buFont typeface="Wingdings" pitchFamily="2" charset="2"/>
              <a:buAutoNum type="arabicPeriod" startAt="4"/>
            </a:pPr>
            <a:r>
              <a:rPr lang="en-CA" sz="2000" dirty="0" smtClean="0">
                <a:effectLst/>
              </a:rPr>
              <a:t>The XML structure in the </a:t>
            </a:r>
            <a:r>
              <a:rPr lang="en-CA" sz="2000" dirty="0" err="1" smtClean="0">
                <a:effectLst/>
              </a:rPr>
              <a:t>RSPreviewPolicy.config</a:t>
            </a:r>
            <a:r>
              <a:rPr lang="en-CA" sz="2000" dirty="0" smtClean="0">
                <a:effectLst/>
              </a:rPr>
              <a:t> file can be divided into three sections: Security Classes, Named Permission Sets, and Code Groups. We only need to make changes to the Code Groups section of the document. Scroll down until you locate the Code Group portion of the document. The Code Group portion of the document starts on the line after the closing XML tag for the named permission sets:</a:t>
            </a:r>
          </a:p>
          <a:p>
            <a:pPr marL="1371600" lvl="2" indent="-457200">
              <a:lnSpc>
                <a:spcPct val="90000"/>
              </a:lnSpc>
              <a:spcBef>
                <a:spcPct val="15000"/>
              </a:spcBef>
              <a:buFont typeface="Wingdings" pitchFamily="2" charset="2"/>
              <a:buNone/>
            </a:pPr>
            <a:r>
              <a:rPr lang="en-CA" sz="2000" dirty="0" smtClean="0">
                <a:effectLst/>
              </a:rPr>
              <a:t>	</a:t>
            </a:r>
            <a:r>
              <a:rPr lang="en-CA" sz="1800" dirty="0" smtClean="0">
                <a:effectLst/>
                <a:latin typeface="Courier New" pitchFamily="49" charset="0"/>
              </a:rPr>
              <a:t>&lt;/</a:t>
            </a:r>
            <a:r>
              <a:rPr lang="en-CA" sz="1800" dirty="0" err="1" smtClean="0">
                <a:effectLst/>
                <a:latin typeface="Courier New" pitchFamily="49" charset="0"/>
              </a:rPr>
              <a:t>NamedPermissionSets</a:t>
            </a:r>
            <a:r>
              <a:rPr lang="en-CA" sz="1800" dirty="0" smtClean="0">
                <a:effectLst/>
                <a:latin typeface="Courier New" pitchFamily="49" charset="0"/>
              </a:rPr>
              <a:t>&gt;</a:t>
            </a:r>
          </a:p>
          <a:p>
            <a:pPr marL="1371600" lvl="2" indent="-457200">
              <a:lnSpc>
                <a:spcPct val="90000"/>
              </a:lnSpc>
              <a:spcBef>
                <a:spcPct val="15000"/>
              </a:spcBef>
              <a:buFont typeface="Wingdings" pitchFamily="2" charset="2"/>
              <a:buAutoNum type="arabicPeriod" startAt="6"/>
            </a:pPr>
            <a:r>
              <a:rPr lang="en-CA" sz="2000" dirty="0" smtClean="0">
                <a:effectLst/>
              </a:rPr>
              <a:t>The first code group is the parent code group, which makes use of the </a:t>
            </a:r>
            <a:r>
              <a:rPr lang="en-CA" sz="2000" dirty="0" err="1" smtClean="0">
                <a:effectLst/>
              </a:rPr>
              <a:t>AllMembershipCondition</a:t>
            </a:r>
            <a:r>
              <a:rPr lang="en-CA" sz="2000" dirty="0" smtClean="0">
                <a:effectLst/>
              </a:rPr>
              <a:t> to assign the Nothing permission to all .NET assemblies and web services. We add a new child code group right beneath this. Insert this new code group as shown. (Add the lines shown in bold.) Alternatively, you can copy the text to be inserted from the “First Code-Access Security Insert.txt” file in the Code Access Modifications folder included with the download materials for the textbook.</a:t>
            </a:r>
            <a:endParaRPr lang="en-US" sz="2000" dirty="0" smtClean="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4294967295"/>
          </p:nvPr>
        </p:nvSpPr>
        <p:spPr>
          <a:xfrm>
            <a:off x="85725" y="88900"/>
            <a:ext cx="8991600" cy="6756400"/>
          </a:xfrm>
          <a:noFill/>
          <a:ln/>
        </p:spPr>
        <p:txBody>
          <a:bodyPr/>
          <a:lstStyle/>
          <a:p>
            <a:pPr marL="609600" indent="-609600" eaLnBrk="1" hangingPunct="1">
              <a:lnSpc>
                <a:spcPct val="80000"/>
              </a:lnSpc>
            </a:pPr>
            <a:r>
              <a:rPr lang="en-US" sz="2400" b="1" dirty="0" smtClean="0">
                <a:effectLst/>
              </a:rPr>
              <a:t>Exercise 1</a:t>
            </a:r>
          </a:p>
          <a:p>
            <a:pPr marL="990600" lvl="1" indent="-533400"/>
            <a:r>
              <a:rPr lang="en-CA" sz="2100" b="1" dirty="0" smtClean="0">
                <a:effectLst/>
              </a:rPr>
              <a:t>Delivery Status Report, Task 2: Set Up the Report Parameters and Place the Titles on the Report Layout</a:t>
            </a:r>
            <a:endParaRPr lang="en-US" sz="2100" b="1" dirty="0" smtClean="0">
              <a:effectLst/>
            </a:endParaRPr>
          </a:p>
          <a:p>
            <a:pPr marL="1371600" lvl="2" indent="-457200">
              <a:buFont typeface="Wingdings" pitchFamily="2" charset="2"/>
              <a:buAutoNum type="arabicPeriod"/>
            </a:pPr>
            <a:r>
              <a:rPr lang="en-CA" sz="1900" dirty="0" smtClean="0">
                <a:effectLst/>
              </a:rPr>
              <a:t>The stored procedure triggered the creation of two report parameters. Use the Report Data window to configure the properties of the </a:t>
            </a:r>
            <a:r>
              <a:rPr lang="en-CA" sz="1900" dirty="0" err="1" smtClean="0">
                <a:effectLst/>
              </a:rPr>
              <a:t>CustomerNumber</a:t>
            </a:r>
            <a:r>
              <a:rPr lang="en-CA" sz="1900" dirty="0" smtClean="0">
                <a:effectLst/>
              </a:rPr>
              <a:t> parameter as follows:</a:t>
            </a: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1600" dirty="0" smtClean="0">
              <a:effectLst/>
            </a:endParaRPr>
          </a:p>
          <a:p>
            <a:pPr marL="1371600" lvl="2" indent="-457200">
              <a:buFont typeface="Wingdings" pitchFamily="2" charset="2"/>
              <a:buAutoNum type="arabicPeriod"/>
            </a:pPr>
            <a:r>
              <a:rPr lang="en-US" sz="1900" dirty="0" smtClean="0">
                <a:effectLst/>
              </a:rPr>
              <a:t>Click OK to exit the Report Parameters dialog box.</a:t>
            </a:r>
          </a:p>
          <a:p>
            <a:pPr marL="1371600" lvl="2" indent="-457200">
              <a:buFont typeface="Wingdings" pitchFamily="2" charset="2"/>
              <a:buAutoNum type="arabicPeriod"/>
            </a:pPr>
            <a:r>
              <a:rPr lang="en-US" sz="1900" dirty="0" smtClean="0">
                <a:effectLst/>
              </a:rPr>
              <a:t>Use the Report Data window to configure the properties of the Year parameter as follows:</a:t>
            </a:r>
          </a:p>
        </p:txBody>
      </p:sp>
      <p:pic>
        <p:nvPicPr>
          <p:cNvPr id="1026" name="Picture 2"/>
          <p:cNvPicPr>
            <a:picLocks noChangeAspect="1" noChangeArrowheads="1"/>
          </p:cNvPicPr>
          <p:nvPr/>
        </p:nvPicPr>
        <p:blipFill>
          <a:blip r:embed="rId2" cstate="print"/>
          <a:srcRect/>
          <a:stretch>
            <a:fillRect/>
          </a:stretch>
        </p:blipFill>
        <p:spPr bwMode="auto">
          <a:xfrm>
            <a:off x="1558635" y="2105890"/>
            <a:ext cx="4724400" cy="1779221"/>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558635" y="4828310"/>
            <a:ext cx="4382104" cy="19742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5</a:t>
            </a:r>
          </a:p>
          <a:p>
            <a:pPr marL="990600" lvl="1" indent="-533400"/>
            <a:r>
              <a:rPr lang="en-CA" sz="2100" b="1" dirty="0" smtClean="0">
                <a:effectLst/>
              </a:rPr>
              <a:t>Weather Report, Task 1: Copy the .NET Assembly into the Appropriate Location, Create a New Report, and Create a Reference to the Assembly</a:t>
            </a:r>
            <a:endParaRPr lang="en-US" sz="2100" b="1" dirty="0" smtClean="0">
              <a:effectLst/>
            </a:endParaRPr>
          </a:p>
          <a:p>
            <a:pPr marL="1371600" lvl="2" indent="-457200">
              <a:buFont typeface="Wingdings" pitchFamily="2" charset="2"/>
              <a:buNone/>
            </a:pPr>
            <a:r>
              <a:rPr lang="en-CA" sz="1500" dirty="0" smtClean="0">
                <a:effectLst/>
                <a:latin typeface="Courier New" pitchFamily="49" charset="0"/>
              </a:rPr>
              <a:t>.</a:t>
            </a:r>
          </a:p>
          <a:p>
            <a:pPr marL="1371600" lvl="2" indent="-457200">
              <a:buFont typeface="Wingdings" pitchFamily="2" charset="2"/>
              <a:buNone/>
            </a:pPr>
            <a:r>
              <a:rPr lang="en-CA" sz="1500" dirty="0" smtClean="0">
                <a:effectLst/>
                <a:latin typeface="Courier New" pitchFamily="49" charset="0"/>
              </a:rPr>
              <a:t>.</a:t>
            </a:r>
          </a:p>
          <a:p>
            <a:pPr marL="1371600" lvl="2" indent="-457200">
              <a:buFont typeface="Wingdings" pitchFamily="2" charset="2"/>
              <a:buNone/>
            </a:pPr>
            <a:r>
              <a:rPr lang="en-CA" sz="1500" dirty="0" smtClean="0">
                <a:effectLst/>
                <a:latin typeface="Courier New" pitchFamily="49" charset="0"/>
              </a:rPr>
              <a:t>.</a:t>
            </a:r>
          </a:p>
          <a:p>
            <a:pPr marL="1371600" lvl="2" indent="-457200">
              <a:buFont typeface="Wingdings" pitchFamily="2" charset="2"/>
              <a:buNone/>
            </a:pPr>
            <a:r>
              <a:rPr lang="en-CA" sz="1500" dirty="0" smtClean="0">
                <a:effectLst/>
                <a:latin typeface="Courier New" pitchFamily="49" charset="0"/>
              </a:rPr>
              <a:t>&lt;</a:t>
            </a:r>
            <a:r>
              <a:rPr lang="en-CA" sz="1500" dirty="0" err="1" smtClean="0">
                <a:effectLst/>
                <a:latin typeface="Courier New" pitchFamily="49" charset="0"/>
              </a:rPr>
              <a:t>CodeGroup</a:t>
            </a:r>
            <a:endParaRPr lang="en-CA" sz="1500" dirty="0" smtClean="0">
              <a:effectLst/>
              <a:latin typeface="Courier New" pitchFamily="49" charset="0"/>
            </a:endParaRPr>
          </a:p>
          <a:p>
            <a:pPr marL="1371600" lvl="2" indent="-457200">
              <a:buFont typeface="Wingdings" pitchFamily="2" charset="2"/>
              <a:buNone/>
            </a:pPr>
            <a:r>
              <a:rPr lang="en-CA" sz="1500" dirty="0" smtClean="0">
                <a:effectLst/>
                <a:latin typeface="Courier New" pitchFamily="49" charset="0"/>
              </a:rPr>
              <a:t>class=“</a:t>
            </a:r>
            <a:r>
              <a:rPr lang="en-CA" sz="1500" dirty="0" err="1" smtClean="0">
                <a:effectLst/>
                <a:latin typeface="Courier New" pitchFamily="49" charset="0"/>
              </a:rPr>
              <a:t>FirstMatchCodeGroup</a:t>
            </a:r>
            <a:r>
              <a:rPr lang="en-CA" sz="1500" dirty="0" smtClean="0">
                <a:effectLst/>
                <a:latin typeface="Courier New" pitchFamily="49" charset="0"/>
              </a:rPr>
              <a:t>” version=“1” </a:t>
            </a:r>
            <a:r>
              <a:rPr lang="en-CA" sz="1500" dirty="0" err="1" smtClean="0">
                <a:effectLst/>
                <a:latin typeface="Courier New" pitchFamily="49" charset="0"/>
              </a:rPr>
              <a:t>PermissionSetName</a:t>
            </a:r>
            <a:r>
              <a:rPr lang="en-CA" sz="1500" dirty="0" smtClean="0">
                <a:effectLst/>
                <a:latin typeface="Courier New" pitchFamily="49" charset="0"/>
              </a:rPr>
              <a:t>="Nothing"&gt;</a:t>
            </a:r>
          </a:p>
          <a:p>
            <a:pPr marL="1371600" lvl="2" indent="-457200">
              <a:buFont typeface="Wingdings" pitchFamily="2" charset="2"/>
              <a:buNone/>
            </a:pPr>
            <a:r>
              <a:rPr lang="en-CA" sz="1500" dirty="0" smtClean="0">
                <a:effectLst/>
                <a:latin typeface="Courier New" pitchFamily="49" charset="0"/>
              </a:rPr>
              <a:t>&lt;</a:t>
            </a:r>
            <a:r>
              <a:rPr lang="en-CA" sz="1500" dirty="0" err="1" smtClean="0">
                <a:effectLst/>
                <a:latin typeface="Courier New" pitchFamily="49" charset="0"/>
              </a:rPr>
              <a:t>IMembershipCondition</a:t>
            </a:r>
            <a:r>
              <a:rPr lang="en-CA" sz="1500" dirty="0" smtClean="0">
                <a:effectLst/>
                <a:latin typeface="Courier New" pitchFamily="49" charset="0"/>
              </a:rPr>
              <a:t> class="</a:t>
            </a:r>
            <a:r>
              <a:rPr lang="en-CA" sz="1500" dirty="0" err="1" smtClean="0">
                <a:effectLst/>
                <a:latin typeface="Courier New" pitchFamily="49" charset="0"/>
              </a:rPr>
              <a:t>AllMembershipCondition</a:t>
            </a:r>
            <a:r>
              <a:rPr lang="en-CA" sz="1500" dirty="0" smtClean="0">
                <a:effectLst/>
                <a:latin typeface="Courier New" pitchFamily="49" charset="0"/>
              </a:rPr>
              <a:t>“ version="1"</a:t>
            </a:r>
          </a:p>
          <a:p>
            <a:pPr marL="1371600" lvl="2" indent="-457200">
              <a:buFont typeface="Wingdings" pitchFamily="2" charset="2"/>
              <a:buNone/>
            </a:pPr>
            <a:r>
              <a:rPr lang="en-CA" sz="1500" dirty="0" smtClean="0">
                <a:effectLst/>
                <a:latin typeface="Courier New" pitchFamily="49" charset="0"/>
              </a:rPr>
              <a:t>/&gt;</a:t>
            </a:r>
          </a:p>
          <a:p>
            <a:pPr marL="1371600" lvl="2" indent="-457200">
              <a:buFont typeface="Wingdings" pitchFamily="2" charset="2"/>
              <a:buNone/>
            </a:pPr>
            <a:r>
              <a:rPr lang="en-CA" sz="1500" b="1" dirty="0" smtClean="0">
                <a:effectLst/>
                <a:latin typeface="Courier New" pitchFamily="49" charset="0"/>
              </a:rPr>
              <a:t>&lt;</a:t>
            </a:r>
            <a:r>
              <a:rPr lang="en-CA" sz="1500" b="1" dirty="0" err="1" smtClean="0">
                <a:effectLst/>
                <a:latin typeface="Courier New" pitchFamily="49" charset="0"/>
              </a:rPr>
              <a:t>CodeGroup</a:t>
            </a:r>
            <a:r>
              <a:rPr lang="en-CA" sz="1500" b="1" dirty="0" smtClean="0">
                <a:effectLst/>
                <a:latin typeface="Courier New" pitchFamily="49" charset="0"/>
              </a:rPr>
              <a:t> class="</a:t>
            </a:r>
            <a:r>
              <a:rPr lang="en-CA" sz="1500" b="1" dirty="0" err="1" smtClean="0">
                <a:effectLst/>
                <a:latin typeface="Courier New" pitchFamily="49" charset="0"/>
              </a:rPr>
              <a:t>UnionCodeGroup</a:t>
            </a:r>
            <a:r>
              <a:rPr lang="en-CA" sz="1500" b="1" dirty="0" smtClean="0">
                <a:effectLst/>
                <a:latin typeface="Courier New" pitchFamily="49" charset="0"/>
              </a:rPr>
              <a:t>“ version="1"</a:t>
            </a:r>
          </a:p>
          <a:p>
            <a:pPr marL="1371600" lvl="2" indent="-457200">
              <a:buFont typeface="Wingdings" pitchFamily="2" charset="2"/>
              <a:buNone/>
            </a:pPr>
            <a:r>
              <a:rPr lang="en-CA" sz="1500" b="1" dirty="0" err="1" smtClean="0">
                <a:effectLst/>
                <a:latin typeface="Courier New" pitchFamily="49" charset="0"/>
              </a:rPr>
              <a:t>PermissionSetName</a:t>
            </a:r>
            <a:r>
              <a:rPr lang="en-CA" sz="1500" b="1" dirty="0" smtClean="0">
                <a:effectLst/>
                <a:latin typeface="Courier New" pitchFamily="49" charset="0"/>
              </a:rPr>
              <a:t>="Execution“ Name="</a:t>
            </a:r>
            <a:r>
              <a:rPr lang="en-CA" sz="1500" b="1" dirty="0" err="1" smtClean="0">
                <a:effectLst/>
                <a:latin typeface="Courier New" pitchFamily="49" charset="0"/>
              </a:rPr>
              <a:t>WeatherWebServiceCodeGroup</a:t>
            </a:r>
            <a:r>
              <a:rPr lang="en-CA" sz="1500" b="1" dirty="0" smtClean="0">
                <a:effectLst/>
                <a:latin typeface="Courier New" pitchFamily="49" charset="0"/>
              </a:rPr>
              <a:t>"</a:t>
            </a:r>
          </a:p>
          <a:p>
            <a:pPr marL="1371600" lvl="2" indent="-457200">
              <a:buFont typeface="Wingdings" pitchFamily="2" charset="2"/>
              <a:buNone/>
            </a:pPr>
            <a:r>
              <a:rPr lang="en-CA" sz="1500" b="1" dirty="0" smtClean="0">
                <a:effectLst/>
                <a:latin typeface="Courier New" pitchFamily="49" charset="0"/>
              </a:rPr>
              <a:t>Description="Code group for the Weather Web Service"&gt;</a:t>
            </a:r>
          </a:p>
          <a:p>
            <a:pPr marL="1371600" lvl="2" indent="-457200">
              <a:buFont typeface="Wingdings" pitchFamily="2" charset="2"/>
              <a:buNone/>
            </a:pPr>
            <a:r>
              <a:rPr lang="en-CA" sz="1500" b="1" dirty="0" smtClean="0">
                <a:effectLst/>
                <a:latin typeface="Courier New" pitchFamily="49" charset="0"/>
              </a:rPr>
              <a:t>&lt;</a:t>
            </a:r>
            <a:r>
              <a:rPr lang="en-CA" sz="1500" b="1" dirty="0" err="1" smtClean="0">
                <a:effectLst/>
                <a:latin typeface="Courier New" pitchFamily="49" charset="0"/>
              </a:rPr>
              <a:t>IMembershipCondition</a:t>
            </a:r>
            <a:r>
              <a:rPr lang="en-CA" sz="1500" b="1" dirty="0" smtClean="0">
                <a:effectLst/>
                <a:latin typeface="Courier New" pitchFamily="49" charset="0"/>
              </a:rPr>
              <a:t> class="</a:t>
            </a:r>
            <a:r>
              <a:rPr lang="en-CA" sz="1500" b="1" dirty="0" err="1" smtClean="0">
                <a:effectLst/>
                <a:latin typeface="Courier New" pitchFamily="49" charset="0"/>
              </a:rPr>
              <a:t>UrlMembershipCondition</a:t>
            </a:r>
            <a:r>
              <a:rPr lang="en-CA" sz="1500" b="1" dirty="0" smtClean="0">
                <a:effectLst/>
                <a:latin typeface="Courier New" pitchFamily="49" charset="0"/>
              </a:rPr>
              <a:t>“ version="1"</a:t>
            </a:r>
          </a:p>
          <a:p>
            <a:pPr marL="1371600" lvl="2" indent="-457200">
              <a:buFont typeface="Wingdings" pitchFamily="2" charset="2"/>
              <a:buNone/>
            </a:pPr>
            <a:r>
              <a:rPr lang="en-CA" sz="1500" b="1" dirty="0" err="1" smtClean="0">
                <a:effectLst/>
                <a:latin typeface="Courier New" pitchFamily="49" charset="0"/>
              </a:rPr>
              <a:t>Url</a:t>
            </a:r>
            <a:r>
              <a:rPr lang="en-CA" sz="1500" b="1" dirty="0" smtClean="0">
                <a:effectLst/>
                <a:latin typeface="Courier New" pitchFamily="49" charset="0"/>
              </a:rPr>
              <a:t>=</a:t>
            </a:r>
            <a:r>
              <a:rPr lang="en-CA" sz="1500" b="1" dirty="0" smtClean="0">
                <a:effectLst/>
                <a:latin typeface="Courier New" pitchFamily="49" charset="0"/>
                <a:hlinkClick r:id="rId2"/>
              </a:rPr>
              <a:t>“http://live.capescience.com/*</a:t>
            </a:r>
            <a:r>
              <a:rPr lang="en-CA" sz="1500" b="1" dirty="0" smtClean="0">
                <a:effectLst/>
                <a:latin typeface="Courier New" pitchFamily="49" charset="0"/>
              </a:rPr>
              <a:t>” </a:t>
            </a:r>
          </a:p>
          <a:p>
            <a:pPr marL="1371600" lvl="2" indent="-457200">
              <a:buFont typeface="Wingdings" pitchFamily="2" charset="2"/>
              <a:buNone/>
            </a:pPr>
            <a:r>
              <a:rPr lang="en-CA" sz="1500" b="1" dirty="0" smtClean="0">
                <a:effectLst/>
                <a:latin typeface="Courier New" pitchFamily="49" charset="0"/>
              </a:rPr>
              <a:t>/&gt;</a:t>
            </a:r>
          </a:p>
          <a:p>
            <a:pPr marL="1371600" lvl="2" indent="-457200">
              <a:buFont typeface="Wingdings" pitchFamily="2" charset="2"/>
              <a:buNone/>
            </a:pPr>
            <a:r>
              <a:rPr lang="en-CA" sz="1500" b="1" dirty="0" smtClean="0">
                <a:effectLst/>
                <a:latin typeface="Courier New" pitchFamily="49" charset="0"/>
              </a:rPr>
              <a:t>&lt;/</a:t>
            </a:r>
            <a:r>
              <a:rPr lang="en-CA" sz="1500" b="1" dirty="0" err="1" smtClean="0">
                <a:effectLst/>
                <a:latin typeface="Courier New" pitchFamily="49" charset="0"/>
              </a:rPr>
              <a:t>CodeGroup</a:t>
            </a:r>
            <a:r>
              <a:rPr lang="en-CA" sz="1500" b="1" dirty="0" smtClean="0">
                <a:effectLst/>
                <a:latin typeface="Courier New" pitchFamily="49" charset="0"/>
              </a:rPr>
              <a:t>&gt;</a:t>
            </a:r>
          </a:p>
          <a:p>
            <a:pPr marL="1371600" lvl="2" indent="-457200">
              <a:buFont typeface="Wingdings" pitchFamily="2" charset="2"/>
              <a:buNone/>
            </a:pPr>
            <a:r>
              <a:rPr lang="en-CA" sz="1500" dirty="0" smtClean="0">
                <a:effectLst/>
                <a:latin typeface="Courier New" pitchFamily="49" charset="0"/>
              </a:rPr>
              <a:t>&lt;</a:t>
            </a:r>
            <a:r>
              <a:rPr lang="en-CA" sz="1500" dirty="0" err="1" smtClean="0">
                <a:effectLst/>
                <a:latin typeface="Courier New" pitchFamily="49" charset="0"/>
              </a:rPr>
              <a:t>CodeGroup</a:t>
            </a:r>
            <a:endParaRPr lang="en-CA" sz="1500" dirty="0" smtClean="0">
              <a:effectLst/>
              <a:latin typeface="Courier New" pitchFamily="49" charset="0"/>
            </a:endParaRPr>
          </a:p>
          <a:p>
            <a:pPr marL="1371600" lvl="2" indent="-457200">
              <a:buFont typeface="Wingdings" pitchFamily="2" charset="2"/>
              <a:buNone/>
            </a:pPr>
            <a:r>
              <a:rPr lang="en-CA" sz="1500" dirty="0" smtClean="0">
                <a:effectLst/>
                <a:latin typeface="Courier New" pitchFamily="49" charset="0"/>
              </a:rPr>
              <a:t>class="</a:t>
            </a:r>
            <a:r>
              <a:rPr lang="en-CA" sz="1500" dirty="0" err="1" smtClean="0">
                <a:effectLst/>
                <a:latin typeface="Courier New" pitchFamily="49" charset="0"/>
              </a:rPr>
              <a:t>UnionCodeGroup</a:t>
            </a:r>
            <a:r>
              <a:rPr lang="en-CA" sz="1500" dirty="0" smtClean="0">
                <a:effectLst/>
                <a:latin typeface="Courier New" pitchFamily="49" charset="0"/>
              </a:rPr>
              <a:t>"</a:t>
            </a:r>
          </a:p>
          <a:p>
            <a:pPr marL="1371600" lvl="2" indent="-457200">
              <a:buFont typeface="Wingdings" pitchFamily="2" charset="2"/>
              <a:buNone/>
            </a:pPr>
            <a:r>
              <a:rPr lang="en-CA" sz="1500" dirty="0" smtClean="0">
                <a:effectLst/>
                <a:latin typeface="Courier New" pitchFamily="49" charset="0"/>
              </a:rPr>
              <a:t>version="1"</a:t>
            </a:r>
          </a:p>
          <a:p>
            <a:pPr marL="1371600" lvl="2" indent="-457200">
              <a:buFont typeface="Wingdings" pitchFamily="2" charset="2"/>
              <a:buNone/>
            </a:pPr>
            <a:r>
              <a:rPr lang="en-CA" sz="1500" dirty="0" smtClean="0">
                <a:effectLst/>
                <a:latin typeface="Courier New" pitchFamily="49" charset="0"/>
              </a:rPr>
              <a:t>.</a:t>
            </a:r>
          </a:p>
          <a:p>
            <a:pPr marL="1371600" lvl="2" indent="-457200">
              <a:buFont typeface="Wingdings" pitchFamily="2" charset="2"/>
              <a:buNone/>
            </a:pPr>
            <a:r>
              <a:rPr lang="en-CA" sz="1500" dirty="0" smtClean="0">
                <a:effectLst/>
                <a:latin typeface="Courier New" pitchFamily="49" charset="0"/>
              </a:rPr>
              <a:t>.</a:t>
            </a:r>
            <a:endParaRPr lang="en-US" sz="1500" dirty="0" smtClean="0">
              <a:effectLst/>
              <a:latin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5</a:t>
            </a:r>
          </a:p>
          <a:p>
            <a:pPr marL="990600" lvl="1" indent="-533400"/>
            <a:r>
              <a:rPr lang="en-CA" sz="2100" b="1" dirty="0" smtClean="0">
                <a:effectLst/>
              </a:rPr>
              <a:t>Weather Report, Task 1: Copy the .NET Assembly into the Appropriate Location, Create a New Report, and Create a Reference to the Assembly</a:t>
            </a:r>
            <a:endParaRPr lang="en-US" sz="2100" b="1" dirty="0" smtClean="0">
              <a:effectLst/>
            </a:endParaRPr>
          </a:p>
          <a:p>
            <a:pPr marL="1371600" lvl="2" indent="-457200">
              <a:lnSpc>
                <a:spcPct val="95000"/>
              </a:lnSpc>
              <a:spcBef>
                <a:spcPct val="10000"/>
              </a:spcBef>
              <a:buFont typeface="Wingdings" pitchFamily="2" charset="2"/>
              <a:buAutoNum type="arabicPeriod" startAt="7"/>
            </a:pPr>
            <a:r>
              <a:rPr lang="en-CA" sz="2000" dirty="0" smtClean="0">
                <a:effectLst/>
              </a:rPr>
              <a:t>Another parent code group uses </a:t>
            </a:r>
            <a:r>
              <a:rPr lang="en-CA" sz="2000" dirty="0" err="1" smtClean="0">
                <a:effectLst/>
              </a:rPr>
              <a:t>ZoneMembershipCondition</a:t>
            </a:r>
            <a:r>
              <a:rPr lang="en-CA" sz="2000" dirty="0" smtClean="0">
                <a:effectLst/>
              </a:rPr>
              <a:t> to assign Execution permissions to all .NET assemblies and web services in the </a:t>
            </a:r>
            <a:r>
              <a:rPr lang="en-CA" sz="2000" dirty="0" err="1" smtClean="0">
                <a:effectLst/>
              </a:rPr>
              <a:t>MyComputer</a:t>
            </a:r>
            <a:r>
              <a:rPr lang="en-CA" sz="2000" dirty="0" smtClean="0">
                <a:effectLst/>
              </a:rPr>
              <a:t> zone. We add a new child code group right beneath this. Insert this new code group as shown. (Add the lines shown in bold.) Note, the Description and </a:t>
            </a:r>
            <a:r>
              <a:rPr lang="en-CA" sz="2000" dirty="0" err="1" smtClean="0">
                <a:effectLst/>
              </a:rPr>
              <a:t>PublicKeyBlob</a:t>
            </a:r>
            <a:r>
              <a:rPr lang="en-CA" sz="2000" dirty="0" smtClean="0">
                <a:effectLst/>
              </a:rPr>
              <a:t> should each be entered on one line. Alternatively, you can copy the text to be inserted from the “Second Code-Access Security Insert.txt” file included with the download materials for the textbook.</a:t>
            </a:r>
          </a:p>
          <a:p>
            <a:pPr marL="1752600" lvl="3" indent="-381000">
              <a:lnSpc>
                <a:spcPct val="95000"/>
              </a:lnSpc>
              <a:spcBef>
                <a:spcPct val="10000"/>
              </a:spcBef>
              <a:buFont typeface="Wingdings" pitchFamily="2" charset="2"/>
              <a:buNone/>
            </a:pPr>
            <a:r>
              <a:rPr lang="en-US" sz="1400" dirty="0" smtClean="0">
                <a:effectLst/>
                <a:latin typeface="Courier New" pitchFamily="49" charset="0"/>
              </a:rPr>
              <a:t>.</a:t>
            </a:r>
          </a:p>
          <a:p>
            <a:pPr marL="1752600" lvl="3" indent="-381000">
              <a:lnSpc>
                <a:spcPct val="95000"/>
              </a:lnSpc>
              <a:spcBef>
                <a:spcPct val="10000"/>
              </a:spcBef>
              <a:buFont typeface="Wingdings" pitchFamily="2" charset="2"/>
              <a:buNone/>
            </a:pPr>
            <a:r>
              <a:rPr lang="en-US" sz="1400" dirty="0" smtClean="0">
                <a:effectLst/>
                <a:latin typeface="Courier New" pitchFamily="49" charset="0"/>
              </a:rPr>
              <a:t>.</a:t>
            </a:r>
          </a:p>
          <a:p>
            <a:pPr marL="1752600" lvl="3" indent="-381000">
              <a:lnSpc>
                <a:spcPct val="95000"/>
              </a:lnSpc>
              <a:spcBef>
                <a:spcPct val="10000"/>
              </a:spcBef>
              <a:buFont typeface="Wingdings" pitchFamily="2" charset="2"/>
              <a:buNone/>
            </a:pPr>
            <a:r>
              <a:rPr lang="en-US" sz="1400" dirty="0" smtClean="0">
                <a:effectLst/>
                <a:latin typeface="Courier New" pitchFamily="49" charset="0"/>
              </a:rPr>
              <a:t>&lt;</a:t>
            </a:r>
            <a:r>
              <a:rPr lang="en-US" sz="1400" dirty="0" err="1" smtClean="0">
                <a:effectLst/>
                <a:latin typeface="Courier New" pitchFamily="49" charset="0"/>
              </a:rPr>
              <a:t>CodeGroup</a:t>
            </a:r>
            <a:endParaRPr lang="en-US" sz="1400" dirty="0" smtClean="0">
              <a:effectLst/>
              <a:latin typeface="Courier New" pitchFamily="49" charset="0"/>
            </a:endParaRPr>
          </a:p>
          <a:p>
            <a:pPr marL="1752600" lvl="3" indent="-381000">
              <a:lnSpc>
                <a:spcPct val="95000"/>
              </a:lnSpc>
              <a:spcBef>
                <a:spcPct val="10000"/>
              </a:spcBef>
              <a:buFont typeface="Wingdings" pitchFamily="2" charset="2"/>
              <a:buNone/>
            </a:pPr>
            <a:r>
              <a:rPr lang="en-US" sz="1400" dirty="0" smtClean="0">
                <a:effectLst/>
                <a:latin typeface="Courier New" pitchFamily="49" charset="0"/>
              </a:rPr>
              <a:t>class="</a:t>
            </a:r>
            <a:r>
              <a:rPr lang="en-US" sz="1400" dirty="0" err="1" smtClean="0">
                <a:effectLst/>
                <a:latin typeface="Courier New" pitchFamily="49" charset="0"/>
              </a:rPr>
              <a:t>FirstMatchCodeGroup</a:t>
            </a:r>
            <a:r>
              <a:rPr lang="en-US" sz="1400" dirty="0" smtClean="0">
                <a:effectLst/>
                <a:latin typeface="Courier New" pitchFamily="49" charset="0"/>
              </a:rPr>
              <a:t>"</a:t>
            </a:r>
          </a:p>
          <a:p>
            <a:pPr marL="1752600" lvl="3" indent="-381000">
              <a:lnSpc>
                <a:spcPct val="95000"/>
              </a:lnSpc>
              <a:spcBef>
                <a:spcPct val="10000"/>
              </a:spcBef>
              <a:buFont typeface="Wingdings" pitchFamily="2" charset="2"/>
              <a:buNone/>
            </a:pPr>
            <a:r>
              <a:rPr lang="en-US" sz="1400" dirty="0" smtClean="0">
                <a:effectLst/>
                <a:latin typeface="Courier New" pitchFamily="49" charset="0"/>
              </a:rPr>
              <a:t>version="1"</a:t>
            </a:r>
          </a:p>
          <a:p>
            <a:pPr marL="1752600" lvl="3" indent="-381000">
              <a:lnSpc>
                <a:spcPct val="95000"/>
              </a:lnSpc>
              <a:spcBef>
                <a:spcPct val="10000"/>
              </a:spcBef>
              <a:buFont typeface="Wingdings" pitchFamily="2" charset="2"/>
              <a:buNone/>
            </a:pPr>
            <a:r>
              <a:rPr lang="en-US" sz="1400" dirty="0" err="1" smtClean="0">
                <a:effectLst/>
                <a:latin typeface="Courier New" pitchFamily="49" charset="0"/>
              </a:rPr>
              <a:t>PermissionSetName</a:t>
            </a:r>
            <a:r>
              <a:rPr lang="en-US" sz="1400" dirty="0" smtClean="0">
                <a:effectLst/>
                <a:latin typeface="Courier New" pitchFamily="49" charset="0"/>
              </a:rPr>
              <a:t>="Execution"</a:t>
            </a:r>
          </a:p>
          <a:p>
            <a:pPr marL="1752600" lvl="3" indent="-381000">
              <a:lnSpc>
                <a:spcPct val="95000"/>
              </a:lnSpc>
              <a:spcBef>
                <a:spcPct val="10000"/>
              </a:spcBef>
              <a:buFont typeface="Wingdings" pitchFamily="2" charset="2"/>
              <a:buNone/>
            </a:pPr>
            <a:r>
              <a:rPr lang="en-US" sz="1400" dirty="0" smtClean="0">
                <a:effectLst/>
                <a:latin typeface="Courier New" pitchFamily="49" charset="0"/>
              </a:rPr>
              <a:t>Description="This code group grants </a:t>
            </a:r>
            <a:r>
              <a:rPr lang="en-US" sz="1400" dirty="0" err="1" smtClean="0">
                <a:effectLst/>
                <a:latin typeface="Courier New" pitchFamily="49" charset="0"/>
              </a:rPr>
              <a:t>MyComputer</a:t>
            </a:r>
            <a:r>
              <a:rPr lang="en-US" sz="1400" dirty="0" smtClean="0">
                <a:effectLst/>
                <a:latin typeface="Courier New" pitchFamily="49" charset="0"/>
              </a:rPr>
              <a:t> code</a:t>
            </a:r>
          </a:p>
          <a:p>
            <a:pPr marL="1752600" lvl="3" indent="-381000">
              <a:lnSpc>
                <a:spcPct val="95000"/>
              </a:lnSpc>
              <a:spcBef>
                <a:spcPct val="10000"/>
              </a:spcBef>
              <a:buFont typeface="Wingdings" pitchFamily="2" charset="2"/>
              <a:buNone/>
            </a:pPr>
            <a:r>
              <a:rPr lang="en-US" sz="1400" dirty="0" smtClean="0">
                <a:effectLst/>
                <a:latin typeface="Courier New" pitchFamily="49" charset="0"/>
              </a:rPr>
              <a:t>Execution permission. "&gt;</a:t>
            </a:r>
          </a:p>
          <a:p>
            <a:pPr marL="1752600" lvl="3" indent="-381000">
              <a:lnSpc>
                <a:spcPct val="95000"/>
              </a:lnSpc>
              <a:spcBef>
                <a:spcPct val="10000"/>
              </a:spcBef>
              <a:buFont typeface="Wingdings" pitchFamily="2" charset="2"/>
              <a:buNone/>
            </a:pPr>
            <a:r>
              <a:rPr lang="en-US" sz="1400" dirty="0" smtClean="0">
                <a:effectLst/>
                <a:latin typeface="Courier New" pitchFamily="49" charset="0"/>
              </a:rPr>
              <a:t>&lt;</a:t>
            </a:r>
            <a:r>
              <a:rPr lang="en-US" sz="1400" dirty="0" err="1" smtClean="0">
                <a:effectLst/>
                <a:latin typeface="Courier New" pitchFamily="49" charset="0"/>
              </a:rPr>
              <a:t>IMembershipCondition</a:t>
            </a:r>
            <a:endParaRPr lang="en-US" sz="1400" dirty="0" smtClean="0">
              <a:effectLst/>
              <a:latin typeface="Courier New" pitchFamily="49" charset="0"/>
            </a:endParaRPr>
          </a:p>
          <a:p>
            <a:pPr marL="1752600" lvl="3" indent="-381000">
              <a:lnSpc>
                <a:spcPct val="95000"/>
              </a:lnSpc>
              <a:spcBef>
                <a:spcPct val="10000"/>
              </a:spcBef>
              <a:buFont typeface="Wingdings" pitchFamily="2" charset="2"/>
              <a:buNone/>
            </a:pPr>
            <a:r>
              <a:rPr lang="en-US" sz="1400" dirty="0" smtClean="0">
                <a:effectLst/>
                <a:latin typeface="Courier New" pitchFamily="49" charset="0"/>
              </a:rPr>
              <a:t>class="</a:t>
            </a:r>
            <a:r>
              <a:rPr lang="en-US" sz="1400" dirty="0" err="1" smtClean="0">
                <a:effectLst/>
                <a:latin typeface="Courier New" pitchFamily="49" charset="0"/>
              </a:rPr>
              <a:t>ZoneMembershipCondition</a:t>
            </a:r>
            <a:r>
              <a:rPr lang="en-US" sz="1400" dirty="0" smtClean="0">
                <a:effectLst/>
                <a:latin typeface="Courier New" pitchFamily="49" charset="0"/>
              </a:rPr>
              <a:t>"</a:t>
            </a:r>
          </a:p>
          <a:p>
            <a:pPr marL="1752600" lvl="3" indent="-381000">
              <a:lnSpc>
                <a:spcPct val="95000"/>
              </a:lnSpc>
              <a:spcBef>
                <a:spcPct val="10000"/>
              </a:spcBef>
              <a:buFont typeface="Wingdings" pitchFamily="2" charset="2"/>
              <a:buNone/>
            </a:pPr>
            <a:r>
              <a:rPr lang="en-US" sz="1400" dirty="0" smtClean="0">
                <a:effectLst/>
                <a:latin typeface="Courier New" pitchFamily="49" charset="0"/>
              </a:rPr>
              <a:t>version="1"</a:t>
            </a:r>
          </a:p>
          <a:p>
            <a:pPr marL="1752600" lvl="3" indent="-381000">
              <a:lnSpc>
                <a:spcPct val="95000"/>
              </a:lnSpc>
              <a:spcBef>
                <a:spcPct val="10000"/>
              </a:spcBef>
              <a:buFont typeface="Wingdings" pitchFamily="2" charset="2"/>
              <a:buNone/>
            </a:pPr>
            <a:r>
              <a:rPr lang="en-US" sz="1400" dirty="0" smtClean="0">
                <a:effectLst/>
                <a:latin typeface="Courier New" pitchFamily="49" charset="0"/>
              </a:rPr>
              <a:t>Zone="</a:t>
            </a:r>
            <a:r>
              <a:rPr lang="en-US" sz="1400" dirty="0" err="1" smtClean="0">
                <a:effectLst/>
                <a:latin typeface="Courier New" pitchFamily="49" charset="0"/>
              </a:rPr>
              <a:t>MyComputer</a:t>
            </a:r>
            <a:r>
              <a:rPr lang="en-US" sz="1400" dirty="0" smtClean="0">
                <a:effectLst/>
                <a:latin typeface="Courier New" pitchFamily="49" charset="0"/>
              </a:rPr>
              <a:t>"/&gt;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5</a:t>
            </a:r>
          </a:p>
          <a:p>
            <a:pPr marL="990600" lvl="1" indent="-533400"/>
            <a:r>
              <a:rPr lang="en-CA" sz="2100" b="1" dirty="0" smtClean="0">
                <a:effectLst/>
              </a:rPr>
              <a:t>Weather Report, Task 1: Copy the .NET Assembly into the Appropriate Location, Create a New Report, and Create a Reference to the Assembly</a:t>
            </a:r>
            <a:endParaRPr lang="en-US" sz="2100" b="1" dirty="0" smtClean="0">
              <a:effectLst/>
            </a:endParaRPr>
          </a:p>
          <a:p>
            <a:pPr marL="1752600" lvl="3" indent="-381000">
              <a:lnSpc>
                <a:spcPct val="90000"/>
              </a:lnSpc>
              <a:spcBef>
                <a:spcPct val="15000"/>
              </a:spcBef>
              <a:buFont typeface="Wingdings" pitchFamily="2" charset="2"/>
              <a:buNone/>
            </a:pPr>
            <a:r>
              <a:rPr lang="en-CA" sz="1400" dirty="0" smtClean="0">
                <a:effectLst/>
                <a:latin typeface="Courier New" pitchFamily="49" charset="0"/>
              </a:rPr>
              <a:t>&lt;</a:t>
            </a:r>
            <a:r>
              <a:rPr lang="en-CA" sz="1400" dirty="0" err="1" smtClean="0">
                <a:effectLst/>
                <a:latin typeface="Courier New" pitchFamily="49" charset="0"/>
              </a:rPr>
              <a:t>CodeGroup</a:t>
            </a:r>
            <a:endParaRPr lang="en-CA" sz="1400" dirty="0" smtClean="0">
              <a:effectLst/>
              <a:latin typeface="Courier New" pitchFamily="49" charset="0"/>
            </a:endParaRPr>
          </a:p>
          <a:p>
            <a:pPr marL="1752600" lvl="3" indent="-381000">
              <a:lnSpc>
                <a:spcPct val="90000"/>
              </a:lnSpc>
              <a:spcBef>
                <a:spcPct val="15000"/>
              </a:spcBef>
              <a:buFont typeface="Wingdings" pitchFamily="2" charset="2"/>
              <a:buNone/>
            </a:pPr>
            <a:r>
              <a:rPr lang="en-CA" sz="1400" dirty="0" smtClean="0">
                <a:effectLst/>
                <a:latin typeface="Courier New" pitchFamily="49" charset="0"/>
              </a:rPr>
              <a:t>class="</a:t>
            </a:r>
            <a:r>
              <a:rPr lang="en-CA" sz="1400" dirty="0" err="1" smtClean="0">
                <a:effectLst/>
                <a:latin typeface="Courier New" pitchFamily="49" charset="0"/>
              </a:rPr>
              <a:t>UnionCodeGroup</a:t>
            </a:r>
            <a:r>
              <a:rPr lang="en-CA" sz="1400" dirty="0" smtClean="0">
                <a:effectLst/>
                <a:latin typeface="Courier New" pitchFamily="49" charset="0"/>
              </a:rPr>
              <a:t>"</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version="1"</a:t>
            </a:r>
          </a:p>
          <a:p>
            <a:pPr marL="1752600" lvl="3" indent="-381000">
              <a:lnSpc>
                <a:spcPct val="90000"/>
              </a:lnSpc>
              <a:spcBef>
                <a:spcPct val="15000"/>
              </a:spcBef>
              <a:buFont typeface="Wingdings" pitchFamily="2" charset="2"/>
              <a:buNone/>
            </a:pPr>
            <a:r>
              <a:rPr lang="en-CA" sz="1400" dirty="0" err="1" smtClean="0">
                <a:effectLst/>
                <a:latin typeface="Courier New" pitchFamily="49" charset="0"/>
              </a:rPr>
              <a:t>PermissionSetName</a:t>
            </a:r>
            <a:r>
              <a:rPr lang="en-CA" sz="1400" dirty="0" smtClean="0">
                <a:effectLst/>
                <a:latin typeface="Courier New" pitchFamily="49" charset="0"/>
              </a:rPr>
              <a:t>="</a:t>
            </a:r>
            <a:r>
              <a:rPr lang="en-CA" sz="1400" dirty="0" err="1" smtClean="0">
                <a:effectLst/>
                <a:latin typeface="Courier New" pitchFamily="49" charset="0"/>
              </a:rPr>
              <a:t>FullTrust</a:t>
            </a:r>
            <a:r>
              <a:rPr lang="en-CA" sz="1400" dirty="0" smtClean="0">
                <a:effectLst/>
                <a:latin typeface="Courier New" pitchFamily="49" charset="0"/>
              </a:rPr>
              <a:t>"</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Name="</a:t>
            </a:r>
            <a:r>
              <a:rPr lang="en-CA" sz="1400" dirty="0" err="1" smtClean="0">
                <a:effectLst/>
                <a:latin typeface="Courier New" pitchFamily="49" charset="0"/>
              </a:rPr>
              <a:t>MSSQLRSCodeGroup</a:t>
            </a:r>
            <a:r>
              <a:rPr lang="en-CA" sz="1400" dirty="0" smtClean="0">
                <a:effectLst/>
                <a:latin typeface="Courier New" pitchFamily="49" charset="0"/>
              </a:rPr>
              <a:t>"</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Description="Code group for the MS SQL RS Book Custom</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Assemblies"&gt;</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&lt;</a:t>
            </a:r>
            <a:r>
              <a:rPr lang="en-CA" sz="1400" dirty="0" err="1" smtClean="0">
                <a:effectLst/>
                <a:latin typeface="Courier New" pitchFamily="49" charset="0"/>
              </a:rPr>
              <a:t>IMembershipCondition</a:t>
            </a:r>
            <a:endParaRPr lang="en-CA" sz="1400" dirty="0" smtClean="0">
              <a:effectLst/>
              <a:latin typeface="Courier New" pitchFamily="49" charset="0"/>
            </a:endParaRPr>
          </a:p>
          <a:p>
            <a:pPr marL="1752600" lvl="3" indent="-381000">
              <a:lnSpc>
                <a:spcPct val="90000"/>
              </a:lnSpc>
              <a:spcBef>
                <a:spcPct val="15000"/>
              </a:spcBef>
              <a:buFont typeface="Wingdings" pitchFamily="2" charset="2"/>
              <a:buNone/>
            </a:pPr>
            <a:r>
              <a:rPr lang="en-CA" sz="1400" dirty="0" smtClean="0">
                <a:effectLst/>
                <a:latin typeface="Courier New" pitchFamily="49" charset="0"/>
              </a:rPr>
              <a:t>class="</a:t>
            </a:r>
            <a:r>
              <a:rPr lang="en-CA" sz="1400" dirty="0" err="1" smtClean="0">
                <a:effectLst/>
                <a:latin typeface="Courier New" pitchFamily="49" charset="0"/>
              </a:rPr>
              <a:t>StrongNameMembershipCondition</a:t>
            </a:r>
            <a:r>
              <a:rPr lang="en-CA" sz="1400" dirty="0" smtClean="0">
                <a:effectLst/>
                <a:latin typeface="Courier New" pitchFamily="49" charset="0"/>
              </a:rPr>
              <a:t>"</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version="1"</a:t>
            </a:r>
          </a:p>
          <a:p>
            <a:pPr marL="1752600" lvl="3" indent="-381000">
              <a:lnSpc>
                <a:spcPct val="90000"/>
              </a:lnSpc>
              <a:spcBef>
                <a:spcPct val="15000"/>
              </a:spcBef>
              <a:buFont typeface="Wingdings" pitchFamily="2" charset="2"/>
              <a:buNone/>
            </a:pPr>
            <a:r>
              <a:rPr lang="en-CA" sz="1400" dirty="0" err="1" smtClean="0">
                <a:effectLst/>
                <a:latin typeface="Courier New" pitchFamily="49" charset="0"/>
              </a:rPr>
              <a:t>PublicKeyBlob</a:t>
            </a:r>
            <a:r>
              <a:rPr lang="en-CA" sz="1400" dirty="0" smtClean="0">
                <a:effectLst/>
                <a:latin typeface="Courier New" pitchFamily="49" charset="0"/>
              </a:rPr>
              <a:t>="0024000004800000940000000602000000</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240000525341310004000001000100B9F7</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4F2D5B0AAD33AA619B00D7BB8B0F767839</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3A0F4CD586C9036D72455F8D1E85BF635C</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9FB1DA9817DD0F751DCEE77D9A47959E87</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28028B9B6CC7C25EB1E59CB3DE01BB516D</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46FC6AC6AF27AA6E71B65F6AB91B957688</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6F2EF39417F17B567AD200E151FC744C6D</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A72FF5882461E6CA786EB2997FA968302B</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7B2F24BDBFF7A5"</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/&gt;</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&lt;/</a:t>
            </a:r>
            <a:r>
              <a:rPr lang="en-CA" sz="1400" dirty="0" err="1" smtClean="0">
                <a:effectLst/>
                <a:latin typeface="Courier New" pitchFamily="49" charset="0"/>
              </a:rPr>
              <a:t>CodeGroup</a:t>
            </a:r>
            <a:r>
              <a:rPr lang="en-CA" sz="1400" dirty="0" smtClean="0">
                <a:effectLst/>
                <a:latin typeface="Courier New" pitchFamily="49" charset="0"/>
              </a:rPr>
              <a:t>&gt;</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a:t>
            </a:r>
          </a:p>
          <a:p>
            <a:pPr marL="1752600" lvl="3" indent="-381000">
              <a:lnSpc>
                <a:spcPct val="90000"/>
              </a:lnSpc>
              <a:spcBef>
                <a:spcPct val="15000"/>
              </a:spcBef>
              <a:buFont typeface="Wingdings" pitchFamily="2" charset="2"/>
              <a:buNone/>
            </a:pPr>
            <a:r>
              <a:rPr lang="en-CA" sz="1400" dirty="0" smtClean="0">
                <a:effectLst/>
                <a:latin typeface="Courier New" pitchFamily="49" charset="0"/>
              </a:rPr>
              <a:t>.</a:t>
            </a:r>
            <a:endParaRPr lang="en-US" sz="1400" dirty="0" smtClean="0">
              <a:effectLst/>
              <a:latin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5</a:t>
            </a:r>
          </a:p>
          <a:p>
            <a:pPr marL="990600" lvl="1" indent="-533400"/>
            <a:r>
              <a:rPr lang="en-CA" sz="2100" b="1" dirty="0" smtClean="0">
                <a:effectLst/>
              </a:rPr>
              <a:t>Weather Report, Task 1: Copy the .NET Assembly into the Appropriate Location, Create a New Report, and Create a Reference to the Assembly</a:t>
            </a:r>
            <a:endParaRPr lang="en-US" sz="2100" b="1" dirty="0" smtClean="0">
              <a:effectLst/>
            </a:endParaRPr>
          </a:p>
          <a:p>
            <a:pPr marL="1371600" lvl="2" indent="-457200">
              <a:buFont typeface="Wingdings" pitchFamily="2" charset="2"/>
              <a:buAutoNum type="arabicPeriod" startAt="8"/>
            </a:pPr>
            <a:r>
              <a:rPr lang="en-CA" sz="2000" dirty="0" smtClean="0">
                <a:effectLst/>
              </a:rPr>
              <a:t>Save the modified file and exit your text editor.</a:t>
            </a:r>
          </a:p>
          <a:p>
            <a:pPr marL="1371600" lvl="2" indent="-457200">
              <a:buFont typeface="Wingdings" pitchFamily="2" charset="2"/>
              <a:buAutoNum type="arabicPeriod" startAt="8"/>
            </a:pPr>
            <a:r>
              <a:rPr lang="en-CA" sz="2000" dirty="0" smtClean="0">
                <a:effectLst/>
              </a:rPr>
              <a:t>Reopen the Chapter09 project in the Report Designer, if it was closed.</a:t>
            </a:r>
          </a:p>
          <a:p>
            <a:pPr marL="1371600" lvl="2" indent="-457200">
              <a:buFont typeface="Wingdings" pitchFamily="2" charset="2"/>
              <a:buAutoNum type="arabicPeriod" startAt="8"/>
            </a:pPr>
            <a:r>
              <a:rPr lang="en-CA" sz="2000" dirty="0" smtClean="0">
                <a:effectLst/>
              </a:rPr>
              <a:t>Create a new report called </a:t>
            </a:r>
            <a:r>
              <a:rPr lang="en-CA" sz="2000" dirty="0" err="1" smtClean="0">
                <a:effectLst/>
              </a:rPr>
              <a:t>WeatherReport</a:t>
            </a:r>
            <a:r>
              <a:rPr lang="en-CA" sz="2000" dirty="0" smtClean="0">
                <a:effectLst/>
              </a:rPr>
              <a:t> using the </a:t>
            </a:r>
            <a:r>
              <a:rPr lang="en-CA" sz="2000" dirty="0" err="1" smtClean="0">
                <a:effectLst/>
              </a:rPr>
              <a:t>GDSReport</a:t>
            </a:r>
            <a:r>
              <a:rPr lang="en-CA" sz="2000" dirty="0" smtClean="0">
                <a:effectLst/>
              </a:rPr>
              <a:t> template.</a:t>
            </a:r>
          </a:p>
          <a:p>
            <a:pPr marL="1371600" lvl="2" indent="-457200">
              <a:buFont typeface="Wingdings" pitchFamily="2" charset="2"/>
              <a:buAutoNum type="arabicPeriod" startAt="8"/>
            </a:pPr>
            <a:r>
              <a:rPr lang="en-CA" sz="2000" dirty="0" smtClean="0">
                <a:effectLst/>
              </a:rPr>
              <a:t>Open the Report Properties dialog box and select the References page.</a:t>
            </a:r>
          </a:p>
          <a:p>
            <a:pPr marL="1371600" lvl="2" indent="-457200">
              <a:buFont typeface="Wingdings" pitchFamily="2" charset="2"/>
              <a:buAutoNum type="arabicPeriod" startAt="8"/>
            </a:pPr>
            <a:r>
              <a:rPr lang="en-CA" sz="2000" dirty="0" smtClean="0">
                <a:effectLst/>
              </a:rPr>
              <a:t>Click Add under the Add or remove assemblies heading. Click the … button that appears. The Add Reference dialog box appears.</a:t>
            </a:r>
          </a:p>
          <a:p>
            <a:pPr marL="1371600" lvl="2" indent="-457200">
              <a:buFont typeface="Wingdings" pitchFamily="2" charset="2"/>
              <a:buAutoNum type="arabicPeriod" startAt="8"/>
            </a:pPr>
            <a:r>
              <a:rPr lang="en-CA" sz="2000" dirty="0" smtClean="0">
                <a:effectLst/>
              </a:rPr>
              <a:t>Scroll down to the entry for the </a:t>
            </a:r>
            <a:r>
              <a:rPr lang="en-CA" sz="2000" dirty="0" err="1" smtClean="0">
                <a:effectLst/>
              </a:rPr>
              <a:t>WeatherInfo</a:t>
            </a:r>
            <a:r>
              <a:rPr lang="en-CA" sz="2000" dirty="0" smtClean="0">
                <a:effectLst/>
              </a:rPr>
              <a:t> assembly and select it. Click OK to exit the Add Reference dialog box. Click OK to exit the Report Properties dialog box.</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5</a:t>
            </a:r>
          </a:p>
          <a:p>
            <a:pPr marL="990600" lvl="1" indent="-533400"/>
            <a:r>
              <a:rPr lang="en-CA" sz="2100" b="1" dirty="0" smtClean="0">
                <a:effectLst/>
              </a:rPr>
              <a:t>Weather Report, Task 2: Create a Dataset, Add a </a:t>
            </a:r>
            <a:r>
              <a:rPr lang="en-CA" sz="2100" b="1" dirty="0" err="1" smtClean="0">
                <a:effectLst/>
              </a:rPr>
              <a:t>Tablix</a:t>
            </a:r>
            <a:r>
              <a:rPr lang="en-CA" sz="2100" b="1" dirty="0" smtClean="0">
                <a:effectLst/>
              </a:rPr>
              <a:t> to the Report Layout, and Populate It</a:t>
            </a:r>
            <a:endParaRPr lang="en-US" sz="2100" b="1" dirty="0" smtClean="0">
              <a:effectLst/>
            </a:endParaRPr>
          </a:p>
          <a:p>
            <a:pPr marL="1371600" lvl="2" indent="-457200">
              <a:lnSpc>
                <a:spcPct val="90000"/>
              </a:lnSpc>
              <a:spcBef>
                <a:spcPct val="15000"/>
              </a:spcBef>
              <a:buFont typeface="Wingdings" pitchFamily="2" charset="2"/>
              <a:buAutoNum type="arabicPeriod"/>
            </a:pPr>
            <a:r>
              <a:rPr lang="en-CA" sz="2000" dirty="0" smtClean="0">
                <a:effectLst/>
              </a:rPr>
              <a:t>Create a new data source called Galactic that references the Galactic shared data source.</a:t>
            </a:r>
          </a:p>
          <a:p>
            <a:pPr marL="1371600" lvl="2" indent="-457200">
              <a:lnSpc>
                <a:spcPct val="90000"/>
              </a:lnSpc>
              <a:spcBef>
                <a:spcPct val="15000"/>
              </a:spcBef>
              <a:buFont typeface="Wingdings" pitchFamily="2" charset="2"/>
              <a:buAutoNum type="arabicPeriod"/>
            </a:pPr>
            <a:r>
              <a:rPr lang="en-CA" sz="2000" dirty="0" smtClean="0">
                <a:effectLst/>
              </a:rPr>
              <a:t>Create a new dataset called Planets. Use the following for the query string:</a:t>
            </a:r>
          </a:p>
          <a:p>
            <a:pPr marL="1371600" lvl="2" indent="-457200">
              <a:lnSpc>
                <a:spcPct val="90000"/>
              </a:lnSpc>
              <a:spcBef>
                <a:spcPct val="15000"/>
              </a:spcBef>
              <a:buFont typeface="Wingdings" pitchFamily="2" charset="2"/>
              <a:buNone/>
            </a:pPr>
            <a:r>
              <a:rPr lang="en-CA" sz="2000" dirty="0" smtClean="0">
                <a:effectLst/>
              </a:rPr>
              <a:t>	</a:t>
            </a:r>
            <a:r>
              <a:rPr lang="en-CA" sz="1800" dirty="0" smtClean="0">
                <a:effectLst/>
                <a:latin typeface="Courier New" pitchFamily="49" charset="0"/>
              </a:rPr>
              <a:t>SELECT Name, </a:t>
            </a:r>
            <a:r>
              <a:rPr lang="en-CA" sz="1800" dirty="0" err="1" smtClean="0">
                <a:effectLst/>
                <a:latin typeface="Courier New" pitchFamily="49" charset="0"/>
              </a:rPr>
              <a:t>PlanetAbbrv</a:t>
            </a:r>
            <a:r>
              <a:rPr lang="en-CA" sz="1800" dirty="0" smtClean="0">
                <a:effectLst/>
                <a:latin typeface="Courier New" pitchFamily="49" charset="0"/>
              </a:rPr>
              <a:t> FROM Planet ORDER BY Name</a:t>
            </a:r>
          </a:p>
          <a:p>
            <a:pPr marL="1371600" lvl="2" indent="-457200">
              <a:lnSpc>
                <a:spcPct val="90000"/>
              </a:lnSpc>
              <a:spcBef>
                <a:spcPct val="15000"/>
              </a:spcBef>
              <a:buFont typeface="Wingdings" pitchFamily="2" charset="2"/>
              <a:buAutoNum type="arabicPeriod" startAt="3"/>
            </a:pPr>
            <a:r>
              <a:rPr lang="en-CA" sz="2000" dirty="0" smtClean="0">
                <a:effectLst/>
              </a:rPr>
              <a:t>In the Report Data window, right-click the Parameters entry and select Add Parameter from the context menu. The Report Parameter Properties dialog box appears.</a:t>
            </a:r>
          </a:p>
          <a:p>
            <a:pPr marL="1371600" lvl="2" indent="-457200">
              <a:lnSpc>
                <a:spcPct val="90000"/>
              </a:lnSpc>
              <a:spcBef>
                <a:spcPct val="15000"/>
              </a:spcBef>
              <a:buFont typeface="Wingdings" pitchFamily="2" charset="2"/>
              <a:buAutoNum type="arabicPeriod" startAt="3"/>
            </a:pPr>
            <a:r>
              <a:rPr lang="en-CA" sz="2000" dirty="0" smtClean="0">
                <a:effectLst/>
              </a:rPr>
              <a:t>Set the properties of this new parameter as follows:</a:t>
            </a:r>
          </a:p>
        </p:txBody>
      </p:sp>
      <p:pic>
        <p:nvPicPr>
          <p:cNvPr id="156675" name="Picture 3"/>
          <p:cNvPicPr>
            <a:picLocks noChangeAspect="1" noChangeArrowheads="1"/>
          </p:cNvPicPr>
          <p:nvPr/>
        </p:nvPicPr>
        <p:blipFill>
          <a:blip r:embed="rId2" cstate="print"/>
          <a:srcRect/>
          <a:stretch>
            <a:fillRect/>
          </a:stretch>
        </p:blipFill>
        <p:spPr bwMode="auto">
          <a:xfrm>
            <a:off x="1574800" y="3938588"/>
            <a:ext cx="4978400" cy="2906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5</a:t>
            </a:r>
          </a:p>
          <a:p>
            <a:pPr marL="990600" lvl="1" indent="-533400"/>
            <a:r>
              <a:rPr lang="en-CA" sz="2100" b="1" dirty="0" smtClean="0">
                <a:effectLst/>
              </a:rPr>
              <a:t>Weather Report, Task 2: Create a Dataset, Add a </a:t>
            </a:r>
            <a:r>
              <a:rPr lang="en-CA" sz="2100" b="1" dirty="0" err="1" smtClean="0">
                <a:effectLst/>
              </a:rPr>
              <a:t>Tablix</a:t>
            </a:r>
            <a:r>
              <a:rPr lang="en-CA" sz="2100" b="1" dirty="0" smtClean="0">
                <a:effectLst/>
              </a:rPr>
              <a:t> to the Report Layout, and Populate It</a:t>
            </a:r>
            <a:endParaRPr lang="en-US" sz="2100" b="1" dirty="0" smtClean="0">
              <a:effectLst/>
            </a:endParaRPr>
          </a:p>
          <a:p>
            <a:pPr marL="1371600" lvl="2" indent="-457200">
              <a:lnSpc>
                <a:spcPct val="90000"/>
              </a:lnSpc>
              <a:spcBef>
                <a:spcPct val="10000"/>
              </a:spcBef>
              <a:buFont typeface="Wingdings" pitchFamily="2" charset="2"/>
              <a:buAutoNum type="arabicPeriod" startAt="5"/>
            </a:pPr>
            <a:r>
              <a:rPr lang="en-CA" sz="2000" dirty="0" smtClean="0">
                <a:effectLst/>
              </a:rPr>
              <a:t>Place two text boxes onto the body of the report. Then use the table template to place a </a:t>
            </a:r>
            <a:r>
              <a:rPr lang="en-CA" sz="2000" dirty="0" err="1" smtClean="0">
                <a:effectLst/>
              </a:rPr>
              <a:t>tablix</a:t>
            </a:r>
            <a:r>
              <a:rPr lang="en-CA" sz="2000" dirty="0" smtClean="0">
                <a:effectLst/>
              </a:rPr>
              <a:t> onto the body of the report. The expression in the second text box should be:</a:t>
            </a:r>
          </a:p>
          <a:p>
            <a:pPr marL="1371600" lvl="2" indent="-457200">
              <a:lnSpc>
                <a:spcPct val="90000"/>
              </a:lnSpc>
              <a:spcBef>
                <a:spcPct val="10000"/>
              </a:spcBef>
              <a:buFont typeface="Wingdings" pitchFamily="2" charset="2"/>
              <a:buAutoNum type="arabicPeriod" startAt="5"/>
            </a:pPr>
            <a:endParaRPr lang="en-CA" sz="1000" dirty="0" smtClean="0">
              <a:effectLst/>
            </a:endParaRPr>
          </a:p>
          <a:p>
            <a:pPr marL="1371600" lvl="2" indent="-457200">
              <a:lnSpc>
                <a:spcPct val="90000"/>
              </a:lnSpc>
              <a:spcBef>
                <a:spcPct val="10000"/>
              </a:spcBef>
              <a:buNone/>
            </a:pPr>
            <a:r>
              <a:rPr lang="en-CA" sz="1400" dirty="0" smtClean="0">
                <a:effectLst/>
                <a:latin typeface="Courier New" pitchFamily="49" charset="0"/>
              </a:rPr>
              <a:t>	="Here is the current weather for the " &amp; </a:t>
            </a:r>
            <a:r>
              <a:rPr lang="en-CA" sz="1400" dirty="0" err="1" smtClean="0">
                <a:effectLst/>
                <a:latin typeface="Courier New" pitchFamily="49" charset="0"/>
              </a:rPr>
              <a:t>Parameters!Planets.Count</a:t>
            </a:r>
            <a:r>
              <a:rPr lang="en-CA" sz="1400" dirty="0" smtClean="0">
                <a:effectLst/>
                <a:latin typeface="Courier New" pitchFamily="49" charset="0"/>
              </a:rPr>
              <a:t> &amp;" planet(s) you selected"</a:t>
            </a:r>
          </a:p>
          <a:p>
            <a:pPr marL="1371600" lvl="2" indent="-457200">
              <a:lnSpc>
                <a:spcPct val="90000"/>
              </a:lnSpc>
              <a:spcBef>
                <a:spcPct val="10000"/>
              </a:spcBef>
              <a:buFont typeface="Wingdings" pitchFamily="2" charset="2"/>
              <a:buNone/>
            </a:pPr>
            <a:endParaRPr lang="en-CA" sz="1000" dirty="0" smtClean="0">
              <a:effectLst/>
              <a:latin typeface="Courier New" pitchFamily="49" charset="0"/>
            </a:endParaRPr>
          </a:p>
          <a:p>
            <a:pPr marL="1371600" lvl="2" indent="-457200">
              <a:lnSpc>
                <a:spcPct val="90000"/>
              </a:lnSpc>
              <a:spcBef>
                <a:spcPct val="10000"/>
              </a:spcBef>
              <a:buFont typeface="Wingdings" pitchFamily="2" charset="2"/>
              <a:buAutoNum type="arabicPeriod" startAt="6"/>
            </a:pPr>
            <a:r>
              <a:rPr lang="en-CA" sz="2000" dirty="0" smtClean="0">
                <a:effectLst/>
              </a:rPr>
              <a:t>Complete your report layout so it is similar to figure below. The expression in the right-hand detail cell should be:</a:t>
            </a:r>
          </a:p>
          <a:p>
            <a:pPr marL="1752600" lvl="3" indent="-381000">
              <a:lnSpc>
                <a:spcPct val="90000"/>
              </a:lnSpc>
              <a:spcBef>
                <a:spcPct val="10000"/>
              </a:spcBef>
              <a:buFont typeface="Wingdings" pitchFamily="2" charset="2"/>
              <a:buNone/>
            </a:pPr>
            <a:r>
              <a:rPr lang="en-CA" sz="1400" dirty="0" smtClean="0">
                <a:effectLst/>
                <a:latin typeface="Courier New" pitchFamily="49" charset="0"/>
              </a:rPr>
              <a:t>=</a:t>
            </a:r>
            <a:r>
              <a:rPr lang="en-CA" sz="1400" dirty="0" err="1" smtClean="0">
                <a:effectLst/>
                <a:latin typeface="Courier New" pitchFamily="49" charset="0"/>
              </a:rPr>
              <a:t>WeatherInfo.PlanetaryWeather.GetWeather</a:t>
            </a:r>
            <a:r>
              <a:rPr lang="en-CA" sz="1400" dirty="0" smtClean="0">
                <a:effectLst/>
                <a:latin typeface="Courier New" pitchFamily="49" charset="0"/>
              </a:rPr>
              <a:t>(</a:t>
            </a:r>
            <a:r>
              <a:rPr lang="en-CA" sz="1400" dirty="0" err="1" smtClean="0">
                <a:effectLst/>
                <a:latin typeface="Courier New" pitchFamily="49" charset="0"/>
              </a:rPr>
              <a:t>Fields!PlanetAbbrv.Value</a:t>
            </a:r>
            <a:r>
              <a:rPr lang="en-CA" sz="1400" dirty="0" smtClean="0">
                <a:effectLst/>
                <a:latin typeface="Courier New" pitchFamily="49" charset="0"/>
              </a:rPr>
              <a:t>)</a:t>
            </a:r>
          </a:p>
        </p:txBody>
      </p:sp>
      <p:pic>
        <p:nvPicPr>
          <p:cNvPr id="157700" name="Picture 4"/>
          <p:cNvPicPr>
            <a:picLocks noChangeAspect="1" noChangeArrowheads="1"/>
          </p:cNvPicPr>
          <p:nvPr/>
        </p:nvPicPr>
        <p:blipFill>
          <a:blip r:embed="rId2" cstate="print"/>
          <a:srcRect/>
          <a:stretch>
            <a:fillRect/>
          </a:stretch>
        </p:blipFill>
        <p:spPr bwMode="auto">
          <a:xfrm>
            <a:off x="2171700" y="3665538"/>
            <a:ext cx="5295900" cy="3167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5</a:t>
            </a:r>
          </a:p>
          <a:p>
            <a:pPr marL="990600" lvl="1" indent="-533400"/>
            <a:r>
              <a:rPr lang="en-CA" sz="2100" b="1" dirty="0" smtClean="0">
                <a:effectLst/>
              </a:rPr>
              <a:t>Weather Report, Task 2: Create a Dataset, Add a </a:t>
            </a:r>
            <a:r>
              <a:rPr lang="en-CA" sz="2100" b="1" dirty="0" err="1" smtClean="0">
                <a:effectLst/>
              </a:rPr>
              <a:t>Tablix</a:t>
            </a:r>
            <a:r>
              <a:rPr lang="en-CA" sz="2100" b="1" dirty="0" smtClean="0">
                <a:effectLst/>
              </a:rPr>
              <a:t> to the Report Layout, and Populate It</a:t>
            </a:r>
            <a:endParaRPr lang="en-US" sz="2100" b="1" dirty="0" smtClean="0">
              <a:effectLst/>
            </a:endParaRPr>
          </a:p>
          <a:p>
            <a:pPr marL="1371600" lvl="2" indent="-457200">
              <a:buFont typeface="Wingdings" pitchFamily="2" charset="2"/>
              <a:buAutoNum type="arabicPeriod" startAt="7"/>
            </a:pPr>
            <a:r>
              <a:rPr lang="en-CA" sz="2000" dirty="0" smtClean="0">
                <a:effectLst/>
              </a:rPr>
              <a:t>Open the </a:t>
            </a:r>
            <a:r>
              <a:rPr lang="en-CA" sz="2000" dirty="0" err="1" smtClean="0">
                <a:effectLst/>
              </a:rPr>
              <a:t>Tablix</a:t>
            </a:r>
            <a:r>
              <a:rPr lang="en-CA" sz="2000" dirty="0" smtClean="0">
                <a:effectLst/>
              </a:rPr>
              <a:t> Properties dialog box. Select the Filters page.</a:t>
            </a:r>
          </a:p>
          <a:p>
            <a:pPr marL="1371600" lvl="2" indent="-457200">
              <a:buFont typeface="Wingdings" pitchFamily="2" charset="2"/>
              <a:buAutoNum type="arabicPeriod" startAt="7"/>
            </a:pPr>
            <a:r>
              <a:rPr lang="en-CA" sz="2000" dirty="0" smtClean="0">
                <a:effectLst/>
              </a:rPr>
              <a:t>Click Add.</a:t>
            </a:r>
          </a:p>
          <a:p>
            <a:pPr marL="1371600" lvl="2" indent="-457200">
              <a:buFont typeface="Wingdings" pitchFamily="2" charset="2"/>
              <a:buAutoNum type="arabicPeriod" startAt="7"/>
            </a:pPr>
            <a:r>
              <a:rPr lang="en-CA" sz="2000" dirty="0" smtClean="0">
                <a:effectLst/>
              </a:rPr>
              <a:t>Enter the following for Expression:</a:t>
            </a:r>
          </a:p>
          <a:p>
            <a:pPr marL="1371600" lvl="2" indent="-457200">
              <a:buFont typeface="Wingdings" pitchFamily="2" charset="2"/>
              <a:buNone/>
            </a:pPr>
            <a:r>
              <a:rPr lang="en-CA" sz="2000" dirty="0" smtClean="0">
                <a:effectLst/>
              </a:rPr>
              <a:t>	</a:t>
            </a:r>
            <a:r>
              <a:rPr lang="en-CA" sz="1400" dirty="0" smtClean="0">
                <a:effectLst/>
                <a:latin typeface="Courier New" pitchFamily="49" charset="0"/>
              </a:rPr>
              <a:t>=</a:t>
            </a:r>
            <a:r>
              <a:rPr lang="en-CA" sz="1400" dirty="0" err="1" smtClean="0">
                <a:effectLst/>
                <a:latin typeface="Courier New" pitchFamily="49" charset="0"/>
              </a:rPr>
              <a:t>Array.IndexOf</a:t>
            </a:r>
            <a:r>
              <a:rPr lang="en-CA" sz="1400" dirty="0" smtClean="0">
                <a:effectLst/>
                <a:latin typeface="Courier New" pitchFamily="49" charset="0"/>
              </a:rPr>
              <a:t>(</a:t>
            </a:r>
            <a:r>
              <a:rPr lang="en-CA" sz="1400" dirty="0" err="1" smtClean="0">
                <a:effectLst/>
                <a:latin typeface="Courier New" pitchFamily="49" charset="0"/>
              </a:rPr>
              <a:t>Parameters!Planets.Value</a:t>
            </a:r>
            <a:r>
              <a:rPr lang="en-CA" sz="1400" dirty="0" smtClean="0">
                <a:effectLst/>
                <a:latin typeface="Courier New" pitchFamily="49" charset="0"/>
              </a:rPr>
              <a:t>, </a:t>
            </a:r>
            <a:r>
              <a:rPr lang="en-CA" sz="1400" dirty="0" err="1" smtClean="0">
                <a:effectLst/>
                <a:latin typeface="Courier New" pitchFamily="49" charset="0"/>
              </a:rPr>
              <a:t>Fields!PlanetAbbrv.Value</a:t>
            </a:r>
            <a:r>
              <a:rPr lang="en-CA" sz="1400" dirty="0" smtClean="0">
                <a:effectLst/>
                <a:latin typeface="Courier New" pitchFamily="49" charset="0"/>
              </a:rPr>
              <a:t>)</a:t>
            </a:r>
          </a:p>
          <a:p>
            <a:pPr marL="1371600" lvl="2" indent="-457200">
              <a:buFont typeface="Wingdings" pitchFamily="2" charset="2"/>
              <a:buAutoNum type="arabicPeriod" startAt="10"/>
            </a:pPr>
            <a:r>
              <a:rPr lang="en-CA" sz="2000" dirty="0" smtClean="0">
                <a:effectLst/>
              </a:rPr>
              <a:t>Select &gt;= from the Operator drop-down list.</a:t>
            </a:r>
          </a:p>
          <a:p>
            <a:pPr marL="1371600" lvl="2" indent="-457200">
              <a:buFont typeface="Wingdings" pitchFamily="2" charset="2"/>
              <a:buAutoNum type="arabicPeriod" startAt="10"/>
            </a:pPr>
            <a:r>
              <a:rPr lang="en-CA" sz="2000" dirty="0" smtClean="0">
                <a:effectLst/>
              </a:rPr>
              <a:t>Enter the following expression for Value:</a:t>
            </a:r>
          </a:p>
          <a:p>
            <a:pPr marL="1371600" lvl="2" indent="-457200">
              <a:buFont typeface="Wingdings" pitchFamily="2" charset="2"/>
              <a:buNone/>
            </a:pPr>
            <a:r>
              <a:rPr lang="en-CA" sz="1800" dirty="0" smtClean="0">
                <a:effectLst/>
                <a:latin typeface="Courier New" pitchFamily="49" charset="0"/>
              </a:rPr>
              <a:t>	=0</a:t>
            </a:r>
          </a:p>
          <a:p>
            <a:pPr marL="1371600" lvl="2" indent="-457200">
              <a:buFont typeface="Wingdings" pitchFamily="2" charset="2"/>
              <a:buAutoNum type="arabicPeriod" startAt="12"/>
            </a:pPr>
            <a:r>
              <a:rPr lang="en-CA" sz="2000" dirty="0" smtClean="0">
                <a:effectLst/>
              </a:rPr>
              <a:t>Click OK to exit the </a:t>
            </a:r>
            <a:r>
              <a:rPr lang="en-CA" sz="2000" dirty="0" err="1" smtClean="0">
                <a:effectLst/>
              </a:rPr>
              <a:t>Tablix</a:t>
            </a:r>
            <a:r>
              <a:rPr lang="en-CA" sz="2000" dirty="0" smtClean="0">
                <a:effectLst/>
              </a:rPr>
              <a:t> Properties dialog box.</a:t>
            </a:r>
          </a:p>
          <a:p>
            <a:pPr marL="1371600" lvl="2" indent="-457200">
              <a:buFont typeface="Wingdings" pitchFamily="2" charset="2"/>
              <a:buAutoNum type="arabicPeriod" startAt="12"/>
            </a:pPr>
            <a:r>
              <a:rPr lang="en-CA" sz="2000" dirty="0" smtClean="0">
                <a:effectLst/>
              </a:rPr>
              <a:t>Click the Preview tab.</a:t>
            </a:r>
          </a:p>
          <a:p>
            <a:pPr marL="1371600" lvl="2" indent="-457200">
              <a:buFont typeface="Wingdings" pitchFamily="2" charset="2"/>
              <a:buAutoNum type="arabicPeriod" startAt="12"/>
            </a:pPr>
            <a:r>
              <a:rPr lang="en-CA" sz="2000" dirty="0" smtClean="0">
                <a:effectLst/>
              </a:rPr>
              <a:t>Use the Select Planets drop-down list to check </a:t>
            </a:r>
            <a:r>
              <a:rPr lang="en-CA" sz="2000" dirty="0" err="1" smtClean="0">
                <a:effectLst/>
              </a:rPr>
              <a:t>Borlaron</a:t>
            </a:r>
            <a:r>
              <a:rPr lang="en-CA" sz="2000" dirty="0" smtClean="0">
                <a:effectLst/>
              </a:rPr>
              <a:t> and </a:t>
            </a:r>
            <a:r>
              <a:rPr lang="en-CA" sz="2000" dirty="0" err="1" smtClean="0">
                <a:effectLst/>
              </a:rPr>
              <a:t>Stilation</a:t>
            </a:r>
            <a:r>
              <a:rPr lang="en-CA" sz="2000" dirty="0" smtClean="0">
                <a:effectLst/>
              </a:rPr>
              <a:t>. Click View Report.</a:t>
            </a:r>
          </a:p>
          <a:p>
            <a:pPr marL="1371600" lvl="2" indent="-457200">
              <a:buFont typeface="Wingdings" pitchFamily="2" charset="2"/>
              <a:buAutoNum type="arabicPeriod" startAt="12"/>
            </a:pPr>
            <a:r>
              <a:rPr lang="en-CA" sz="2000" dirty="0" smtClean="0">
                <a:effectLst/>
              </a:rPr>
              <a:t>Select Save All on the toolbar.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88000"/>
              </a:lnSpc>
              <a:spcBef>
                <a:spcPct val="10000"/>
              </a:spcBef>
            </a:pPr>
            <a:r>
              <a:rPr lang="en-CA" sz="2800" b="1" dirty="0" smtClean="0">
                <a:effectLst/>
              </a:rPr>
              <a:t>The Employee Evaluation Report</a:t>
            </a:r>
            <a:endParaRPr lang="en-US" sz="2800" b="1" dirty="0" smtClean="0"/>
          </a:p>
          <a:p>
            <a:pPr marL="1009650" lvl="1" indent="-609600" eaLnBrk="1" hangingPunct="1">
              <a:lnSpc>
                <a:spcPct val="85000"/>
              </a:lnSpc>
              <a:spcBef>
                <a:spcPct val="10000"/>
              </a:spcBef>
            </a:pPr>
            <a:r>
              <a:rPr lang="en-US" sz="2000" b="1" dirty="0" smtClean="0">
                <a:effectLst/>
              </a:rPr>
              <a:t>Features Highlighted</a:t>
            </a:r>
          </a:p>
          <a:p>
            <a:pPr marL="1371600" lvl="2" indent="-457200">
              <a:lnSpc>
                <a:spcPct val="85000"/>
              </a:lnSpc>
              <a:spcBef>
                <a:spcPct val="10000"/>
              </a:spcBef>
            </a:pPr>
            <a:r>
              <a:rPr lang="en-CA" sz="2000" dirty="0" smtClean="0">
                <a:effectLst/>
              </a:rPr>
              <a:t>Using a </a:t>
            </a:r>
            <a:r>
              <a:rPr lang="en-CA" sz="2000" dirty="0" err="1" smtClean="0">
                <a:effectLst/>
              </a:rPr>
              <a:t>subreport</a:t>
            </a:r>
            <a:r>
              <a:rPr lang="en-CA" sz="2000" dirty="0" smtClean="0">
                <a:effectLst/>
              </a:rPr>
              <a:t> as reusable code</a:t>
            </a:r>
          </a:p>
          <a:p>
            <a:pPr marL="1371600" lvl="2" indent="-457200">
              <a:lnSpc>
                <a:spcPct val="85000"/>
              </a:lnSpc>
              <a:spcBef>
                <a:spcPct val="10000"/>
              </a:spcBef>
            </a:pPr>
            <a:r>
              <a:rPr lang="en-CA" sz="2000" dirty="0" smtClean="0">
                <a:effectLst/>
              </a:rPr>
              <a:t>Creating a landscape report </a:t>
            </a:r>
          </a:p>
          <a:p>
            <a:pPr marL="1371600" lvl="2" indent="-457200">
              <a:lnSpc>
                <a:spcPct val="85000"/>
              </a:lnSpc>
              <a:spcBef>
                <a:spcPct val="10000"/>
              </a:spcBef>
            </a:pPr>
            <a:r>
              <a:rPr lang="en-CA" sz="2000" dirty="0" smtClean="0">
                <a:effectLst/>
              </a:rPr>
              <a:t>Using a rectangle for grouping</a:t>
            </a:r>
          </a:p>
          <a:p>
            <a:pPr marL="1371600" lvl="2" indent="-457200">
              <a:lnSpc>
                <a:spcPct val="85000"/>
              </a:lnSpc>
              <a:spcBef>
                <a:spcPct val="10000"/>
              </a:spcBef>
            </a:pPr>
            <a:r>
              <a:rPr lang="en-CA" sz="2000" dirty="0" smtClean="0">
                <a:effectLst/>
              </a:rPr>
              <a:t>Using rich formatting</a:t>
            </a:r>
          </a:p>
          <a:p>
            <a:pPr marL="1371600" lvl="2" indent="-457200">
              <a:lnSpc>
                <a:spcPct val="85000"/>
              </a:lnSpc>
              <a:spcBef>
                <a:spcPct val="10000"/>
              </a:spcBef>
              <a:buNone/>
            </a:pPr>
            <a:endParaRPr lang="en-CA" sz="800" dirty="0" smtClean="0">
              <a:effectLst/>
            </a:endParaRPr>
          </a:p>
          <a:p>
            <a:pPr marL="1009650" lvl="1" indent="-609600">
              <a:lnSpc>
                <a:spcPct val="85000"/>
              </a:lnSpc>
              <a:spcBef>
                <a:spcPct val="10000"/>
              </a:spcBef>
            </a:pPr>
            <a:r>
              <a:rPr lang="en-US" sz="2000" b="1" dirty="0" smtClean="0">
                <a:effectLst/>
              </a:rPr>
              <a:t>Business Need - </a:t>
            </a:r>
            <a:r>
              <a:rPr lang="en-CA" sz="2000" dirty="0" smtClean="0">
                <a:effectLst/>
              </a:rPr>
              <a:t>The Galactic Delivery Services personnel department has created an application for employees to conduct peer reviews as part of each employee’s annual review process. They are also collecting a review and comments from each employee’s manager. They need a report that can be used to present the results of the peer review at the employee’s meeting with their supervisor. The manager’s review and comments should be noted as coming from the manager. The peer reviews, however, should be presented anonymously.</a:t>
            </a:r>
          </a:p>
          <a:p>
            <a:pPr marL="1009650" lvl="1" indent="-609600">
              <a:lnSpc>
                <a:spcPct val="85000"/>
              </a:lnSpc>
              <a:spcBef>
                <a:spcPct val="10000"/>
              </a:spcBef>
            </a:pPr>
            <a:endParaRPr lang="en-US" sz="900" b="1" dirty="0" smtClean="0">
              <a:effectLst/>
            </a:endParaRPr>
          </a:p>
          <a:p>
            <a:pPr marL="1009650" lvl="1" indent="-609600" eaLnBrk="1" hangingPunct="1">
              <a:lnSpc>
                <a:spcPct val="85000"/>
              </a:lnSpc>
              <a:spcBef>
                <a:spcPct val="10000"/>
              </a:spcBef>
            </a:pPr>
            <a:r>
              <a:rPr lang="en-US" sz="2000" b="1" dirty="0" smtClean="0">
                <a:effectLst/>
              </a:rPr>
              <a:t>Task Overview</a:t>
            </a:r>
          </a:p>
          <a:p>
            <a:pPr marL="1371600" lvl="2" indent="-457200">
              <a:lnSpc>
                <a:spcPct val="85000"/>
              </a:lnSpc>
              <a:spcBef>
                <a:spcPct val="10000"/>
              </a:spcBef>
              <a:buFont typeface="Wingdings" pitchFamily="2" charset="2"/>
              <a:buAutoNum type="arabicPeriod"/>
            </a:pPr>
            <a:r>
              <a:rPr lang="en-CA" sz="2000" dirty="0" smtClean="0">
                <a:effectLst/>
              </a:rPr>
              <a:t>Create a New Report, Create a Dataset, Add a </a:t>
            </a:r>
            <a:r>
              <a:rPr lang="en-CA" sz="2000" dirty="0" err="1" smtClean="0">
                <a:effectLst/>
              </a:rPr>
              <a:t>Tablix</a:t>
            </a:r>
            <a:r>
              <a:rPr lang="en-CA" sz="2000" dirty="0" smtClean="0">
                <a:effectLst/>
              </a:rPr>
              <a:t> to the Report Layout, and</a:t>
            </a:r>
          </a:p>
          <a:p>
            <a:pPr marL="1371600" lvl="2" indent="-457200">
              <a:lnSpc>
                <a:spcPct val="85000"/>
              </a:lnSpc>
              <a:spcBef>
                <a:spcPct val="10000"/>
              </a:spcBef>
              <a:buFont typeface="Wingdings" pitchFamily="2" charset="2"/>
              <a:buAutoNum type="arabicPeriod"/>
            </a:pPr>
            <a:r>
              <a:rPr lang="en-CA" sz="2000" dirty="0" smtClean="0">
                <a:effectLst/>
              </a:rPr>
              <a:t>Create a New Report, Create a Dataset, and Populate the Report Layout.</a:t>
            </a:r>
          </a:p>
          <a:p>
            <a:pPr marL="1371600" lvl="2" indent="-457200">
              <a:lnSpc>
                <a:spcPct val="85000"/>
              </a:lnSpc>
              <a:spcBef>
                <a:spcPct val="10000"/>
              </a:spcBef>
              <a:buFont typeface="Wingdings" pitchFamily="2" charset="2"/>
              <a:buAutoNum type="arabicPeriod"/>
            </a:pPr>
            <a:r>
              <a:rPr lang="en-CA" sz="2000" dirty="0" smtClean="0">
                <a:effectLst/>
              </a:rPr>
              <a:t>Add a Rectangle.</a:t>
            </a:r>
          </a:p>
          <a:p>
            <a:pPr marL="1371600" lvl="2" indent="-457200">
              <a:lnSpc>
                <a:spcPct val="85000"/>
              </a:lnSpc>
              <a:spcBef>
                <a:spcPct val="10000"/>
              </a:spcBef>
              <a:buFont typeface="Wingdings" pitchFamily="2" charset="2"/>
              <a:buAutoNum type="arabicPeriod"/>
            </a:pPr>
            <a:r>
              <a:rPr lang="en-CA" sz="2000" dirty="0" smtClean="0">
                <a:effectLst/>
              </a:rPr>
              <a:t>Add Rich Formatting.</a:t>
            </a:r>
            <a:endParaRPr lang="en-US" sz="2000" dirty="0" smtClean="0">
              <a:effectLs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800" b="1" dirty="0" smtClean="0">
                <a:effectLst/>
              </a:rPr>
              <a:t>Exercise 6</a:t>
            </a:r>
          </a:p>
          <a:p>
            <a:pPr marL="990600" lvl="1" indent="-533400"/>
            <a:r>
              <a:rPr lang="en-CA" sz="2000" b="1" dirty="0" smtClean="0">
                <a:effectLst/>
              </a:rPr>
              <a:t>Employee Evaluation Report, Task 1: Create a New Report, Create a Dataset, Add a </a:t>
            </a:r>
            <a:r>
              <a:rPr lang="en-CA" sz="2000" b="1" dirty="0" err="1" smtClean="0">
                <a:effectLst/>
              </a:rPr>
              <a:t>Tablix</a:t>
            </a:r>
            <a:r>
              <a:rPr lang="en-CA" sz="2000" b="1" dirty="0" smtClean="0">
                <a:effectLst/>
              </a:rPr>
              <a:t> to the Report Layout, and Populate It</a:t>
            </a:r>
            <a:endParaRPr lang="en-US" sz="2000" b="1" dirty="0" smtClean="0">
              <a:effectLst/>
            </a:endParaRPr>
          </a:p>
          <a:p>
            <a:pPr marL="1371600" lvl="2" indent="-457200">
              <a:buFont typeface="Wingdings" pitchFamily="2" charset="2"/>
              <a:buAutoNum type="arabicPeriod"/>
            </a:pPr>
            <a:r>
              <a:rPr lang="en-CA" sz="2000" dirty="0" smtClean="0">
                <a:effectLst/>
              </a:rPr>
              <a:t>Reopen the Chapter09 project, if it was closed.</a:t>
            </a:r>
          </a:p>
          <a:p>
            <a:pPr marL="1371600" lvl="2" indent="-457200">
              <a:buFont typeface="Wingdings" pitchFamily="2" charset="2"/>
              <a:buAutoNum type="arabicPeriod"/>
            </a:pPr>
            <a:r>
              <a:rPr lang="en-CA" sz="2000" dirty="0" smtClean="0">
                <a:effectLst/>
              </a:rPr>
              <a:t>Create a new report called </a:t>
            </a:r>
            <a:r>
              <a:rPr lang="en-CA" sz="2000" dirty="0" err="1" smtClean="0">
                <a:effectLst/>
              </a:rPr>
              <a:t>EvalDetail</a:t>
            </a:r>
            <a:r>
              <a:rPr lang="en-CA" sz="2000" dirty="0" smtClean="0">
                <a:effectLst/>
              </a:rPr>
              <a:t>. Do </a:t>
            </a:r>
            <a:r>
              <a:rPr lang="en-CA" sz="2000" i="1" dirty="0" smtClean="0">
                <a:effectLst/>
              </a:rPr>
              <a:t>not </a:t>
            </a:r>
            <a:r>
              <a:rPr lang="en-CA" sz="2000" dirty="0" smtClean="0">
                <a:effectLst/>
              </a:rPr>
              <a:t>use the </a:t>
            </a:r>
            <a:r>
              <a:rPr lang="en-CA" sz="2000" dirty="0" err="1" smtClean="0">
                <a:effectLst/>
              </a:rPr>
              <a:t>GDSReport</a:t>
            </a:r>
            <a:r>
              <a:rPr lang="en-CA" sz="2000" dirty="0" smtClean="0">
                <a:effectLst/>
              </a:rPr>
              <a:t> template.</a:t>
            </a:r>
          </a:p>
          <a:p>
            <a:pPr marL="1371600" lvl="2" indent="-457200">
              <a:buFont typeface="Wingdings" pitchFamily="2" charset="2"/>
              <a:buAutoNum type="arabicPeriod"/>
            </a:pPr>
            <a:r>
              <a:rPr lang="en-CA" sz="2000" dirty="0" smtClean="0">
                <a:effectLst/>
              </a:rPr>
              <a:t>Create a new data source called Galactic that references the Galactic shared data source.</a:t>
            </a:r>
          </a:p>
          <a:p>
            <a:pPr marL="1371600" lvl="2" indent="-457200">
              <a:buFont typeface="Wingdings" pitchFamily="2" charset="2"/>
              <a:buAutoNum type="arabicPeriod"/>
            </a:pPr>
            <a:r>
              <a:rPr lang="en-CA" sz="2000" dirty="0" smtClean="0">
                <a:effectLst/>
              </a:rPr>
              <a:t>Create a new dataset called </a:t>
            </a:r>
            <a:r>
              <a:rPr lang="en-CA" sz="2000" dirty="0" err="1" smtClean="0">
                <a:effectLst/>
              </a:rPr>
              <a:t>EvalRatings</a:t>
            </a:r>
            <a:r>
              <a:rPr lang="en-CA" sz="2000" dirty="0" smtClean="0">
                <a:effectLst/>
              </a:rPr>
              <a:t> that calls the </a:t>
            </a:r>
            <a:r>
              <a:rPr lang="en-CA" sz="2000" dirty="0" err="1" smtClean="0">
                <a:effectLst/>
              </a:rPr>
              <a:t>stp_EvalRatings</a:t>
            </a:r>
            <a:r>
              <a:rPr lang="en-CA" sz="2000" dirty="0" smtClean="0">
                <a:effectLst/>
              </a:rPr>
              <a:t> stored procedure.</a:t>
            </a:r>
          </a:p>
          <a:p>
            <a:pPr marL="1371600" lvl="2" indent="-457200">
              <a:buFont typeface="Wingdings" pitchFamily="2" charset="2"/>
              <a:buAutoNum type="arabicPeriod"/>
            </a:pPr>
            <a:r>
              <a:rPr lang="en-CA" sz="2000" dirty="0" smtClean="0">
                <a:effectLst/>
              </a:rPr>
              <a:t>Use the table template to place a </a:t>
            </a:r>
            <a:r>
              <a:rPr lang="en-CA" sz="2000" dirty="0" err="1" smtClean="0">
                <a:effectLst/>
              </a:rPr>
              <a:t>tablix</a:t>
            </a:r>
            <a:r>
              <a:rPr lang="en-CA" sz="2000" dirty="0" smtClean="0">
                <a:effectLst/>
              </a:rPr>
              <a:t> onto the body of the report.</a:t>
            </a:r>
          </a:p>
          <a:p>
            <a:pPr marL="1371600" lvl="2" indent="-457200">
              <a:buFont typeface="Wingdings" pitchFamily="2" charset="2"/>
              <a:buAutoNum type="arabicPeriod"/>
            </a:pPr>
            <a:r>
              <a:rPr lang="en-CA" sz="2000" dirty="0" smtClean="0">
                <a:effectLst/>
              </a:rPr>
              <a:t>Select the Goal, Rating, and </a:t>
            </a:r>
            <a:r>
              <a:rPr lang="en-CA" sz="2000" dirty="0" err="1" smtClean="0">
                <a:effectLst/>
              </a:rPr>
              <a:t>GoalComment</a:t>
            </a:r>
            <a:r>
              <a:rPr lang="en-CA" sz="2000" dirty="0" smtClean="0">
                <a:effectLst/>
              </a:rPr>
              <a:t> fields in the data row of the table.</a:t>
            </a:r>
          </a:p>
          <a:p>
            <a:pPr marL="1371600" lvl="2" indent="-457200">
              <a:buFont typeface="Wingdings" pitchFamily="2" charset="2"/>
              <a:buAutoNum type="arabicPeriod"/>
            </a:pPr>
            <a:r>
              <a:rPr lang="en-CA" sz="2000" dirty="0" smtClean="0">
                <a:effectLst/>
              </a:rPr>
              <a:t>Add a parent row group to the table using grouping by </a:t>
            </a:r>
            <a:r>
              <a:rPr lang="en-CA" sz="2000" dirty="0" err="1" smtClean="0">
                <a:effectLst/>
              </a:rPr>
              <a:t>EvaluatorEmployeeNumber</a:t>
            </a:r>
            <a:r>
              <a:rPr lang="en-CA" sz="2000" dirty="0" smtClean="0">
                <a:effectLst/>
              </a:rPr>
              <a:t>. The group should have a group header and a group footer.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800" b="1" dirty="0" smtClean="0">
                <a:effectLst/>
              </a:rPr>
              <a:t>Exercise 6</a:t>
            </a:r>
          </a:p>
          <a:p>
            <a:pPr marL="990600" lvl="1" indent="-533400"/>
            <a:r>
              <a:rPr lang="en-CA" sz="2000" b="1" dirty="0" smtClean="0">
                <a:effectLst/>
              </a:rPr>
              <a:t>Employee Evaluation Report, Task 1: Create a New Report, Create a Dataset, Add a </a:t>
            </a:r>
            <a:r>
              <a:rPr lang="en-CA" sz="2000" b="1" dirty="0" err="1" smtClean="0">
                <a:effectLst/>
              </a:rPr>
              <a:t>Tablix</a:t>
            </a:r>
            <a:r>
              <a:rPr lang="en-CA" sz="2000" b="1" dirty="0" smtClean="0">
                <a:effectLst/>
              </a:rPr>
              <a:t> to the Report Layout, and Populate It</a:t>
            </a:r>
            <a:endParaRPr lang="en-US" sz="2000" b="1" dirty="0" smtClean="0">
              <a:effectLst/>
            </a:endParaRPr>
          </a:p>
          <a:p>
            <a:pPr marL="1371600" lvl="2" indent="-457200">
              <a:buFont typeface="Wingdings" pitchFamily="2" charset="2"/>
              <a:buAutoNum type="arabicPeriod" startAt="8"/>
            </a:pPr>
            <a:r>
              <a:rPr lang="en-CA" sz="2000" dirty="0" smtClean="0">
                <a:effectLst/>
              </a:rPr>
              <a:t>Complete your report layout so it is similar to figure below. The top row has the </a:t>
            </a:r>
            <a:r>
              <a:rPr lang="en-CA" sz="2000" dirty="0" err="1" smtClean="0">
                <a:effectLst/>
              </a:rPr>
              <a:t>BorderColor</a:t>
            </a:r>
            <a:r>
              <a:rPr lang="en-CA" sz="2000" dirty="0" smtClean="0">
                <a:effectLst/>
              </a:rPr>
              <a:t>: Top property set to Black. The bottom row has the </a:t>
            </a:r>
            <a:r>
              <a:rPr lang="en-CA" sz="2000" dirty="0" err="1" smtClean="0">
                <a:effectLst/>
              </a:rPr>
              <a:t>BorderColor</a:t>
            </a:r>
            <a:r>
              <a:rPr lang="en-CA" sz="2000" dirty="0" smtClean="0">
                <a:effectLst/>
              </a:rPr>
              <a:t>: Bottom property set to Black and the </a:t>
            </a:r>
            <a:r>
              <a:rPr lang="en-CA" sz="2000" dirty="0" err="1" smtClean="0">
                <a:effectLst/>
              </a:rPr>
              <a:t>BorderWidth</a:t>
            </a:r>
            <a:r>
              <a:rPr lang="en-CA" sz="2000" dirty="0" smtClean="0">
                <a:effectLst/>
              </a:rPr>
              <a:t>: Bottom property set to 5pt. Also note that the table header row was deleted.</a:t>
            </a:r>
          </a:p>
          <a:p>
            <a:pPr marL="1371600" lvl="2" indent="-457200">
              <a:buFont typeface="Wingdings" pitchFamily="2" charset="2"/>
              <a:buAutoNum type="arabicPeriod" startAt="8"/>
            </a:pPr>
            <a:r>
              <a:rPr lang="en-CA" sz="2000" dirty="0" smtClean="0">
                <a:effectLst/>
              </a:rPr>
              <a:t>Select Save All on the toolbar.</a:t>
            </a:r>
          </a:p>
        </p:txBody>
      </p:sp>
      <p:pic>
        <p:nvPicPr>
          <p:cNvPr id="171011" name="Picture 3"/>
          <p:cNvPicPr>
            <a:picLocks noChangeAspect="1" noChangeArrowheads="1"/>
          </p:cNvPicPr>
          <p:nvPr/>
        </p:nvPicPr>
        <p:blipFill>
          <a:blip r:embed="rId2" cstate="print"/>
          <a:srcRect/>
          <a:stretch>
            <a:fillRect/>
          </a:stretch>
        </p:blipFill>
        <p:spPr bwMode="auto">
          <a:xfrm>
            <a:off x="1219200" y="3810000"/>
            <a:ext cx="7007225" cy="2493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4294967295"/>
          </p:nvPr>
        </p:nvSpPr>
        <p:spPr>
          <a:xfrm>
            <a:off x="85725" y="88900"/>
            <a:ext cx="8991600" cy="6756400"/>
          </a:xfrm>
          <a:noFill/>
          <a:ln/>
        </p:spPr>
        <p:txBody>
          <a:bodyPr/>
          <a:lstStyle/>
          <a:p>
            <a:pPr marL="609600" indent="-609600" eaLnBrk="1" hangingPunct="1">
              <a:lnSpc>
                <a:spcPct val="80000"/>
              </a:lnSpc>
            </a:pPr>
            <a:r>
              <a:rPr lang="en-US" sz="2400" b="1" dirty="0" smtClean="0">
                <a:effectLst/>
              </a:rPr>
              <a:t>Exercise 1</a:t>
            </a:r>
          </a:p>
          <a:p>
            <a:pPr marL="990600" lvl="1" indent="-533400"/>
            <a:r>
              <a:rPr lang="en-CA" sz="2100" b="1" dirty="0" smtClean="0">
                <a:effectLst/>
              </a:rPr>
              <a:t>Delivery Status Report, Task 2: Set Up the Report Parameters and Place the Titles on the Report Layout</a:t>
            </a:r>
            <a:endParaRPr lang="en-US" sz="2100" b="1" dirty="0" smtClean="0">
              <a:effectLst/>
            </a:endParaRPr>
          </a:p>
          <a:p>
            <a:pPr marL="1371600" lvl="2" indent="-457200">
              <a:lnSpc>
                <a:spcPct val="90000"/>
              </a:lnSpc>
              <a:buFont typeface="Wingdings" pitchFamily="2" charset="2"/>
              <a:buAutoNum type="arabicPeriod" startAt="4"/>
            </a:pPr>
            <a:r>
              <a:rPr lang="en-CA" sz="2000" dirty="0" smtClean="0">
                <a:effectLst/>
              </a:rPr>
              <a:t>On the Available Values page, add the following rows to the grid at the bottom of the dialog box:</a:t>
            </a:r>
          </a:p>
          <a:p>
            <a:pPr marL="1371600" lvl="2" indent="-457200">
              <a:lnSpc>
                <a:spcPct val="90000"/>
              </a:lnSpc>
              <a:buFont typeface="Wingdings" pitchFamily="2" charset="2"/>
              <a:buAutoNum type="arabicPeriod" startAt="4"/>
            </a:pPr>
            <a:endParaRPr lang="en-CA" sz="2000" dirty="0" smtClean="0">
              <a:effectLst/>
            </a:endParaRPr>
          </a:p>
          <a:p>
            <a:pPr marL="1371600" lvl="2" indent="-457200">
              <a:lnSpc>
                <a:spcPct val="90000"/>
              </a:lnSpc>
              <a:buFont typeface="Wingdings" pitchFamily="2" charset="2"/>
              <a:buAutoNum type="arabicPeriod" startAt="4"/>
            </a:pPr>
            <a:endParaRPr lang="en-CA" sz="2000" dirty="0" smtClean="0">
              <a:effectLst/>
            </a:endParaRPr>
          </a:p>
          <a:p>
            <a:pPr marL="1371600" lvl="2" indent="-457200">
              <a:lnSpc>
                <a:spcPct val="90000"/>
              </a:lnSpc>
              <a:buFont typeface="Wingdings" pitchFamily="2" charset="2"/>
              <a:buAutoNum type="arabicPeriod" startAt="4"/>
            </a:pPr>
            <a:endParaRPr lang="en-CA" sz="2000" dirty="0" smtClean="0">
              <a:effectLst/>
            </a:endParaRPr>
          </a:p>
          <a:p>
            <a:pPr marL="1371600" lvl="2" indent="-457200">
              <a:lnSpc>
                <a:spcPct val="90000"/>
              </a:lnSpc>
              <a:buFont typeface="Wingdings" pitchFamily="2" charset="2"/>
              <a:buAutoNum type="arabicPeriod" startAt="4"/>
            </a:pPr>
            <a:r>
              <a:rPr lang="en-US" sz="2000" dirty="0" smtClean="0">
                <a:effectLst/>
              </a:rPr>
              <a:t>On the Default Values page, add the following row to the grid at the bottom of the dialog box:</a:t>
            </a:r>
          </a:p>
          <a:p>
            <a:pPr marL="1371600" lvl="2" indent="-457200">
              <a:lnSpc>
                <a:spcPct val="90000"/>
              </a:lnSpc>
              <a:buFont typeface="Wingdings" pitchFamily="2" charset="2"/>
              <a:buAutoNum type="arabicPeriod" startAt="4"/>
            </a:pPr>
            <a:endParaRPr lang="en-US" sz="2000" dirty="0" smtClean="0">
              <a:effectLst/>
            </a:endParaRPr>
          </a:p>
          <a:p>
            <a:pPr marL="1371600" lvl="2" indent="-457200">
              <a:lnSpc>
                <a:spcPct val="90000"/>
              </a:lnSpc>
              <a:buFont typeface="Wingdings" pitchFamily="2" charset="2"/>
              <a:buAutoNum type="arabicPeriod" startAt="4"/>
            </a:pPr>
            <a:endParaRPr lang="en-US" sz="1400" dirty="0" smtClean="0">
              <a:effectLst/>
            </a:endParaRPr>
          </a:p>
          <a:p>
            <a:pPr marL="1371600" lvl="2" indent="-457200">
              <a:lnSpc>
                <a:spcPct val="90000"/>
              </a:lnSpc>
              <a:buFont typeface="Wingdings" pitchFamily="2" charset="2"/>
              <a:buAutoNum type="arabicPeriod" startAt="4"/>
            </a:pPr>
            <a:r>
              <a:rPr lang="en-US" sz="2000" dirty="0" smtClean="0">
                <a:effectLst/>
              </a:rPr>
              <a:t>Click OK to exit the Report Parameters dialog box.</a:t>
            </a:r>
          </a:p>
          <a:p>
            <a:pPr marL="1371600" lvl="2" indent="-457200">
              <a:lnSpc>
                <a:spcPct val="90000"/>
              </a:lnSpc>
              <a:buFont typeface="Wingdings" pitchFamily="2" charset="2"/>
              <a:buAutoNum type="arabicPeriod" startAt="4"/>
            </a:pPr>
            <a:r>
              <a:rPr lang="en-US" sz="2000" dirty="0" smtClean="0">
                <a:effectLst/>
              </a:rPr>
              <a:t>Place a text box onto the body of the report. Modify the following properties of this text box:</a:t>
            </a:r>
          </a:p>
        </p:txBody>
      </p:sp>
      <p:pic>
        <p:nvPicPr>
          <p:cNvPr id="2050" name="Picture 2"/>
          <p:cNvPicPr>
            <a:picLocks noChangeAspect="1" noChangeArrowheads="1"/>
          </p:cNvPicPr>
          <p:nvPr/>
        </p:nvPicPr>
        <p:blipFill>
          <a:blip r:embed="rId2" cstate="print"/>
          <a:srcRect/>
          <a:stretch>
            <a:fillRect/>
          </a:stretch>
        </p:blipFill>
        <p:spPr bwMode="auto">
          <a:xfrm>
            <a:off x="1565566" y="1780311"/>
            <a:ext cx="3581399" cy="95886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551710" y="3387435"/>
            <a:ext cx="1524000" cy="5334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530929" y="4917747"/>
            <a:ext cx="5174671" cy="19263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800" b="1" dirty="0" smtClean="0">
                <a:effectLst/>
              </a:rPr>
              <a:t>Exercise 6</a:t>
            </a:r>
          </a:p>
          <a:p>
            <a:pPr marL="990600" lvl="1" indent="-533400"/>
            <a:r>
              <a:rPr lang="en-CA" sz="2200" b="1" dirty="0" smtClean="0">
                <a:effectLst/>
              </a:rPr>
              <a:t>Employee Evaluation Report, Task 2: Create a New Report, Create a Dataset, and Populate the Report Layout</a:t>
            </a:r>
            <a:endParaRPr lang="en-US" sz="2200" b="1" dirty="0" smtClean="0">
              <a:effectLst/>
            </a:endParaRPr>
          </a:p>
          <a:p>
            <a:pPr marL="1371600" lvl="2" indent="-457200">
              <a:buFont typeface="Wingdings" pitchFamily="2" charset="2"/>
              <a:buAutoNum type="arabicPeriod"/>
            </a:pPr>
            <a:r>
              <a:rPr lang="en-CA" sz="2000" dirty="0" smtClean="0">
                <a:effectLst/>
              </a:rPr>
              <a:t>Create a new report called </a:t>
            </a:r>
            <a:r>
              <a:rPr lang="en-CA" sz="2000" dirty="0" err="1" smtClean="0">
                <a:effectLst/>
              </a:rPr>
              <a:t>EmployeeEval</a:t>
            </a:r>
            <a:r>
              <a:rPr lang="en-CA" sz="2000" dirty="0" smtClean="0">
                <a:effectLst/>
              </a:rPr>
              <a:t> using the </a:t>
            </a:r>
            <a:r>
              <a:rPr lang="en-CA" sz="2000" dirty="0" err="1" smtClean="0">
                <a:effectLst/>
              </a:rPr>
              <a:t>GDSReport</a:t>
            </a:r>
            <a:r>
              <a:rPr lang="en-CA" sz="2000" dirty="0" smtClean="0">
                <a:effectLst/>
              </a:rPr>
              <a:t> template.</a:t>
            </a:r>
          </a:p>
          <a:p>
            <a:pPr marL="1371600" lvl="2" indent="-457200">
              <a:buFont typeface="Wingdings" pitchFamily="2" charset="2"/>
              <a:buAutoNum type="arabicPeriod"/>
            </a:pPr>
            <a:r>
              <a:rPr lang="en-CA" sz="2000" dirty="0" smtClean="0">
                <a:effectLst/>
              </a:rPr>
              <a:t>Create a new data source called Galactic that references the Galactic shared data source.</a:t>
            </a:r>
          </a:p>
          <a:p>
            <a:pPr marL="1371600" lvl="2" indent="-457200">
              <a:buFont typeface="Wingdings" pitchFamily="2" charset="2"/>
              <a:buAutoNum type="arabicPeriod"/>
            </a:pPr>
            <a:r>
              <a:rPr lang="en-CA" sz="2000" dirty="0" smtClean="0">
                <a:effectLst/>
              </a:rPr>
              <a:t>Create a new dataset called </a:t>
            </a:r>
            <a:r>
              <a:rPr lang="en-CA" sz="2000" dirty="0" err="1" smtClean="0">
                <a:effectLst/>
              </a:rPr>
              <a:t>EvalPerformance</a:t>
            </a:r>
            <a:r>
              <a:rPr lang="en-CA" sz="2000" dirty="0" smtClean="0">
                <a:effectLst/>
              </a:rPr>
              <a:t> that calls the </a:t>
            </a:r>
            <a:r>
              <a:rPr lang="en-CA" sz="2000" dirty="0" err="1" smtClean="0">
                <a:effectLst/>
              </a:rPr>
              <a:t>stp_EvalPerformance</a:t>
            </a:r>
            <a:r>
              <a:rPr lang="en-CA" sz="2000" dirty="0" smtClean="0">
                <a:effectLst/>
              </a:rPr>
              <a:t> stored procedure.</a:t>
            </a:r>
          </a:p>
          <a:p>
            <a:pPr marL="1371600" lvl="2" indent="-457200">
              <a:buFont typeface="Wingdings" pitchFamily="2" charset="2"/>
              <a:buAutoNum type="arabicPeriod"/>
            </a:pPr>
            <a:r>
              <a:rPr lang="en-CA" sz="2000" dirty="0" smtClean="0">
                <a:effectLst/>
              </a:rPr>
              <a:t>Open the Report Properties dialog box.</a:t>
            </a:r>
          </a:p>
          <a:p>
            <a:pPr marL="1371600" lvl="2" indent="-457200">
              <a:buFont typeface="Wingdings" pitchFamily="2" charset="2"/>
              <a:buAutoNum type="arabicPeriod"/>
            </a:pPr>
            <a:r>
              <a:rPr lang="en-CA" sz="2000" dirty="0" smtClean="0">
                <a:effectLst/>
              </a:rPr>
              <a:t>Modify the following properties of the report:</a:t>
            </a: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a:pPr>
            <a:r>
              <a:rPr lang="en-CA" sz="2000" dirty="0" smtClean="0">
                <a:effectLst/>
              </a:rPr>
              <a:t>Click OK to exit the Report Properties dialog box.</a:t>
            </a:r>
          </a:p>
          <a:p>
            <a:pPr marL="1371600" lvl="2" indent="-457200">
              <a:buFont typeface="Wingdings" pitchFamily="2" charset="2"/>
              <a:buAutoNum type="arabicPeriod"/>
            </a:pPr>
            <a:r>
              <a:rPr lang="en-CA" sz="2000" dirty="0" smtClean="0">
                <a:effectLst/>
              </a:rPr>
              <a:t>Click the design surface to select the report body. Set the following property of the report body:</a:t>
            </a:r>
          </a:p>
        </p:txBody>
      </p:sp>
      <p:pic>
        <p:nvPicPr>
          <p:cNvPr id="27650" name="Picture 2"/>
          <p:cNvPicPr>
            <a:picLocks noChangeAspect="1" noChangeArrowheads="1"/>
          </p:cNvPicPr>
          <p:nvPr/>
        </p:nvPicPr>
        <p:blipFill>
          <a:blip r:embed="rId2" cstate="print"/>
          <a:srcRect/>
          <a:stretch>
            <a:fillRect/>
          </a:stretch>
        </p:blipFill>
        <p:spPr bwMode="auto">
          <a:xfrm>
            <a:off x="1551710" y="4010890"/>
            <a:ext cx="4848225" cy="1114425"/>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1551710" y="6157480"/>
            <a:ext cx="4191000" cy="56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800" b="1" dirty="0" smtClean="0">
                <a:effectLst/>
              </a:rPr>
              <a:t>Exercise 6</a:t>
            </a:r>
          </a:p>
          <a:p>
            <a:pPr marL="990600" lvl="1" indent="-533400"/>
            <a:r>
              <a:rPr lang="en-CA" sz="2200" b="1" dirty="0" smtClean="0">
                <a:effectLst/>
              </a:rPr>
              <a:t>Employee Evaluation Report, Task 2: Create a New Report, Create a Dataset, and Populate the Report Layout</a:t>
            </a:r>
            <a:endParaRPr lang="en-US" sz="2200" b="1" dirty="0" smtClean="0">
              <a:effectLst/>
            </a:endParaRPr>
          </a:p>
          <a:p>
            <a:pPr marL="1371600" lvl="2" indent="-457200">
              <a:buFont typeface="Wingdings" pitchFamily="2" charset="2"/>
              <a:buAutoNum type="arabicPeriod" startAt="8"/>
            </a:pPr>
            <a:r>
              <a:rPr lang="en-CA" sz="2000" dirty="0" smtClean="0">
                <a:effectLst/>
              </a:rPr>
              <a:t>Drag the </a:t>
            </a:r>
            <a:r>
              <a:rPr lang="en-CA" sz="2000" dirty="0" err="1" smtClean="0">
                <a:effectLst/>
              </a:rPr>
              <a:t>EmployeeName</a:t>
            </a:r>
            <a:r>
              <a:rPr lang="en-CA" sz="2000" dirty="0" smtClean="0">
                <a:effectLst/>
              </a:rPr>
              <a:t> field onto the report body. Modify the following properties of the text box that results:</a:t>
            </a:r>
          </a:p>
          <a:p>
            <a:pPr marL="1371600" lvl="2" indent="-457200">
              <a:buFont typeface="Wingdings" pitchFamily="2" charset="2"/>
              <a:buAutoNum type="arabicPeriod" startAt="8"/>
            </a:pPr>
            <a:endParaRPr lang="en-CA" sz="2000" dirty="0" smtClean="0">
              <a:effectLst/>
            </a:endParaRPr>
          </a:p>
          <a:p>
            <a:pPr marL="1371600" lvl="2" indent="-457200">
              <a:buFont typeface="Wingdings" pitchFamily="2" charset="2"/>
              <a:buAutoNum type="arabicPeriod" startAt="8"/>
            </a:pPr>
            <a:endParaRPr lang="en-CA" sz="2000" dirty="0" smtClean="0">
              <a:effectLst/>
            </a:endParaRPr>
          </a:p>
          <a:p>
            <a:pPr marL="1371600" lvl="2" indent="-457200">
              <a:buFont typeface="Wingdings" pitchFamily="2" charset="2"/>
              <a:buAutoNum type="arabicPeriod" startAt="8"/>
            </a:pPr>
            <a:endParaRPr lang="en-CA" sz="2000" dirty="0" smtClean="0">
              <a:effectLst/>
            </a:endParaRPr>
          </a:p>
          <a:p>
            <a:pPr marL="1371600" lvl="2" indent="-457200">
              <a:buFont typeface="Wingdings" pitchFamily="2" charset="2"/>
              <a:buAutoNum type="arabicPeriod" startAt="8"/>
            </a:pPr>
            <a:endParaRPr lang="en-CA" sz="2000" dirty="0" smtClean="0">
              <a:effectLst/>
            </a:endParaRPr>
          </a:p>
          <a:p>
            <a:pPr marL="1371600" lvl="2" indent="-457200">
              <a:buFont typeface="Wingdings" pitchFamily="2" charset="2"/>
              <a:buAutoNum type="arabicPeriod" startAt="8"/>
            </a:pPr>
            <a:endParaRPr lang="en-CA" sz="2000" dirty="0" smtClean="0">
              <a:effectLst/>
            </a:endParaRPr>
          </a:p>
          <a:p>
            <a:pPr marL="1371600" lvl="2" indent="-457200">
              <a:buFont typeface="Wingdings" pitchFamily="2" charset="2"/>
              <a:buAutoNum type="arabicPeriod" startAt="9"/>
            </a:pPr>
            <a:r>
              <a:rPr lang="en-CA" sz="2000" dirty="0" smtClean="0">
                <a:effectLst/>
              </a:rPr>
              <a:t>Place a text box onto the report body. Modify the following properties of this text box:</a:t>
            </a:r>
          </a:p>
        </p:txBody>
      </p:sp>
      <p:pic>
        <p:nvPicPr>
          <p:cNvPr id="173062" name="Picture 6"/>
          <p:cNvPicPr>
            <a:picLocks noChangeAspect="1" noChangeArrowheads="1"/>
          </p:cNvPicPr>
          <p:nvPr/>
        </p:nvPicPr>
        <p:blipFill>
          <a:blip r:embed="rId2" cstate="print"/>
          <a:srcRect/>
          <a:stretch>
            <a:fillRect/>
          </a:stretch>
        </p:blipFill>
        <p:spPr bwMode="auto">
          <a:xfrm>
            <a:off x="1549400" y="4511675"/>
            <a:ext cx="4775200" cy="2174875"/>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cstate="print"/>
          <a:srcRect/>
          <a:stretch>
            <a:fillRect/>
          </a:stretch>
        </p:blipFill>
        <p:spPr bwMode="auto">
          <a:xfrm>
            <a:off x="1565565" y="1918856"/>
            <a:ext cx="4378035" cy="18532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800" b="1" dirty="0" smtClean="0">
                <a:effectLst/>
              </a:rPr>
              <a:t>Exercise 6</a:t>
            </a:r>
          </a:p>
          <a:p>
            <a:pPr marL="990600" lvl="1" indent="-533400"/>
            <a:r>
              <a:rPr lang="en-CA" sz="2200" b="1" dirty="0" smtClean="0">
                <a:effectLst/>
              </a:rPr>
              <a:t>Employee Evaluation Report, Task 2: Create a New Report, Create a Dataset, and Populate the Report Layout</a:t>
            </a:r>
            <a:endParaRPr lang="en-US" sz="2200" b="1" dirty="0" smtClean="0">
              <a:effectLst/>
            </a:endParaRPr>
          </a:p>
          <a:p>
            <a:pPr marL="1371600" lvl="2" indent="-457200">
              <a:buFont typeface="Wingdings" pitchFamily="2" charset="2"/>
              <a:buAutoNum type="arabicPeriod" startAt="10"/>
            </a:pPr>
            <a:r>
              <a:rPr lang="en-CA" sz="2000" dirty="0" smtClean="0">
                <a:effectLst/>
              </a:rPr>
              <a:t>Place a text box onto the report body. Modify the following properties of this text box:</a:t>
            </a:r>
          </a:p>
          <a:p>
            <a:pPr marL="1371600" lvl="2" indent="-457200">
              <a:buFont typeface="Wingdings" pitchFamily="2" charset="2"/>
              <a:buAutoNum type="arabicPeriod" startAt="10"/>
            </a:pPr>
            <a:endParaRPr lang="en-CA" sz="2000" dirty="0" smtClean="0">
              <a:effectLst/>
            </a:endParaRPr>
          </a:p>
          <a:p>
            <a:pPr marL="1371600" lvl="2" indent="-457200">
              <a:buFont typeface="Wingdings" pitchFamily="2" charset="2"/>
              <a:buAutoNum type="arabicPeriod" startAt="10"/>
            </a:pPr>
            <a:endParaRPr lang="en-CA" sz="2000" dirty="0" smtClean="0">
              <a:effectLst/>
            </a:endParaRPr>
          </a:p>
          <a:p>
            <a:pPr marL="1371600" lvl="2" indent="-457200">
              <a:buFont typeface="Wingdings" pitchFamily="2" charset="2"/>
              <a:buAutoNum type="arabicPeriod" startAt="10"/>
            </a:pPr>
            <a:endParaRPr lang="en-CA" sz="2000" dirty="0" smtClean="0">
              <a:effectLst/>
            </a:endParaRPr>
          </a:p>
          <a:p>
            <a:pPr marL="1371600" lvl="2" indent="-457200">
              <a:buFont typeface="Wingdings" pitchFamily="2" charset="2"/>
              <a:buAutoNum type="arabicPeriod" startAt="10"/>
            </a:pPr>
            <a:endParaRPr lang="en-CA" sz="2000" dirty="0" smtClean="0">
              <a:effectLst/>
            </a:endParaRPr>
          </a:p>
          <a:p>
            <a:pPr marL="1371600" lvl="2" indent="-457200">
              <a:buFont typeface="Wingdings" pitchFamily="2" charset="2"/>
              <a:buAutoNum type="arabicPeriod" startAt="10"/>
            </a:pPr>
            <a:endParaRPr lang="en-CA" sz="2000" dirty="0" smtClean="0">
              <a:effectLst/>
            </a:endParaRPr>
          </a:p>
          <a:p>
            <a:pPr marL="1371600" lvl="2" indent="-457200">
              <a:buFont typeface="Wingdings" pitchFamily="2" charset="2"/>
              <a:buAutoNum type="arabicPeriod" startAt="10"/>
            </a:pPr>
            <a:endParaRPr lang="en-CA" sz="1200" dirty="0" smtClean="0">
              <a:effectLst/>
            </a:endParaRPr>
          </a:p>
          <a:p>
            <a:pPr marL="1371600" lvl="2" indent="-457200">
              <a:buFont typeface="Wingdings" pitchFamily="2" charset="2"/>
              <a:buAutoNum type="arabicPeriod" startAt="11"/>
            </a:pPr>
            <a:r>
              <a:rPr lang="en-CA" sz="2000" dirty="0" smtClean="0">
                <a:effectLst/>
              </a:rPr>
              <a:t>Place a </a:t>
            </a:r>
            <a:r>
              <a:rPr lang="en-CA" sz="2000" dirty="0" err="1" smtClean="0">
                <a:effectLst/>
              </a:rPr>
              <a:t>subreport</a:t>
            </a:r>
            <a:r>
              <a:rPr lang="en-CA" sz="2000" dirty="0" smtClean="0">
                <a:effectLst/>
              </a:rPr>
              <a:t> onto the report body immediately below the text box. Modify the following properties of this </a:t>
            </a:r>
            <a:r>
              <a:rPr lang="en-CA" sz="2000" dirty="0" err="1" smtClean="0">
                <a:effectLst/>
              </a:rPr>
              <a:t>subreport</a:t>
            </a:r>
            <a:r>
              <a:rPr lang="en-CA" sz="2000" dirty="0" smtClean="0">
                <a:effectLst/>
              </a:rPr>
              <a:t>:</a:t>
            </a:r>
          </a:p>
          <a:p>
            <a:pPr marL="1371600" lvl="2" indent="-457200">
              <a:buFont typeface="Wingdings" pitchFamily="2" charset="2"/>
              <a:buAutoNum type="arabicPeriod" startAt="11"/>
            </a:pPr>
            <a:endParaRPr lang="en-CA" sz="2000" dirty="0" smtClean="0">
              <a:effectLst/>
            </a:endParaRPr>
          </a:p>
          <a:p>
            <a:pPr marL="1371600" lvl="2" indent="-457200">
              <a:buFont typeface="Wingdings" pitchFamily="2" charset="2"/>
              <a:buAutoNum type="arabicPeriod" startAt="11"/>
            </a:pPr>
            <a:endParaRPr lang="en-CA" sz="2000" dirty="0" smtClean="0">
              <a:effectLst/>
            </a:endParaRPr>
          </a:p>
          <a:p>
            <a:pPr marL="1371600" lvl="2" indent="-457200">
              <a:buFont typeface="Wingdings" pitchFamily="2" charset="2"/>
              <a:buAutoNum type="arabicPeriod" startAt="11"/>
            </a:pPr>
            <a:endParaRPr lang="en-CA" sz="2000" dirty="0" smtClean="0">
              <a:effectLst/>
            </a:endParaRPr>
          </a:p>
          <a:p>
            <a:pPr marL="1371600" lvl="2" indent="-457200">
              <a:buFont typeface="Wingdings" pitchFamily="2" charset="2"/>
              <a:buAutoNum type="arabicPeriod" startAt="11"/>
            </a:pPr>
            <a:endParaRPr lang="en-CA" sz="2000" dirty="0" smtClean="0">
              <a:effectLst/>
            </a:endParaRPr>
          </a:p>
          <a:p>
            <a:pPr marL="1371600" lvl="2" indent="-457200">
              <a:buFont typeface="Wingdings" pitchFamily="2" charset="2"/>
              <a:buAutoNum type="arabicPeriod" startAt="12"/>
            </a:pPr>
            <a:r>
              <a:rPr lang="en-CA" sz="2000" dirty="0" smtClean="0">
                <a:effectLst/>
              </a:rPr>
              <a:t>Right-click the </a:t>
            </a:r>
            <a:r>
              <a:rPr lang="en-CA" sz="2000" dirty="0" err="1" smtClean="0">
                <a:effectLst/>
              </a:rPr>
              <a:t>subreport</a:t>
            </a:r>
            <a:r>
              <a:rPr lang="en-CA" sz="2000" dirty="0" smtClean="0">
                <a:effectLst/>
              </a:rPr>
              <a:t> and select </a:t>
            </a:r>
            <a:r>
              <a:rPr lang="en-CA" sz="2000" dirty="0" err="1" smtClean="0">
                <a:effectLst/>
              </a:rPr>
              <a:t>Subreport</a:t>
            </a:r>
            <a:r>
              <a:rPr lang="en-CA" sz="2000" dirty="0" smtClean="0">
                <a:effectLst/>
              </a:rPr>
              <a:t> Properties from the context menu. The </a:t>
            </a:r>
            <a:r>
              <a:rPr lang="en-CA" sz="2000" dirty="0" err="1" smtClean="0">
                <a:effectLst/>
              </a:rPr>
              <a:t>Subreport</a:t>
            </a:r>
            <a:r>
              <a:rPr lang="en-CA" sz="2000" dirty="0" smtClean="0">
                <a:effectLst/>
              </a:rPr>
              <a:t> Properties dialog box appears.</a:t>
            </a:r>
          </a:p>
        </p:txBody>
      </p:sp>
      <p:pic>
        <p:nvPicPr>
          <p:cNvPr id="29698" name="Picture 2"/>
          <p:cNvPicPr>
            <a:picLocks noChangeAspect="1" noChangeArrowheads="1"/>
          </p:cNvPicPr>
          <p:nvPr/>
        </p:nvPicPr>
        <p:blipFill>
          <a:blip r:embed="rId2" cstate="print"/>
          <a:srcRect/>
          <a:stretch>
            <a:fillRect/>
          </a:stretch>
        </p:blipFill>
        <p:spPr bwMode="auto">
          <a:xfrm>
            <a:off x="1551711" y="1981200"/>
            <a:ext cx="4343400" cy="1996769"/>
          </a:xfrm>
          <a:prstGeom prst="rect">
            <a:avLst/>
          </a:prstGeom>
          <a:noFill/>
          <a:ln w="9525">
            <a:noFill/>
            <a:miter lim="800000"/>
            <a:headEnd/>
            <a:tailEnd/>
          </a:ln>
        </p:spPr>
      </p:pic>
      <p:pic>
        <p:nvPicPr>
          <p:cNvPr id="29699" name="Picture 3"/>
          <p:cNvPicPr>
            <a:picLocks noChangeAspect="1" noChangeArrowheads="1"/>
          </p:cNvPicPr>
          <p:nvPr/>
        </p:nvPicPr>
        <p:blipFill>
          <a:blip r:embed="rId3" cstate="print"/>
          <a:srcRect/>
          <a:stretch>
            <a:fillRect/>
          </a:stretch>
        </p:blipFill>
        <p:spPr bwMode="auto">
          <a:xfrm>
            <a:off x="1551710" y="4682835"/>
            <a:ext cx="4314825" cy="140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6</a:t>
            </a:r>
          </a:p>
          <a:p>
            <a:pPr marL="990600" lvl="1" indent="-533400"/>
            <a:r>
              <a:rPr lang="en-CA" sz="2000" b="1" dirty="0" smtClean="0">
                <a:effectLst/>
              </a:rPr>
              <a:t>Employee Evaluation Report, Task 2: Create a New Report, Create a Dataset, and Populate the Report Layout</a:t>
            </a:r>
            <a:endParaRPr lang="en-US" sz="2000" b="1" dirty="0" smtClean="0">
              <a:effectLst/>
            </a:endParaRPr>
          </a:p>
          <a:p>
            <a:pPr marL="1371600" lvl="2" indent="-457200">
              <a:buFont typeface="Wingdings" pitchFamily="2" charset="2"/>
              <a:buAutoNum type="arabicPeriod" startAt="13"/>
            </a:pPr>
            <a:r>
              <a:rPr lang="en-CA" sz="1800" dirty="0" smtClean="0">
                <a:effectLst/>
              </a:rPr>
              <a:t>Select </a:t>
            </a:r>
            <a:r>
              <a:rPr lang="en-CA" sz="1800" dirty="0" err="1" smtClean="0">
                <a:effectLst/>
              </a:rPr>
              <a:t>EvalDetail</a:t>
            </a:r>
            <a:r>
              <a:rPr lang="en-CA" sz="1800" dirty="0" smtClean="0">
                <a:effectLst/>
              </a:rPr>
              <a:t> from the Use this report as a </a:t>
            </a:r>
            <a:r>
              <a:rPr lang="en-CA" sz="1800" dirty="0" err="1" smtClean="0">
                <a:effectLst/>
              </a:rPr>
              <a:t>subreport</a:t>
            </a:r>
            <a:r>
              <a:rPr lang="en-CA" sz="1800" dirty="0" smtClean="0">
                <a:effectLst/>
              </a:rPr>
              <a:t> drop-down list.</a:t>
            </a:r>
          </a:p>
          <a:p>
            <a:pPr marL="1371600" lvl="2" indent="-457200">
              <a:buFont typeface="Wingdings" pitchFamily="2" charset="2"/>
              <a:buAutoNum type="arabicPeriod" startAt="13"/>
            </a:pPr>
            <a:r>
              <a:rPr lang="en-CA" sz="1800" dirty="0" smtClean="0">
                <a:effectLst/>
              </a:rPr>
              <a:t>Select the Parameters page.</a:t>
            </a:r>
          </a:p>
          <a:p>
            <a:pPr marL="1371600" lvl="2" indent="-457200">
              <a:buFont typeface="Wingdings" pitchFamily="2" charset="2"/>
              <a:buAutoNum type="arabicPeriod" startAt="13"/>
            </a:pPr>
            <a:r>
              <a:rPr lang="en-CA" sz="1800" dirty="0" smtClean="0">
                <a:effectLst/>
              </a:rPr>
              <a:t>Click Add to add parameters to the grid. Configure the parameters as shown here:</a:t>
            </a:r>
          </a:p>
          <a:p>
            <a:pPr marL="1371600" lvl="2" indent="-457200">
              <a:buFont typeface="Wingdings" pitchFamily="2" charset="2"/>
              <a:buAutoNum type="arabicPeriod" startAt="13"/>
            </a:pPr>
            <a:endParaRPr lang="en-CA" sz="1800" dirty="0" smtClean="0">
              <a:effectLst/>
            </a:endParaRPr>
          </a:p>
          <a:p>
            <a:pPr marL="1371600" lvl="2" indent="-457200">
              <a:buFont typeface="Wingdings" pitchFamily="2" charset="2"/>
              <a:buAutoNum type="arabicPeriod" startAt="13"/>
            </a:pPr>
            <a:endParaRPr lang="en-CA" sz="1800" dirty="0" smtClean="0">
              <a:effectLst/>
            </a:endParaRPr>
          </a:p>
          <a:p>
            <a:pPr marL="1371600" lvl="2" indent="-457200">
              <a:buFont typeface="Wingdings" pitchFamily="2" charset="2"/>
              <a:buAutoNum type="arabicPeriod" startAt="13"/>
            </a:pPr>
            <a:endParaRPr lang="en-CA" sz="1800" dirty="0" smtClean="0">
              <a:effectLst/>
            </a:endParaRPr>
          </a:p>
          <a:p>
            <a:pPr marL="1371600" lvl="2" indent="-457200">
              <a:buFont typeface="Wingdings" pitchFamily="2" charset="2"/>
              <a:buAutoNum type="arabicPeriod" startAt="13"/>
            </a:pPr>
            <a:endParaRPr lang="en-CA" sz="1800" dirty="0" smtClean="0">
              <a:effectLst/>
            </a:endParaRPr>
          </a:p>
          <a:p>
            <a:pPr marL="1371600" lvl="2" indent="-457200">
              <a:buFont typeface="Wingdings" pitchFamily="2" charset="2"/>
              <a:buNone/>
            </a:pPr>
            <a:r>
              <a:rPr lang="en-CA" sz="2000" dirty="0" smtClean="0">
                <a:effectLst/>
              </a:rPr>
              <a:t>	</a:t>
            </a:r>
            <a:r>
              <a:rPr lang="en-CA" sz="1900" dirty="0" smtClean="0">
                <a:effectLst/>
              </a:rPr>
              <a:t>You can use the drop-down list to select the parameter names. You can use the Expression dialog box to select the parameter values.</a:t>
            </a:r>
          </a:p>
          <a:p>
            <a:pPr marL="1371600" lvl="2" indent="-457200">
              <a:buFont typeface="Wingdings" pitchFamily="2" charset="2"/>
              <a:buAutoNum type="arabicPeriod" startAt="16"/>
            </a:pPr>
            <a:r>
              <a:rPr lang="en-CA" sz="1900" dirty="0" smtClean="0">
                <a:effectLst/>
              </a:rPr>
              <a:t>Click OK to exit the </a:t>
            </a:r>
            <a:r>
              <a:rPr lang="en-CA" sz="1900" dirty="0" err="1" smtClean="0">
                <a:effectLst/>
              </a:rPr>
              <a:t>Subreport</a:t>
            </a:r>
            <a:r>
              <a:rPr lang="en-CA" sz="1900" dirty="0" smtClean="0">
                <a:effectLst/>
              </a:rPr>
              <a:t> Properties dialog box.</a:t>
            </a:r>
          </a:p>
          <a:p>
            <a:pPr marL="1371600" lvl="2" indent="-457200">
              <a:buFont typeface="Wingdings" pitchFamily="2" charset="2"/>
              <a:buAutoNum type="arabicPeriod" startAt="16"/>
            </a:pPr>
            <a:r>
              <a:rPr lang="en-CA" sz="1900" dirty="0" smtClean="0">
                <a:effectLst/>
              </a:rPr>
              <a:t>Select the Peer Evaluations text box and the </a:t>
            </a:r>
            <a:r>
              <a:rPr lang="en-CA" sz="1900" dirty="0" err="1" smtClean="0">
                <a:effectLst/>
              </a:rPr>
              <a:t>subreport</a:t>
            </a:r>
            <a:r>
              <a:rPr lang="en-CA" sz="1900" dirty="0" smtClean="0">
                <a:effectLst/>
              </a:rPr>
              <a:t>. Press ctrl-c to copy these two items. Press ctrl-v to paste a copy of these items on the report body. Drag the two copied items so they are immediately below the original </a:t>
            </a:r>
            <a:r>
              <a:rPr lang="en-CA" sz="1900" dirty="0" err="1" smtClean="0">
                <a:effectLst/>
              </a:rPr>
              <a:t>subreport</a:t>
            </a:r>
            <a:r>
              <a:rPr lang="en-CA" sz="1900" dirty="0" smtClean="0">
                <a:effectLst/>
              </a:rPr>
              <a:t>.</a:t>
            </a:r>
          </a:p>
          <a:p>
            <a:pPr marL="1371600" lvl="2" indent="-457200">
              <a:buFont typeface="Wingdings" pitchFamily="2" charset="2"/>
              <a:buAutoNum type="arabicPeriod" startAt="16"/>
            </a:pPr>
            <a:r>
              <a:rPr lang="en-CA" sz="1900" dirty="0" smtClean="0">
                <a:effectLst/>
              </a:rPr>
              <a:t>Modify the new text box to read “Manager Evaluation.” Adjust the width of the text box as needed.</a:t>
            </a:r>
          </a:p>
        </p:txBody>
      </p:sp>
      <p:pic>
        <p:nvPicPr>
          <p:cNvPr id="30722" name="Picture 2"/>
          <p:cNvPicPr>
            <a:picLocks noChangeAspect="1" noChangeArrowheads="1"/>
          </p:cNvPicPr>
          <p:nvPr/>
        </p:nvPicPr>
        <p:blipFill>
          <a:blip r:embed="rId2" cstate="print"/>
          <a:srcRect/>
          <a:stretch>
            <a:fillRect/>
          </a:stretch>
        </p:blipFill>
        <p:spPr bwMode="auto">
          <a:xfrm>
            <a:off x="1537855" y="2410842"/>
            <a:ext cx="5800592" cy="12467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800" b="1" dirty="0" smtClean="0">
                <a:effectLst/>
              </a:rPr>
              <a:t>Exercise 6</a:t>
            </a:r>
          </a:p>
          <a:p>
            <a:pPr marL="990600" lvl="1" indent="-533400"/>
            <a:r>
              <a:rPr lang="en-CA" sz="2400" b="1" dirty="0" smtClean="0">
                <a:effectLst/>
              </a:rPr>
              <a:t>Employee Evaluation Report, Task 2: Create a New Report, Create a Dataset, and Populate the Report Layout</a:t>
            </a:r>
            <a:endParaRPr lang="en-US" sz="2400" b="1" dirty="0" smtClean="0">
              <a:effectLst/>
            </a:endParaRPr>
          </a:p>
          <a:p>
            <a:pPr marL="1371600" lvl="2" indent="-457200">
              <a:buFont typeface="Wingdings" pitchFamily="2" charset="2"/>
              <a:buAutoNum type="arabicPeriod" startAt="19"/>
            </a:pPr>
            <a:r>
              <a:rPr lang="en-CA" sz="2000" dirty="0" smtClean="0">
                <a:effectLst/>
              </a:rPr>
              <a:t>Open the </a:t>
            </a:r>
            <a:r>
              <a:rPr lang="en-CA" sz="2000" dirty="0" err="1" smtClean="0">
                <a:effectLst/>
              </a:rPr>
              <a:t>Subreport</a:t>
            </a:r>
            <a:r>
              <a:rPr lang="en-CA" sz="2000" dirty="0" smtClean="0">
                <a:effectLst/>
              </a:rPr>
              <a:t> Properties dialog box for the new </a:t>
            </a:r>
            <a:r>
              <a:rPr lang="en-CA" sz="2000" dirty="0" err="1" smtClean="0">
                <a:effectLst/>
              </a:rPr>
              <a:t>subreport</a:t>
            </a:r>
            <a:r>
              <a:rPr lang="en-CA" sz="2000" dirty="0" smtClean="0">
                <a:effectLst/>
              </a:rPr>
              <a:t> and select the Parameters page.</a:t>
            </a:r>
          </a:p>
          <a:p>
            <a:pPr marL="1371600" lvl="2" indent="-457200">
              <a:buFont typeface="Wingdings" pitchFamily="2" charset="2"/>
              <a:buAutoNum type="arabicPeriod" startAt="19"/>
            </a:pPr>
            <a:r>
              <a:rPr lang="en-CA" sz="2000" dirty="0" smtClean="0">
                <a:effectLst/>
              </a:rPr>
              <a:t>Change the parameter value for </a:t>
            </a:r>
            <a:r>
              <a:rPr lang="en-CA" sz="2000" dirty="0" err="1" smtClean="0">
                <a:effectLst/>
              </a:rPr>
              <a:t>MgrFlag</a:t>
            </a:r>
            <a:r>
              <a:rPr lang="en-CA" sz="2000" dirty="0" smtClean="0">
                <a:effectLst/>
              </a:rPr>
              <a:t> from = 0 to = 1. This causes the second </a:t>
            </a:r>
            <a:r>
              <a:rPr lang="en-CA" sz="2000" dirty="0" err="1" smtClean="0">
                <a:effectLst/>
              </a:rPr>
              <a:t>subreport</a:t>
            </a:r>
            <a:r>
              <a:rPr lang="en-CA" sz="2000" dirty="0" smtClean="0">
                <a:effectLst/>
              </a:rPr>
              <a:t> to contain the manager’s evaluation rather than the peer evaluations.</a:t>
            </a:r>
          </a:p>
          <a:p>
            <a:pPr marL="1371600" lvl="2" indent="-457200">
              <a:buFont typeface="Wingdings" pitchFamily="2" charset="2"/>
              <a:buAutoNum type="arabicPeriod" startAt="19"/>
            </a:pPr>
            <a:r>
              <a:rPr lang="en-CA" sz="2000" dirty="0" smtClean="0">
                <a:effectLst/>
              </a:rPr>
              <a:t>Click OK to exit the </a:t>
            </a:r>
            <a:r>
              <a:rPr lang="en-CA" sz="2000" dirty="0" err="1" smtClean="0">
                <a:effectLst/>
              </a:rPr>
              <a:t>Subreport</a:t>
            </a:r>
            <a:r>
              <a:rPr lang="en-CA" sz="2000" dirty="0" smtClean="0">
                <a:effectLst/>
              </a:rPr>
              <a:t> Properties dialog box.</a:t>
            </a:r>
          </a:p>
          <a:p>
            <a:pPr marL="1371600" lvl="2" indent="-457200">
              <a:buFont typeface="Wingdings" pitchFamily="2" charset="2"/>
              <a:buAutoNum type="arabicPeriod" startAt="19"/>
            </a:pPr>
            <a:r>
              <a:rPr lang="en-CA" sz="2000" dirty="0" smtClean="0">
                <a:effectLst/>
              </a:rPr>
              <a:t>Place a text box onto the report body. Modify the following properties of this text box:</a:t>
            </a:r>
          </a:p>
        </p:txBody>
      </p:sp>
      <p:pic>
        <p:nvPicPr>
          <p:cNvPr id="31746" name="Picture 2"/>
          <p:cNvPicPr>
            <a:picLocks noChangeAspect="1" noChangeArrowheads="1"/>
          </p:cNvPicPr>
          <p:nvPr/>
        </p:nvPicPr>
        <p:blipFill>
          <a:blip r:embed="rId2" cstate="print"/>
          <a:srcRect/>
          <a:stretch>
            <a:fillRect/>
          </a:stretch>
        </p:blipFill>
        <p:spPr bwMode="auto">
          <a:xfrm>
            <a:off x="1551710" y="4481945"/>
            <a:ext cx="5520431"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800" b="1" dirty="0" smtClean="0">
                <a:effectLst/>
              </a:rPr>
              <a:t>Exercise 6</a:t>
            </a:r>
          </a:p>
          <a:p>
            <a:pPr marL="990600" lvl="1" indent="-533400"/>
            <a:r>
              <a:rPr lang="en-CA" sz="2400" b="1" dirty="0" smtClean="0">
                <a:effectLst/>
              </a:rPr>
              <a:t>Employee Evaluation Report, Task 2: Create a New Report, Create a Dataset, and Populate the Report Layout</a:t>
            </a:r>
            <a:endParaRPr lang="en-US" sz="2400" b="1" dirty="0" smtClean="0">
              <a:effectLst/>
            </a:endParaRPr>
          </a:p>
          <a:p>
            <a:pPr marL="1371600" lvl="2" indent="-457200">
              <a:buFont typeface="Wingdings" pitchFamily="2" charset="2"/>
              <a:buAutoNum type="arabicPeriod" startAt="23"/>
            </a:pPr>
            <a:r>
              <a:rPr lang="en-CA" sz="2000" dirty="0" smtClean="0">
                <a:effectLst/>
              </a:rPr>
              <a:t>Drag the </a:t>
            </a:r>
            <a:r>
              <a:rPr lang="en-CA" sz="2000" dirty="0" err="1" smtClean="0">
                <a:effectLst/>
              </a:rPr>
              <a:t>AreasOfExcellence</a:t>
            </a:r>
            <a:r>
              <a:rPr lang="en-CA" sz="2000" dirty="0" smtClean="0">
                <a:effectLst/>
              </a:rPr>
              <a:t> field onto the report body. Modify the following properties of the text box that results:</a:t>
            </a:r>
          </a:p>
          <a:p>
            <a:pPr marL="1371600" lvl="2" indent="-457200">
              <a:buFont typeface="Wingdings" pitchFamily="2" charset="2"/>
              <a:buAutoNum type="arabicPeriod" startAt="23"/>
            </a:pPr>
            <a:endParaRPr lang="en-CA" sz="2000" dirty="0" smtClean="0">
              <a:effectLst/>
            </a:endParaRPr>
          </a:p>
          <a:p>
            <a:pPr marL="1371600" lvl="2" indent="-457200">
              <a:buFont typeface="Wingdings" pitchFamily="2" charset="2"/>
              <a:buAutoNum type="arabicPeriod" startAt="23"/>
            </a:pPr>
            <a:endParaRPr lang="en-CA" sz="2000" dirty="0" smtClean="0">
              <a:effectLst/>
            </a:endParaRPr>
          </a:p>
          <a:p>
            <a:pPr marL="1371600" lvl="2" indent="-457200">
              <a:buFont typeface="Wingdings" pitchFamily="2" charset="2"/>
              <a:buAutoNum type="arabicPeriod" startAt="23"/>
            </a:pPr>
            <a:endParaRPr lang="en-CA" sz="2000" dirty="0" smtClean="0">
              <a:effectLst/>
            </a:endParaRPr>
          </a:p>
          <a:p>
            <a:pPr marL="1371600" lvl="2" indent="-457200">
              <a:buFont typeface="Wingdings" pitchFamily="2" charset="2"/>
              <a:buAutoNum type="arabicPeriod" startAt="23"/>
            </a:pPr>
            <a:endParaRPr lang="en-CA" sz="2000" dirty="0" smtClean="0">
              <a:effectLst/>
            </a:endParaRPr>
          </a:p>
          <a:p>
            <a:pPr marL="1371600" lvl="2" indent="-457200">
              <a:buFont typeface="Wingdings" pitchFamily="2" charset="2"/>
              <a:buAutoNum type="arabicPeriod" startAt="23"/>
            </a:pPr>
            <a:endParaRPr lang="en-CA" sz="1200" dirty="0" smtClean="0">
              <a:effectLst/>
            </a:endParaRPr>
          </a:p>
          <a:p>
            <a:pPr marL="1371600" lvl="2" indent="-457200">
              <a:buFont typeface="Wingdings" pitchFamily="2" charset="2"/>
              <a:buAutoNum type="arabicPeriod" startAt="23"/>
            </a:pPr>
            <a:r>
              <a:rPr lang="en-CA" sz="2000" dirty="0" smtClean="0">
                <a:effectLst/>
              </a:rPr>
              <a:t>Place a text box onto the report body. Modify the following properties of this text box:</a:t>
            </a:r>
          </a:p>
        </p:txBody>
      </p:sp>
      <p:pic>
        <p:nvPicPr>
          <p:cNvPr id="32770" name="Picture 2"/>
          <p:cNvPicPr>
            <a:picLocks noChangeAspect="1" noChangeArrowheads="1"/>
          </p:cNvPicPr>
          <p:nvPr/>
        </p:nvPicPr>
        <p:blipFill>
          <a:blip r:embed="rId2" cstate="print"/>
          <a:srcRect/>
          <a:stretch>
            <a:fillRect/>
          </a:stretch>
        </p:blipFill>
        <p:spPr bwMode="auto">
          <a:xfrm>
            <a:off x="1562100" y="2396835"/>
            <a:ext cx="4686300" cy="1419225"/>
          </a:xfrm>
          <a:prstGeom prst="rect">
            <a:avLst/>
          </a:prstGeom>
          <a:noFill/>
          <a:ln w="9525">
            <a:noFill/>
            <a:miter lim="800000"/>
            <a:headEnd/>
            <a:tailEnd/>
          </a:ln>
        </p:spPr>
      </p:pic>
      <p:pic>
        <p:nvPicPr>
          <p:cNvPr id="32771" name="Picture 3"/>
          <p:cNvPicPr>
            <a:picLocks noChangeAspect="1" noChangeArrowheads="1"/>
          </p:cNvPicPr>
          <p:nvPr/>
        </p:nvPicPr>
        <p:blipFill>
          <a:blip r:embed="rId3" cstate="print"/>
          <a:srcRect/>
          <a:stretch>
            <a:fillRect/>
          </a:stretch>
        </p:blipFill>
        <p:spPr bwMode="auto">
          <a:xfrm>
            <a:off x="1551710" y="4765965"/>
            <a:ext cx="50673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800" b="1" dirty="0" smtClean="0">
                <a:effectLst/>
              </a:rPr>
              <a:t>Exercise 6</a:t>
            </a:r>
          </a:p>
          <a:p>
            <a:pPr marL="990600" lvl="1" indent="-533400"/>
            <a:r>
              <a:rPr lang="en-CA" sz="2400" b="1" dirty="0" smtClean="0">
                <a:effectLst/>
              </a:rPr>
              <a:t>Employee Evaluation Report, Task 2: Create a New Report, Create a Dataset, and Populate the Report Layout</a:t>
            </a:r>
            <a:endParaRPr lang="en-US" sz="2400" b="1" dirty="0" smtClean="0">
              <a:effectLst/>
            </a:endParaRPr>
          </a:p>
          <a:p>
            <a:pPr marL="1371600" lvl="2" indent="-457200">
              <a:buFont typeface="Wingdings" pitchFamily="2" charset="2"/>
              <a:buAutoNum type="arabicPeriod" startAt="25"/>
            </a:pPr>
            <a:r>
              <a:rPr lang="en-CA" sz="2000" dirty="0" smtClean="0">
                <a:effectLst/>
              </a:rPr>
              <a:t>Drag the </a:t>
            </a:r>
            <a:r>
              <a:rPr lang="en-CA" sz="2000" dirty="0" err="1" smtClean="0">
                <a:effectLst/>
              </a:rPr>
              <a:t>AreasForImprovement</a:t>
            </a:r>
            <a:r>
              <a:rPr lang="en-CA" sz="2000" dirty="0" smtClean="0">
                <a:effectLst/>
              </a:rPr>
              <a:t> field onto the report body. Modify the following properties of the text box that results:</a:t>
            </a:r>
          </a:p>
          <a:p>
            <a:pPr marL="1371600" lvl="2" indent="-457200">
              <a:buFont typeface="Wingdings" pitchFamily="2" charset="2"/>
              <a:buAutoNum type="arabicPeriod" startAt="25"/>
            </a:pPr>
            <a:endParaRPr lang="en-CA" sz="2000" dirty="0" smtClean="0">
              <a:effectLst/>
            </a:endParaRPr>
          </a:p>
          <a:p>
            <a:pPr marL="1371600" lvl="2" indent="-457200">
              <a:buFont typeface="Wingdings" pitchFamily="2" charset="2"/>
              <a:buAutoNum type="arabicPeriod" startAt="25"/>
            </a:pPr>
            <a:endParaRPr lang="en-CA" sz="2000" dirty="0" smtClean="0">
              <a:effectLst/>
            </a:endParaRPr>
          </a:p>
          <a:p>
            <a:pPr marL="1371600" lvl="2" indent="-457200">
              <a:buFont typeface="Wingdings" pitchFamily="2" charset="2"/>
              <a:buAutoNum type="arabicPeriod" startAt="25"/>
            </a:pPr>
            <a:endParaRPr lang="en-CA" sz="2000" dirty="0" smtClean="0">
              <a:effectLst/>
            </a:endParaRPr>
          </a:p>
          <a:p>
            <a:pPr marL="1371600" lvl="2" indent="-457200">
              <a:buFont typeface="Wingdings" pitchFamily="2" charset="2"/>
              <a:buAutoNum type="arabicPeriod" startAt="25"/>
            </a:pPr>
            <a:endParaRPr lang="en-CA" sz="2000" dirty="0" smtClean="0">
              <a:effectLst/>
            </a:endParaRPr>
          </a:p>
          <a:p>
            <a:pPr marL="1371600" lvl="2" indent="-457200">
              <a:buFont typeface="Wingdings" pitchFamily="2" charset="2"/>
              <a:buAutoNum type="arabicPeriod" startAt="25"/>
            </a:pPr>
            <a:endParaRPr lang="en-CA" sz="2000" dirty="0" smtClean="0">
              <a:effectLst/>
            </a:endParaRPr>
          </a:p>
          <a:p>
            <a:pPr marL="1371600" lvl="2" indent="-457200">
              <a:buFont typeface="Wingdings" pitchFamily="2" charset="2"/>
              <a:buAutoNum type="arabicPeriod" startAt="26"/>
            </a:pPr>
            <a:r>
              <a:rPr lang="en-CA" sz="2000" dirty="0" smtClean="0">
                <a:effectLst/>
              </a:rPr>
              <a:t>Click the Preview tab. Enter </a:t>
            </a:r>
            <a:r>
              <a:rPr lang="en-CA" sz="2000" b="1" dirty="0" smtClean="0">
                <a:effectLst/>
              </a:rPr>
              <a:t>1394 </a:t>
            </a:r>
            <a:r>
              <a:rPr lang="en-CA" sz="2000" dirty="0" smtClean="0">
                <a:effectLst/>
              </a:rPr>
              <a:t>for </a:t>
            </a:r>
            <a:r>
              <a:rPr lang="en-CA" sz="2000" dirty="0" err="1" smtClean="0">
                <a:effectLst/>
              </a:rPr>
              <a:t>EmpNum</a:t>
            </a:r>
            <a:r>
              <a:rPr lang="en-CA" sz="2000" dirty="0" smtClean="0">
                <a:effectLst/>
              </a:rPr>
              <a:t> and </a:t>
            </a:r>
            <a:r>
              <a:rPr lang="en-CA" sz="2000" b="1" dirty="0" smtClean="0">
                <a:effectLst/>
              </a:rPr>
              <a:t>2012 </a:t>
            </a:r>
            <a:r>
              <a:rPr lang="en-CA" sz="2000" dirty="0" smtClean="0">
                <a:effectLst/>
              </a:rPr>
              <a:t>for Year, and then click View Report. </a:t>
            </a:r>
          </a:p>
        </p:txBody>
      </p:sp>
      <p:pic>
        <p:nvPicPr>
          <p:cNvPr id="178181" name="Picture 5"/>
          <p:cNvPicPr>
            <a:picLocks noChangeAspect="1" noChangeArrowheads="1"/>
          </p:cNvPicPr>
          <p:nvPr/>
        </p:nvPicPr>
        <p:blipFill>
          <a:blip r:embed="rId2" cstate="print"/>
          <a:srcRect/>
          <a:stretch>
            <a:fillRect/>
          </a:stretch>
        </p:blipFill>
        <p:spPr bwMode="auto">
          <a:xfrm>
            <a:off x="1562100" y="2438400"/>
            <a:ext cx="4381500" cy="162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800" b="1" dirty="0" smtClean="0">
                <a:effectLst/>
              </a:rPr>
              <a:t>Exercise 6</a:t>
            </a:r>
          </a:p>
          <a:p>
            <a:pPr marL="990600" lvl="1" indent="-533400"/>
            <a:r>
              <a:rPr lang="en-CA" sz="2200" b="1" dirty="0" smtClean="0">
                <a:effectLst/>
              </a:rPr>
              <a:t>Employee Evaluation Report, Task 3: Add a Rectangle</a:t>
            </a:r>
            <a:endParaRPr lang="en-US" sz="2200" b="1" dirty="0" smtClean="0">
              <a:effectLst/>
            </a:endParaRPr>
          </a:p>
          <a:p>
            <a:pPr marL="1371600" lvl="2" indent="-457200">
              <a:buFont typeface="+mj-lt"/>
              <a:buAutoNum type="arabicPeriod"/>
            </a:pPr>
            <a:r>
              <a:rPr lang="en-CA" sz="2000" dirty="0" smtClean="0">
                <a:effectLst/>
              </a:rPr>
              <a:t>Click the Design tab.</a:t>
            </a:r>
          </a:p>
          <a:p>
            <a:pPr marL="1371600" lvl="2" indent="-457200">
              <a:buFont typeface="Wingdings" pitchFamily="2" charset="2"/>
              <a:buAutoNum type="arabicPeriod"/>
            </a:pPr>
            <a:r>
              <a:rPr lang="en-CA" sz="2000" dirty="0" smtClean="0">
                <a:effectLst/>
              </a:rPr>
              <a:t>Select the Areas of Excellence text box, the </a:t>
            </a:r>
            <a:r>
              <a:rPr lang="en-CA" sz="2000" dirty="0" err="1" smtClean="0">
                <a:effectLst/>
              </a:rPr>
              <a:t>AreasOfExcellence</a:t>
            </a:r>
            <a:r>
              <a:rPr lang="en-CA" sz="2000" dirty="0" smtClean="0">
                <a:effectLst/>
              </a:rPr>
              <a:t> field value text box, the Areas for Improvement text box, and the </a:t>
            </a:r>
            <a:r>
              <a:rPr lang="en-CA" sz="2000" dirty="0" err="1" smtClean="0">
                <a:effectLst/>
              </a:rPr>
              <a:t>AreasForImprovement</a:t>
            </a:r>
            <a:r>
              <a:rPr lang="en-CA" sz="2000" dirty="0" smtClean="0">
                <a:effectLst/>
              </a:rPr>
              <a:t> field value text box. Press ctrl-x to cut these four text boxes.</a:t>
            </a:r>
          </a:p>
          <a:p>
            <a:pPr marL="1371600" lvl="2" indent="-457200">
              <a:buFont typeface="Wingdings" pitchFamily="2" charset="2"/>
              <a:buAutoNum type="arabicPeriod"/>
            </a:pPr>
            <a:r>
              <a:rPr lang="en-CA" sz="2000" dirty="0" smtClean="0">
                <a:effectLst/>
              </a:rPr>
              <a:t>Select a rectangle from the Toolbox and place it in the area just vacated by these four text boxes.</a:t>
            </a:r>
          </a:p>
          <a:p>
            <a:pPr marL="1371600" lvl="2" indent="-457200">
              <a:buFont typeface="Wingdings" pitchFamily="2" charset="2"/>
              <a:buAutoNum type="arabicPeriod"/>
            </a:pPr>
            <a:r>
              <a:rPr lang="en-CA" sz="2000" dirty="0" smtClean="0">
                <a:effectLst/>
              </a:rPr>
              <a:t>With the rectangle still selected, press ctrl-v to paste the four text boxes into the rectangle.</a:t>
            </a:r>
          </a:p>
          <a:p>
            <a:pPr marL="1371600" lvl="2" indent="-457200">
              <a:buFont typeface="Wingdings" pitchFamily="2" charset="2"/>
              <a:buAutoNum type="arabicPeriod"/>
            </a:pPr>
            <a:r>
              <a:rPr lang="en-CA" sz="2000" dirty="0" smtClean="0">
                <a:effectLst/>
              </a:rPr>
              <a:t>Arrange the rectangle and the four text boxes as needed. </a:t>
            </a:r>
          </a:p>
          <a:p>
            <a:pPr marL="1371600" lvl="2" indent="-457200">
              <a:buFont typeface="Wingdings" pitchFamily="2" charset="2"/>
              <a:buAutoNum type="arabicPeriod"/>
            </a:pPr>
            <a:r>
              <a:rPr lang="en-CA" sz="2000" dirty="0" smtClean="0">
                <a:effectLst/>
              </a:rPr>
              <a:t>Click the Preview tab. Enter </a:t>
            </a:r>
            <a:r>
              <a:rPr lang="en-CA" sz="2000" b="1" dirty="0" smtClean="0">
                <a:effectLst/>
              </a:rPr>
              <a:t>1394 </a:t>
            </a:r>
            <a:r>
              <a:rPr lang="en-CA" sz="2000" dirty="0" smtClean="0">
                <a:effectLst/>
              </a:rPr>
              <a:t>for </a:t>
            </a:r>
            <a:r>
              <a:rPr lang="en-CA" sz="2000" dirty="0" err="1" smtClean="0">
                <a:effectLst/>
              </a:rPr>
              <a:t>EmpNum</a:t>
            </a:r>
            <a:r>
              <a:rPr lang="en-CA" sz="2000" dirty="0" smtClean="0">
                <a:effectLst/>
              </a:rPr>
              <a:t> and </a:t>
            </a:r>
            <a:r>
              <a:rPr lang="en-CA" sz="2000" b="1" dirty="0" smtClean="0">
                <a:effectLst/>
              </a:rPr>
              <a:t>2012 </a:t>
            </a:r>
            <a:r>
              <a:rPr lang="en-CA" sz="2000" dirty="0" smtClean="0">
                <a:effectLst/>
              </a:rPr>
              <a:t>for Year, and then click View Report. </a:t>
            </a:r>
          </a:p>
          <a:p>
            <a:pPr marL="1371600" lvl="2" indent="-457200">
              <a:buFont typeface="Wingdings" pitchFamily="2" charset="2"/>
              <a:buAutoNum type="arabicPeriod"/>
            </a:pPr>
            <a:r>
              <a:rPr lang="en-CA" sz="2000" dirty="0" smtClean="0">
                <a:effectLst/>
              </a:rPr>
              <a:t>Select Save All on the toolbar.</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6</a:t>
            </a:r>
          </a:p>
          <a:p>
            <a:pPr marL="990600" lvl="1" indent="-533400"/>
            <a:r>
              <a:rPr lang="en-CA" sz="2000" b="1" dirty="0" smtClean="0">
                <a:effectLst/>
              </a:rPr>
              <a:t>Employee Evaluation Report, Task 4: Add Rich Formatting</a:t>
            </a:r>
            <a:endParaRPr lang="en-US" sz="2000" b="1" dirty="0" smtClean="0">
              <a:effectLst/>
            </a:endParaRPr>
          </a:p>
          <a:p>
            <a:pPr marL="1371600" lvl="2" indent="-457200">
              <a:buFont typeface="Wingdings" pitchFamily="2" charset="2"/>
              <a:buAutoNum type="arabicPeriod"/>
            </a:pPr>
            <a:r>
              <a:rPr lang="en-CA" sz="2000" dirty="0" smtClean="0">
                <a:effectLst/>
              </a:rPr>
              <a:t>Click the Design tab.</a:t>
            </a:r>
          </a:p>
          <a:p>
            <a:pPr marL="1371600" lvl="2" indent="-457200">
              <a:buFont typeface="Wingdings" pitchFamily="2" charset="2"/>
              <a:buAutoNum type="arabicPeriod"/>
            </a:pPr>
            <a:r>
              <a:rPr lang="en-CA" sz="2000" dirty="0" smtClean="0">
                <a:effectLst/>
              </a:rPr>
              <a:t>Double-click the text box containing the expression for the employee name (the large text box right below the Galactic Delivery Services logo and heading). </a:t>
            </a:r>
            <a:r>
              <a:rPr lang="en-CA" sz="2000" dirty="0" err="1" smtClean="0">
                <a:effectLst/>
              </a:rPr>
              <a:t>sThe</a:t>
            </a:r>
            <a:r>
              <a:rPr lang="en-CA" sz="2000" dirty="0" smtClean="0">
                <a:effectLst/>
              </a:rPr>
              <a:t> text edit cursor will be to the left of the “&lt;&lt;</a:t>
            </a:r>
            <a:r>
              <a:rPr lang="en-CA" sz="2000" dirty="0" err="1" smtClean="0">
                <a:effectLst/>
              </a:rPr>
              <a:t>Expr</a:t>
            </a:r>
            <a:r>
              <a:rPr lang="en-CA" sz="2000" dirty="0" smtClean="0">
                <a:effectLst/>
              </a:rPr>
              <a:t>&gt;&gt;” placeholder in the text box.</a:t>
            </a:r>
          </a:p>
          <a:p>
            <a:pPr marL="1371600" lvl="2" indent="-457200">
              <a:buFont typeface="Wingdings" pitchFamily="2" charset="2"/>
              <a:buAutoNum type="arabicPeriod"/>
            </a:pPr>
            <a:r>
              <a:rPr lang="en-CA" sz="2000" dirty="0" smtClean="0">
                <a:effectLst/>
              </a:rPr>
              <a:t>Type </a:t>
            </a:r>
            <a:r>
              <a:rPr lang="en-CA" sz="2000" b="1" dirty="0" smtClean="0">
                <a:effectLst/>
              </a:rPr>
              <a:t>Employee:</a:t>
            </a:r>
            <a:r>
              <a:rPr lang="en-CA" sz="2000" dirty="0" smtClean="0">
                <a:effectLst/>
              </a:rPr>
              <a:t>.</a:t>
            </a:r>
          </a:p>
          <a:p>
            <a:pPr marL="1371600" lvl="2" indent="-457200">
              <a:buFont typeface="Wingdings" pitchFamily="2" charset="2"/>
              <a:buAutoNum type="arabicPeriod"/>
            </a:pPr>
            <a:r>
              <a:rPr lang="en-CA" sz="2000" dirty="0" smtClean="0">
                <a:effectLst/>
              </a:rPr>
              <a:t>Highlight the text just entered in Step 3.</a:t>
            </a:r>
          </a:p>
          <a:p>
            <a:pPr marL="1371600" lvl="2" indent="-457200">
              <a:buFont typeface="Wingdings" pitchFamily="2" charset="2"/>
              <a:buAutoNum type="arabicPeriod"/>
            </a:pPr>
            <a:r>
              <a:rPr lang="en-CA" sz="2000" dirty="0" smtClean="0">
                <a:effectLst/>
              </a:rPr>
              <a:t>Click the bold button on the toolbar to </a:t>
            </a:r>
            <a:r>
              <a:rPr lang="en-CA" sz="2000" dirty="0" err="1" smtClean="0">
                <a:effectLst/>
              </a:rPr>
              <a:t>unbold</a:t>
            </a:r>
            <a:r>
              <a:rPr lang="en-CA" sz="2000" dirty="0" smtClean="0">
                <a:effectLst/>
              </a:rPr>
              <a:t> the selected text.</a:t>
            </a:r>
          </a:p>
          <a:p>
            <a:pPr marL="1371600" lvl="2" indent="-457200">
              <a:buFont typeface="Wingdings" pitchFamily="2" charset="2"/>
              <a:buAutoNum type="arabicPeriod"/>
            </a:pPr>
            <a:r>
              <a:rPr lang="en-CA" sz="2000" dirty="0" smtClean="0">
                <a:effectLst/>
              </a:rPr>
              <a:t>Select “12pt” from the font size drop-down list in the toolbar.</a:t>
            </a:r>
          </a:p>
          <a:p>
            <a:pPr marL="1371600" lvl="2" indent="-457200">
              <a:buFont typeface="Wingdings" pitchFamily="2" charset="2"/>
              <a:buAutoNum type="arabicPeriod"/>
            </a:pPr>
            <a:r>
              <a:rPr lang="en-CA" sz="2000" dirty="0" smtClean="0">
                <a:effectLst/>
              </a:rPr>
              <a:t>Double-click the text box containing the Year parameter. The text edit cursor will be to the left of the “[@Year]” placeholder.</a:t>
            </a:r>
          </a:p>
          <a:p>
            <a:pPr marL="1371600" lvl="2" indent="-457200">
              <a:buFont typeface="Wingdings" pitchFamily="2" charset="2"/>
              <a:buAutoNum type="arabicPeriod"/>
            </a:pPr>
            <a:r>
              <a:rPr lang="en-CA" sz="2000" dirty="0" smtClean="0">
                <a:effectLst/>
              </a:rPr>
              <a:t>Type </a:t>
            </a:r>
            <a:r>
              <a:rPr lang="en-CA" sz="2000" b="1" dirty="0" smtClean="0">
                <a:effectLst/>
              </a:rPr>
              <a:t>Year: </a:t>
            </a:r>
            <a:r>
              <a:rPr lang="en-CA" sz="2000" dirty="0" smtClean="0">
                <a:effectLst/>
              </a:rPr>
              <a:t>and press enter.</a:t>
            </a:r>
          </a:p>
          <a:p>
            <a:pPr marL="1371600" lvl="2" indent="-457200">
              <a:buFont typeface="Wingdings" pitchFamily="2" charset="2"/>
              <a:buAutoNum type="arabicPeriod"/>
            </a:pPr>
            <a:r>
              <a:rPr lang="en-CA" sz="2000" dirty="0" smtClean="0">
                <a:effectLst/>
              </a:rPr>
              <a:t>Highlight the text entered in Step 8.</a:t>
            </a:r>
          </a:p>
          <a:p>
            <a:pPr marL="1371600" lvl="2" indent="-457200">
              <a:buFont typeface="Wingdings" pitchFamily="2" charset="2"/>
              <a:buAutoNum type="arabicPeriod"/>
            </a:pPr>
            <a:r>
              <a:rPr lang="en-CA" sz="2000" dirty="0" smtClean="0">
                <a:effectLst/>
              </a:rPr>
              <a:t>Click the bold button on the toolbar to </a:t>
            </a:r>
            <a:r>
              <a:rPr lang="en-CA" sz="2000" dirty="0" err="1" smtClean="0">
                <a:effectLst/>
              </a:rPr>
              <a:t>unbold</a:t>
            </a:r>
            <a:r>
              <a:rPr lang="en-CA" sz="2000" dirty="0" smtClean="0">
                <a:effectLst/>
              </a:rPr>
              <a:t> the selected text.</a:t>
            </a:r>
          </a:p>
          <a:p>
            <a:pPr marL="1371600" lvl="2" indent="-457200">
              <a:buFont typeface="Wingdings" pitchFamily="2" charset="2"/>
              <a:buAutoNum type="arabicPeriod"/>
            </a:pPr>
            <a:r>
              <a:rPr lang="en-CA" sz="2000" dirty="0" smtClean="0">
                <a:effectLst/>
              </a:rPr>
              <a:t>Select “12pt” from the font size drop-down list in the toolbar.</a:t>
            </a:r>
          </a:p>
          <a:p>
            <a:pPr marL="1371600" lvl="2" indent="-457200">
              <a:buFont typeface="Wingdings" pitchFamily="2" charset="2"/>
              <a:buAutoNum type="arabicPeriod"/>
            </a:pPr>
            <a:r>
              <a:rPr lang="en-CA" sz="2000" dirty="0" smtClean="0">
                <a:effectLst/>
              </a:rPr>
              <a:t>Click outside of the Year parameter text box to unselect it. Single-click the Year  parameter text box to select the text box.</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6</a:t>
            </a:r>
          </a:p>
          <a:p>
            <a:pPr marL="990600" lvl="1" indent="-533400"/>
            <a:r>
              <a:rPr lang="en-CA" sz="2000" b="1" dirty="0" smtClean="0">
                <a:effectLst/>
              </a:rPr>
              <a:t>Employee Evaluation Report, Task 4: Add Rich Formatting</a:t>
            </a:r>
            <a:endParaRPr lang="en-US" sz="2000" b="1" dirty="0" smtClean="0">
              <a:effectLst/>
            </a:endParaRPr>
          </a:p>
          <a:p>
            <a:pPr marL="1371600" lvl="2" indent="-457200">
              <a:buFont typeface="Wingdings" pitchFamily="2" charset="2"/>
              <a:buAutoNum type="arabicPeriod" startAt="13"/>
            </a:pPr>
            <a:r>
              <a:rPr lang="en-CA" sz="1800" dirty="0" smtClean="0">
                <a:effectLst/>
              </a:rPr>
              <a:t>Modify the following property of this text box:</a:t>
            </a:r>
          </a:p>
          <a:p>
            <a:pPr marL="1371600" lvl="2" indent="-457200">
              <a:buFont typeface="Wingdings" pitchFamily="2" charset="2"/>
              <a:buAutoNum type="arabicPeriod" startAt="13"/>
            </a:pPr>
            <a:endParaRPr lang="en-CA" sz="1800" dirty="0" smtClean="0">
              <a:effectLst/>
            </a:endParaRPr>
          </a:p>
          <a:p>
            <a:pPr marL="1371600" lvl="2" indent="-457200">
              <a:buFont typeface="Wingdings" pitchFamily="2" charset="2"/>
              <a:buAutoNum type="arabicPeriod" startAt="13"/>
            </a:pPr>
            <a:endParaRPr lang="en-CA" sz="1800" dirty="0" smtClean="0">
              <a:effectLst/>
            </a:endParaRPr>
          </a:p>
          <a:p>
            <a:pPr marL="1371600" lvl="2" indent="-457200">
              <a:buFont typeface="Wingdings" pitchFamily="2" charset="2"/>
              <a:buAutoNum type="arabicPeriod" startAt="13"/>
            </a:pPr>
            <a:r>
              <a:rPr lang="en-CA" sz="2000" dirty="0" smtClean="0">
                <a:effectLst/>
              </a:rPr>
              <a:t>Double-click the text box for the </a:t>
            </a:r>
            <a:r>
              <a:rPr lang="en-CA" sz="2000" dirty="0" err="1" smtClean="0">
                <a:effectLst/>
              </a:rPr>
              <a:t>AreasOfExcellence</a:t>
            </a:r>
            <a:r>
              <a:rPr lang="en-CA" sz="2000" dirty="0" smtClean="0">
                <a:effectLst/>
              </a:rPr>
              <a:t> field.</a:t>
            </a:r>
          </a:p>
          <a:p>
            <a:pPr marL="1371600" lvl="2" indent="-457200">
              <a:buFont typeface="Wingdings" pitchFamily="2" charset="2"/>
              <a:buAutoNum type="arabicPeriod" startAt="13"/>
            </a:pPr>
            <a:r>
              <a:rPr lang="en-CA" sz="2000" dirty="0" smtClean="0">
                <a:effectLst/>
              </a:rPr>
              <a:t>Click “&lt;&lt;</a:t>
            </a:r>
            <a:r>
              <a:rPr lang="en-CA" sz="2000" dirty="0" err="1" smtClean="0">
                <a:effectLst/>
              </a:rPr>
              <a:t>Expr</a:t>
            </a:r>
            <a:r>
              <a:rPr lang="en-CA" sz="2000" dirty="0" smtClean="0">
                <a:effectLst/>
              </a:rPr>
              <a:t>&gt;&gt;” to highlight it.</a:t>
            </a:r>
          </a:p>
          <a:p>
            <a:pPr marL="1371600" lvl="2" indent="-457200">
              <a:buFont typeface="Wingdings" pitchFamily="2" charset="2"/>
              <a:buAutoNum type="arabicPeriod" startAt="13"/>
            </a:pPr>
            <a:r>
              <a:rPr lang="en-CA" sz="2000" dirty="0" smtClean="0">
                <a:effectLst/>
              </a:rPr>
              <a:t>Right-click the highlighted text and select Placeholder Properties from the context menu. The Placeholder Properties dialog box appears.</a:t>
            </a:r>
          </a:p>
          <a:p>
            <a:pPr marL="1371600" lvl="2" indent="-457200">
              <a:buFont typeface="Wingdings" pitchFamily="2" charset="2"/>
              <a:buAutoNum type="arabicPeriod" startAt="13"/>
            </a:pPr>
            <a:r>
              <a:rPr lang="en-CA" sz="2000" dirty="0" smtClean="0">
                <a:effectLst/>
              </a:rPr>
              <a:t>On the General page, select the HTML - Interpret HTML tags as styles radio button.</a:t>
            </a:r>
          </a:p>
          <a:p>
            <a:pPr marL="1371600" lvl="2" indent="-457200">
              <a:buFont typeface="Wingdings" pitchFamily="2" charset="2"/>
              <a:buAutoNum type="arabicPeriod" startAt="13"/>
            </a:pPr>
            <a:r>
              <a:rPr lang="en-CA" sz="2000" dirty="0" smtClean="0">
                <a:effectLst/>
              </a:rPr>
              <a:t>Click OK to exit the Placeholder Properties dialog box.</a:t>
            </a:r>
          </a:p>
          <a:p>
            <a:pPr marL="1371600" lvl="2" indent="-457200">
              <a:buFont typeface="Wingdings" pitchFamily="2" charset="2"/>
              <a:buAutoNum type="arabicPeriod" startAt="13"/>
            </a:pPr>
            <a:r>
              <a:rPr lang="en-CA" sz="2000" dirty="0" smtClean="0">
                <a:effectLst/>
              </a:rPr>
              <a:t>Repeat Step 14 through Step 18 for the </a:t>
            </a:r>
            <a:r>
              <a:rPr lang="en-CA" sz="2000" dirty="0" err="1" smtClean="0">
                <a:effectLst/>
              </a:rPr>
              <a:t>AreasForImprovement</a:t>
            </a:r>
            <a:r>
              <a:rPr lang="en-CA" sz="2000" dirty="0" smtClean="0">
                <a:effectLst/>
              </a:rPr>
              <a:t> field text box.</a:t>
            </a:r>
          </a:p>
          <a:p>
            <a:pPr marL="1371600" lvl="2" indent="-457200">
              <a:buFont typeface="Wingdings" pitchFamily="2" charset="2"/>
              <a:buAutoNum type="arabicPeriod" startAt="13"/>
            </a:pPr>
            <a:r>
              <a:rPr lang="en-CA" sz="2000" dirty="0" smtClean="0">
                <a:effectLst/>
              </a:rPr>
              <a:t>Click the Preview tab. Enter </a:t>
            </a:r>
            <a:r>
              <a:rPr lang="en-CA" sz="2000" b="1" dirty="0" smtClean="0">
                <a:effectLst/>
              </a:rPr>
              <a:t>1394 </a:t>
            </a:r>
            <a:r>
              <a:rPr lang="en-CA" sz="2000" dirty="0" smtClean="0">
                <a:effectLst/>
              </a:rPr>
              <a:t>for </a:t>
            </a:r>
            <a:r>
              <a:rPr lang="en-CA" sz="2000" dirty="0" err="1" smtClean="0">
                <a:effectLst/>
              </a:rPr>
              <a:t>EmpNum</a:t>
            </a:r>
            <a:r>
              <a:rPr lang="en-CA" sz="2000" dirty="0" smtClean="0">
                <a:effectLst/>
              </a:rPr>
              <a:t> and </a:t>
            </a:r>
            <a:r>
              <a:rPr lang="en-CA" sz="2000" b="1" dirty="0" smtClean="0">
                <a:effectLst/>
              </a:rPr>
              <a:t>2012 </a:t>
            </a:r>
            <a:r>
              <a:rPr lang="en-CA" sz="2000" dirty="0" smtClean="0">
                <a:effectLst/>
              </a:rPr>
              <a:t>for Year, and then click View Report. </a:t>
            </a:r>
          </a:p>
          <a:p>
            <a:pPr marL="1371600" lvl="2" indent="-457200">
              <a:buFont typeface="Wingdings" pitchFamily="2" charset="2"/>
              <a:buAutoNum type="arabicPeriod" startAt="13"/>
            </a:pPr>
            <a:r>
              <a:rPr lang="en-CA" sz="2000" dirty="0" smtClean="0">
                <a:effectLst/>
              </a:rPr>
              <a:t>Select Save All on the toolbar.</a:t>
            </a:r>
          </a:p>
        </p:txBody>
      </p:sp>
      <p:pic>
        <p:nvPicPr>
          <p:cNvPr id="33794" name="Picture 2"/>
          <p:cNvPicPr>
            <a:picLocks noChangeAspect="1" noChangeArrowheads="1"/>
          </p:cNvPicPr>
          <p:nvPr/>
        </p:nvPicPr>
        <p:blipFill>
          <a:blip r:embed="rId2" cstate="print"/>
          <a:srcRect/>
          <a:stretch>
            <a:fillRect/>
          </a:stretch>
        </p:blipFill>
        <p:spPr bwMode="auto">
          <a:xfrm>
            <a:off x="1562100" y="1191490"/>
            <a:ext cx="4874862" cy="6373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4294967295"/>
          </p:nvPr>
        </p:nvSpPr>
        <p:spPr>
          <a:xfrm>
            <a:off x="85725" y="88900"/>
            <a:ext cx="8991600" cy="6756400"/>
          </a:xfrm>
          <a:noFill/>
          <a:ln/>
        </p:spPr>
        <p:txBody>
          <a:bodyPr/>
          <a:lstStyle/>
          <a:p>
            <a:pPr marL="609600" indent="-609600" eaLnBrk="1" hangingPunct="1">
              <a:lnSpc>
                <a:spcPct val="80000"/>
              </a:lnSpc>
            </a:pPr>
            <a:r>
              <a:rPr lang="en-US" sz="2400" b="1" dirty="0" smtClean="0">
                <a:effectLst/>
              </a:rPr>
              <a:t>Exercise 1</a:t>
            </a:r>
          </a:p>
          <a:p>
            <a:pPr marL="990600" lvl="1" indent="-533400"/>
            <a:r>
              <a:rPr lang="en-CA" sz="2100" b="1" dirty="0" smtClean="0">
                <a:effectLst/>
              </a:rPr>
              <a:t>Delivery Status Report, Task 2: Set Up the Report Parameters and Place the Titles on the Report Layout</a:t>
            </a:r>
            <a:endParaRPr lang="en-US" sz="2100" b="1" dirty="0" smtClean="0">
              <a:effectLst/>
            </a:endParaRPr>
          </a:p>
          <a:p>
            <a:pPr marL="1371600" lvl="2" indent="-457200">
              <a:lnSpc>
                <a:spcPct val="95000"/>
              </a:lnSpc>
              <a:buFont typeface="Wingdings" pitchFamily="2" charset="2"/>
              <a:buAutoNum type="arabicPeriod" startAt="8"/>
            </a:pPr>
            <a:r>
              <a:rPr lang="en-CA" sz="2000" dirty="0" smtClean="0">
                <a:effectLst/>
              </a:rPr>
              <a:t>Place a second text box onto the body of the report. Modify the following properties of this text box:</a:t>
            </a:r>
          </a:p>
          <a:p>
            <a:pPr marL="1371600" lvl="2" indent="-457200">
              <a:lnSpc>
                <a:spcPct val="95000"/>
              </a:lnSpc>
              <a:buFont typeface="Wingdings" pitchFamily="2" charset="2"/>
              <a:buAutoNum type="arabicPeriod" startAt="8"/>
            </a:pPr>
            <a:endParaRPr lang="en-CA" sz="2000" dirty="0" smtClean="0">
              <a:effectLst/>
            </a:endParaRPr>
          </a:p>
          <a:p>
            <a:pPr marL="1371600" lvl="2" indent="-457200">
              <a:lnSpc>
                <a:spcPct val="95000"/>
              </a:lnSpc>
              <a:buFont typeface="Wingdings" pitchFamily="2" charset="2"/>
              <a:buAutoNum type="arabicPeriod" startAt="8"/>
            </a:pPr>
            <a:endParaRPr lang="en-CA" sz="2000" dirty="0" smtClean="0">
              <a:effectLst/>
            </a:endParaRPr>
          </a:p>
          <a:p>
            <a:pPr marL="1371600" lvl="2" indent="-457200">
              <a:lnSpc>
                <a:spcPct val="95000"/>
              </a:lnSpc>
              <a:buFont typeface="Wingdings" pitchFamily="2" charset="2"/>
              <a:buAutoNum type="arabicPeriod" startAt="8"/>
            </a:pPr>
            <a:endParaRPr lang="en-CA" sz="2000" dirty="0" smtClean="0">
              <a:effectLst/>
            </a:endParaRPr>
          </a:p>
          <a:p>
            <a:pPr marL="1371600" lvl="2" indent="-457200">
              <a:lnSpc>
                <a:spcPct val="95000"/>
              </a:lnSpc>
              <a:buFont typeface="Wingdings" pitchFamily="2" charset="2"/>
              <a:buAutoNum type="arabicPeriod" startAt="8"/>
            </a:pPr>
            <a:endParaRPr lang="en-CA" sz="2000" dirty="0" smtClean="0">
              <a:effectLst/>
            </a:endParaRPr>
          </a:p>
          <a:p>
            <a:pPr marL="1371600" lvl="2" indent="-457200">
              <a:lnSpc>
                <a:spcPct val="95000"/>
              </a:lnSpc>
              <a:buFont typeface="Wingdings" pitchFamily="2" charset="2"/>
              <a:buAutoNum type="arabicPeriod" startAt="8"/>
            </a:pPr>
            <a:endParaRPr lang="en-CA" sz="2000" dirty="0" smtClean="0">
              <a:effectLst/>
            </a:endParaRPr>
          </a:p>
          <a:p>
            <a:pPr marL="1371600" lvl="2" indent="-457200">
              <a:lnSpc>
                <a:spcPct val="95000"/>
              </a:lnSpc>
              <a:buFont typeface="Wingdings" pitchFamily="2" charset="2"/>
              <a:buAutoNum type="arabicPeriod" startAt="8"/>
            </a:pPr>
            <a:r>
              <a:rPr lang="en-CA" sz="2000" dirty="0" smtClean="0">
                <a:effectLst/>
              </a:rPr>
              <a:t>Right-click this text box and select Expression from the context menu. The Expression dialog box appears.</a:t>
            </a:r>
          </a:p>
          <a:p>
            <a:pPr marL="1371600" lvl="2" indent="-457200">
              <a:lnSpc>
                <a:spcPct val="95000"/>
              </a:lnSpc>
              <a:buFont typeface="Wingdings" pitchFamily="2" charset="2"/>
              <a:buAutoNum type="arabicPeriod" startAt="8"/>
            </a:pPr>
            <a:r>
              <a:rPr lang="en-US" sz="2000" dirty="0" smtClean="0">
                <a:effectLst/>
              </a:rPr>
              <a:t>Select Parameters in the Category pane and double-click </a:t>
            </a:r>
            <a:r>
              <a:rPr lang="en-US" sz="2000" dirty="0" err="1" smtClean="0">
                <a:effectLst/>
              </a:rPr>
              <a:t>CustomerNumber</a:t>
            </a:r>
            <a:r>
              <a:rPr lang="en-US" sz="2000" dirty="0" smtClean="0">
                <a:effectLst/>
              </a:rPr>
              <a:t> in the Parameter pane.</a:t>
            </a:r>
          </a:p>
          <a:p>
            <a:pPr marL="1371600" lvl="2" indent="-457200">
              <a:lnSpc>
                <a:spcPct val="95000"/>
              </a:lnSpc>
              <a:buFont typeface="Wingdings" pitchFamily="2" charset="2"/>
              <a:buAutoNum type="arabicPeriod" startAt="8"/>
            </a:pPr>
            <a:r>
              <a:rPr lang="en-US" sz="2000" dirty="0" smtClean="0">
                <a:effectLst/>
              </a:rPr>
              <a:t>Use the backspace key to remove the word “Value” at the end of the expression. (Do not delete the period.) You see a context menu showing you the available properties of the </a:t>
            </a:r>
            <a:r>
              <a:rPr lang="en-US" sz="2000" dirty="0" err="1" smtClean="0">
                <a:effectLst/>
              </a:rPr>
              <a:t>CustomerNumber</a:t>
            </a:r>
            <a:r>
              <a:rPr lang="en-US" sz="2000" dirty="0" smtClean="0">
                <a:effectLst/>
              </a:rPr>
              <a:t> parameter.</a:t>
            </a:r>
          </a:p>
          <a:p>
            <a:pPr marL="1371600" lvl="2" indent="-457200">
              <a:lnSpc>
                <a:spcPct val="95000"/>
              </a:lnSpc>
              <a:buFont typeface="Wingdings" pitchFamily="2" charset="2"/>
              <a:buAutoNum type="arabicPeriod" startAt="8"/>
            </a:pPr>
            <a:r>
              <a:rPr lang="en-US" sz="2000" dirty="0" smtClean="0">
                <a:effectLst/>
              </a:rPr>
              <a:t>Double-click Label in the context menu.</a:t>
            </a:r>
          </a:p>
          <a:p>
            <a:pPr marL="1371600" lvl="2" indent="-457200">
              <a:lnSpc>
                <a:spcPct val="95000"/>
              </a:lnSpc>
              <a:buFont typeface="Wingdings" pitchFamily="2" charset="2"/>
              <a:buAutoNum type="arabicPeriod" startAt="8"/>
            </a:pPr>
            <a:r>
              <a:rPr lang="en-US" sz="2000" dirty="0" smtClean="0">
                <a:effectLst/>
              </a:rPr>
              <a:t>Click OK to exit the Expression dialog box.</a:t>
            </a:r>
          </a:p>
        </p:txBody>
      </p:sp>
      <p:pic>
        <p:nvPicPr>
          <p:cNvPr id="103430" name="Picture 6"/>
          <p:cNvPicPr>
            <a:picLocks noChangeAspect="1" noChangeArrowheads="1"/>
          </p:cNvPicPr>
          <p:nvPr/>
        </p:nvPicPr>
        <p:blipFill>
          <a:blip r:embed="rId2" cstate="print"/>
          <a:srcRect/>
          <a:stretch>
            <a:fillRect/>
          </a:stretch>
        </p:blipFill>
        <p:spPr bwMode="auto">
          <a:xfrm>
            <a:off x="1562100" y="1828800"/>
            <a:ext cx="3898900" cy="1716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88000"/>
              </a:lnSpc>
              <a:spcBef>
                <a:spcPct val="10000"/>
              </a:spcBef>
            </a:pPr>
            <a:r>
              <a:rPr lang="en-CA" b="1" dirty="0" smtClean="0">
                <a:effectLst/>
              </a:rPr>
              <a:t>The Invoice Report</a:t>
            </a:r>
          </a:p>
          <a:p>
            <a:pPr marL="609600" indent="-609600" eaLnBrk="1" hangingPunct="1">
              <a:lnSpc>
                <a:spcPct val="88000"/>
              </a:lnSpc>
              <a:spcBef>
                <a:spcPct val="10000"/>
              </a:spcBef>
            </a:pPr>
            <a:endParaRPr lang="en-US" sz="1600" b="1" dirty="0" smtClean="0"/>
          </a:p>
          <a:p>
            <a:pPr marL="1009650" lvl="1" indent="-609600" eaLnBrk="1" hangingPunct="1">
              <a:lnSpc>
                <a:spcPct val="85000"/>
              </a:lnSpc>
              <a:spcBef>
                <a:spcPct val="10000"/>
              </a:spcBef>
            </a:pPr>
            <a:r>
              <a:rPr lang="en-US" sz="2400" b="1" dirty="0" smtClean="0">
                <a:effectLst/>
              </a:rPr>
              <a:t>Features Highlighted</a:t>
            </a:r>
          </a:p>
          <a:p>
            <a:pPr marL="1371600" lvl="2" indent="-457200"/>
            <a:r>
              <a:rPr lang="en-CA" sz="2000" dirty="0" smtClean="0">
                <a:effectLst/>
              </a:rPr>
              <a:t>Using a </a:t>
            </a:r>
            <a:r>
              <a:rPr lang="en-CA" sz="2000" dirty="0" err="1" smtClean="0">
                <a:effectLst/>
              </a:rPr>
              <a:t>subreport</a:t>
            </a:r>
            <a:r>
              <a:rPr lang="en-CA" sz="2000" dirty="0" smtClean="0">
                <a:effectLst/>
              </a:rPr>
              <a:t> in a table</a:t>
            </a:r>
          </a:p>
          <a:p>
            <a:pPr marL="1371600" lvl="2" indent="-457200"/>
            <a:r>
              <a:rPr lang="en-CA" sz="2000" dirty="0" smtClean="0">
                <a:effectLst/>
              </a:rPr>
              <a:t>Using a </a:t>
            </a:r>
            <a:r>
              <a:rPr lang="en-CA" sz="2000" dirty="0" err="1" smtClean="0">
                <a:effectLst/>
              </a:rPr>
              <a:t>subreport</a:t>
            </a:r>
            <a:r>
              <a:rPr lang="en-CA" sz="2000" dirty="0" smtClean="0">
                <a:effectLst/>
              </a:rPr>
              <a:t> to facilitate drilldown</a:t>
            </a:r>
          </a:p>
          <a:p>
            <a:pPr marL="1371600" lvl="2" indent="-457200"/>
            <a:r>
              <a:rPr lang="en-CA" sz="2000" dirty="0" smtClean="0">
                <a:effectLst/>
              </a:rPr>
              <a:t>Using </a:t>
            </a:r>
            <a:r>
              <a:rPr lang="en-CA" sz="2000" dirty="0" err="1" smtClean="0">
                <a:effectLst/>
              </a:rPr>
              <a:t>RenderFormat.Name</a:t>
            </a:r>
            <a:endParaRPr lang="en-CA" sz="2000" dirty="0" smtClean="0">
              <a:effectLst/>
            </a:endParaRPr>
          </a:p>
          <a:p>
            <a:pPr marL="1371600" lvl="2" indent="-457200"/>
            <a:r>
              <a:rPr lang="en-CA" sz="2000" dirty="0" smtClean="0">
                <a:effectLst/>
              </a:rPr>
              <a:t>Exporting to PDF</a:t>
            </a:r>
          </a:p>
          <a:p>
            <a:pPr marL="1009650" lvl="1" indent="-609600"/>
            <a:endParaRPr lang="en-US" sz="800" b="1" dirty="0" smtClean="0">
              <a:effectLst/>
            </a:endParaRPr>
          </a:p>
          <a:p>
            <a:pPr marL="1009650" lvl="1" indent="-609600"/>
            <a:r>
              <a:rPr lang="en-US" sz="2400" b="1" dirty="0" smtClean="0">
                <a:effectLst/>
              </a:rPr>
              <a:t>Business Need - </a:t>
            </a:r>
            <a:r>
              <a:rPr lang="en-CA" sz="2000" dirty="0" smtClean="0">
                <a:effectLst/>
              </a:rPr>
              <a:t>The Galactic Delivery Services accounting department wants an interactive Invoice Report. The Invoice Report needs to show the invoice header and invoice detail information. The user can then expand an invoice detail entry to view information on the delivery that created that invoice detail.</a:t>
            </a:r>
          </a:p>
          <a:p>
            <a:pPr marL="1009650" lvl="1" indent="-609600"/>
            <a:endParaRPr lang="en-US" sz="1200" b="1" dirty="0" smtClean="0">
              <a:effectLst/>
            </a:endParaRPr>
          </a:p>
          <a:p>
            <a:pPr marL="1009650" lvl="1" indent="-609600" eaLnBrk="1" hangingPunct="1">
              <a:lnSpc>
                <a:spcPct val="85000"/>
              </a:lnSpc>
              <a:spcBef>
                <a:spcPct val="10000"/>
              </a:spcBef>
            </a:pPr>
            <a:r>
              <a:rPr lang="en-US" sz="2400" b="1" dirty="0" smtClean="0">
                <a:effectLst/>
              </a:rPr>
              <a:t>Task Overview</a:t>
            </a:r>
          </a:p>
          <a:p>
            <a:pPr marL="1371600" lvl="2" indent="-457200">
              <a:buFont typeface="Wingdings" pitchFamily="2" charset="2"/>
              <a:buAutoNum type="arabicPeriod"/>
            </a:pPr>
            <a:r>
              <a:rPr lang="en-CA" sz="2000" dirty="0" smtClean="0">
                <a:effectLst/>
              </a:rPr>
              <a:t>Create a New Report, Create a Dataset, and Copy the Layout from the </a:t>
            </a:r>
            <a:r>
              <a:rPr lang="en-CA" sz="2000" dirty="0" err="1" smtClean="0">
                <a:effectLst/>
              </a:rPr>
              <a:t>DeliveryStatus</a:t>
            </a:r>
            <a:r>
              <a:rPr lang="en-CA" sz="2000" dirty="0" smtClean="0">
                <a:effectLst/>
              </a:rPr>
              <a:t> Report.</a:t>
            </a:r>
          </a:p>
          <a:p>
            <a:pPr marL="1371600" lvl="2" indent="-457200">
              <a:buFont typeface="Wingdings" pitchFamily="2" charset="2"/>
              <a:buAutoNum type="arabicPeriod"/>
            </a:pPr>
            <a:r>
              <a:rPr lang="en-CA" sz="2000" dirty="0" smtClean="0">
                <a:effectLst/>
              </a:rPr>
              <a:t>Create a New Report, Create a Dataset, and Populate the Report Layout.</a:t>
            </a:r>
          </a:p>
          <a:p>
            <a:pPr marL="1371600" lvl="2" indent="-457200">
              <a:buFont typeface="Wingdings" pitchFamily="2" charset="2"/>
              <a:buAutoNum type="arabicPeriod"/>
            </a:pPr>
            <a:r>
              <a:rPr lang="en-US" sz="2000" dirty="0" smtClean="0">
                <a:effectLst/>
              </a:rPr>
              <a:t>Improve PDF Export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7</a:t>
            </a:r>
          </a:p>
          <a:p>
            <a:pPr marL="990600" lvl="1" indent="-533400"/>
            <a:r>
              <a:rPr lang="en-CA" sz="2100" b="1" dirty="0" smtClean="0">
                <a:effectLst/>
              </a:rPr>
              <a:t>Invoice Report, Task 1: Create a New Report, Create a Dataset, and Copy the Layout from the </a:t>
            </a:r>
            <a:r>
              <a:rPr lang="en-CA" sz="2100" b="1" dirty="0" err="1" smtClean="0">
                <a:effectLst/>
              </a:rPr>
              <a:t>DeliveryStatus</a:t>
            </a:r>
            <a:r>
              <a:rPr lang="en-CA" sz="2100" b="1" dirty="0" smtClean="0">
                <a:effectLst/>
              </a:rPr>
              <a:t> Report</a:t>
            </a:r>
            <a:endParaRPr lang="en-US" sz="2100" b="1" dirty="0" smtClean="0">
              <a:effectLst/>
            </a:endParaRPr>
          </a:p>
          <a:p>
            <a:pPr marL="1371600" lvl="2" indent="-457200">
              <a:lnSpc>
                <a:spcPct val="95000"/>
              </a:lnSpc>
              <a:buFont typeface="Wingdings" pitchFamily="2" charset="2"/>
              <a:buAutoNum type="arabicPeriod"/>
            </a:pPr>
            <a:r>
              <a:rPr lang="en-CA" sz="1950" dirty="0" smtClean="0">
                <a:effectLst/>
              </a:rPr>
              <a:t>Reopen the Chapter09 project, if it was closed.</a:t>
            </a:r>
          </a:p>
          <a:p>
            <a:pPr marL="1371600" lvl="2" indent="-457200">
              <a:lnSpc>
                <a:spcPct val="95000"/>
              </a:lnSpc>
              <a:buFont typeface="Wingdings" pitchFamily="2" charset="2"/>
              <a:buAutoNum type="arabicPeriod"/>
            </a:pPr>
            <a:r>
              <a:rPr lang="en-CA" sz="1950" dirty="0" smtClean="0">
                <a:effectLst/>
              </a:rPr>
              <a:t>Create a new report called </a:t>
            </a:r>
            <a:r>
              <a:rPr lang="en-CA" sz="1950" dirty="0" err="1" smtClean="0">
                <a:effectLst/>
              </a:rPr>
              <a:t>DeliveryDetail</a:t>
            </a:r>
            <a:r>
              <a:rPr lang="en-CA" sz="1950" dirty="0" smtClean="0">
                <a:effectLst/>
              </a:rPr>
              <a:t>. Do </a:t>
            </a:r>
            <a:r>
              <a:rPr lang="en-CA" sz="1950" i="1" dirty="0" smtClean="0">
                <a:effectLst/>
              </a:rPr>
              <a:t>not </a:t>
            </a:r>
            <a:r>
              <a:rPr lang="en-CA" sz="1950" dirty="0" smtClean="0">
                <a:effectLst/>
              </a:rPr>
              <a:t>use the </a:t>
            </a:r>
            <a:r>
              <a:rPr lang="en-CA" sz="1950" dirty="0" err="1" smtClean="0">
                <a:effectLst/>
              </a:rPr>
              <a:t>GDSReport</a:t>
            </a:r>
            <a:r>
              <a:rPr lang="en-CA" sz="1950" dirty="0" smtClean="0">
                <a:effectLst/>
              </a:rPr>
              <a:t> template.</a:t>
            </a:r>
          </a:p>
          <a:p>
            <a:pPr marL="1371600" lvl="2" indent="-457200">
              <a:lnSpc>
                <a:spcPct val="95000"/>
              </a:lnSpc>
              <a:buFont typeface="Wingdings" pitchFamily="2" charset="2"/>
              <a:buAutoNum type="arabicPeriod"/>
            </a:pPr>
            <a:r>
              <a:rPr lang="en-CA" sz="1950" dirty="0" smtClean="0">
                <a:effectLst/>
              </a:rPr>
              <a:t>Create a new data source called Galactic that references the Galactic shared data source.</a:t>
            </a:r>
          </a:p>
          <a:p>
            <a:pPr marL="1371600" lvl="2" indent="-457200">
              <a:lnSpc>
                <a:spcPct val="95000"/>
              </a:lnSpc>
              <a:buFont typeface="Wingdings" pitchFamily="2" charset="2"/>
              <a:buAutoNum type="arabicPeriod"/>
            </a:pPr>
            <a:r>
              <a:rPr lang="en-CA" sz="1950" dirty="0" smtClean="0">
                <a:effectLst/>
              </a:rPr>
              <a:t>Create a new dataset called </a:t>
            </a:r>
            <a:r>
              <a:rPr lang="en-CA" sz="1950" dirty="0" err="1" smtClean="0">
                <a:effectLst/>
              </a:rPr>
              <a:t>DeliveryStatus</a:t>
            </a:r>
            <a:r>
              <a:rPr lang="en-CA" sz="1950" dirty="0" smtClean="0">
                <a:effectLst/>
              </a:rPr>
              <a:t> that calls the </a:t>
            </a:r>
            <a:r>
              <a:rPr lang="en-CA" sz="1950" dirty="0" err="1" smtClean="0">
                <a:effectLst/>
              </a:rPr>
              <a:t>stp_DeliveryDetail</a:t>
            </a:r>
            <a:r>
              <a:rPr lang="en-CA" sz="1950" dirty="0" smtClean="0">
                <a:effectLst/>
              </a:rPr>
              <a:t> stored procedure.</a:t>
            </a:r>
          </a:p>
          <a:p>
            <a:pPr marL="1371600" lvl="2" indent="-457200">
              <a:lnSpc>
                <a:spcPct val="95000"/>
              </a:lnSpc>
              <a:buFont typeface="Wingdings" pitchFamily="2" charset="2"/>
              <a:buAutoNum type="arabicPeriod"/>
            </a:pPr>
            <a:r>
              <a:rPr lang="en-CA" sz="1950" dirty="0" smtClean="0">
                <a:effectLst/>
              </a:rPr>
              <a:t>Double-click the entry for the </a:t>
            </a:r>
            <a:r>
              <a:rPr lang="en-CA" sz="1950" dirty="0" err="1" smtClean="0">
                <a:effectLst/>
              </a:rPr>
              <a:t>DeliveryStatus</a:t>
            </a:r>
            <a:r>
              <a:rPr lang="en-CA" sz="1950" dirty="0" smtClean="0">
                <a:effectLst/>
              </a:rPr>
              <a:t> report in the Solution Explorer to open this report.</a:t>
            </a:r>
          </a:p>
          <a:p>
            <a:pPr marL="1371600" lvl="2" indent="-457200">
              <a:lnSpc>
                <a:spcPct val="95000"/>
              </a:lnSpc>
              <a:buFont typeface="Wingdings" pitchFamily="2" charset="2"/>
              <a:buAutoNum type="arabicPeriod"/>
            </a:pPr>
            <a:r>
              <a:rPr lang="en-CA" sz="1950" dirty="0" smtClean="0">
                <a:effectLst/>
              </a:rPr>
              <a:t>Select the </a:t>
            </a:r>
            <a:r>
              <a:rPr lang="en-CA" sz="1950" dirty="0" err="1" smtClean="0">
                <a:effectLst/>
              </a:rPr>
              <a:t>tablix</a:t>
            </a:r>
            <a:r>
              <a:rPr lang="en-CA" sz="1950" dirty="0" smtClean="0">
                <a:effectLst/>
              </a:rPr>
              <a:t> in the </a:t>
            </a:r>
            <a:r>
              <a:rPr lang="en-CA" sz="1950" dirty="0" err="1" smtClean="0">
                <a:effectLst/>
              </a:rPr>
              <a:t>DeliveryStatus</a:t>
            </a:r>
            <a:r>
              <a:rPr lang="en-CA" sz="1950" dirty="0" smtClean="0">
                <a:effectLst/>
              </a:rPr>
              <a:t> report and press ctrl-c to copy it. (Make sure you have the entire </a:t>
            </a:r>
            <a:r>
              <a:rPr lang="en-CA" sz="1950" dirty="0" err="1" smtClean="0">
                <a:effectLst/>
              </a:rPr>
              <a:t>tablix</a:t>
            </a:r>
            <a:r>
              <a:rPr lang="en-CA" sz="1950" dirty="0" smtClean="0">
                <a:effectLst/>
              </a:rPr>
              <a:t> selected and not just a single cell in the </a:t>
            </a:r>
            <a:r>
              <a:rPr lang="en-CA" sz="1950" dirty="0" err="1" smtClean="0">
                <a:effectLst/>
              </a:rPr>
              <a:t>tablix</a:t>
            </a:r>
            <a:r>
              <a:rPr lang="en-CA" sz="1950" dirty="0" smtClean="0">
                <a:effectLst/>
              </a:rPr>
              <a:t>.)</a:t>
            </a:r>
          </a:p>
          <a:p>
            <a:pPr marL="1371600" lvl="2" indent="-457200">
              <a:lnSpc>
                <a:spcPct val="95000"/>
              </a:lnSpc>
              <a:buFont typeface="Wingdings" pitchFamily="2" charset="2"/>
              <a:buAutoNum type="arabicPeriod"/>
            </a:pPr>
            <a:r>
              <a:rPr lang="en-CA" sz="1950" dirty="0" smtClean="0">
                <a:effectLst/>
              </a:rPr>
              <a:t>Close the </a:t>
            </a:r>
            <a:r>
              <a:rPr lang="en-CA" sz="1950" dirty="0" err="1" smtClean="0">
                <a:effectLst/>
              </a:rPr>
              <a:t>DeliveryStatus</a:t>
            </a:r>
            <a:r>
              <a:rPr lang="en-CA" sz="1950" dirty="0" smtClean="0">
                <a:effectLst/>
              </a:rPr>
              <a:t> report and return to the </a:t>
            </a:r>
            <a:r>
              <a:rPr lang="en-CA" sz="1950" dirty="0" err="1" smtClean="0">
                <a:effectLst/>
              </a:rPr>
              <a:t>DeliveryDetail</a:t>
            </a:r>
            <a:r>
              <a:rPr lang="en-CA" sz="1950" dirty="0" smtClean="0">
                <a:effectLst/>
              </a:rPr>
              <a:t> report.</a:t>
            </a:r>
          </a:p>
          <a:p>
            <a:pPr marL="1371600" lvl="2" indent="-457200">
              <a:lnSpc>
                <a:spcPct val="95000"/>
              </a:lnSpc>
              <a:buFont typeface="Wingdings" pitchFamily="2" charset="2"/>
              <a:buAutoNum type="arabicPeriod"/>
            </a:pPr>
            <a:r>
              <a:rPr lang="en-CA" sz="1950" dirty="0" smtClean="0">
                <a:effectLst/>
              </a:rPr>
              <a:t>Press ctrl-v to paste the </a:t>
            </a:r>
            <a:r>
              <a:rPr lang="en-CA" sz="1950" dirty="0" err="1" smtClean="0">
                <a:effectLst/>
              </a:rPr>
              <a:t>tablix</a:t>
            </a:r>
            <a:r>
              <a:rPr lang="en-CA" sz="1950" dirty="0" smtClean="0">
                <a:effectLst/>
              </a:rPr>
              <a:t> into the report body.</a:t>
            </a:r>
          </a:p>
          <a:p>
            <a:pPr marL="1371600" lvl="2" indent="-457200">
              <a:lnSpc>
                <a:spcPct val="95000"/>
              </a:lnSpc>
              <a:buFont typeface="Wingdings" pitchFamily="2" charset="2"/>
              <a:buAutoNum type="arabicPeriod"/>
            </a:pPr>
            <a:r>
              <a:rPr lang="en-CA" sz="1950" dirty="0" smtClean="0">
                <a:effectLst/>
              </a:rPr>
              <a:t>Move the </a:t>
            </a:r>
            <a:r>
              <a:rPr lang="en-CA" sz="1950" dirty="0" err="1" smtClean="0">
                <a:effectLst/>
              </a:rPr>
              <a:t>tablix</a:t>
            </a:r>
            <a:r>
              <a:rPr lang="en-CA" sz="1950" dirty="0" smtClean="0">
                <a:effectLst/>
              </a:rPr>
              <a:t> to the upper-left corner of the report body. Size the report body so it exactly contains the table.</a:t>
            </a:r>
          </a:p>
          <a:p>
            <a:pPr marL="1371600" lvl="2" indent="-457200">
              <a:lnSpc>
                <a:spcPct val="95000"/>
              </a:lnSpc>
              <a:buFont typeface="Wingdings" pitchFamily="2" charset="2"/>
              <a:buAutoNum type="arabicPeriod"/>
            </a:pPr>
            <a:r>
              <a:rPr lang="en-CA" sz="1950" dirty="0" smtClean="0">
                <a:effectLst/>
              </a:rPr>
              <a:t>Save the report.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800" b="1" dirty="0" smtClean="0">
                <a:effectLst/>
              </a:rPr>
              <a:t>Exercise 7</a:t>
            </a:r>
          </a:p>
          <a:p>
            <a:pPr marL="990600" lvl="1" indent="-533400">
              <a:lnSpc>
                <a:spcPct val="90000"/>
              </a:lnSpc>
            </a:pPr>
            <a:r>
              <a:rPr lang="en-CA" sz="2200" b="1" dirty="0" smtClean="0">
                <a:effectLst/>
              </a:rPr>
              <a:t>Invoice Report, Task 2: Create a New Report, Create a Dataset, and Populate the Report Layout</a:t>
            </a:r>
            <a:endParaRPr lang="en-US" sz="2200" b="1" dirty="0" smtClean="0">
              <a:effectLst/>
            </a:endParaRPr>
          </a:p>
          <a:p>
            <a:pPr marL="1371600" lvl="2" indent="-457200">
              <a:lnSpc>
                <a:spcPct val="90000"/>
              </a:lnSpc>
              <a:buFont typeface="Wingdings" pitchFamily="2" charset="2"/>
              <a:buAutoNum type="arabicPeriod"/>
            </a:pPr>
            <a:r>
              <a:rPr lang="en-CA" sz="2000" dirty="0" smtClean="0">
                <a:effectLst/>
              </a:rPr>
              <a:t>Create a new report called Invoice using the </a:t>
            </a:r>
            <a:r>
              <a:rPr lang="en-CA" sz="2000" dirty="0" err="1" smtClean="0">
                <a:effectLst/>
              </a:rPr>
              <a:t>GDSReport</a:t>
            </a:r>
            <a:r>
              <a:rPr lang="en-CA" sz="2000" dirty="0" smtClean="0">
                <a:effectLst/>
              </a:rPr>
              <a:t> template.</a:t>
            </a:r>
          </a:p>
          <a:p>
            <a:pPr marL="1371600" lvl="2" indent="-457200">
              <a:lnSpc>
                <a:spcPct val="90000"/>
              </a:lnSpc>
              <a:buFont typeface="Wingdings" pitchFamily="2" charset="2"/>
              <a:buAutoNum type="arabicPeriod"/>
            </a:pPr>
            <a:r>
              <a:rPr lang="en-CA" sz="2000" dirty="0" smtClean="0">
                <a:effectLst/>
              </a:rPr>
              <a:t>Create a new data source called Galactic that references the Galactic shared data source.</a:t>
            </a:r>
          </a:p>
          <a:p>
            <a:pPr marL="1371600" lvl="2" indent="-457200">
              <a:lnSpc>
                <a:spcPct val="90000"/>
              </a:lnSpc>
              <a:buFont typeface="Wingdings" pitchFamily="2" charset="2"/>
              <a:buAutoNum type="arabicPeriod"/>
            </a:pPr>
            <a:r>
              <a:rPr lang="en-CA" sz="2000" dirty="0" smtClean="0">
                <a:effectLst/>
              </a:rPr>
              <a:t>Create a new dataset called </a:t>
            </a:r>
            <a:r>
              <a:rPr lang="en-CA" sz="2000" dirty="0" err="1" smtClean="0">
                <a:effectLst/>
              </a:rPr>
              <a:t>InvoiceHeader</a:t>
            </a:r>
            <a:r>
              <a:rPr lang="en-CA" sz="2000" dirty="0" smtClean="0">
                <a:effectLst/>
              </a:rPr>
              <a:t> that calls the </a:t>
            </a:r>
            <a:r>
              <a:rPr lang="en-CA" sz="2000" dirty="0" err="1" smtClean="0">
                <a:effectLst/>
              </a:rPr>
              <a:t>stp_InvoiceHeader</a:t>
            </a:r>
            <a:endParaRPr lang="en-CA" sz="2000" dirty="0" smtClean="0">
              <a:effectLst/>
            </a:endParaRPr>
          </a:p>
          <a:p>
            <a:pPr marL="1371600" lvl="2" indent="-457200">
              <a:lnSpc>
                <a:spcPct val="90000"/>
              </a:lnSpc>
              <a:buFont typeface="Wingdings" pitchFamily="2" charset="2"/>
              <a:buAutoNum type="arabicPeriod"/>
            </a:pPr>
            <a:r>
              <a:rPr lang="en-CA" sz="2000" dirty="0" smtClean="0">
                <a:effectLst/>
              </a:rPr>
              <a:t>stored procedure.</a:t>
            </a:r>
          </a:p>
          <a:p>
            <a:pPr marL="1371600" lvl="2" indent="-457200">
              <a:lnSpc>
                <a:spcPct val="90000"/>
              </a:lnSpc>
              <a:buFont typeface="Wingdings" pitchFamily="2" charset="2"/>
              <a:buAutoNum type="arabicPeriod"/>
            </a:pPr>
            <a:r>
              <a:rPr lang="en-CA" sz="2000" dirty="0" smtClean="0">
                <a:effectLst/>
              </a:rPr>
              <a:t>Create a second dataset called </a:t>
            </a:r>
            <a:r>
              <a:rPr lang="en-CA" sz="2000" dirty="0" err="1" smtClean="0">
                <a:effectLst/>
              </a:rPr>
              <a:t>InvoiceDetail</a:t>
            </a:r>
            <a:r>
              <a:rPr lang="en-CA" sz="2000" dirty="0" smtClean="0">
                <a:effectLst/>
              </a:rPr>
              <a:t> that calls the </a:t>
            </a:r>
            <a:r>
              <a:rPr lang="en-CA" sz="2000" dirty="0" err="1" smtClean="0">
                <a:effectLst/>
              </a:rPr>
              <a:t>stp_InvoiceDetail</a:t>
            </a:r>
            <a:r>
              <a:rPr lang="en-CA" sz="2000" dirty="0" smtClean="0">
                <a:effectLst/>
              </a:rPr>
              <a:t> stored procedure.</a:t>
            </a:r>
          </a:p>
          <a:p>
            <a:pPr marL="1371600" lvl="2" indent="-457200">
              <a:lnSpc>
                <a:spcPct val="90000"/>
              </a:lnSpc>
              <a:buFont typeface="Wingdings" pitchFamily="2" charset="2"/>
              <a:buAutoNum type="arabicPeriod"/>
            </a:pPr>
            <a:r>
              <a:rPr lang="en-CA" sz="2000" dirty="0" smtClean="0">
                <a:effectLst/>
              </a:rPr>
              <a:t>Use the list template to place a </a:t>
            </a:r>
            <a:r>
              <a:rPr lang="en-CA" sz="2000" dirty="0" err="1" smtClean="0">
                <a:effectLst/>
              </a:rPr>
              <a:t>tablix</a:t>
            </a:r>
            <a:r>
              <a:rPr lang="en-CA" sz="2000" dirty="0" smtClean="0">
                <a:effectLst/>
              </a:rPr>
              <a:t> onto the report body.</a:t>
            </a:r>
          </a:p>
          <a:p>
            <a:pPr marL="1371600" lvl="2" indent="-457200">
              <a:lnSpc>
                <a:spcPct val="90000"/>
              </a:lnSpc>
              <a:buFont typeface="Wingdings" pitchFamily="2" charset="2"/>
              <a:buAutoNum type="arabicPeriod"/>
            </a:pPr>
            <a:r>
              <a:rPr lang="en-CA" sz="2000" dirty="0" smtClean="0">
                <a:effectLst/>
              </a:rPr>
              <a:t>Size the </a:t>
            </a:r>
            <a:r>
              <a:rPr lang="en-CA" sz="2000" dirty="0" err="1" smtClean="0">
                <a:effectLst/>
              </a:rPr>
              <a:t>tablix</a:t>
            </a:r>
            <a:r>
              <a:rPr lang="en-CA" sz="2000" dirty="0" smtClean="0">
                <a:effectLst/>
              </a:rPr>
              <a:t> and add fields to create the layout (shown in next slide). The fields come from the </a:t>
            </a:r>
            <a:r>
              <a:rPr lang="en-CA" sz="2000" dirty="0" err="1" smtClean="0">
                <a:effectLst/>
              </a:rPr>
              <a:t>InvoiceHeader</a:t>
            </a:r>
            <a:r>
              <a:rPr lang="en-CA" sz="2000" dirty="0" smtClean="0">
                <a:effectLst/>
              </a:rPr>
              <a:t> dataset. The black line across the bottom is a solid bottom border on the </a:t>
            </a:r>
            <a:r>
              <a:rPr lang="en-CA" sz="2000" dirty="0" err="1" smtClean="0">
                <a:effectLst/>
              </a:rPr>
              <a:t>tablix</a:t>
            </a:r>
            <a:r>
              <a:rPr lang="en-CA" sz="2000" dirty="0" smtClean="0">
                <a:effectLst/>
              </a:rPr>
              <a:t> with a border width of 10 points.</a:t>
            </a:r>
          </a:p>
          <a:p>
            <a:pPr marL="1371600" lvl="2" indent="-457200">
              <a:lnSpc>
                <a:spcPct val="90000"/>
              </a:lnSpc>
              <a:buFont typeface="Wingdings" pitchFamily="2" charset="2"/>
              <a:buAutoNum type="arabicPeriod"/>
            </a:pPr>
            <a:r>
              <a:rPr lang="en-CA" sz="2000" dirty="0" smtClean="0">
                <a:effectLst/>
              </a:rPr>
              <a:t>Drag the report body to make it larger.</a:t>
            </a:r>
          </a:p>
          <a:p>
            <a:pPr marL="1371600" lvl="2" indent="-457200">
              <a:lnSpc>
                <a:spcPct val="90000"/>
              </a:lnSpc>
              <a:buFont typeface="Wingdings" pitchFamily="2" charset="2"/>
              <a:buAutoNum type="arabicPeriod"/>
            </a:pPr>
            <a:r>
              <a:rPr lang="en-CA" sz="2000" dirty="0" smtClean="0">
                <a:effectLst/>
              </a:rPr>
              <a:t>Use the table template to place a </a:t>
            </a:r>
            <a:r>
              <a:rPr lang="en-CA" sz="2000" dirty="0" err="1" smtClean="0">
                <a:effectLst/>
              </a:rPr>
              <a:t>tablix</a:t>
            </a:r>
            <a:r>
              <a:rPr lang="en-CA" sz="2000" dirty="0" smtClean="0">
                <a:effectLst/>
              </a:rPr>
              <a:t> onto the report body immediately below the existing </a:t>
            </a:r>
            <a:r>
              <a:rPr lang="en-CA" sz="2000" dirty="0" err="1" smtClean="0">
                <a:effectLst/>
              </a:rPr>
              <a:t>tablix</a:t>
            </a:r>
            <a:r>
              <a:rPr lang="en-CA" sz="2000" dirty="0" smtClean="0">
                <a:effectLst/>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idx="4294967295"/>
          </p:nvPr>
        </p:nvSpPr>
        <p:spPr>
          <a:xfrm>
            <a:off x="85725" y="76200"/>
            <a:ext cx="8991600" cy="6781800"/>
          </a:xfrm>
          <a:noFill/>
          <a:ln/>
        </p:spPr>
        <p:txBody>
          <a:bodyPr/>
          <a:lstStyle/>
          <a:p>
            <a:pPr marL="609600" indent="-609600" eaLnBrk="1" hangingPunct="1">
              <a:lnSpc>
                <a:spcPct val="87000"/>
              </a:lnSpc>
              <a:spcBef>
                <a:spcPct val="10000"/>
              </a:spcBef>
            </a:pPr>
            <a:r>
              <a:rPr lang="en-US" sz="2400" b="1" dirty="0" smtClean="0">
                <a:effectLst/>
              </a:rPr>
              <a:t>Exercise 7</a:t>
            </a:r>
          </a:p>
          <a:p>
            <a:pPr marL="990600" lvl="1" indent="-533400"/>
            <a:r>
              <a:rPr lang="en-CA" sz="2100" b="1" dirty="0" smtClean="0">
                <a:effectLst/>
              </a:rPr>
              <a:t>Invoice Report, Task 2: Create a New Report, Create a Dataset, and Populate the Report Layout</a:t>
            </a:r>
            <a:endParaRPr lang="en-US" sz="2100" b="1" dirty="0" smtClean="0">
              <a:effectLst/>
            </a:endParaRPr>
          </a:p>
          <a:p>
            <a:pPr marL="1371600" lvl="2" indent="-457200">
              <a:buFont typeface="Wingdings" pitchFamily="2" charset="2"/>
              <a:buAutoNum type="arabicPeriod"/>
            </a:pPr>
            <a:endParaRPr lang="en-CA" dirty="0" smtClean="0">
              <a:effectLst/>
            </a:endParaRPr>
          </a:p>
          <a:p>
            <a:pPr marL="1371600" lvl="2" indent="-457200">
              <a:buFont typeface="Wingdings" pitchFamily="2" charset="2"/>
              <a:buAutoNum type="arabicPeriod"/>
            </a:pPr>
            <a:endParaRPr lang="en-CA" dirty="0" smtClean="0">
              <a:effectLst/>
            </a:endParaRPr>
          </a:p>
          <a:p>
            <a:pPr marL="1371600" lvl="2" indent="-457200">
              <a:buFont typeface="Wingdings" pitchFamily="2" charset="2"/>
              <a:buAutoNum type="arabicPeriod"/>
            </a:pPr>
            <a:endParaRPr lang="en-CA" dirty="0" smtClean="0">
              <a:effectLst/>
            </a:endParaRPr>
          </a:p>
          <a:p>
            <a:pPr marL="1371600" lvl="2" indent="-457200">
              <a:buFont typeface="Wingdings" pitchFamily="2" charset="2"/>
              <a:buAutoNum type="arabicPeriod"/>
            </a:pPr>
            <a:endParaRPr lang="en-CA" dirty="0" smtClean="0">
              <a:effectLst/>
            </a:endParaRPr>
          </a:p>
          <a:p>
            <a:pPr marL="1371600" lvl="2" indent="-457200">
              <a:buFont typeface="Wingdings" pitchFamily="2" charset="2"/>
              <a:buAutoNum type="arabicPeriod"/>
            </a:pPr>
            <a:endParaRPr lang="en-CA" dirty="0" smtClean="0">
              <a:effectLst/>
            </a:endParaRPr>
          </a:p>
          <a:p>
            <a:pPr marL="1371600" lvl="2" indent="-457200">
              <a:buFont typeface="Wingdings" pitchFamily="2" charset="2"/>
              <a:buAutoNum type="arabicPeriod"/>
            </a:pPr>
            <a:endParaRPr lang="en-CA" dirty="0" smtClean="0">
              <a:effectLst/>
            </a:endParaRPr>
          </a:p>
          <a:p>
            <a:pPr marL="1371600" lvl="2" indent="-457200">
              <a:buFont typeface="Wingdings" pitchFamily="2" charset="2"/>
              <a:buAutoNum type="arabicPeriod"/>
            </a:pPr>
            <a:endParaRPr lang="en-CA" dirty="0" smtClean="0">
              <a:effectLst/>
            </a:endParaRPr>
          </a:p>
          <a:p>
            <a:pPr marL="1371600" lvl="2" indent="-457200">
              <a:buFont typeface="Wingdings" pitchFamily="2" charset="2"/>
              <a:buAutoNum type="arabicPeriod"/>
            </a:pPr>
            <a:endParaRPr lang="en-CA" sz="1400" dirty="0" smtClean="0">
              <a:effectLst/>
            </a:endParaRPr>
          </a:p>
          <a:p>
            <a:pPr marL="1371600" lvl="2" indent="-457200">
              <a:buFont typeface="Wingdings" pitchFamily="2" charset="2"/>
              <a:buAutoNum type="arabicPeriod" startAt="10"/>
            </a:pPr>
            <a:r>
              <a:rPr lang="en-CA" sz="2000" dirty="0" smtClean="0">
                <a:effectLst/>
              </a:rPr>
              <a:t>Size the table columns appropriately. Type the letter </a:t>
            </a:r>
            <a:r>
              <a:rPr lang="en-CA" sz="2000" b="1" dirty="0" smtClean="0">
                <a:effectLst/>
              </a:rPr>
              <a:t>C </a:t>
            </a:r>
            <a:r>
              <a:rPr lang="en-CA" sz="2000" dirty="0" smtClean="0">
                <a:effectLst/>
              </a:rPr>
              <a:t>for the Format property of the text box containing the Amount field value.</a:t>
            </a:r>
          </a:p>
          <a:p>
            <a:pPr marL="1371600" lvl="2" indent="-457200">
              <a:buFont typeface="Wingdings" pitchFamily="2" charset="2"/>
              <a:buAutoNum type="arabicPeriod" startAt="10"/>
            </a:pPr>
            <a:r>
              <a:rPr lang="en-CA" sz="2000" dirty="0" smtClean="0">
                <a:effectLst/>
              </a:rPr>
              <a:t>Delete the table header row.</a:t>
            </a:r>
          </a:p>
          <a:p>
            <a:pPr marL="1371600" lvl="2" indent="-457200">
              <a:buFont typeface="Wingdings" pitchFamily="2" charset="2"/>
              <a:buAutoNum type="arabicPeriod" startAt="10"/>
            </a:pPr>
            <a:r>
              <a:rPr lang="en-CA" sz="2000" dirty="0" smtClean="0">
                <a:effectLst/>
              </a:rPr>
              <a:t>Select all three of the remaining cells in the </a:t>
            </a:r>
            <a:r>
              <a:rPr lang="en-CA" sz="2000" dirty="0" err="1" smtClean="0">
                <a:effectLst/>
              </a:rPr>
              <a:t>tablix</a:t>
            </a:r>
            <a:r>
              <a:rPr lang="en-CA" sz="2000" dirty="0" smtClean="0">
                <a:effectLst/>
              </a:rPr>
              <a:t> and set the following property:</a:t>
            </a:r>
          </a:p>
        </p:txBody>
      </p:sp>
      <p:pic>
        <p:nvPicPr>
          <p:cNvPr id="185347" name="Picture 3"/>
          <p:cNvPicPr>
            <a:picLocks noChangeAspect="1" noChangeArrowheads="1"/>
          </p:cNvPicPr>
          <p:nvPr/>
        </p:nvPicPr>
        <p:blipFill>
          <a:blip r:embed="rId2" cstate="print"/>
          <a:srcRect/>
          <a:stretch>
            <a:fillRect/>
          </a:stretch>
        </p:blipFill>
        <p:spPr bwMode="auto">
          <a:xfrm>
            <a:off x="2057400" y="1219200"/>
            <a:ext cx="4953000" cy="3208338"/>
          </a:xfrm>
          <a:prstGeom prst="rect">
            <a:avLst/>
          </a:prstGeom>
          <a:noFill/>
          <a:ln w="9525">
            <a:noFill/>
            <a:miter lim="800000"/>
            <a:headEnd/>
            <a:tailEnd/>
          </a:ln>
          <a:effectLst/>
        </p:spPr>
      </p:pic>
      <p:pic>
        <p:nvPicPr>
          <p:cNvPr id="34818" name="Picture 2"/>
          <p:cNvPicPr>
            <a:picLocks noChangeAspect="1" noChangeArrowheads="1"/>
          </p:cNvPicPr>
          <p:nvPr/>
        </p:nvPicPr>
        <p:blipFill>
          <a:blip r:embed="rId3" cstate="print"/>
          <a:srcRect/>
          <a:stretch>
            <a:fillRect/>
          </a:stretch>
        </p:blipFill>
        <p:spPr bwMode="auto">
          <a:xfrm>
            <a:off x="1565565" y="6234545"/>
            <a:ext cx="4524375"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4294967295"/>
          </p:nvPr>
        </p:nvSpPr>
        <p:spPr>
          <a:xfrm>
            <a:off x="85725" y="76200"/>
            <a:ext cx="8991600" cy="7010400"/>
          </a:xfrm>
          <a:noFill/>
          <a:ln/>
        </p:spPr>
        <p:txBody>
          <a:bodyPr/>
          <a:lstStyle/>
          <a:p>
            <a:pPr marL="609600" indent="-609600" eaLnBrk="1" hangingPunct="1">
              <a:lnSpc>
                <a:spcPct val="85000"/>
              </a:lnSpc>
              <a:spcBef>
                <a:spcPct val="10000"/>
              </a:spcBef>
            </a:pPr>
            <a:r>
              <a:rPr lang="en-US" sz="2400" b="1" dirty="0" smtClean="0">
                <a:effectLst/>
              </a:rPr>
              <a:t>Exercise 7</a:t>
            </a:r>
          </a:p>
          <a:p>
            <a:pPr marL="990600" lvl="1" indent="-533400">
              <a:lnSpc>
                <a:spcPct val="85000"/>
              </a:lnSpc>
              <a:spcBef>
                <a:spcPct val="10000"/>
              </a:spcBef>
            </a:pPr>
            <a:r>
              <a:rPr lang="en-CA" sz="2100" b="1" dirty="0" smtClean="0">
                <a:effectLst/>
              </a:rPr>
              <a:t>Invoice Report, Task 2: Create a New Report, Create a Dataset, and Populate the Report Layout</a:t>
            </a:r>
            <a:endParaRPr lang="en-US" sz="2100" b="1" dirty="0" smtClean="0">
              <a:effectLst/>
            </a:endParaRPr>
          </a:p>
          <a:p>
            <a:pPr marL="1371600" lvl="2" indent="-457200">
              <a:lnSpc>
                <a:spcPct val="85000"/>
              </a:lnSpc>
              <a:spcBef>
                <a:spcPct val="10000"/>
              </a:spcBef>
              <a:buFont typeface="Wingdings" pitchFamily="2" charset="2"/>
              <a:buAutoNum type="arabicPeriod" startAt="13"/>
            </a:pPr>
            <a:r>
              <a:rPr lang="en-CA" sz="2000" dirty="0" smtClean="0">
                <a:effectLst/>
              </a:rPr>
              <a:t>Add a second details row below the existing data row. (In other words, insert a second row inside the details group.)</a:t>
            </a:r>
          </a:p>
          <a:p>
            <a:pPr marL="1371600" lvl="2" indent="-457200">
              <a:lnSpc>
                <a:spcPct val="85000"/>
              </a:lnSpc>
              <a:spcBef>
                <a:spcPct val="10000"/>
              </a:spcBef>
              <a:buFont typeface="Wingdings" pitchFamily="2" charset="2"/>
              <a:buAutoNum type="arabicPeriod" startAt="13"/>
            </a:pPr>
            <a:r>
              <a:rPr lang="en-CA" sz="2000" dirty="0" smtClean="0">
                <a:effectLst/>
              </a:rPr>
              <a:t>Merge the three cells in this new details row.</a:t>
            </a:r>
          </a:p>
          <a:p>
            <a:pPr marL="1371600" lvl="2" indent="-457200">
              <a:lnSpc>
                <a:spcPct val="85000"/>
              </a:lnSpc>
              <a:spcBef>
                <a:spcPct val="10000"/>
              </a:spcBef>
              <a:buFont typeface="Wingdings" pitchFamily="2" charset="2"/>
              <a:buAutoNum type="arabicPeriod" startAt="13"/>
            </a:pPr>
            <a:r>
              <a:rPr lang="en-CA" sz="2000" dirty="0" smtClean="0">
                <a:effectLst/>
              </a:rPr>
              <a:t>Place a </a:t>
            </a:r>
            <a:r>
              <a:rPr lang="en-CA" sz="2000" dirty="0" err="1" smtClean="0">
                <a:effectLst/>
              </a:rPr>
              <a:t>subreport</a:t>
            </a:r>
            <a:r>
              <a:rPr lang="en-CA" sz="2000" dirty="0" smtClean="0">
                <a:effectLst/>
              </a:rPr>
              <a:t> in the merged cell.</a:t>
            </a:r>
          </a:p>
          <a:p>
            <a:pPr marL="1371600" lvl="2" indent="-457200">
              <a:lnSpc>
                <a:spcPct val="85000"/>
              </a:lnSpc>
              <a:spcBef>
                <a:spcPct val="10000"/>
              </a:spcBef>
              <a:buFont typeface="Wingdings" pitchFamily="2" charset="2"/>
              <a:buAutoNum type="arabicPeriod" startAt="13"/>
            </a:pPr>
            <a:r>
              <a:rPr lang="en-CA" sz="2000" dirty="0" smtClean="0">
                <a:effectLst/>
              </a:rPr>
              <a:t>Open the </a:t>
            </a:r>
            <a:r>
              <a:rPr lang="en-CA" sz="2000" dirty="0" err="1" smtClean="0">
                <a:effectLst/>
              </a:rPr>
              <a:t>Subreport</a:t>
            </a:r>
            <a:r>
              <a:rPr lang="en-CA" sz="2000" dirty="0" smtClean="0">
                <a:effectLst/>
              </a:rPr>
              <a:t> Properties dialog box. Set the </a:t>
            </a:r>
            <a:r>
              <a:rPr lang="en-CA" sz="2000" dirty="0" err="1" smtClean="0">
                <a:effectLst/>
              </a:rPr>
              <a:t>subreport</a:t>
            </a:r>
            <a:r>
              <a:rPr lang="en-CA" sz="2000" dirty="0" smtClean="0">
                <a:effectLst/>
              </a:rPr>
              <a:t> to use the </a:t>
            </a:r>
            <a:r>
              <a:rPr lang="en-CA" sz="2000" dirty="0" err="1" smtClean="0">
                <a:effectLst/>
              </a:rPr>
              <a:t>DeliveryDetail</a:t>
            </a:r>
            <a:r>
              <a:rPr lang="en-CA" sz="2000" dirty="0" smtClean="0">
                <a:effectLst/>
              </a:rPr>
              <a:t> report.</a:t>
            </a:r>
          </a:p>
          <a:p>
            <a:pPr marL="1371600" lvl="2" indent="-457200">
              <a:lnSpc>
                <a:spcPct val="85000"/>
              </a:lnSpc>
              <a:spcBef>
                <a:spcPct val="10000"/>
              </a:spcBef>
              <a:buFont typeface="Wingdings" pitchFamily="2" charset="2"/>
              <a:buAutoNum type="arabicPeriod" startAt="13"/>
            </a:pPr>
            <a:r>
              <a:rPr lang="en-CA" sz="2000" dirty="0" smtClean="0">
                <a:effectLst/>
              </a:rPr>
              <a:t>Select the Parameters page and configure it as follows:</a:t>
            </a:r>
          </a:p>
          <a:p>
            <a:pPr marL="1371600" lvl="2" indent="-457200">
              <a:lnSpc>
                <a:spcPct val="85000"/>
              </a:lnSpc>
              <a:spcBef>
                <a:spcPct val="10000"/>
              </a:spcBef>
              <a:buFont typeface="Wingdings" pitchFamily="2" charset="2"/>
              <a:buAutoNum type="arabicPeriod" startAt="13"/>
            </a:pPr>
            <a:endParaRPr lang="en-CA" sz="2000" dirty="0" smtClean="0">
              <a:effectLst/>
            </a:endParaRPr>
          </a:p>
          <a:p>
            <a:pPr marL="1371600" lvl="2" indent="-457200">
              <a:lnSpc>
                <a:spcPct val="85000"/>
              </a:lnSpc>
              <a:spcBef>
                <a:spcPct val="10000"/>
              </a:spcBef>
              <a:buFont typeface="Wingdings" pitchFamily="2" charset="2"/>
              <a:buAutoNum type="arabicPeriod" startAt="13"/>
            </a:pPr>
            <a:endParaRPr lang="en-CA" sz="2000" dirty="0" smtClean="0">
              <a:effectLst/>
            </a:endParaRPr>
          </a:p>
          <a:p>
            <a:pPr marL="1371600" lvl="2" indent="-457200">
              <a:lnSpc>
                <a:spcPct val="85000"/>
              </a:lnSpc>
              <a:spcBef>
                <a:spcPct val="10000"/>
              </a:spcBef>
              <a:buFont typeface="Wingdings" pitchFamily="2" charset="2"/>
              <a:buAutoNum type="arabicPeriod" startAt="18"/>
            </a:pPr>
            <a:r>
              <a:rPr lang="en-CA" sz="2000" dirty="0" smtClean="0">
                <a:effectLst/>
              </a:rPr>
              <a:t>Click OK to exit the </a:t>
            </a:r>
            <a:r>
              <a:rPr lang="en-CA" sz="2000" dirty="0" err="1" smtClean="0">
                <a:effectLst/>
              </a:rPr>
              <a:t>Subreport</a:t>
            </a:r>
            <a:r>
              <a:rPr lang="en-CA" sz="2000" dirty="0" smtClean="0">
                <a:effectLst/>
              </a:rPr>
              <a:t> Parameters dialog box.</a:t>
            </a:r>
          </a:p>
          <a:p>
            <a:pPr marL="1371600" lvl="2" indent="-457200">
              <a:lnSpc>
                <a:spcPct val="85000"/>
              </a:lnSpc>
              <a:spcBef>
                <a:spcPct val="10000"/>
              </a:spcBef>
              <a:buFont typeface="Wingdings" pitchFamily="2" charset="2"/>
              <a:buAutoNum type="arabicPeriod" startAt="18"/>
            </a:pPr>
            <a:r>
              <a:rPr lang="en-CA" sz="2000" dirty="0" smtClean="0">
                <a:effectLst/>
              </a:rPr>
              <a:t>Click the gray box to the left of the row containing the </a:t>
            </a:r>
            <a:r>
              <a:rPr lang="en-CA" sz="2000" dirty="0" err="1" smtClean="0">
                <a:effectLst/>
              </a:rPr>
              <a:t>subreport</a:t>
            </a:r>
            <a:r>
              <a:rPr lang="en-CA" sz="2000" dirty="0" smtClean="0">
                <a:effectLst/>
              </a:rPr>
              <a:t>. Modify the following properties for this table row using the Properties window:</a:t>
            </a:r>
          </a:p>
          <a:p>
            <a:pPr marL="1371600" lvl="2" indent="-457200">
              <a:lnSpc>
                <a:spcPct val="85000"/>
              </a:lnSpc>
              <a:spcBef>
                <a:spcPct val="10000"/>
              </a:spcBef>
              <a:buFont typeface="Wingdings" pitchFamily="2" charset="2"/>
              <a:buAutoNum type="arabicPeriod" startAt="18"/>
            </a:pPr>
            <a:endParaRPr lang="en-CA" sz="2000" dirty="0" smtClean="0">
              <a:effectLst/>
            </a:endParaRPr>
          </a:p>
          <a:p>
            <a:pPr marL="1371600" lvl="2" indent="-457200">
              <a:lnSpc>
                <a:spcPct val="85000"/>
              </a:lnSpc>
              <a:spcBef>
                <a:spcPct val="10000"/>
              </a:spcBef>
              <a:buFont typeface="Wingdings" pitchFamily="2" charset="2"/>
              <a:buAutoNum type="arabicPeriod" startAt="18"/>
            </a:pPr>
            <a:endParaRPr lang="en-CA" sz="2000" dirty="0" smtClean="0">
              <a:effectLst/>
            </a:endParaRPr>
          </a:p>
          <a:p>
            <a:pPr marL="1371600" lvl="2" indent="-457200">
              <a:lnSpc>
                <a:spcPct val="85000"/>
              </a:lnSpc>
              <a:spcBef>
                <a:spcPct val="10000"/>
              </a:spcBef>
            </a:pPr>
            <a:endParaRPr lang="en-CA" sz="2000" dirty="0" smtClean="0">
              <a:effectLst/>
            </a:endParaRPr>
          </a:p>
          <a:p>
            <a:pPr marL="1371600" lvl="2" indent="-457200">
              <a:lnSpc>
                <a:spcPct val="83000"/>
              </a:lnSpc>
              <a:spcBef>
                <a:spcPct val="10000"/>
              </a:spcBef>
              <a:buFont typeface="Wingdings" pitchFamily="2" charset="2"/>
              <a:buAutoNum type="arabicPeriod" startAt="20"/>
            </a:pPr>
            <a:r>
              <a:rPr lang="en-CA" sz="2000" dirty="0" smtClean="0">
                <a:effectLst/>
              </a:rPr>
              <a:t>Click the Preview tab. Type </a:t>
            </a:r>
            <a:r>
              <a:rPr lang="en-CA" sz="2000" b="1" dirty="0" smtClean="0">
                <a:effectLst/>
              </a:rPr>
              <a:t>73054 </a:t>
            </a:r>
            <a:r>
              <a:rPr lang="en-CA" sz="2000" dirty="0" smtClean="0">
                <a:effectLst/>
              </a:rPr>
              <a:t>for </a:t>
            </a:r>
            <a:r>
              <a:rPr lang="en-CA" sz="2000" dirty="0" err="1" smtClean="0">
                <a:effectLst/>
              </a:rPr>
              <a:t>InvoiceNumber</a:t>
            </a:r>
            <a:r>
              <a:rPr lang="en-CA" sz="2000" dirty="0" smtClean="0">
                <a:effectLst/>
              </a:rPr>
              <a:t> and click View Report.</a:t>
            </a:r>
          </a:p>
          <a:p>
            <a:pPr marL="1371600" lvl="2" indent="-457200">
              <a:lnSpc>
                <a:spcPct val="83000"/>
              </a:lnSpc>
              <a:spcBef>
                <a:spcPct val="10000"/>
              </a:spcBef>
              <a:buFont typeface="Wingdings" pitchFamily="2" charset="2"/>
              <a:buAutoNum type="arabicPeriod" startAt="20"/>
            </a:pPr>
            <a:r>
              <a:rPr lang="en-CA" sz="2000" dirty="0" smtClean="0">
                <a:effectLst/>
              </a:rPr>
              <a:t>Expand one of the invoice detail entries and observe how the </a:t>
            </a:r>
            <a:r>
              <a:rPr lang="en-CA" sz="2000" dirty="0" err="1" smtClean="0">
                <a:effectLst/>
              </a:rPr>
              <a:t>subreport</a:t>
            </a:r>
            <a:r>
              <a:rPr lang="en-CA" sz="2000" dirty="0" smtClean="0">
                <a:effectLst/>
              </a:rPr>
              <a:t> appears. Select Save All on the toolbar.</a:t>
            </a:r>
          </a:p>
        </p:txBody>
      </p:sp>
      <p:pic>
        <p:nvPicPr>
          <p:cNvPr id="186374" name="Picture 6"/>
          <p:cNvPicPr>
            <a:picLocks noChangeAspect="1" noChangeArrowheads="1"/>
          </p:cNvPicPr>
          <p:nvPr/>
        </p:nvPicPr>
        <p:blipFill>
          <a:blip r:embed="rId2" cstate="print"/>
          <a:srcRect/>
          <a:stretch>
            <a:fillRect/>
          </a:stretch>
        </p:blipFill>
        <p:spPr bwMode="auto">
          <a:xfrm>
            <a:off x="1549399" y="4689765"/>
            <a:ext cx="3855025" cy="757237"/>
          </a:xfrm>
          <a:prstGeom prst="rect">
            <a:avLst/>
          </a:prstGeom>
          <a:noFill/>
          <a:ln w="9525">
            <a:noFill/>
            <a:miter lim="800000"/>
            <a:headEnd/>
            <a:tailEnd/>
          </a:ln>
          <a:effectLst/>
        </p:spPr>
      </p:pic>
      <p:pic>
        <p:nvPicPr>
          <p:cNvPr id="35842" name="Picture 2"/>
          <p:cNvPicPr>
            <a:picLocks noChangeAspect="1" noChangeArrowheads="1"/>
          </p:cNvPicPr>
          <p:nvPr/>
        </p:nvPicPr>
        <p:blipFill>
          <a:blip r:embed="rId3" cstate="print"/>
          <a:srcRect/>
          <a:stretch>
            <a:fillRect/>
          </a:stretch>
        </p:blipFill>
        <p:spPr bwMode="auto">
          <a:xfrm>
            <a:off x="1558635" y="2985655"/>
            <a:ext cx="4695825"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4294967295"/>
          </p:nvPr>
        </p:nvSpPr>
        <p:spPr>
          <a:xfrm>
            <a:off x="85725" y="34635"/>
            <a:ext cx="8991600" cy="7010400"/>
          </a:xfrm>
          <a:noFill/>
          <a:ln/>
        </p:spPr>
        <p:txBody>
          <a:bodyPr/>
          <a:lstStyle/>
          <a:p>
            <a:pPr marL="609600" indent="-609600" eaLnBrk="1" hangingPunct="1">
              <a:lnSpc>
                <a:spcPct val="85000"/>
              </a:lnSpc>
              <a:spcBef>
                <a:spcPct val="10000"/>
              </a:spcBef>
            </a:pPr>
            <a:r>
              <a:rPr lang="en-US" sz="2400" b="1" dirty="0" smtClean="0">
                <a:effectLst/>
              </a:rPr>
              <a:t>Exercise 7</a:t>
            </a:r>
          </a:p>
          <a:p>
            <a:pPr marL="990600" lvl="1" indent="-533400">
              <a:lnSpc>
                <a:spcPct val="85000"/>
              </a:lnSpc>
              <a:spcBef>
                <a:spcPct val="10000"/>
              </a:spcBef>
            </a:pPr>
            <a:r>
              <a:rPr lang="en-CA" sz="2100" b="1" dirty="0" smtClean="0">
                <a:effectLst/>
              </a:rPr>
              <a:t>Invoice Report, Task 3: Improve PDF Export</a:t>
            </a:r>
            <a:endParaRPr lang="en-US" sz="2100" b="1" dirty="0" smtClean="0">
              <a:effectLst/>
            </a:endParaRPr>
          </a:p>
          <a:p>
            <a:pPr marL="1371600" lvl="2" indent="-457200">
              <a:lnSpc>
                <a:spcPct val="85000"/>
              </a:lnSpc>
              <a:spcBef>
                <a:spcPct val="10000"/>
              </a:spcBef>
              <a:buFont typeface="+mj-lt"/>
              <a:buAutoNum type="arabicPeriod"/>
            </a:pPr>
            <a:r>
              <a:rPr lang="en-CA" sz="1850" dirty="0" smtClean="0">
                <a:effectLst/>
              </a:rPr>
              <a:t>Click the Export drop-down button</a:t>
            </a:r>
          </a:p>
          <a:p>
            <a:pPr marL="1371600" lvl="2" indent="-457200">
              <a:lnSpc>
                <a:spcPct val="85000"/>
              </a:lnSpc>
              <a:spcBef>
                <a:spcPct val="10000"/>
              </a:spcBef>
              <a:buFont typeface="Wingdings" pitchFamily="2" charset="2"/>
              <a:buAutoNum type="arabicPeriod"/>
            </a:pPr>
            <a:r>
              <a:rPr lang="en-CA" sz="1850" dirty="0" smtClean="0">
                <a:effectLst/>
              </a:rPr>
              <a:t>Save the resulting PDF file, and open it with Adobe Reader. The PDF format does not support the drilldown activity, so we are not able to view the detail of any of the invoices. It would be helpful to have the invoice detail expanded when the report is exported to a PDF file.</a:t>
            </a:r>
          </a:p>
          <a:p>
            <a:pPr marL="1371600" lvl="2" indent="-457200">
              <a:lnSpc>
                <a:spcPct val="85000"/>
              </a:lnSpc>
              <a:spcBef>
                <a:spcPct val="10000"/>
              </a:spcBef>
              <a:buFont typeface="Wingdings" pitchFamily="2" charset="2"/>
              <a:buAutoNum type="arabicPeriod"/>
            </a:pPr>
            <a:r>
              <a:rPr lang="en-CA" sz="1850" dirty="0" smtClean="0">
                <a:effectLst/>
              </a:rPr>
              <a:t>Close Adobe Reader and delete the PDF file.</a:t>
            </a:r>
          </a:p>
          <a:p>
            <a:pPr marL="1371600" lvl="2" indent="-457200">
              <a:lnSpc>
                <a:spcPct val="85000"/>
              </a:lnSpc>
              <a:spcBef>
                <a:spcPct val="10000"/>
              </a:spcBef>
              <a:buFont typeface="Wingdings" pitchFamily="2" charset="2"/>
              <a:buAutoNum type="arabicPeriod"/>
            </a:pPr>
            <a:r>
              <a:rPr lang="en-CA" sz="1850" dirty="0" smtClean="0">
                <a:effectLst/>
              </a:rPr>
              <a:t>Back in the report authoring environment, return to Design mode.</a:t>
            </a:r>
          </a:p>
          <a:p>
            <a:pPr marL="1371600" lvl="2" indent="-457200">
              <a:lnSpc>
                <a:spcPct val="85000"/>
              </a:lnSpc>
              <a:spcBef>
                <a:spcPct val="10000"/>
              </a:spcBef>
              <a:buFont typeface="Wingdings" pitchFamily="2" charset="2"/>
              <a:buAutoNum type="arabicPeriod"/>
            </a:pPr>
            <a:r>
              <a:rPr lang="en-CA" sz="1850" dirty="0" smtClean="0">
                <a:effectLst/>
              </a:rPr>
              <a:t>Click anywhere in the table </a:t>
            </a:r>
            <a:r>
              <a:rPr lang="en-CA" sz="1850" dirty="0" err="1" smtClean="0">
                <a:effectLst/>
              </a:rPr>
              <a:t>tablix</a:t>
            </a:r>
            <a:r>
              <a:rPr lang="en-CA" sz="1850" dirty="0" smtClean="0">
                <a:effectLst/>
              </a:rPr>
              <a:t> on the report.</a:t>
            </a:r>
          </a:p>
          <a:p>
            <a:pPr marL="1371600" lvl="2" indent="-457200">
              <a:lnSpc>
                <a:spcPct val="85000"/>
              </a:lnSpc>
              <a:spcBef>
                <a:spcPct val="10000"/>
              </a:spcBef>
              <a:buFont typeface="Wingdings" pitchFamily="2" charset="2"/>
              <a:buAutoNum type="arabicPeriod"/>
            </a:pPr>
            <a:r>
              <a:rPr lang="en-CA" sz="1850" dirty="0" smtClean="0">
                <a:effectLst/>
              </a:rPr>
              <a:t>Click the gray box to the left of the row containing the </a:t>
            </a:r>
            <a:r>
              <a:rPr lang="en-CA" sz="1850" dirty="0" err="1" smtClean="0">
                <a:effectLst/>
              </a:rPr>
              <a:t>subreport</a:t>
            </a:r>
            <a:r>
              <a:rPr lang="en-CA" sz="1850" dirty="0" smtClean="0">
                <a:effectLst/>
              </a:rPr>
              <a:t>. Replace the value for the Hidden property with the following expression:</a:t>
            </a:r>
          </a:p>
          <a:p>
            <a:pPr marL="1371600" lvl="2" indent="-457200">
              <a:lnSpc>
                <a:spcPct val="85000"/>
              </a:lnSpc>
              <a:spcBef>
                <a:spcPct val="10000"/>
              </a:spcBef>
              <a:buNone/>
            </a:pPr>
            <a:r>
              <a:rPr lang="en-CA" sz="2000" dirty="0" smtClean="0">
                <a:effectLst/>
              </a:rPr>
              <a:t>	</a:t>
            </a:r>
            <a:r>
              <a:rPr lang="en-CA" sz="1700" dirty="0" smtClean="0">
                <a:effectLst/>
                <a:latin typeface="Courier New" pitchFamily="49" charset="0"/>
                <a:cs typeface="Courier New" pitchFamily="49" charset="0"/>
              </a:rPr>
              <a:t>=IIF(</a:t>
            </a:r>
            <a:r>
              <a:rPr lang="en-CA" sz="1700" dirty="0" err="1" smtClean="0">
                <a:effectLst/>
                <a:latin typeface="Courier New" pitchFamily="49" charset="0"/>
                <a:cs typeface="Courier New" pitchFamily="49" charset="0"/>
              </a:rPr>
              <a:t>Globals!RenderFormat.Name</a:t>
            </a:r>
            <a:r>
              <a:rPr lang="en-CA" sz="1700" dirty="0" smtClean="0">
                <a:effectLst/>
                <a:latin typeface="Courier New" pitchFamily="49" charset="0"/>
                <a:cs typeface="Courier New" pitchFamily="49" charset="0"/>
              </a:rPr>
              <a:t>="PDF", False, True)</a:t>
            </a:r>
          </a:p>
          <a:p>
            <a:pPr marL="1371600" lvl="2" indent="-457200">
              <a:lnSpc>
                <a:spcPct val="85000"/>
              </a:lnSpc>
              <a:spcBef>
                <a:spcPct val="10000"/>
              </a:spcBef>
              <a:buFont typeface="+mj-lt"/>
              <a:buAutoNum type="arabicPeriod" startAt="7"/>
            </a:pPr>
            <a:r>
              <a:rPr lang="en-CA" sz="1850" dirty="0" smtClean="0">
                <a:effectLst/>
              </a:rPr>
              <a:t>Right-click outside the report body but inside the layout area. Select Report Properties from the context menu. The Report Properties dialog box appears.</a:t>
            </a:r>
          </a:p>
          <a:p>
            <a:pPr marL="1371600" lvl="2" indent="-457200">
              <a:lnSpc>
                <a:spcPct val="85000"/>
              </a:lnSpc>
              <a:spcBef>
                <a:spcPct val="10000"/>
              </a:spcBef>
              <a:buFont typeface="Wingdings" pitchFamily="2" charset="2"/>
              <a:buAutoNum type="arabicPeriod" startAt="7"/>
            </a:pPr>
            <a:r>
              <a:rPr lang="en-CA" sz="1850" dirty="0" smtClean="0">
                <a:effectLst/>
              </a:rPr>
              <a:t>Preview/Run the report. Type 73054 for </a:t>
            </a:r>
            <a:r>
              <a:rPr lang="en-CA" sz="1850" dirty="0" err="1" smtClean="0">
                <a:effectLst/>
              </a:rPr>
              <a:t>InvoiceNumber</a:t>
            </a:r>
            <a:r>
              <a:rPr lang="en-CA" sz="1850" dirty="0" smtClean="0">
                <a:effectLst/>
              </a:rPr>
              <a:t>, and click View Report. The invoice detail is initially hidden when the report is viewed in the authoring environment.</a:t>
            </a:r>
          </a:p>
          <a:p>
            <a:pPr marL="1371600" lvl="2" indent="-457200">
              <a:lnSpc>
                <a:spcPct val="85000"/>
              </a:lnSpc>
              <a:spcBef>
                <a:spcPct val="10000"/>
              </a:spcBef>
              <a:buFont typeface="Wingdings" pitchFamily="2" charset="2"/>
              <a:buAutoNum type="arabicPeriod" startAt="7"/>
            </a:pPr>
            <a:r>
              <a:rPr lang="en-CA" sz="1850" dirty="0" smtClean="0">
                <a:effectLst/>
              </a:rPr>
              <a:t>Click the Export drop-down button, and select PDF from the drop-down menu.</a:t>
            </a:r>
          </a:p>
          <a:p>
            <a:pPr marL="1371600" lvl="2" indent="-457200">
              <a:lnSpc>
                <a:spcPct val="85000"/>
              </a:lnSpc>
              <a:spcBef>
                <a:spcPct val="10000"/>
              </a:spcBef>
              <a:buFont typeface="Wingdings" pitchFamily="2" charset="2"/>
              <a:buAutoNum type="arabicPeriod" startAt="7"/>
            </a:pPr>
            <a:r>
              <a:rPr lang="en-CA" sz="1850" dirty="0" smtClean="0">
                <a:effectLst/>
              </a:rPr>
              <a:t>Save the resulting PDF file, and open it with Adobe Reader. The invoice detail is not hidden when the rendering format is PDF.</a:t>
            </a:r>
          </a:p>
          <a:p>
            <a:pPr marL="1371600" lvl="2" indent="-457200">
              <a:lnSpc>
                <a:spcPct val="85000"/>
              </a:lnSpc>
              <a:spcBef>
                <a:spcPct val="10000"/>
              </a:spcBef>
              <a:buFont typeface="Wingdings" pitchFamily="2" charset="2"/>
              <a:buAutoNum type="arabicPeriod" startAt="7"/>
            </a:pPr>
            <a:r>
              <a:rPr lang="en-CA" sz="1850" dirty="0" smtClean="0">
                <a:effectLst/>
              </a:rPr>
              <a:t>Close Adobe Reader and delete the PDF file.</a:t>
            </a:r>
          </a:p>
          <a:p>
            <a:pPr marL="1371600" lvl="2" indent="-457200">
              <a:lnSpc>
                <a:spcPct val="85000"/>
              </a:lnSpc>
              <a:spcBef>
                <a:spcPct val="10000"/>
              </a:spcBef>
              <a:buFont typeface="Wingdings" pitchFamily="2" charset="2"/>
              <a:buAutoNum type="arabicPeriod" startAt="7"/>
            </a:pPr>
            <a:r>
              <a:rPr lang="en-CA" sz="1850" dirty="0" smtClean="0">
                <a:effectLst/>
              </a:rPr>
              <a:t>Save the report.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553200"/>
          </a:xfrm>
        </p:spPr>
        <p:txBody>
          <a:bodyPr/>
          <a:lstStyle/>
          <a:p>
            <a:pPr eaLnBrk="1" hangingPunct="1">
              <a:lnSpc>
                <a:spcPct val="80000"/>
              </a:lnSpc>
            </a:pPr>
            <a:r>
              <a:rPr lang="en-CA" b="1" smtClean="0">
                <a:effectLst/>
              </a:rPr>
              <a:t>Interacting with Reports</a:t>
            </a:r>
            <a:endParaRPr lang="en-CA" sz="3600" b="1" smtClean="0"/>
          </a:p>
          <a:p>
            <a:pPr lvl="1">
              <a:lnSpc>
                <a:spcPct val="80000"/>
              </a:lnSpc>
            </a:pPr>
            <a:r>
              <a:rPr lang="en-CA" smtClean="0">
                <a:effectLst/>
              </a:rPr>
              <a:t>In many cases, your reports can be much more effective when users can view them electronically. Reporting Services offers a number of options for enabling the user to interact with the reports when viewed in this way. </a:t>
            </a:r>
          </a:p>
          <a:p>
            <a:pPr lvl="1">
              <a:lnSpc>
                <a:spcPct val="80000"/>
              </a:lnSpc>
            </a:pPr>
            <a:r>
              <a:rPr lang="en-CA" smtClean="0">
                <a:effectLst/>
              </a:rPr>
              <a:t>We have already seen several examples of drilldown interactivity. This type of interactivity hides detail information until it is needed by the user.</a:t>
            </a:r>
          </a:p>
          <a:p>
            <a:pPr lvl="1">
              <a:lnSpc>
                <a:spcPct val="80000"/>
              </a:lnSpc>
            </a:pPr>
            <a:r>
              <a:rPr lang="en-CA" smtClean="0">
                <a:effectLst/>
              </a:rPr>
              <a:t>In this section, we will learn additional methods for navigating within reports and even moving between reports. We will also see how to link a report to Internet content. </a:t>
            </a:r>
          </a:p>
          <a:p>
            <a:pPr lvl="1">
              <a:lnSpc>
                <a:spcPct val="80000"/>
              </a:lnSpc>
            </a:pPr>
            <a:r>
              <a:rPr lang="en-CA" smtClean="0">
                <a:effectLst/>
              </a:rPr>
              <a:t>Finally, we will look at a way for the report to interact with the user by always keeping its data current.</a:t>
            </a:r>
            <a:endParaRPr lang="en-CA"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4" y="76200"/>
            <a:ext cx="9058276" cy="6705600"/>
          </a:xfrm>
        </p:spPr>
        <p:txBody>
          <a:bodyPr/>
          <a:lstStyle/>
          <a:p>
            <a:pPr marL="609600" indent="-609600" eaLnBrk="1" hangingPunct="1">
              <a:lnSpc>
                <a:spcPct val="88000"/>
              </a:lnSpc>
              <a:spcBef>
                <a:spcPct val="10000"/>
              </a:spcBef>
            </a:pPr>
            <a:r>
              <a:rPr lang="en-CA" b="1" dirty="0" smtClean="0">
                <a:effectLst/>
              </a:rPr>
              <a:t>The Invoice Front-End Report</a:t>
            </a:r>
          </a:p>
          <a:p>
            <a:pPr marL="1009650" lvl="1" indent="-609600" eaLnBrk="1" hangingPunct="1">
              <a:lnSpc>
                <a:spcPct val="88000"/>
              </a:lnSpc>
              <a:spcBef>
                <a:spcPct val="10000"/>
              </a:spcBef>
            </a:pPr>
            <a:r>
              <a:rPr lang="en-US" sz="2000" b="1" dirty="0" smtClean="0">
                <a:effectLst/>
              </a:rPr>
              <a:t>Features Highlighted</a:t>
            </a:r>
          </a:p>
          <a:p>
            <a:pPr marL="1371600" lvl="2" indent="-457200">
              <a:lnSpc>
                <a:spcPct val="90000"/>
              </a:lnSpc>
            </a:pPr>
            <a:r>
              <a:rPr lang="en-CA" sz="1900" dirty="0" smtClean="0">
                <a:effectLst/>
              </a:rPr>
              <a:t>Using drill-through navigation to move between reports</a:t>
            </a:r>
          </a:p>
          <a:p>
            <a:pPr marL="1371600" lvl="2" indent="-457200">
              <a:lnSpc>
                <a:spcPct val="90000"/>
              </a:lnSpc>
            </a:pPr>
            <a:r>
              <a:rPr lang="en-CA" sz="1900" dirty="0" smtClean="0">
                <a:effectLst/>
              </a:rPr>
              <a:t>Using the document map to navigate within a report</a:t>
            </a:r>
          </a:p>
          <a:p>
            <a:pPr marL="1371600" lvl="2" indent="-457200">
              <a:lnSpc>
                <a:spcPct val="90000"/>
              </a:lnSpc>
            </a:pPr>
            <a:r>
              <a:rPr lang="en-CA" sz="1900" dirty="0" smtClean="0">
                <a:effectLst/>
              </a:rPr>
              <a:t>Using bookmarks to navigate within a report</a:t>
            </a:r>
          </a:p>
          <a:p>
            <a:pPr marL="1371600" lvl="2" indent="-457200">
              <a:lnSpc>
                <a:spcPct val="90000"/>
              </a:lnSpc>
            </a:pPr>
            <a:r>
              <a:rPr lang="en-CA" sz="1900" dirty="0" smtClean="0">
                <a:effectLst/>
              </a:rPr>
              <a:t>Using links to navigate to Internet content</a:t>
            </a:r>
          </a:p>
          <a:p>
            <a:pPr marL="1371600" lvl="2" indent="-457200">
              <a:lnSpc>
                <a:spcPct val="90000"/>
              </a:lnSpc>
            </a:pPr>
            <a:r>
              <a:rPr lang="en-CA" sz="1900" dirty="0" smtClean="0">
                <a:effectLst/>
              </a:rPr>
              <a:t>Using the page name property and built-in field</a:t>
            </a:r>
          </a:p>
          <a:p>
            <a:pPr marL="1371600" lvl="2" indent="-457200">
              <a:lnSpc>
                <a:spcPct val="90000"/>
              </a:lnSpc>
            </a:pPr>
            <a:r>
              <a:rPr lang="en-CA" sz="1900" dirty="0" smtClean="0">
                <a:effectLst/>
              </a:rPr>
              <a:t>Exporting to Excel</a:t>
            </a:r>
          </a:p>
          <a:p>
            <a:pPr marL="1009650" lvl="1" indent="-609600">
              <a:lnSpc>
                <a:spcPct val="90000"/>
              </a:lnSpc>
            </a:pPr>
            <a:r>
              <a:rPr lang="en-US" sz="2000" b="1" dirty="0" smtClean="0">
                <a:effectLst/>
              </a:rPr>
              <a:t>Business Need - </a:t>
            </a:r>
            <a:r>
              <a:rPr lang="en-CA" sz="1900" dirty="0" smtClean="0">
                <a:effectLst/>
              </a:rPr>
              <a:t>The Galactic Delivery Services accounting department is pleased with the Invoice Report. They would now like a front end to make the Invoice Report easier to use. The front-end report should list all invoices by customer and let the user click an invoice to see the complete Invoice Report. The front end should have each customer start on a new page. In addition, the front end should provide a quick way to navigate to the page for a particular customer, and a way to move from a customer to the page for its parent company. Finally, the front end should include a link to the customer’s website for further information on the customer.</a:t>
            </a:r>
          </a:p>
          <a:p>
            <a:pPr marL="1009650" lvl="1" indent="-609600">
              <a:lnSpc>
                <a:spcPct val="90000"/>
              </a:lnSpc>
            </a:pPr>
            <a:r>
              <a:rPr lang="en-US" sz="2000" b="1" dirty="0" smtClean="0">
                <a:effectLst/>
              </a:rPr>
              <a:t>Task Overview</a:t>
            </a:r>
          </a:p>
          <a:p>
            <a:pPr marL="1371600" lvl="2" indent="-457200">
              <a:lnSpc>
                <a:spcPct val="90000"/>
              </a:lnSpc>
              <a:buFont typeface="Wingdings" pitchFamily="2" charset="2"/>
              <a:buAutoNum type="arabicPeriod"/>
            </a:pPr>
            <a:r>
              <a:rPr lang="en-CA" sz="1800" dirty="0" smtClean="0">
                <a:effectLst/>
              </a:rPr>
              <a:t>Create a New Report, Create a Dataset, and Populate the Report Layout.</a:t>
            </a:r>
          </a:p>
          <a:p>
            <a:pPr marL="1371600" lvl="2" indent="-457200">
              <a:lnSpc>
                <a:spcPct val="90000"/>
              </a:lnSpc>
              <a:buFont typeface="Wingdings" pitchFamily="2" charset="2"/>
              <a:buAutoNum type="arabicPeriod"/>
            </a:pPr>
            <a:r>
              <a:rPr lang="en-CA" sz="1850" dirty="0" smtClean="0">
                <a:effectLst/>
              </a:rPr>
              <a:t>Add the Navigation.</a:t>
            </a:r>
          </a:p>
          <a:p>
            <a:pPr marL="1371600" lvl="2" indent="-457200">
              <a:lnSpc>
                <a:spcPct val="90000"/>
              </a:lnSpc>
              <a:buFont typeface="Wingdings" pitchFamily="2" charset="2"/>
              <a:buAutoNum type="arabicPeriod"/>
            </a:pPr>
            <a:r>
              <a:rPr lang="en-CA" sz="1850" dirty="0" smtClean="0">
                <a:effectLst/>
              </a:rPr>
              <a:t>Improve Excel Export</a:t>
            </a:r>
            <a:endParaRPr lang="en-US" sz="1850" dirty="0" smtClean="0">
              <a:effectLs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4294967295"/>
          </p:nvPr>
        </p:nvSpPr>
        <p:spPr>
          <a:xfrm>
            <a:off x="85725" y="76200"/>
            <a:ext cx="8991600" cy="7010400"/>
          </a:xfrm>
          <a:noFill/>
          <a:ln/>
        </p:spPr>
        <p:txBody>
          <a:bodyPr/>
          <a:lstStyle/>
          <a:p>
            <a:pPr marL="609600" indent="-609600" eaLnBrk="1" hangingPunct="1">
              <a:lnSpc>
                <a:spcPct val="83000"/>
              </a:lnSpc>
              <a:spcBef>
                <a:spcPct val="10000"/>
              </a:spcBef>
            </a:pPr>
            <a:r>
              <a:rPr lang="en-US" sz="2400" b="1" dirty="0" smtClean="0">
                <a:effectLst/>
              </a:rPr>
              <a:t>Exercise 8</a:t>
            </a:r>
          </a:p>
          <a:p>
            <a:pPr marL="990600" lvl="1" indent="-533400">
              <a:lnSpc>
                <a:spcPct val="83000"/>
              </a:lnSpc>
              <a:spcBef>
                <a:spcPct val="10000"/>
              </a:spcBef>
            </a:pPr>
            <a:r>
              <a:rPr lang="en-CA" sz="2000" b="1" dirty="0" smtClean="0">
                <a:effectLst/>
              </a:rPr>
              <a:t>Invoice Front-End Report, Task 1: Create a New Report, Create a Dataset, and Populate the Report Layout</a:t>
            </a:r>
            <a:endParaRPr lang="en-US" sz="2000" b="1" dirty="0" smtClean="0">
              <a:effectLst/>
            </a:endParaRPr>
          </a:p>
          <a:p>
            <a:pPr marL="1371600" lvl="2" indent="-457200">
              <a:lnSpc>
                <a:spcPct val="90000"/>
              </a:lnSpc>
              <a:spcBef>
                <a:spcPct val="10000"/>
              </a:spcBef>
              <a:buFont typeface="Wingdings" pitchFamily="2" charset="2"/>
              <a:buAutoNum type="arabicPeriod"/>
            </a:pPr>
            <a:r>
              <a:rPr lang="en-CA" sz="1900" dirty="0" smtClean="0">
                <a:effectLst/>
              </a:rPr>
              <a:t>Reopen the Chapter09 project, if it was closed.</a:t>
            </a:r>
          </a:p>
          <a:p>
            <a:pPr marL="1371600" lvl="2" indent="-457200">
              <a:lnSpc>
                <a:spcPct val="90000"/>
              </a:lnSpc>
              <a:spcBef>
                <a:spcPct val="10000"/>
              </a:spcBef>
              <a:buFont typeface="Wingdings" pitchFamily="2" charset="2"/>
              <a:buAutoNum type="arabicPeriod"/>
            </a:pPr>
            <a:r>
              <a:rPr lang="en-CA" sz="1900" dirty="0" smtClean="0">
                <a:effectLst/>
              </a:rPr>
              <a:t>Create a new report called </a:t>
            </a:r>
            <a:r>
              <a:rPr lang="en-CA" sz="1900" dirty="0" err="1" smtClean="0">
                <a:effectLst/>
              </a:rPr>
              <a:t>FrontEnd</a:t>
            </a:r>
            <a:r>
              <a:rPr lang="en-CA" sz="1900" dirty="0" smtClean="0">
                <a:effectLst/>
              </a:rPr>
              <a:t> using the </a:t>
            </a:r>
            <a:r>
              <a:rPr lang="en-CA" sz="1900" dirty="0" err="1" smtClean="0">
                <a:effectLst/>
              </a:rPr>
              <a:t>GDSReport</a:t>
            </a:r>
            <a:r>
              <a:rPr lang="en-CA" sz="1900" dirty="0" smtClean="0">
                <a:effectLst/>
              </a:rPr>
              <a:t> template.</a:t>
            </a:r>
          </a:p>
          <a:p>
            <a:pPr marL="1371600" lvl="2" indent="-457200">
              <a:lnSpc>
                <a:spcPct val="90000"/>
              </a:lnSpc>
              <a:spcBef>
                <a:spcPct val="10000"/>
              </a:spcBef>
              <a:buFont typeface="Wingdings" pitchFamily="2" charset="2"/>
              <a:buAutoNum type="arabicPeriod"/>
            </a:pPr>
            <a:r>
              <a:rPr lang="en-CA" sz="1900" dirty="0" smtClean="0">
                <a:effectLst/>
              </a:rPr>
              <a:t>Create a new data source called Galactic that references the Galactic shared data source.</a:t>
            </a:r>
          </a:p>
          <a:p>
            <a:pPr marL="1371600" lvl="2" indent="-457200">
              <a:lnSpc>
                <a:spcPct val="90000"/>
              </a:lnSpc>
              <a:spcBef>
                <a:spcPct val="10000"/>
              </a:spcBef>
              <a:buFont typeface="Wingdings" pitchFamily="2" charset="2"/>
              <a:buAutoNum type="arabicPeriod"/>
            </a:pPr>
            <a:r>
              <a:rPr lang="en-CA" sz="1900" dirty="0" smtClean="0">
                <a:effectLst/>
              </a:rPr>
              <a:t>Create a new dataset called </a:t>
            </a:r>
            <a:r>
              <a:rPr lang="en-CA" sz="1900" dirty="0" err="1" smtClean="0">
                <a:effectLst/>
              </a:rPr>
              <a:t>CustomerInvoices</a:t>
            </a:r>
            <a:r>
              <a:rPr lang="en-CA" sz="1900" dirty="0" smtClean="0">
                <a:effectLst/>
              </a:rPr>
              <a:t> that calls the </a:t>
            </a:r>
            <a:r>
              <a:rPr lang="en-CA" sz="1900" dirty="0" err="1" smtClean="0">
                <a:effectLst/>
              </a:rPr>
              <a:t>stp_CustomerInvoices</a:t>
            </a:r>
            <a:r>
              <a:rPr lang="en-CA" sz="1900" dirty="0" smtClean="0">
                <a:effectLst/>
              </a:rPr>
              <a:t> stored procedure.</a:t>
            </a:r>
          </a:p>
          <a:p>
            <a:pPr marL="1371600" lvl="2" indent="-457200">
              <a:lnSpc>
                <a:spcPct val="90000"/>
              </a:lnSpc>
              <a:spcBef>
                <a:spcPct val="10000"/>
              </a:spcBef>
              <a:buFont typeface="Wingdings" pitchFamily="2" charset="2"/>
              <a:buAutoNum type="arabicPeriod"/>
            </a:pPr>
            <a:r>
              <a:rPr lang="en-CA" sz="1900" dirty="0" smtClean="0">
                <a:effectLst/>
              </a:rPr>
              <a:t>Use the table template to place a </a:t>
            </a:r>
            <a:r>
              <a:rPr lang="en-CA" sz="1900" dirty="0" err="1" smtClean="0">
                <a:effectLst/>
              </a:rPr>
              <a:t>tablix</a:t>
            </a:r>
            <a:r>
              <a:rPr lang="en-CA" sz="1900" dirty="0" smtClean="0">
                <a:effectLst/>
              </a:rPr>
              <a:t> onto the report body.</a:t>
            </a:r>
          </a:p>
          <a:p>
            <a:pPr marL="1371600" lvl="2" indent="-457200">
              <a:lnSpc>
                <a:spcPct val="90000"/>
              </a:lnSpc>
              <a:spcBef>
                <a:spcPct val="10000"/>
              </a:spcBef>
              <a:buFont typeface="Wingdings" pitchFamily="2" charset="2"/>
              <a:buAutoNum type="arabicPeriod"/>
            </a:pPr>
            <a:r>
              <a:rPr lang="en-CA" sz="1900" dirty="0" smtClean="0">
                <a:effectLst/>
              </a:rPr>
              <a:t>Select the </a:t>
            </a:r>
            <a:r>
              <a:rPr lang="en-CA" sz="1900" dirty="0" err="1" smtClean="0">
                <a:effectLst/>
              </a:rPr>
              <a:t>InvoiceNumber</a:t>
            </a:r>
            <a:r>
              <a:rPr lang="en-CA" sz="1900" dirty="0" smtClean="0">
                <a:effectLst/>
              </a:rPr>
              <a:t>, </a:t>
            </a:r>
            <a:r>
              <a:rPr lang="en-CA" sz="1900" dirty="0" err="1" smtClean="0">
                <a:effectLst/>
              </a:rPr>
              <a:t>InvoiceDate</a:t>
            </a:r>
            <a:r>
              <a:rPr lang="en-CA" sz="1900" dirty="0" smtClean="0">
                <a:effectLst/>
              </a:rPr>
              <a:t>, and </a:t>
            </a:r>
            <a:r>
              <a:rPr lang="en-CA" sz="1900" dirty="0" err="1" smtClean="0">
                <a:effectLst/>
              </a:rPr>
              <a:t>TotalAmount</a:t>
            </a:r>
            <a:r>
              <a:rPr lang="en-CA" sz="1900" dirty="0" smtClean="0">
                <a:effectLst/>
              </a:rPr>
              <a:t> fields in the Data row of the table.</a:t>
            </a:r>
          </a:p>
          <a:p>
            <a:pPr marL="1371600" lvl="2" indent="-457200">
              <a:lnSpc>
                <a:spcPct val="90000"/>
              </a:lnSpc>
              <a:spcBef>
                <a:spcPct val="10000"/>
              </a:spcBef>
              <a:buFont typeface="Wingdings" pitchFamily="2" charset="2"/>
              <a:buAutoNum type="arabicPeriod"/>
            </a:pPr>
            <a:r>
              <a:rPr lang="en-CA" sz="1900" dirty="0" smtClean="0">
                <a:effectLst/>
              </a:rPr>
              <a:t>Type the letter </a:t>
            </a:r>
            <a:r>
              <a:rPr lang="en-CA" sz="1900" b="1" dirty="0" smtClean="0">
                <a:effectLst/>
              </a:rPr>
              <a:t>C </a:t>
            </a:r>
            <a:r>
              <a:rPr lang="en-CA" sz="1900" dirty="0" smtClean="0">
                <a:effectLst/>
              </a:rPr>
              <a:t>for the Format property for the text box containing the </a:t>
            </a:r>
            <a:r>
              <a:rPr lang="en-CA" sz="1900" dirty="0" err="1" smtClean="0">
                <a:effectLst/>
              </a:rPr>
              <a:t>TotalAmount</a:t>
            </a:r>
            <a:r>
              <a:rPr lang="en-CA" sz="1900" dirty="0" smtClean="0">
                <a:effectLst/>
              </a:rPr>
              <a:t> field value.</a:t>
            </a:r>
          </a:p>
          <a:p>
            <a:pPr marL="1371600" lvl="2" indent="-457200">
              <a:lnSpc>
                <a:spcPct val="90000"/>
              </a:lnSpc>
              <a:spcBef>
                <a:spcPct val="10000"/>
              </a:spcBef>
              <a:buFont typeface="Wingdings" pitchFamily="2" charset="2"/>
              <a:buAutoNum type="arabicPeriod"/>
            </a:pPr>
            <a:r>
              <a:rPr lang="en-CA" sz="1900" dirty="0" smtClean="0">
                <a:effectLst/>
              </a:rPr>
              <a:t>Delete the table header row.	</a:t>
            </a:r>
          </a:p>
          <a:p>
            <a:pPr marL="1371600" lvl="2" indent="-457200">
              <a:lnSpc>
                <a:spcPct val="90000"/>
              </a:lnSpc>
              <a:spcBef>
                <a:spcPct val="10000"/>
              </a:spcBef>
              <a:buFont typeface="Wingdings" pitchFamily="2" charset="2"/>
              <a:buAutoNum type="arabicPeriod"/>
            </a:pPr>
            <a:r>
              <a:rPr lang="en-CA" sz="1900" dirty="0" smtClean="0">
                <a:effectLst/>
              </a:rPr>
              <a:t>Add a parent group to the table using the </a:t>
            </a:r>
            <a:r>
              <a:rPr lang="en-CA" sz="1900" dirty="0" err="1" smtClean="0">
                <a:effectLst/>
              </a:rPr>
              <a:t>CustomerName</a:t>
            </a:r>
            <a:r>
              <a:rPr lang="en-CA" sz="1900" dirty="0" smtClean="0">
                <a:effectLst/>
              </a:rPr>
              <a:t> as the group expression. The group should have a group header, but not a group footer. Use the Page Breaks page of the Group Properties dialog box to set a page break between each instance of a group.</a:t>
            </a:r>
          </a:p>
          <a:p>
            <a:pPr marL="1371600" lvl="2" indent="-457200">
              <a:lnSpc>
                <a:spcPct val="90000"/>
              </a:lnSpc>
              <a:spcBef>
                <a:spcPct val="10000"/>
              </a:spcBef>
              <a:buFont typeface="Wingdings" pitchFamily="2" charset="2"/>
              <a:buAutoNum type="arabicPeriod"/>
            </a:pPr>
            <a:r>
              <a:rPr lang="en-CA" sz="1900" dirty="0" smtClean="0">
                <a:effectLst/>
              </a:rPr>
              <a:t>Drag the cell containing the </a:t>
            </a:r>
            <a:r>
              <a:rPr lang="en-CA" sz="1900" dirty="0" err="1" smtClean="0">
                <a:effectLst/>
              </a:rPr>
              <a:t>CustomerName</a:t>
            </a:r>
            <a:r>
              <a:rPr lang="en-CA" sz="1900" dirty="0" smtClean="0">
                <a:effectLst/>
              </a:rPr>
              <a:t> field wide enough to contain the customer name without wrapping. Set the </a:t>
            </a:r>
            <a:r>
              <a:rPr lang="en-CA" sz="1900" dirty="0" err="1" smtClean="0">
                <a:effectLst/>
              </a:rPr>
              <a:t>FontWeight</a:t>
            </a:r>
            <a:r>
              <a:rPr lang="en-CA" sz="1900" dirty="0" smtClean="0">
                <a:effectLst/>
              </a:rPr>
              <a:t> property of this cell to Bold.</a:t>
            </a:r>
          </a:p>
          <a:p>
            <a:pPr marL="1371600" lvl="2" indent="-457200">
              <a:lnSpc>
                <a:spcPct val="90000"/>
              </a:lnSpc>
              <a:spcBef>
                <a:spcPct val="10000"/>
              </a:spcBef>
              <a:buFont typeface="Wingdings" pitchFamily="2" charset="2"/>
              <a:buAutoNum type="arabicPeriod"/>
            </a:pPr>
            <a:r>
              <a:rPr lang="en-CA" sz="1900" dirty="0" smtClean="0">
                <a:effectLst/>
              </a:rPr>
              <a:t>Merge the left and center cells in the group header row. Select the </a:t>
            </a:r>
            <a:r>
              <a:rPr lang="en-CA" sz="1900" dirty="0" err="1" smtClean="0">
                <a:effectLst/>
              </a:rPr>
              <a:t>ParentName</a:t>
            </a:r>
            <a:r>
              <a:rPr lang="en-CA" sz="1900" dirty="0" smtClean="0">
                <a:effectLst/>
              </a:rPr>
              <a:t> field in the newly merged cells.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body" idx="4294967295"/>
          </p:nvPr>
        </p:nvSpPr>
        <p:spPr>
          <a:xfrm>
            <a:off x="85725" y="76200"/>
            <a:ext cx="8991600" cy="7010400"/>
          </a:xfrm>
          <a:noFill/>
          <a:ln/>
        </p:spPr>
        <p:txBody>
          <a:bodyPr/>
          <a:lstStyle/>
          <a:p>
            <a:pPr marL="609600" indent="-609600" eaLnBrk="1" hangingPunct="1">
              <a:lnSpc>
                <a:spcPct val="83000"/>
              </a:lnSpc>
              <a:spcBef>
                <a:spcPct val="10000"/>
              </a:spcBef>
            </a:pPr>
            <a:r>
              <a:rPr lang="en-US" sz="2400" b="1" dirty="0" smtClean="0">
                <a:effectLst/>
              </a:rPr>
              <a:t>Exercise 8</a:t>
            </a:r>
          </a:p>
          <a:p>
            <a:pPr marL="990600" lvl="1" indent="-533400">
              <a:lnSpc>
                <a:spcPct val="85000"/>
              </a:lnSpc>
              <a:spcBef>
                <a:spcPct val="10000"/>
              </a:spcBef>
            </a:pPr>
            <a:r>
              <a:rPr lang="en-CA" sz="2400" b="1" dirty="0" smtClean="0">
                <a:effectLst/>
              </a:rPr>
              <a:t>Invoice Front-End Report, Task 2: Add the Navigation</a:t>
            </a:r>
            <a:endParaRPr lang="en-US" sz="2000" b="1" dirty="0" smtClean="0">
              <a:effectLst/>
            </a:endParaRPr>
          </a:p>
          <a:p>
            <a:pPr marL="1371600" lvl="2" indent="-457200">
              <a:lnSpc>
                <a:spcPct val="85000"/>
              </a:lnSpc>
              <a:spcBef>
                <a:spcPct val="10000"/>
              </a:spcBef>
              <a:buFont typeface="Wingdings" pitchFamily="2" charset="2"/>
              <a:buAutoNum type="arabicPeriod"/>
            </a:pPr>
            <a:r>
              <a:rPr lang="en-CA" sz="2000" dirty="0" smtClean="0">
                <a:effectLst/>
              </a:rPr>
              <a:t>Right-click the cell containing the Invoice Number field and select Textbox: Text Box Properties from the context menu. The Text Box Properties dialog box appears.</a:t>
            </a:r>
          </a:p>
          <a:p>
            <a:pPr marL="1371600" lvl="2" indent="-457200">
              <a:lnSpc>
                <a:spcPct val="85000"/>
              </a:lnSpc>
              <a:spcBef>
                <a:spcPct val="10000"/>
              </a:spcBef>
              <a:buFont typeface="Wingdings" pitchFamily="2" charset="2"/>
              <a:buAutoNum type="arabicPeriod"/>
            </a:pPr>
            <a:r>
              <a:rPr lang="en-CA" sz="2000" dirty="0" smtClean="0">
                <a:effectLst/>
              </a:rPr>
              <a:t>Select the Action page.</a:t>
            </a:r>
          </a:p>
          <a:p>
            <a:pPr marL="1371600" lvl="2" indent="-457200">
              <a:lnSpc>
                <a:spcPct val="85000"/>
              </a:lnSpc>
              <a:spcBef>
                <a:spcPct val="10000"/>
              </a:spcBef>
              <a:buFont typeface="Wingdings" pitchFamily="2" charset="2"/>
              <a:buAutoNum type="arabicPeriod"/>
            </a:pPr>
            <a:r>
              <a:rPr lang="en-CA" sz="2000" dirty="0" smtClean="0">
                <a:effectLst/>
              </a:rPr>
              <a:t>Select the Go to report option under the Enable as a hyperlink prompt.</a:t>
            </a:r>
          </a:p>
          <a:p>
            <a:pPr marL="1371600" lvl="2" indent="-457200">
              <a:lnSpc>
                <a:spcPct val="85000"/>
              </a:lnSpc>
              <a:spcBef>
                <a:spcPct val="10000"/>
              </a:spcBef>
              <a:buFont typeface="Wingdings" pitchFamily="2" charset="2"/>
              <a:buAutoNum type="arabicPeriod"/>
            </a:pPr>
            <a:r>
              <a:rPr lang="en-CA" sz="2000" dirty="0" smtClean="0">
                <a:effectLst/>
              </a:rPr>
              <a:t>Select Invoice from the Select a report from the list drop-down list.</a:t>
            </a:r>
          </a:p>
          <a:p>
            <a:pPr marL="1371600" lvl="2" indent="-457200">
              <a:lnSpc>
                <a:spcPct val="85000"/>
              </a:lnSpc>
              <a:spcBef>
                <a:spcPct val="10000"/>
              </a:spcBef>
              <a:buFont typeface="Wingdings" pitchFamily="2" charset="2"/>
              <a:buAutoNum type="arabicPeriod"/>
            </a:pPr>
            <a:r>
              <a:rPr lang="en-CA" sz="2000" dirty="0" smtClean="0">
                <a:effectLst/>
              </a:rPr>
              <a:t>Click Add in the parameters area and configure the parameter as follows:</a:t>
            </a:r>
          </a:p>
          <a:p>
            <a:pPr marL="1371600" lvl="2" indent="-457200">
              <a:lnSpc>
                <a:spcPct val="85000"/>
              </a:lnSpc>
              <a:spcBef>
                <a:spcPct val="10000"/>
              </a:spcBef>
              <a:buFont typeface="Wingdings" pitchFamily="2" charset="2"/>
              <a:buAutoNum type="arabicPeriod"/>
            </a:pPr>
            <a:endParaRPr lang="en-CA" sz="2000" dirty="0" smtClean="0">
              <a:effectLst/>
            </a:endParaRPr>
          </a:p>
          <a:p>
            <a:pPr marL="1371600" lvl="2" indent="-457200">
              <a:lnSpc>
                <a:spcPct val="85000"/>
              </a:lnSpc>
              <a:spcBef>
                <a:spcPct val="10000"/>
              </a:spcBef>
              <a:buFont typeface="Wingdings" pitchFamily="2" charset="2"/>
              <a:buAutoNum type="arabicPeriod"/>
            </a:pPr>
            <a:endParaRPr lang="en-CA" sz="2000" dirty="0" smtClean="0">
              <a:effectLst/>
            </a:endParaRPr>
          </a:p>
          <a:p>
            <a:pPr marL="1371600" lvl="2" indent="-457200">
              <a:lnSpc>
                <a:spcPct val="85000"/>
              </a:lnSpc>
              <a:spcBef>
                <a:spcPct val="10000"/>
              </a:spcBef>
              <a:buFont typeface="Wingdings" pitchFamily="2" charset="2"/>
              <a:buAutoNum type="arabicPeriod"/>
            </a:pPr>
            <a:endParaRPr lang="en-CA" sz="700" dirty="0" smtClean="0">
              <a:effectLst/>
            </a:endParaRPr>
          </a:p>
          <a:p>
            <a:pPr marL="1371600" lvl="2" indent="-457200">
              <a:lnSpc>
                <a:spcPct val="85000"/>
              </a:lnSpc>
              <a:spcBef>
                <a:spcPct val="10000"/>
              </a:spcBef>
              <a:buFont typeface="Wingdings" pitchFamily="2" charset="2"/>
              <a:buAutoNum type="arabicPeriod"/>
            </a:pPr>
            <a:r>
              <a:rPr lang="en-CA" sz="1900" dirty="0" smtClean="0">
                <a:effectLst/>
              </a:rPr>
              <a:t>Click OK to exit the Text Box Properties dialog box.</a:t>
            </a:r>
          </a:p>
          <a:p>
            <a:pPr marL="1371600" lvl="2" indent="-457200">
              <a:lnSpc>
                <a:spcPct val="85000"/>
              </a:lnSpc>
              <a:spcBef>
                <a:spcPct val="10000"/>
              </a:spcBef>
              <a:buFont typeface="Wingdings" pitchFamily="2" charset="2"/>
              <a:buAutoNum type="arabicPeriod"/>
            </a:pPr>
            <a:r>
              <a:rPr lang="en-CA" sz="1900" dirty="0" smtClean="0">
                <a:effectLst/>
              </a:rPr>
              <a:t>In the Row Groups pane, use the Group1 drop-down menu to select Group Properties. The Group Properties dialog box appears.</a:t>
            </a:r>
          </a:p>
          <a:p>
            <a:pPr marL="1371600" lvl="2" indent="-457200">
              <a:lnSpc>
                <a:spcPct val="85000"/>
              </a:lnSpc>
              <a:spcBef>
                <a:spcPct val="10000"/>
              </a:spcBef>
              <a:buFont typeface="Wingdings" pitchFamily="2" charset="2"/>
              <a:buAutoNum type="arabicPeriod"/>
            </a:pPr>
            <a:r>
              <a:rPr lang="en-CA" sz="1900" dirty="0" smtClean="0">
                <a:effectLst/>
              </a:rPr>
              <a:t>Select the Advanced page.</a:t>
            </a:r>
          </a:p>
          <a:p>
            <a:pPr marL="1371600" lvl="2" indent="-457200">
              <a:lnSpc>
                <a:spcPct val="85000"/>
              </a:lnSpc>
              <a:spcBef>
                <a:spcPct val="10000"/>
              </a:spcBef>
              <a:buFont typeface="Wingdings" pitchFamily="2" charset="2"/>
              <a:buAutoNum type="arabicPeriod"/>
            </a:pPr>
            <a:r>
              <a:rPr lang="en-CA" sz="1900" dirty="0" smtClean="0">
                <a:effectLst/>
              </a:rPr>
              <a:t>Select [</a:t>
            </a:r>
            <a:r>
              <a:rPr lang="en-CA" sz="1900" dirty="0" err="1" smtClean="0">
                <a:effectLst/>
              </a:rPr>
              <a:t>CustomerName</a:t>
            </a:r>
            <a:r>
              <a:rPr lang="en-CA" sz="1900" dirty="0" smtClean="0">
                <a:effectLst/>
              </a:rPr>
              <a:t>] from the Document map drop-down list.</a:t>
            </a:r>
          </a:p>
          <a:p>
            <a:pPr marL="1371600" lvl="2" indent="-457200">
              <a:lnSpc>
                <a:spcPct val="85000"/>
              </a:lnSpc>
              <a:spcBef>
                <a:spcPct val="10000"/>
              </a:spcBef>
              <a:buFont typeface="Wingdings" pitchFamily="2" charset="2"/>
              <a:buAutoNum type="arabicPeriod"/>
            </a:pPr>
            <a:r>
              <a:rPr lang="en-CA" sz="1900" dirty="0" smtClean="0">
                <a:effectLst/>
              </a:rPr>
              <a:t>Click OK to exit the Group Properties dialog box.</a:t>
            </a:r>
          </a:p>
          <a:p>
            <a:pPr marL="1371600" lvl="2" indent="-457200">
              <a:lnSpc>
                <a:spcPct val="85000"/>
              </a:lnSpc>
              <a:spcBef>
                <a:spcPct val="10000"/>
              </a:spcBef>
              <a:buFont typeface="Wingdings" pitchFamily="2" charset="2"/>
              <a:buAutoNum type="arabicPeriod"/>
            </a:pPr>
            <a:r>
              <a:rPr lang="en-CA" sz="1900" dirty="0" smtClean="0">
                <a:effectLst/>
              </a:rPr>
              <a:t>Select the cell containing the </a:t>
            </a:r>
            <a:r>
              <a:rPr lang="en-CA" sz="1900" dirty="0" err="1" smtClean="0">
                <a:effectLst/>
              </a:rPr>
              <a:t>CustomerName</a:t>
            </a:r>
            <a:r>
              <a:rPr lang="en-CA" sz="1900" dirty="0" smtClean="0">
                <a:effectLst/>
              </a:rPr>
              <a:t> field. Set the following property in the Properties window:</a:t>
            </a:r>
          </a:p>
        </p:txBody>
      </p:sp>
      <p:pic>
        <p:nvPicPr>
          <p:cNvPr id="36866" name="Picture 2"/>
          <p:cNvPicPr>
            <a:picLocks noChangeAspect="1" noChangeArrowheads="1"/>
          </p:cNvPicPr>
          <p:nvPr/>
        </p:nvPicPr>
        <p:blipFill>
          <a:blip r:embed="rId2" cstate="print"/>
          <a:srcRect/>
          <a:stretch>
            <a:fillRect/>
          </a:stretch>
        </p:blipFill>
        <p:spPr bwMode="auto">
          <a:xfrm>
            <a:off x="1572485" y="3290455"/>
            <a:ext cx="4523515" cy="559610"/>
          </a:xfrm>
          <a:prstGeom prst="rect">
            <a:avLst/>
          </a:prstGeom>
          <a:noFill/>
          <a:ln w="9525">
            <a:no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1524001" y="6137566"/>
            <a:ext cx="5715000" cy="5585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4294967295"/>
          </p:nvPr>
        </p:nvSpPr>
        <p:spPr>
          <a:xfrm>
            <a:off x="85725" y="88900"/>
            <a:ext cx="8991600" cy="6756400"/>
          </a:xfrm>
          <a:noFill/>
          <a:ln/>
        </p:spPr>
        <p:txBody>
          <a:bodyPr/>
          <a:lstStyle/>
          <a:p>
            <a:pPr marL="609600" indent="-609600" eaLnBrk="1" hangingPunct="1">
              <a:lnSpc>
                <a:spcPct val="80000"/>
              </a:lnSpc>
            </a:pPr>
            <a:r>
              <a:rPr lang="en-US" sz="2400" b="1" dirty="0" smtClean="0">
                <a:effectLst/>
              </a:rPr>
              <a:t>Exercise 1</a:t>
            </a:r>
          </a:p>
          <a:p>
            <a:pPr marL="990600" lvl="1" indent="-533400"/>
            <a:r>
              <a:rPr lang="en-CA" sz="2100" b="1" dirty="0" smtClean="0">
                <a:effectLst/>
              </a:rPr>
              <a:t>Delivery Status Report, Task 3: Add a </a:t>
            </a:r>
            <a:r>
              <a:rPr lang="en-CA" sz="2100" b="1" dirty="0" err="1" smtClean="0">
                <a:effectLst/>
              </a:rPr>
              <a:t>Tablix</a:t>
            </a:r>
            <a:r>
              <a:rPr lang="en-CA" sz="2100" b="1" dirty="0" smtClean="0">
                <a:effectLst/>
              </a:rPr>
              <a:t> to the Report</a:t>
            </a:r>
            <a:endParaRPr lang="en-US" sz="2100" b="1" dirty="0" smtClean="0">
              <a:effectLst/>
            </a:endParaRPr>
          </a:p>
          <a:p>
            <a:pPr marL="1371600" lvl="2" indent="-457200">
              <a:lnSpc>
                <a:spcPct val="85000"/>
              </a:lnSpc>
              <a:spcBef>
                <a:spcPct val="15000"/>
              </a:spcBef>
              <a:buFont typeface="Wingdings" pitchFamily="2" charset="2"/>
              <a:buAutoNum type="arabicPeriod"/>
            </a:pPr>
            <a:r>
              <a:rPr lang="en-CA" sz="2000" dirty="0" smtClean="0">
                <a:effectLst/>
              </a:rPr>
              <a:t>Use the table template to add a </a:t>
            </a:r>
            <a:r>
              <a:rPr lang="en-CA" sz="2000" dirty="0" err="1" smtClean="0">
                <a:effectLst/>
              </a:rPr>
              <a:t>tablix</a:t>
            </a:r>
            <a:r>
              <a:rPr lang="en-CA" sz="2000" dirty="0" smtClean="0">
                <a:effectLst/>
              </a:rPr>
              <a:t> to the body of the report immediately below the text boxes.</a:t>
            </a:r>
          </a:p>
          <a:p>
            <a:pPr marL="1371600" lvl="2" indent="-457200">
              <a:lnSpc>
                <a:spcPct val="85000"/>
              </a:lnSpc>
              <a:spcBef>
                <a:spcPct val="15000"/>
              </a:spcBef>
              <a:buFont typeface="Wingdings" pitchFamily="2" charset="2"/>
              <a:buAutoNum type="arabicPeriod"/>
            </a:pPr>
            <a:r>
              <a:rPr lang="en-CA" sz="2000" dirty="0" smtClean="0">
                <a:effectLst/>
              </a:rPr>
              <a:t>In the leftmost cell in the data row of the </a:t>
            </a:r>
            <a:r>
              <a:rPr lang="en-CA" sz="2000" dirty="0" err="1" smtClean="0">
                <a:effectLst/>
              </a:rPr>
              <a:t>tablix</a:t>
            </a:r>
            <a:r>
              <a:rPr lang="en-CA" sz="2000" dirty="0" smtClean="0">
                <a:effectLst/>
              </a:rPr>
              <a:t>, select the Hub field from the </a:t>
            </a:r>
            <a:r>
              <a:rPr lang="en-CA" sz="2000" dirty="0" err="1" smtClean="0">
                <a:effectLst/>
              </a:rPr>
              <a:t>DeliveryStatus</a:t>
            </a:r>
            <a:r>
              <a:rPr lang="en-CA" sz="2000" dirty="0" smtClean="0">
                <a:effectLst/>
              </a:rPr>
              <a:t> dataset.</a:t>
            </a:r>
          </a:p>
          <a:p>
            <a:pPr marL="1371600" lvl="2" indent="-457200">
              <a:lnSpc>
                <a:spcPct val="85000"/>
              </a:lnSpc>
              <a:spcBef>
                <a:spcPct val="15000"/>
              </a:spcBef>
              <a:buFont typeface="Wingdings" pitchFamily="2" charset="2"/>
              <a:buAutoNum type="arabicPeriod"/>
            </a:pPr>
            <a:r>
              <a:rPr lang="en-CA" sz="2000" dirty="0" smtClean="0">
                <a:effectLst/>
              </a:rPr>
              <a:t>In each of the two remaining cells in the data row of the </a:t>
            </a:r>
            <a:r>
              <a:rPr lang="en-CA" sz="2000" dirty="0" err="1" smtClean="0">
                <a:effectLst/>
              </a:rPr>
              <a:t>tablix</a:t>
            </a:r>
            <a:r>
              <a:rPr lang="en-CA" sz="2000" dirty="0" smtClean="0">
                <a:effectLst/>
              </a:rPr>
              <a:t>, select the </a:t>
            </a:r>
            <a:r>
              <a:rPr lang="en-CA" sz="2000" dirty="0" err="1" smtClean="0">
                <a:effectLst/>
              </a:rPr>
              <a:t>TimeIn</a:t>
            </a:r>
            <a:r>
              <a:rPr lang="en-CA" sz="2000" dirty="0" smtClean="0">
                <a:effectLst/>
              </a:rPr>
              <a:t> and </a:t>
            </a:r>
            <a:r>
              <a:rPr lang="en-CA" sz="2000" dirty="0" err="1" smtClean="0">
                <a:effectLst/>
              </a:rPr>
              <a:t>TimeOut</a:t>
            </a:r>
            <a:r>
              <a:rPr lang="en-CA" sz="2000" dirty="0" smtClean="0">
                <a:effectLst/>
              </a:rPr>
              <a:t> fields.</a:t>
            </a:r>
          </a:p>
          <a:p>
            <a:pPr marL="1371600" lvl="2" indent="-457200">
              <a:lnSpc>
                <a:spcPct val="85000"/>
              </a:lnSpc>
              <a:spcBef>
                <a:spcPct val="15000"/>
              </a:spcBef>
              <a:buFont typeface="Wingdings" pitchFamily="2" charset="2"/>
              <a:buAutoNum type="arabicPeriod"/>
            </a:pPr>
            <a:r>
              <a:rPr lang="en-CA" sz="2000" dirty="0" smtClean="0">
                <a:effectLst/>
              </a:rPr>
              <a:t>Right-click anywhere in the data row and select </a:t>
            </a:r>
            <a:r>
              <a:rPr lang="en-CA" sz="2000" dirty="0" err="1" smtClean="0">
                <a:effectLst/>
              </a:rPr>
              <a:t>Tablix</a:t>
            </a:r>
            <a:r>
              <a:rPr lang="en-CA" sz="2000" dirty="0" smtClean="0">
                <a:effectLst/>
              </a:rPr>
              <a:t>: Add Group | Row Group: Parent Group from the context menu. The </a:t>
            </a:r>
            <a:r>
              <a:rPr lang="en-CA" sz="2000" dirty="0" err="1" smtClean="0">
                <a:effectLst/>
              </a:rPr>
              <a:t>Tablix</a:t>
            </a:r>
            <a:r>
              <a:rPr lang="en-CA" sz="2000" dirty="0" smtClean="0">
                <a:effectLst/>
              </a:rPr>
              <a:t> group dialog box appears.</a:t>
            </a:r>
          </a:p>
          <a:p>
            <a:pPr marL="1371600" lvl="2" indent="-457200">
              <a:lnSpc>
                <a:spcPct val="85000"/>
              </a:lnSpc>
              <a:spcBef>
                <a:spcPct val="15000"/>
              </a:spcBef>
              <a:buFont typeface="Wingdings" pitchFamily="2" charset="2"/>
              <a:buAutoNum type="arabicPeriod"/>
            </a:pPr>
            <a:r>
              <a:rPr lang="en-CA" sz="2000" dirty="0" smtClean="0">
                <a:effectLst/>
              </a:rPr>
              <a:t>Select [</a:t>
            </a:r>
            <a:r>
              <a:rPr lang="en-CA" sz="2000" dirty="0" err="1" smtClean="0">
                <a:effectLst/>
              </a:rPr>
              <a:t>DeliveryNumber</a:t>
            </a:r>
            <a:r>
              <a:rPr lang="en-CA" sz="2000" dirty="0" smtClean="0">
                <a:effectLst/>
              </a:rPr>
              <a:t>] from the Group by drop-down list. We are now grouping the information in the table by the values in the </a:t>
            </a:r>
            <a:r>
              <a:rPr lang="en-CA" sz="2000" dirty="0" err="1" smtClean="0">
                <a:effectLst/>
              </a:rPr>
              <a:t>DeliveryNumber</a:t>
            </a:r>
            <a:r>
              <a:rPr lang="en-CA" sz="2000" dirty="0" smtClean="0">
                <a:effectLst/>
              </a:rPr>
              <a:t> field.</a:t>
            </a:r>
          </a:p>
          <a:p>
            <a:pPr marL="1371600" lvl="2" indent="-457200">
              <a:lnSpc>
                <a:spcPct val="85000"/>
              </a:lnSpc>
              <a:spcBef>
                <a:spcPct val="15000"/>
              </a:spcBef>
              <a:buFont typeface="Wingdings" pitchFamily="2" charset="2"/>
              <a:buAutoNum type="arabicPeriod"/>
            </a:pPr>
            <a:r>
              <a:rPr lang="en-US" sz="2000" dirty="0" smtClean="0">
                <a:effectLst/>
              </a:rPr>
              <a:t>Check the Add group header and Add group footer check boxes.</a:t>
            </a:r>
          </a:p>
          <a:p>
            <a:pPr marL="1371600" lvl="2" indent="-457200">
              <a:lnSpc>
                <a:spcPct val="85000"/>
              </a:lnSpc>
              <a:spcBef>
                <a:spcPct val="15000"/>
              </a:spcBef>
              <a:buFont typeface="Wingdings" pitchFamily="2" charset="2"/>
              <a:buAutoNum type="arabicPeriod"/>
            </a:pPr>
            <a:r>
              <a:rPr lang="en-US" sz="2000" dirty="0" smtClean="0">
                <a:effectLst/>
              </a:rPr>
              <a:t>Click OK to exit the </a:t>
            </a:r>
            <a:r>
              <a:rPr lang="en-US" sz="2000" dirty="0" err="1" smtClean="0">
                <a:effectLst/>
              </a:rPr>
              <a:t>Tablix</a:t>
            </a:r>
            <a:r>
              <a:rPr lang="en-US" sz="2000" dirty="0" smtClean="0">
                <a:effectLst/>
              </a:rPr>
              <a:t> group dialog box.</a:t>
            </a:r>
          </a:p>
          <a:p>
            <a:pPr marL="1371600" lvl="2" indent="-457200">
              <a:lnSpc>
                <a:spcPct val="85000"/>
              </a:lnSpc>
              <a:spcBef>
                <a:spcPct val="15000"/>
              </a:spcBef>
              <a:buFont typeface="Wingdings" pitchFamily="2" charset="2"/>
              <a:buAutoNum type="arabicPeriod"/>
            </a:pPr>
            <a:r>
              <a:rPr lang="en-US" sz="2000" dirty="0" smtClean="0">
                <a:effectLst/>
              </a:rPr>
              <a:t>A group header cell is added along the left side of the </a:t>
            </a:r>
            <a:r>
              <a:rPr lang="en-US" sz="2000" dirty="0" err="1" smtClean="0">
                <a:effectLst/>
              </a:rPr>
              <a:t>tablix</a:t>
            </a:r>
            <a:r>
              <a:rPr lang="en-US" sz="2000" dirty="0" smtClean="0">
                <a:effectLst/>
              </a:rPr>
              <a:t>. This cell contains a text box, which, in turn, contains the </a:t>
            </a:r>
            <a:r>
              <a:rPr lang="en-US" sz="2000" dirty="0" err="1" smtClean="0">
                <a:effectLst/>
              </a:rPr>
              <a:t>DeliveryNumber</a:t>
            </a:r>
            <a:r>
              <a:rPr lang="en-US" sz="2000" dirty="0" smtClean="0">
                <a:effectLst/>
              </a:rPr>
              <a:t> field. Modify the following properties of the text box containing the </a:t>
            </a:r>
            <a:r>
              <a:rPr lang="en-US" sz="2000" dirty="0" err="1" smtClean="0">
                <a:effectLst/>
              </a:rPr>
              <a:t>DeliveryNumber</a:t>
            </a:r>
            <a:r>
              <a:rPr lang="en-US" sz="2000" dirty="0" smtClean="0">
                <a:effectLst/>
              </a:rPr>
              <a:t> field:</a:t>
            </a:r>
          </a:p>
        </p:txBody>
      </p:sp>
      <p:pic>
        <p:nvPicPr>
          <p:cNvPr id="3074" name="Picture 2"/>
          <p:cNvPicPr>
            <a:picLocks noChangeAspect="1" noChangeArrowheads="1"/>
          </p:cNvPicPr>
          <p:nvPr/>
        </p:nvPicPr>
        <p:blipFill>
          <a:blip r:embed="rId2" cstate="print"/>
          <a:srcRect/>
          <a:stretch>
            <a:fillRect/>
          </a:stretch>
        </p:blipFill>
        <p:spPr bwMode="auto">
          <a:xfrm>
            <a:off x="1537855" y="5960050"/>
            <a:ext cx="3962400" cy="82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4294967295"/>
          </p:nvPr>
        </p:nvSpPr>
        <p:spPr>
          <a:xfrm>
            <a:off x="85725" y="76200"/>
            <a:ext cx="8991600" cy="7010400"/>
          </a:xfrm>
          <a:noFill/>
          <a:ln/>
        </p:spPr>
        <p:txBody>
          <a:bodyPr/>
          <a:lstStyle/>
          <a:p>
            <a:pPr marL="609600" indent="-609600" eaLnBrk="1" hangingPunct="1">
              <a:lnSpc>
                <a:spcPct val="83000"/>
              </a:lnSpc>
              <a:spcBef>
                <a:spcPct val="10000"/>
              </a:spcBef>
            </a:pPr>
            <a:r>
              <a:rPr lang="en-US" sz="2400" b="1" dirty="0" smtClean="0">
                <a:effectLst/>
              </a:rPr>
              <a:t>Exercise 8</a:t>
            </a:r>
          </a:p>
          <a:p>
            <a:pPr marL="990600" lvl="1" indent="-533400">
              <a:lnSpc>
                <a:spcPct val="85000"/>
              </a:lnSpc>
              <a:spcBef>
                <a:spcPct val="10000"/>
              </a:spcBef>
            </a:pPr>
            <a:r>
              <a:rPr lang="en-CA" sz="2400" b="1" dirty="0" smtClean="0">
                <a:effectLst/>
              </a:rPr>
              <a:t>Invoice Front-End Report, Task 2: Add the Navigation</a:t>
            </a:r>
            <a:endParaRPr lang="en-US" sz="2000" b="1" dirty="0" smtClean="0">
              <a:effectLst/>
            </a:endParaRPr>
          </a:p>
          <a:p>
            <a:pPr marL="1371600" lvl="2" indent="-457200">
              <a:lnSpc>
                <a:spcPct val="80000"/>
              </a:lnSpc>
              <a:buFont typeface="Wingdings" pitchFamily="2" charset="2"/>
              <a:buAutoNum type="arabicPeriod" startAt="12"/>
            </a:pPr>
            <a:r>
              <a:rPr lang="en-CA" sz="2000" dirty="0" smtClean="0">
                <a:effectLst/>
              </a:rPr>
              <a:t>Right-click the cell containing the </a:t>
            </a:r>
            <a:r>
              <a:rPr lang="en-CA" sz="2000" dirty="0" err="1" smtClean="0">
                <a:effectLst/>
              </a:rPr>
              <a:t>ParentName</a:t>
            </a:r>
            <a:r>
              <a:rPr lang="en-CA" sz="2000" dirty="0" smtClean="0">
                <a:effectLst/>
              </a:rPr>
              <a:t> field and select Textbox: Text Box Properties from the context menu. The Text Box Properties dialog box appears.</a:t>
            </a:r>
          </a:p>
          <a:p>
            <a:pPr marL="1371600" lvl="2" indent="-457200">
              <a:lnSpc>
                <a:spcPct val="80000"/>
              </a:lnSpc>
              <a:buFont typeface="Wingdings" pitchFamily="2" charset="2"/>
              <a:buAutoNum type="arabicPeriod" startAt="12"/>
            </a:pPr>
            <a:r>
              <a:rPr lang="en-CA" sz="2000" dirty="0" smtClean="0">
                <a:effectLst/>
              </a:rPr>
              <a:t>Select the Action page.</a:t>
            </a:r>
          </a:p>
          <a:p>
            <a:pPr marL="1371600" lvl="2" indent="-457200">
              <a:lnSpc>
                <a:spcPct val="80000"/>
              </a:lnSpc>
              <a:buFont typeface="Wingdings" pitchFamily="2" charset="2"/>
              <a:buAutoNum type="arabicPeriod" startAt="12"/>
            </a:pPr>
            <a:r>
              <a:rPr lang="en-CA" sz="2000" dirty="0" smtClean="0">
                <a:effectLst/>
              </a:rPr>
              <a:t>Select the Go to bookmark option under the Enable as a hyperlink prompt.</a:t>
            </a:r>
          </a:p>
          <a:p>
            <a:pPr marL="1371600" lvl="2" indent="-457200">
              <a:lnSpc>
                <a:spcPct val="80000"/>
              </a:lnSpc>
              <a:buFont typeface="Wingdings" pitchFamily="2" charset="2"/>
              <a:buAutoNum type="arabicPeriod" startAt="12"/>
            </a:pPr>
            <a:r>
              <a:rPr lang="en-CA" sz="2000" dirty="0" smtClean="0">
                <a:effectLst/>
              </a:rPr>
              <a:t>Select [</a:t>
            </a:r>
            <a:r>
              <a:rPr lang="en-CA" sz="2000" dirty="0" err="1" smtClean="0">
                <a:effectLst/>
              </a:rPr>
              <a:t>ParentName</a:t>
            </a:r>
            <a:r>
              <a:rPr lang="en-CA" sz="2000" dirty="0" smtClean="0">
                <a:effectLst/>
              </a:rPr>
              <a:t>] from the Select bookmark drop-down list.</a:t>
            </a:r>
          </a:p>
          <a:p>
            <a:pPr marL="1371600" lvl="2" indent="-457200">
              <a:lnSpc>
                <a:spcPct val="80000"/>
              </a:lnSpc>
              <a:buFont typeface="Wingdings" pitchFamily="2" charset="2"/>
              <a:buAutoNum type="arabicPeriod" startAt="12"/>
            </a:pPr>
            <a:r>
              <a:rPr lang="en-CA" sz="2000" dirty="0" smtClean="0">
                <a:effectLst/>
              </a:rPr>
              <a:t>Click OK to exit the Text Box Properties dialog box.</a:t>
            </a:r>
          </a:p>
          <a:p>
            <a:pPr marL="1371600" lvl="2" indent="-457200">
              <a:lnSpc>
                <a:spcPct val="80000"/>
              </a:lnSpc>
              <a:buFont typeface="Wingdings" pitchFamily="2" charset="2"/>
              <a:buAutoNum type="arabicPeriod" startAt="12"/>
            </a:pPr>
            <a:r>
              <a:rPr lang="en-CA" sz="2000" dirty="0" smtClean="0">
                <a:effectLst/>
              </a:rPr>
              <a:t>Right-click the rightmost cell in the group header row and select Textbox: Text box Properties from the context menu. The Text Box Properties dialog box appears.</a:t>
            </a:r>
          </a:p>
          <a:p>
            <a:pPr marL="1371600" lvl="2" indent="-457200">
              <a:lnSpc>
                <a:spcPct val="80000"/>
              </a:lnSpc>
              <a:buFont typeface="Wingdings" pitchFamily="2" charset="2"/>
              <a:buAutoNum type="arabicPeriod" startAt="12"/>
            </a:pPr>
            <a:r>
              <a:rPr lang="en-CA" sz="2000" dirty="0" smtClean="0">
                <a:effectLst/>
              </a:rPr>
              <a:t>Type </a:t>
            </a:r>
            <a:r>
              <a:rPr lang="en-CA" sz="2000" b="1" dirty="0" smtClean="0">
                <a:effectLst/>
              </a:rPr>
              <a:t>Website Link </a:t>
            </a:r>
            <a:r>
              <a:rPr lang="en-CA" sz="2000" dirty="0" smtClean="0">
                <a:effectLst/>
              </a:rPr>
              <a:t>for Value.</a:t>
            </a:r>
          </a:p>
          <a:p>
            <a:pPr marL="1371600" lvl="2" indent="-457200">
              <a:lnSpc>
                <a:spcPct val="80000"/>
              </a:lnSpc>
              <a:buFont typeface="Wingdings" pitchFamily="2" charset="2"/>
              <a:buAutoNum type="arabicPeriod" startAt="12"/>
            </a:pPr>
            <a:r>
              <a:rPr lang="en-CA" sz="2000" dirty="0" smtClean="0">
                <a:effectLst/>
              </a:rPr>
              <a:t>Select the Action page.</a:t>
            </a:r>
          </a:p>
          <a:p>
            <a:pPr marL="1371600" lvl="2" indent="-457200">
              <a:lnSpc>
                <a:spcPct val="80000"/>
              </a:lnSpc>
              <a:buFont typeface="Wingdings" pitchFamily="2" charset="2"/>
              <a:buAutoNum type="arabicPeriod" startAt="12"/>
            </a:pPr>
            <a:r>
              <a:rPr lang="en-CA" sz="2000" dirty="0" smtClean="0">
                <a:effectLst/>
              </a:rPr>
              <a:t>Select the Go to URL option under the Enable as a hyperlink prompt.</a:t>
            </a:r>
          </a:p>
          <a:p>
            <a:pPr marL="1371600" lvl="2" indent="-457200">
              <a:lnSpc>
                <a:spcPct val="80000"/>
              </a:lnSpc>
              <a:buFont typeface="Wingdings" pitchFamily="2" charset="2"/>
              <a:buAutoNum type="arabicPeriod" startAt="12"/>
            </a:pPr>
            <a:r>
              <a:rPr lang="en-CA" sz="2000" dirty="0" smtClean="0">
                <a:effectLst/>
              </a:rPr>
              <a:t>Select [</a:t>
            </a:r>
            <a:r>
              <a:rPr lang="en-CA" sz="2000" dirty="0" err="1" smtClean="0">
                <a:effectLst/>
              </a:rPr>
              <a:t>CustomerWebsite</a:t>
            </a:r>
            <a:r>
              <a:rPr lang="en-CA" sz="2000" dirty="0" smtClean="0">
                <a:effectLst/>
              </a:rPr>
              <a:t>] from the Select URL drop-down list.</a:t>
            </a:r>
          </a:p>
          <a:p>
            <a:pPr marL="1371600" lvl="2" indent="-457200">
              <a:lnSpc>
                <a:spcPct val="80000"/>
              </a:lnSpc>
              <a:buFont typeface="Wingdings" pitchFamily="2" charset="2"/>
              <a:buAutoNum type="arabicPeriod" startAt="12"/>
            </a:pPr>
            <a:r>
              <a:rPr lang="en-CA" sz="2000" dirty="0" smtClean="0">
                <a:effectLst/>
              </a:rPr>
              <a:t>Click OK to exit the Text Box Properties dialog box.</a:t>
            </a:r>
          </a:p>
          <a:p>
            <a:pPr marL="1371600" lvl="2" indent="-457200">
              <a:lnSpc>
                <a:spcPct val="80000"/>
              </a:lnSpc>
              <a:buFont typeface="Wingdings" pitchFamily="2" charset="2"/>
              <a:buAutoNum type="arabicPeriod" startAt="12"/>
            </a:pPr>
            <a:r>
              <a:rPr lang="en-CA" sz="2000" dirty="0" smtClean="0">
                <a:effectLst/>
              </a:rPr>
              <a:t>Click the Preview tab. </a:t>
            </a:r>
          </a:p>
          <a:p>
            <a:pPr marL="1371600" lvl="2" indent="-457200">
              <a:lnSpc>
                <a:spcPct val="80000"/>
              </a:lnSpc>
              <a:buFont typeface="Wingdings" pitchFamily="2" charset="2"/>
              <a:buAutoNum type="arabicPeriod" startAt="12"/>
            </a:pPr>
            <a:r>
              <a:rPr lang="en-CA" sz="2000" dirty="0" smtClean="0">
                <a:effectLst/>
              </a:rPr>
              <a:t>Select Save All on the toolbar.</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body" idx="4294967295"/>
          </p:nvPr>
        </p:nvSpPr>
        <p:spPr>
          <a:xfrm>
            <a:off x="85725" y="76200"/>
            <a:ext cx="8991600" cy="7010400"/>
          </a:xfrm>
          <a:noFill/>
          <a:ln/>
        </p:spPr>
        <p:txBody>
          <a:bodyPr/>
          <a:lstStyle/>
          <a:p>
            <a:pPr marL="609600" indent="-609600" eaLnBrk="1" hangingPunct="1">
              <a:lnSpc>
                <a:spcPct val="83000"/>
              </a:lnSpc>
              <a:spcBef>
                <a:spcPct val="10000"/>
              </a:spcBef>
            </a:pPr>
            <a:r>
              <a:rPr lang="en-US" sz="2400" b="1" dirty="0" smtClean="0">
                <a:effectLst/>
              </a:rPr>
              <a:t>Exercise 8</a:t>
            </a:r>
          </a:p>
          <a:p>
            <a:pPr marL="990600" lvl="1" indent="-533400">
              <a:lnSpc>
                <a:spcPct val="85000"/>
              </a:lnSpc>
              <a:spcBef>
                <a:spcPct val="10000"/>
              </a:spcBef>
            </a:pPr>
            <a:r>
              <a:rPr lang="en-CA" sz="2300" b="1" dirty="0" smtClean="0">
                <a:effectLst/>
              </a:rPr>
              <a:t>Invoice Front-End Report, Task 3: </a:t>
            </a:r>
            <a:r>
              <a:rPr lang="en-CA" sz="2300" b="1" dirty="0" err="1" smtClean="0">
                <a:effectLst/>
              </a:rPr>
              <a:t>ImproveExcel</a:t>
            </a:r>
            <a:r>
              <a:rPr lang="en-CA" sz="2300" b="1" dirty="0" smtClean="0">
                <a:effectLst/>
              </a:rPr>
              <a:t> Export</a:t>
            </a:r>
            <a:endParaRPr lang="en-US" sz="2300" b="1" dirty="0" smtClean="0">
              <a:effectLst/>
            </a:endParaRPr>
          </a:p>
          <a:p>
            <a:pPr marL="1371600" lvl="2" indent="-457200">
              <a:lnSpc>
                <a:spcPct val="85000"/>
              </a:lnSpc>
              <a:spcBef>
                <a:spcPct val="10000"/>
              </a:spcBef>
              <a:buFont typeface="Wingdings" pitchFamily="2" charset="2"/>
              <a:buAutoNum type="arabicPeriod"/>
            </a:pPr>
            <a:r>
              <a:rPr lang="en-CA" sz="2000" dirty="0" smtClean="0">
                <a:effectLst/>
              </a:rPr>
              <a:t>Click the Export drop-down button. Select Excel from the drop-down menu.</a:t>
            </a:r>
          </a:p>
          <a:p>
            <a:pPr marL="1371600" lvl="2" indent="-457200">
              <a:lnSpc>
                <a:spcPct val="85000"/>
              </a:lnSpc>
              <a:spcBef>
                <a:spcPct val="10000"/>
              </a:spcBef>
              <a:buFont typeface="Wingdings" pitchFamily="2" charset="2"/>
              <a:buAutoNum type="arabicPeriod"/>
            </a:pPr>
            <a:r>
              <a:rPr lang="en-CA" sz="2000" dirty="0" smtClean="0">
                <a:effectLst/>
              </a:rPr>
              <a:t>Save the resulting Excel workbook file and open it in Excel 2007 or Excel 2010. Each page of the report appears as a separate spreadsheet tab. The first spreadsheet functions as the document map and the name on the tab says “Document map.” The other tabs have generic names: Sheet2, Sheet3, and so on. What would make this even better is to have each tab show the name of the customer whose information it displays.</a:t>
            </a:r>
          </a:p>
          <a:p>
            <a:pPr marL="1371600" lvl="2" indent="-457200">
              <a:lnSpc>
                <a:spcPct val="85000"/>
              </a:lnSpc>
              <a:spcBef>
                <a:spcPct val="10000"/>
              </a:spcBef>
              <a:buFont typeface="Wingdings" pitchFamily="2" charset="2"/>
              <a:buAutoNum type="arabicPeriod"/>
            </a:pPr>
            <a:r>
              <a:rPr lang="en-CA" sz="2000" dirty="0" smtClean="0">
                <a:effectLst/>
              </a:rPr>
              <a:t>Close Excel and delete the workbook file.</a:t>
            </a:r>
          </a:p>
          <a:p>
            <a:pPr marL="1371600" lvl="2" indent="-457200">
              <a:lnSpc>
                <a:spcPct val="85000"/>
              </a:lnSpc>
              <a:spcBef>
                <a:spcPct val="10000"/>
              </a:spcBef>
              <a:buFont typeface="Wingdings" pitchFamily="2" charset="2"/>
              <a:buAutoNum type="arabicPeriod"/>
            </a:pPr>
            <a:r>
              <a:rPr lang="en-CA" sz="2000" dirty="0" smtClean="0">
                <a:effectLst/>
              </a:rPr>
              <a:t>Back in the report authoring environment, return to Design mode.</a:t>
            </a:r>
          </a:p>
          <a:p>
            <a:pPr marL="1371600" lvl="2" indent="-457200">
              <a:lnSpc>
                <a:spcPct val="85000"/>
              </a:lnSpc>
              <a:spcBef>
                <a:spcPct val="10000"/>
              </a:spcBef>
              <a:buFont typeface="Wingdings" pitchFamily="2" charset="2"/>
              <a:buAutoNum type="arabicPeriod"/>
            </a:pPr>
            <a:r>
              <a:rPr lang="en-CA" sz="2000" dirty="0" smtClean="0">
                <a:effectLst/>
              </a:rPr>
              <a:t>Click the </a:t>
            </a:r>
            <a:r>
              <a:rPr lang="en-CA" sz="2000" dirty="0" err="1" smtClean="0">
                <a:effectLst/>
              </a:rPr>
              <a:t>CustomerName</a:t>
            </a:r>
            <a:r>
              <a:rPr lang="en-CA" sz="2000" dirty="0" smtClean="0">
                <a:effectLst/>
              </a:rPr>
              <a:t> item in the Row Groups area to select it. The Properties window says “</a:t>
            </a:r>
            <a:r>
              <a:rPr lang="en-CA" sz="2000" dirty="0" err="1" smtClean="0">
                <a:effectLst/>
              </a:rPr>
              <a:t>Tablix</a:t>
            </a:r>
            <a:r>
              <a:rPr lang="en-CA" sz="2000" dirty="0" smtClean="0">
                <a:effectLst/>
              </a:rPr>
              <a:t> Member” at the top.</a:t>
            </a:r>
          </a:p>
          <a:p>
            <a:pPr marL="1371600" lvl="2" indent="-457200">
              <a:lnSpc>
                <a:spcPct val="85000"/>
              </a:lnSpc>
              <a:spcBef>
                <a:spcPct val="10000"/>
              </a:spcBef>
              <a:buFont typeface="Wingdings" pitchFamily="2" charset="2"/>
              <a:buAutoNum type="arabicPeriod"/>
            </a:pPr>
            <a:r>
              <a:rPr lang="en-CA" sz="2000" dirty="0" smtClean="0">
                <a:effectLst/>
              </a:rPr>
              <a:t>Set the following property:</a:t>
            </a:r>
          </a:p>
          <a:p>
            <a:pPr marL="1371600" lvl="2" indent="-457200">
              <a:lnSpc>
                <a:spcPct val="85000"/>
              </a:lnSpc>
              <a:spcBef>
                <a:spcPct val="10000"/>
              </a:spcBef>
              <a:buFont typeface="Wingdings" pitchFamily="2" charset="2"/>
              <a:buAutoNum type="arabicPeriod"/>
            </a:pPr>
            <a:endParaRPr lang="en-CA" sz="2000" dirty="0" smtClean="0">
              <a:effectLst/>
            </a:endParaRPr>
          </a:p>
          <a:p>
            <a:pPr marL="1371600" lvl="2" indent="-457200">
              <a:lnSpc>
                <a:spcPct val="85000"/>
              </a:lnSpc>
              <a:spcBef>
                <a:spcPct val="10000"/>
              </a:spcBef>
              <a:buFont typeface="Wingdings" pitchFamily="2" charset="2"/>
              <a:buAutoNum type="arabicPeriod"/>
            </a:pPr>
            <a:endParaRPr lang="en-CA" sz="2000" dirty="0" smtClean="0">
              <a:effectLst/>
            </a:endParaRPr>
          </a:p>
          <a:p>
            <a:pPr marL="1371600" lvl="2" indent="-457200">
              <a:lnSpc>
                <a:spcPct val="85000"/>
              </a:lnSpc>
              <a:spcBef>
                <a:spcPct val="10000"/>
              </a:spcBef>
              <a:buNone/>
            </a:pPr>
            <a:endParaRPr lang="en-CA" sz="1900" dirty="0" smtClean="0">
              <a:effectLst/>
            </a:endParaRPr>
          </a:p>
          <a:p>
            <a:pPr marL="1371600" lvl="2" indent="-457200">
              <a:lnSpc>
                <a:spcPct val="85000"/>
              </a:lnSpc>
              <a:spcBef>
                <a:spcPct val="10000"/>
              </a:spcBef>
              <a:buNone/>
            </a:pPr>
            <a:r>
              <a:rPr lang="en-CA" sz="1900" dirty="0" smtClean="0">
                <a:effectLst/>
              </a:rPr>
              <a:t>	This will name each page after the Customer Name.</a:t>
            </a:r>
          </a:p>
          <a:p>
            <a:pPr marL="1371600" lvl="2" indent="-457200">
              <a:lnSpc>
                <a:spcPct val="85000"/>
              </a:lnSpc>
              <a:spcBef>
                <a:spcPct val="10000"/>
              </a:spcBef>
              <a:buFont typeface="+mj-lt"/>
              <a:buAutoNum type="arabicPeriod" startAt="7"/>
            </a:pPr>
            <a:r>
              <a:rPr lang="en-CA" sz="1900" dirty="0" smtClean="0">
                <a:effectLst/>
              </a:rPr>
              <a:t>Right-click the text box containing “[&amp;</a:t>
            </a:r>
            <a:r>
              <a:rPr lang="en-CA" sz="1900" dirty="0" err="1" smtClean="0">
                <a:effectLst/>
              </a:rPr>
              <a:t>ReportName</a:t>
            </a:r>
            <a:r>
              <a:rPr lang="en-CA" sz="1900" dirty="0" smtClean="0">
                <a:effectLst/>
              </a:rPr>
              <a:t>]” in the lower-left corner of the report, and select Expression from the context menu. The Expression dialog box appears.</a:t>
            </a:r>
          </a:p>
        </p:txBody>
      </p:sp>
      <p:pic>
        <p:nvPicPr>
          <p:cNvPr id="37890" name="Picture 2"/>
          <p:cNvPicPr>
            <a:picLocks noChangeAspect="1" noChangeArrowheads="1"/>
          </p:cNvPicPr>
          <p:nvPr/>
        </p:nvPicPr>
        <p:blipFill>
          <a:blip r:embed="rId2" cstate="print"/>
          <a:srcRect/>
          <a:stretch>
            <a:fillRect/>
          </a:stretch>
        </p:blipFill>
        <p:spPr bwMode="auto">
          <a:xfrm>
            <a:off x="1572489" y="4634345"/>
            <a:ext cx="6518933" cy="6234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body" idx="4294967295"/>
          </p:nvPr>
        </p:nvSpPr>
        <p:spPr>
          <a:xfrm>
            <a:off x="85725" y="76200"/>
            <a:ext cx="8991600" cy="7010400"/>
          </a:xfrm>
          <a:noFill/>
          <a:ln/>
        </p:spPr>
        <p:txBody>
          <a:bodyPr/>
          <a:lstStyle/>
          <a:p>
            <a:pPr marL="609600" indent="-609600" eaLnBrk="1" hangingPunct="1">
              <a:lnSpc>
                <a:spcPct val="83000"/>
              </a:lnSpc>
              <a:spcBef>
                <a:spcPct val="10000"/>
              </a:spcBef>
            </a:pPr>
            <a:r>
              <a:rPr lang="en-US" sz="2400" b="1" dirty="0" smtClean="0">
                <a:effectLst/>
              </a:rPr>
              <a:t>Exercise 8</a:t>
            </a:r>
          </a:p>
          <a:p>
            <a:pPr marL="990600" lvl="1" indent="-533400">
              <a:lnSpc>
                <a:spcPct val="85000"/>
              </a:lnSpc>
              <a:spcBef>
                <a:spcPct val="10000"/>
              </a:spcBef>
            </a:pPr>
            <a:r>
              <a:rPr lang="en-CA" sz="2300" b="1" dirty="0" smtClean="0">
                <a:effectLst/>
              </a:rPr>
              <a:t>Invoice Front-End Report, Task 3: </a:t>
            </a:r>
            <a:r>
              <a:rPr lang="en-CA" sz="2300" b="1" dirty="0" err="1" smtClean="0">
                <a:effectLst/>
              </a:rPr>
              <a:t>ImproveExcel</a:t>
            </a:r>
            <a:r>
              <a:rPr lang="en-CA" sz="2300" b="1" dirty="0" smtClean="0">
                <a:effectLst/>
              </a:rPr>
              <a:t> Export</a:t>
            </a:r>
            <a:endParaRPr lang="en-US" sz="2300" b="1" dirty="0" smtClean="0">
              <a:effectLst/>
            </a:endParaRPr>
          </a:p>
          <a:p>
            <a:pPr marL="1371600" lvl="2" indent="-457200">
              <a:lnSpc>
                <a:spcPct val="85000"/>
              </a:lnSpc>
              <a:spcBef>
                <a:spcPct val="10000"/>
              </a:spcBef>
              <a:buFont typeface="+mj-lt"/>
              <a:buAutoNum type="arabicPeriod" startAt="8"/>
            </a:pPr>
            <a:r>
              <a:rPr lang="en-CA" sz="2000" dirty="0" smtClean="0">
                <a:effectLst/>
              </a:rPr>
              <a:t>Add to the expression in the Set expression for: Value so it matches the following:</a:t>
            </a:r>
          </a:p>
          <a:p>
            <a:pPr marL="1371600" lvl="2" indent="-457200">
              <a:lnSpc>
                <a:spcPct val="85000"/>
              </a:lnSpc>
              <a:spcBef>
                <a:spcPct val="10000"/>
              </a:spcBef>
              <a:buFont typeface="+mj-lt"/>
              <a:buAutoNum type="arabicPeriod" startAt="8"/>
            </a:pPr>
            <a:endParaRPr lang="en-CA" sz="2000" dirty="0" smtClean="0">
              <a:effectLst/>
            </a:endParaRPr>
          </a:p>
          <a:p>
            <a:pPr marL="1371600" lvl="2" indent="-457200">
              <a:lnSpc>
                <a:spcPct val="85000"/>
              </a:lnSpc>
              <a:spcBef>
                <a:spcPct val="10000"/>
              </a:spcBef>
              <a:buNone/>
            </a:pPr>
            <a:r>
              <a:rPr lang="en-CA" sz="2000" dirty="0" smtClean="0">
                <a:effectLst/>
              </a:rPr>
              <a:t>	=</a:t>
            </a:r>
            <a:r>
              <a:rPr lang="en-CA" sz="2000" dirty="0" err="1" smtClean="0">
                <a:effectLst/>
              </a:rPr>
              <a:t>Globals!ReportName</a:t>
            </a:r>
            <a:r>
              <a:rPr lang="en-CA" sz="2000" dirty="0" smtClean="0">
                <a:effectLst/>
              </a:rPr>
              <a:t> &amp; "-" &amp; </a:t>
            </a:r>
            <a:r>
              <a:rPr lang="en-CA" sz="2000" dirty="0" err="1" smtClean="0">
                <a:effectLst/>
              </a:rPr>
              <a:t>Globals!PageName</a:t>
            </a:r>
            <a:endParaRPr lang="en-CA" sz="2000" dirty="0" smtClean="0">
              <a:effectLst/>
            </a:endParaRPr>
          </a:p>
          <a:p>
            <a:pPr marL="1371600" lvl="2" indent="-457200">
              <a:lnSpc>
                <a:spcPct val="85000"/>
              </a:lnSpc>
              <a:spcBef>
                <a:spcPct val="10000"/>
              </a:spcBef>
              <a:buFont typeface="Wingdings" pitchFamily="2" charset="2"/>
              <a:buAutoNum type="arabicPeriod" startAt="8"/>
            </a:pPr>
            <a:endParaRPr lang="en-CA" sz="2000" dirty="0" smtClean="0">
              <a:effectLst/>
            </a:endParaRPr>
          </a:p>
          <a:p>
            <a:pPr marL="1371600" lvl="2" indent="-457200">
              <a:lnSpc>
                <a:spcPct val="85000"/>
              </a:lnSpc>
              <a:spcBef>
                <a:spcPct val="10000"/>
              </a:spcBef>
              <a:buFont typeface="+mj-lt"/>
              <a:buAutoNum type="arabicPeriod" startAt="9"/>
            </a:pPr>
            <a:r>
              <a:rPr lang="en-CA" sz="2000" dirty="0" smtClean="0">
                <a:effectLst/>
              </a:rPr>
              <a:t>Click OK to exit the Expression dialog box.</a:t>
            </a:r>
          </a:p>
          <a:p>
            <a:pPr marL="1371600" lvl="2" indent="-457200">
              <a:lnSpc>
                <a:spcPct val="85000"/>
              </a:lnSpc>
              <a:spcBef>
                <a:spcPct val="10000"/>
              </a:spcBef>
              <a:buFont typeface="Wingdings" pitchFamily="2" charset="2"/>
              <a:buAutoNum type="arabicPeriod" startAt="9"/>
            </a:pPr>
            <a:r>
              <a:rPr lang="en-CA" sz="1900" dirty="0" smtClean="0">
                <a:effectLst/>
              </a:rPr>
              <a:t>Preview the report.</a:t>
            </a:r>
          </a:p>
          <a:p>
            <a:pPr marL="1371600" lvl="2" indent="-457200">
              <a:lnSpc>
                <a:spcPct val="85000"/>
              </a:lnSpc>
              <a:spcBef>
                <a:spcPct val="10000"/>
              </a:spcBef>
              <a:buFont typeface="Wingdings" pitchFamily="2" charset="2"/>
              <a:buAutoNum type="arabicPeriod" startAt="9"/>
            </a:pPr>
            <a:r>
              <a:rPr lang="en-CA" sz="1900" dirty="0" smtClean="0">
                <a:effectLst/>
              </a:rPr>
              <a:t>Page through the report and note the page name is now shown with the report name in the report footer.</a:t>
            </a:r>
          </a:p>
          <a:p>
            <a:pPr marL="1371600" lvl="2" indent="-457200">
              <a:lnSpc>
                <a:spcPct val="85000"/>
              </a:lnSpc>
              <a:spcBef>
                <a:spcPct val="10000"/>
              </a:spcBef>
              <a:buFont typeface="Wingdings" pitchFamily="2" charset="2"/>
              <a:buAutoNum type="arabicPeriod" startAt="9"/>
            </a:pPr>
            <a:r>
              <a:rPr lang="en-CA" sz="1900" dirty="0" smtClean="0">
                <a:effectLst/>
              </a:rPr>
              <a:t>Export the report to Excel and save the worksheet file as you did before.</a:t>
            </a:r>
          </a:p>
          <a:p>
            <a:pPr marL="1371600" lvl="2" indent="-457200">
              <a:lnSpc>
                <a:spcPct val="85000"/>
              </a:lnSpc>
              <a:spcBef>
                <a:spcPct val="10000"/>
              </a:spcBef>
              <a:buFont typeface="Wingdings" pitchFamily="2" charset="2"/>
              <a:buAutoNum type="arabicPeriod" startAt="9"/>
            </a:pPr>
            <a:r>
              <a:rPr lang="en-CA" sz="1900" dirty="0" smtClean="0">
                <a:effectLst/>
              </a:rPr>
              <a:t>Open the Excel workbook file. Note the names on the tabs now reflect the value of the </a:t>
            </a:r>
            <a:r>
              <a:rPr lang="en-CA" sz="1900" dirty="0" err="1" smtClean="0">
                <a:effectLst/>
              </a:rPr>
              <a:t>PageName</a:t>
            </a:r>
            <a:r>
              <a:rPr lang="en-CA" sz="1900" dirty="0" smtClean="0">
                <a:effectLst/>
              </a:rPr>
              <a:t> property.</a:t>
            </a:r>
          </a:p>
          <a:p>
            <a:pPr marL="1371600" lvl="2" indent="-457200">
              <a:lnSpc>
                <a:spcPct val="85000"/>
              </a:lnSpc>
              <a:spcBef>
                <a:spcPct val="10000"/>
              </a:spcBef>
              <a:buFont typeface="Wingdings" pitchFamily="2" charset="2"/>
              <a:buAutoNum type="arabicPeriod" startAt="9"/>
            </a:pPr>
            <a:r>
              <a:rPr lang="en-CA" sz="1900" dirty="0" smtClean="0">
                <a:effectLst/>
              </a:rPr>
              <a:t>Close Excel and delete the worksheet file.</a:t>
            </a:r>
          </a:p>
          <a:p>
            <a:pPr marL="1371600" lvl="2" indent="-457200">
              <a:lnSpc>
                <a:spcPct val="85000"/>
              </a:lnSpc>
              <a:spcBef>
                <a:spcPct val="10000"/>
              </a:spcBef>
              <a:buFont typeface="Wingdings" pitchFamily="2" charset="2"/>
              <a:buAutoNum type="arabicPeriod" startAt="9"/>
            </a:pPr>
            <a:r>
              <a:rPr lang="en-CA" sz="1900" dirty="0" smtClean="0">
                <a:effectLst/>
              </a:rPr>
              <a:t>Save the report.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88000"/>
              </a:lnSpc>
              <a:spcBef>
                <a:spcPct val="10000"/>
              </a:spcBef>
            </a:pPr>
            <a:r>
              <a:rPr lang="en-CA" sz="3600" b="1" dirty="0" smtClean="0">
                <a:effectLst/>
              </a:rPr>
              <a:t>The Transport Monitor Report</a:t>
            </a:r>
          </a:p>
          <a:p>
            <a:pPr marL="1009650" lvl="1" indent="-609600" eaLnBrk="1" hangingPunct="1">
              <a:lnSpc>
                <a:spcPct val="88000"/>
              </a:lnSpc>
              <a:spcBef>
                <a:spcPct val="10000"/>
              </a:spcBef>
            </a:pPr>
            <a:r>
              <a:rPr lang="en-US" sz="2400" b="1" dirty="0" smtClean="0">
                <a:effectLst/>
              </a:rPr>
              <a:t>Features Highlighted</a:t>
            </a:r>
          </a:p>
          <a:p>
            <a:pPr marL="1371600" lvl="2" indent="-457200"/>
            <a:r>
              <a:rPr lang="en-CA" sz="2000" dirty="0" smtClean="0">
                <a:effectLst/>
              </a:rPr>
              <a:t>Using a chart as the data section of a </a:t>
            </a:r>
            <a:r>
              <a:rPr lang="en-CA" sz="2000" dirty="0" err="1" smtClean="0">
                <a:effectLst/>
              </a:rPr>
              <a:t>tablix</a:t>
            </a:r>
            <a:endParaRPr lang="en-CA" sz="2000" dirty="0" smtClean="0">
              <a:effectLst/>
            </a:endParaRPr>
          </a:p>
          <a:p>
            <a:pPr marL="1371600" lvl="2" indent="-457200"/>
            <a:r>
              <a:rPr lang="en-CA" sz="2000" dirty="0" smtClean="0">
                <a:effectLst/>
              </a:rPr>
              <a:t>Indicating values over a set maximum on a chart</a:t>
            </a:r>
          </a:p>
          <a:p>
            <a:pPr marL="1371600" lvl="2" indent="-457200"/>
            <a:r>
              <a:rPr lang="en-CA" sz="2000" dirty="0" smtClean="0">
                <a:effectLst/>
              </a:rPr>
              <a:t>Using the autorefresh report property</a:t>
            </a:r>
          </a:p>
          <a:p>
            <a:pPr marL="1371600" lvl="2" indent="-457200"/>
            <a:r>
              <a:rPr lang="en-CA" sz="2000" dirty="0" smtClean="0">
                <a:effectLst/>
              </a:rPr>
              <a:t>Using a </a:t>
            </a:r>
            <a:r>
              <a:rPr lang="en-CA" sz="2000" dirty="0" err="1" smtClean="0">
                <a:effectLst/>
              </a:rPr>
              <a:t>multivalued</a:t>
            </a:r>
            <a:r>
              <a:rPr lang="en-CA" sz="2000" dirty="0" smtClean="0">
                <a:effectLst/>
              </a:rPr>
              <a:t> parameter with a WHERE clause</a:t>
            </a:r>
          </a:p>
          <a:p>
            <a:pPr marL="1009650" lvl="1" indent="-609600"/>
            <a:r>
              <a:rPr lang="en-US" sz="2400" b="1" dirty="0" smtClean="0">
                <a:effectLst/>
              </a:rPr>
              <a:t>Business Need</a:t>
            </a:r>
            <a:r>
              <a:rPr lang="en-US" sz="2000" b="1" dirty="0" smtClean="0">
                <a:effectLst/>
              </a:rPr>
              <a:t> - </a:t>
            </a:r>
            <a:r>
              <a:rPr lang="en-CA" sz="2000" dirty="0" smtClean="0">
                <a:effectLst/>
              </a:rPr>
              <a:t>The Galactic Delivery Services maintenance department needs a report to assist in monitoring transport operations. Each transport feeds real-time sensor data back to the central database. The maintenance department needs a report to display this information for a selected set of transports. Because the sensor data is updated every minute, the report should refresh every minute. The sensor data should be displayed in a graphical form, with a highlight of any values that are above the normal maximums.</a:t>
            </a:r>
          </a:p>
          <a:p>
            <a:pPr marL="1009650" lvl="1" indent="-609600"/>
            <a:r>
              <a:rPr lang="en-US" sz="2400" b="1" dirty="0" smtClean="0">
                <a:effectLst/>
              </a:rPr>
              <a:t>Task Overview</a:t>
            </a:r>
          </a:p>
          <a:p>
            <a:pPr marL="1371600" lvl="2" indent="-457200"/>
            <a:r>
              <a:rPr lang="en-CA" sz="2000" dirty="0" smtClean="0">
                <a:effectLst/>
              </a:rPr>
              <a:t>Create a New Report, Create a Dataset, Populate the Report Layout, and Set Report Properties.</a:t>
            </a:r>
            <a:endParaRPr lang="en-US" sz="2000" dirty="0" smtClean="0">
              <a:effectLs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body" idx="4294967295"/>
          </p:nvPr>
        </p:nvSpPr>
        <p:spPr>
          <a:xfrm>
            <a:off x="85725" y="76200"/>
            <a:ext cx="8991600" cy="7010400"/>
          </a:xfrm>
          <a:noFill/>
          <a:ln/>
        </p:spPr>
        <p:txBody>
          <a:bodyPr/>
          <a:lstStyle/>
          <a:p>
            <a:pPr marL="609600" indent="-609600" eaLnBrk="1" hangingPunct="1">
              <a:lnSpc>
                <a:spcPct val="83000"/>
              </a:lnSpc>
              <a:spcBef>
                <a:spcPct val="10000"/>
              </a:spcBef>
            </a:pPr>
            <a:r>
              <a:rPr lang="en-US" sz="2400" b="1" dirty="0" smtClean="0">
                <a:effectLst/>
              </a:rPr>
              <a:t>Exercise 9</a:t>
            </a:r>
          </a:p>
          <a:p>
            <a:pPr marL="990600" lvl="1" indent="-533400">
              <a:lnSpc>
                <a:spcPct val="80000"/>
              </a:lnSpc>
            </a:pPr>
            <a:r>
              <a:rPr lang="en-CA" sz="2000" b="1" dirty="0" smtClean="0">
                <a:effectLst/>
              </a:rPr>
              <a:t>Transport Monitor Report, Task 1: Create a New Report, Create a Dataset, Populate the Report Layout, and Set Report Properties</a:t>
            </a:r>
            <a:endParaRPr lang="en-US" sz="2000" b="1" dirty="0" smtClean="0">
              <a:effectLst/>
            </a:endParaRPr>
          </a:p>
          <a:p>
            <a:pPr marL="1371600" lvl="2" indent="-457200">
              <a:lnSpc>
                <a:spcPct val="90000"/>
              </a:lnSpc>
              <a:buFont typeface="Wingdings" pitchFamily="2" charset="2"/>
              <a:buAutoNum type="arabicPeriod"/>
            </a:pPr>
            <a:r>
              <a:rPr lang="en-CA" sz="2000" dirty="0" smtClean="0">
                <a:effectLst/>
              </a:rPr>
              <a:t>Reopen the Chapter09 project, if it was closed.</a:t>
            </a:r>
          </a:p>
          <a:p>
            <a:pPr marL="1371600" lvl="2" indent="-457200">
              <a:lnSpc>
                <a:spcPct val="90000"/>
              </a:lnSpc>
              <a:buFont typeface="Wingdings" pitchFamily="2" charset="2"/>
              <a:buAutoNum type="arabicPeriod"/>
            </a:pPr>
            <a:r>
              <a:rPr lang="en-CA" sz="2000" dirty="0" smtClean="0">
                <a:effectLst/>
              </a:rPr>
              <a:t>Create a new report called </a:t>
            </a:r>
            <a:r>
              <a:rPr lang="en-CA" sz="2000" dirty="0" err="1" smtClean="0">
                <a:effectLst/>
              </a:rPr>
              <a:t>TransportMonitor</a:t>
            </a:r>
            <a:r>
              <a:rPr lang="en-CA" sz="2000" dirty="0" smtClean="0">
                <a:effectLst/>
              </a:rPr>
              <a:t>. Do </a:t>
            </a:r>
            <a:r>
              <a:rPr lang="en-CA" sz="2000" i="1" dirty="0" smtClean="0">
                <a:effectLst/>
              </a:rPr>
              <a:t>not </a:t>
            </a:r>
            <a:r>
              <a:rPr lang="en-CA" sz="2000" dirty="0" smtClean="0">
                <a:effectLst/>
              </a:rPr>
              <a:t>use the </a:t>
            </a:r>
            <a:r>
              <a:rPr lang="en-CA" sz="2000" dirty="0" err="1" smtClean="0">
                <a:effectLst/>
              </a:rPr>
              <a:t>GDSReport</a:t>
            </a:r>
            <a:r>
              <a:rPr lang="en-CA" sz="2000" dirty="0" smtClean="0">
                <a:effectLst/>
              </a:rPr>
              <a:t> template.</a:t>
            </a:r>
          </a:p>
          <a:p>
            <a:pPr marL="1371600" lvl="2" indent="-457200">
              <a:lnSpc>
                <a:spcPct val="90000"/>
              </a:lnSpc>
              <a:buFont typeface="Wingdings" pitchFamily="2" charset="2"/>
              <a:buAutoNum type="arabicPeriod"/>
            </a:pPr>
            <a:r>
              <a:rPr lang="en-CA" sz="2000" dirty="0" smtClean="0">
                <a:effectLst/>
              </a:rPr>
              <a:t>Create a new data source called Galactic that references the Galactic shared data source.</a:t>
            </a:r>
          </a:p>
          <a:p>
            <a:pPr marL="1371600" lvl="2" indent="-457200">
              <a:lnSpc>
                <a:spcPct val="90000"/>
              </a:lnSpc>
              <a:buFont typeface="Wingdings" pitchFamily="2" charset="2"/>
              <a:buAutoNum type="arabicPeriod"/>
            </a:pPr>
            <a:r>
              <a:rPr lang="en-CA" sz="2000" dirty="0" smtClean="0">
                <a:effectLst/>
              </a:rPr>
              <a:t>Create a new dataset called </a:t>
            </a:r>
            <a:r>
              <a:rPr lang="en-CA" sz="2000" dirty="0" err="1" smtClean="0">
                <a:effectLst/>
              </a:rPr>
              <a:t>TransportMonitor</a:t>
            </a:r>
            <a:r>
              <a:rPr lang="en-CA" sz="2000" dirty="0" smtClean="0">
                <a:effectLst/>
              </a:rPr>
              <a:t> that calls the </a:t>
            </a:r>
            <a:r>
              <a:rPr lang="en-CA" sz="2000" dirty="0" err="1" smtClean="0">
                <a:effectLst/>
              </a:rPr>
              <a:t>stp_TransportMonitor</a:t>
            </a:r>
            <a:r>
              <a:rPr lang="en-CA" sz="2000" dirty="0" smtClean="0">
                <a:effectLst/>
              </a:rPr>
              <a:t> stored procedure.</a:t>
            </a:r>
          </a:p>
          <a:p>
            <a:pPr marL="1371600" lvl="2" indent="-457200">
              <a:lnSpc>
                <a:spcPct val="90000"/>
              </a:lnSpc>
              <a:buFont typeface="Wingdings" pitchFamily="2" charset="2"/>
              <a:buAutoNum type="arabicPeriod"/>
            </a:pPr>
            <a:r>
              <a:rPr lang="en-CA" sz="2000" dirty="0" smtClean="0">
                <a:effectLst/>
              </a:rPr>
              <a:t>Create a second dataset called </a:t>
            </a:r>
            <a:r>
              <a:rPr lang="en-CA" sz="2000" dirty="0" err="1" smtClean="0">
                <a:effectLst/>
              </a:rPr>
              <a:t>TransportList</a:t>
            </a:r>
            <a:r>
              <a:rPr lang="en-CA" sz="2000" dirty="0" smtClean="0">
                <a:effectLst/>
              </a:rPr>
              <a:t> that calls the </a:t>
            </a:r>
            <a:r>
              <a:rPr lang="en-CA" sz="2000" dirty="0" err="1" smtClean="0">
                <a:effectLst/>
              </a:rPr>
              <a:t>stp_TransportList</a:t>
            </a:r>
            <a:r>
              <a:rPr lang="en-CA" sz="2000" dirty="0" smtClean="0">
                <a:effectLst/>
              </a:rPr>
              <a:t> stored procedure.</a:t>
            </a:r>
          </a:p>
          <a:p>
            <a:pPr marL="1371600" lvl="2" indent="-457200">
              <a:lnSpc>
                <a:spcPct val="90000"/>
              </a:lnSpc>
              <a:buFont typeface="Wingdings" pitchFamily="2" charset="2"/>
              <a:buAutoNum type="arabicPeriod"/>
            </a:pPr>
            <a:r>
              <a:rPr lang="en-CA" sz="2000" dirty="0" smtClean="0">
                <a:effectLst/>
              </a:rPr>
              <a:t>Configure the </a:t>
            </a:r>
            <a:r>
              <a:rPr lang="en-CA" sz="2000" dirty="0" err="1" smtClean="0">
                <a:effectLst/>
              </a:rPr>
              <a:t>TransportNumber</a:t>
            </a:r>
            <a:r>
              <a:rPr lang="en-CA" sz="2000" dirty="0" smtClean="0">
                <a:effectLst/>
              </a:rPr>
              <a:t> Report Parameter as follows:</a:t>
            </a:r>
          </a:p>
          <a:p>
            <a:pPr marL="1371600" lvl="2" indent="-457200">
              <a:lnSpc>
                <a:spcPct val="80000"/>
              </a:lnSpc>
              <a:buFont typeface="Wingdings" pitchFamily="2" charset="2"/>
              <a:buAutoNum type="arabicPeriod"/>
            </a:pPr>
            <a:endParaRPr lang="en-CA" sz="2000" dirty="0" smtClean="0">
              <a:effectLst/>
            </a:endParaRPr>
          </a:p>
          <a:p>
            <a:pPr marL="1371600" lvl="2" indent="-457200">
              <a:lnSpc>
                <a:spcPct val="80000"/>
              </a:lnSpc>
              <a:buFont typeface="Wingdings" pitchFamily="2" charset="2"/>
              <a:buAutoNum type="arabicPeriod"/>
            </a:pPr>
            <a:endParaRPr lang="en-CA" sz="2000" dirty="0" smtClean="0">
              <a:effectLst/>
            </a:endParaRPr>
          </a:p>
          <a:p>
            <a:pPr marL="1371600" lvl="2" indent="-457200">
              <a:lnSpc>
                <a:spcPct val="80000"/>
              </a:lnSpc>
              <a:buFont typeface="Wingdings" pitchFamily="2" charset="2"/>
              <a:buAutoNum type="arabicPeriod"/>
            </a:pPr>
            <a:endParaRPr lang="en-CA" sz="2000" dirty="0" smtClean="0">
              <a:effectLst/>
            </a:endParaRPr>
          </a:p>
          <a:p>
            <a:pPr marL="1371600" lvl="2" indent="-457200">
              <a:lnSpc>
                <a:spcPct val="80000"/>
              </a:lnSpc>
              <a:buFont typeface="Wingdings" pitchFamily="2" charset="2"/>
              <a:buAutoNum type="arabicPeriod"/>
            </a:pPr>
            <a:endParaRPr lang="en-CA" sz="2000" dirty="0" smtClean="0">
              <a:effectLst/>
            </a:endParaRPr>
          </a:p>
          <a:p>
            <a:pPr marL="1371600" lvl="2" indent="-457200">
              <a:lnSpc>
                <a:spcPct val="80000"/>
              </a:lnSpc>
              <a:buFont typeface="Wingdings" pitchFamily="2" charset="2"/>
              <a:buAutoNum type="arabicPeriod"/>
            </a:pPr>
            <a:endParaRPr lang="en-CA" sz="2000" dirty="0" smtClean="0">
              <a:effectLst/>
            </a:endParaRPr>
          </a:p>
          <a:p>
            <a:pPr marL="1371600" lvl="2" indent="-457200">
              <a:lnSpc>
                <a:spcPct val="80000"/>
              </a:lnSpc>
              <a:buFont typeface="Wingdings" pitchFamily="2" charset="2"/>
              <a:buAutoNum type="arabicPeriod"/>
            </a:pPr>
            <a:endParaRPr lang="en-CA" sz="2000" dirty="0" smtClean="0">
              <a:effectLst/>
            </a:endParaRPr>
          </a:p>
          <a:p>
            <a:pPr marL="1371600" lvl="2" indent="-457200">
              <a:lnSpc>
                <a:spcPct val="80000"/>
              </a:lnSpc>
              <a:buFont typeface="Wingdings" pitchFamily="2" charset="2"/>
              <a:buAutoNum type="arabicPeriod"/>
            </a:pPr>
            <a:endParaRPr lang="en-CA" sz="2000" dirty="0" smtClean="0">
              <a:effectLst/>
            </a:endParaRPr>
          </a:p>
          <a:p>
            <a:pPr marL="1371600" lvl="2" indent="-457200">
              <a:lnSpc>
                <a:spcPct val="80000"/>
              </a:lnSpc>
              <a:buFont typeface="Wingdings" pitchFamily="2" charset="2"/>
              <a:buAutoNum type="arabicPeriod"/>
            </a:pPr>
            <a:endParaRPr lang="en-CA" sz="2000" dirty="0" smtClean="0">
              <a:effectLst/>
            </a:endParaRPr>
          </a:p>
          <a:p>
            <a:pPr marL="1371600" lvl="2" indent="-457200">
              <a:lnSpc>
                <a:spcPct val="80000"/>
              </a:lnSpc>
              <a:buFont typeface="Wingdings" pitchFamily="2" charset="2"/>
              <a:buAutoNum type="arabicPeriod"/>
            </a:pPr>
            <a:r>
              <a:rPr lang="en-CA" sz="2000" dirty="0" smtClean="0">
                <a:effectLst/>
              </a:rPr>
              <a:t>Click OK to exit the Report Parameter Properties dialog box.</a:t>
            </a:r>
          </a:p>
        </p:txBody>
      </p:sp>
      <p:pic>
        <p:nvPicPr>
          <p:cNvPr id="38914" name="Picture 2"/>
          <p:cNvPicPr>
            <a:picLocks noChangeAspect="1" noChangeArrowheads="1"/>
          </p:cNvPicPr>
          <p:nvPr/>
        </p:nvPicPr>
        <p:blipFill>
          <a:blip r:embed="rId2" cstate="print"/>
          <a:srcRect/>
          <a:stretch>
            <a:fillRect/>
          </a:stretch>
        </p:blipFill>
        <p:spPr bwMode="auto">
          <a:xfrm>
            <a:off x="1524001" y="4142511"/>
            <a:ext cx="4648200" cy="23639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body" idx="4294967295"/>
          </p:nvPr>
        </p:nvSpPr>
        <p:spPr>
          <a:xfrm>
            <a:off x="85725" y="76200"/>
            <a:ext cx="8991600" cy="7010400"/>
          </a:xfrm>
          <a:noFill/>
          <a:ln/>
        </p:spPr>
        <p:txBody>
          <a:bodyPr/>
          <a:lstStyle/>
          <a:p>
            <a:pPr marL="609600" indent="-609600" eaLnBrk="1" hangingPunct="1">
              <a:lnSpc>
                <a:spcPct val="83000"/>
              </a:lnSpc>
              <a:spcBef>
                <a:spcPct val="10000"/>
              </a:spcBef>
            </a:pPr>
            <a:r>
              <a:rPr lang="en-US" sz="2400" b="1" dirty="0" smtClean="0">
                <a:effectLst/>
              </a:rPr>
              <a:t>Exercise 9</a:t>
            </a:r>
          </a:p>
          <a:p>
            <a:pPr marL="990600" lvl="1" indent="-533400">
              <a:lnSpc>
                <a:spcPct val="80000"/>
              </a:lnSpc>
            </a:pPr>
            <a:r>
              <a:rPr lang="en-CA" sz="2000" b="1" dirty="0" smtClean="0">
                <a:effectLst/>
              </a:rPr>
              <a:t>Transport Monitor Report, Task 1: Create a New Report, Create a Dataset, Populate the Report Layout, and Set Report Properties</a:t>
            </a:r>
            <a:endParaRPr lang="en-US" sz="2000" b="1" dirty="0" smtClean="0">
              <a:effectLst/>
            </a:endParaRPr>
          </a:p>
          <a:p>
            <a:pPr marL="1371600" lvl="2" indent="-457200">
              <a:lnSpc>
                <a:spcPct val="85000"/>
              </a:lnSpc>
              <a:spcBef>
                <a:spcPct val="15000"/>
              </a:spcBef>
              <a:buFont typeface="Wingdings" pitchFamily="2" charset="2"/>
              <a:buAutoNum type="arabicPeriod" startAt="8"/>
            </a:pPr>
            <a:r>
              <a:rPr lang="en-CA" sz="1900" dirty="0" smtClean="0">
                <a:effectLst/>
              </a:rPr>
              <a:t>Place a text box on the report body and set its properties as follows:</a:t>
            </a:r>
          </a:p>
          <a:p>
            <a:pPr marL="1371600" lvl="2" indent="-457200">
              <a:lnSpc>
                <a:spcPct val="85000"/>
              </a:lnSpc>
              <a:spcBef>
                <a:spcPct val="15000"/>
              </a:spcBef>
              <a:buFont typeface="Wingdings" pitchFamily="2" charset="2"/>
              <a:buAutoNum type="arabicPeriod" startAt="8"/>
            </a:pPr>
            <a:endParaRPr lang="en-CA" sz="1900" dirty="0" smtClean="0">
              <a:effectLst/>
            </a:endParaRPr>
          </a:p>
          <a:p>
            <a:pPr marL="1371600" lvl="2" indent="-457200">
              <a:lnSpc>
                <a:spcPct val="85000"/>
              </a:lnSpc>
              <a:spcBef>
                <a:spcPct val="15000"/>
              </a:spcBef>
              <a:buFont typeface="Wingdings" pitchFamily="2" charset="2"/>
              <a:buAutoNum type="arabicPeriod" startAt="8"/>
            </a:pPr>
            <a:endParaRPr lang="en-CA" sz="1900" dirty="0" smtClean="0">
              <a:effectLst/>
            </a:endParaRPr>
          </a:p>
          <a:p>
            <a:pPr marL="1371600" lvl="2" indent="-457200">
              <a:lnSpc>
                <a:spcPct val="85000"/>
              </a:lnSpc>
              <a:spcBef>
                <a:spcPct val="15000"/>
              </a:spcBef>
              <a:buFont typeface="Wingdings" pitchFamily="2" charset="2"/>
              <a:buAutoNum type="arabicPeriod" startAt="8"/>
            </a:pPr>
            <a:endParaRPr lang="en-CA" sz="1900" dirty="0" smtClean="0">
              <a:effectLst/>
            </a:endParaRPr>
          </a:p>
          <a:p>
            <a:pPr marL="1371600" lvl="2" indent="-457200">
              <a:lnSpc>
                <a:spcPct val="85000"/>
              </a:lnSpc>
              <a:spcBef>
                <a:spcPct val="15000"/>
              </a:spcBef>
              <a:buFont typeface="Wingdings" pitchFamily="2" charset="2"/>
              <a:buAutoNum type="arabicPeriod" startAt="8"/>
            </a:pPr>
            <a:endParaRPr lang="en-CA" sz="1900" dirty="0" smtClean="0">
              <a:effectLst/>
            </a:endParaRPr>
          </a:p>
          <a:p>
            <a:pPr marL="1371600" lvl="2" indent="-457200">
              <a:lnSpc>
                <a:spcPct val="85000"/>
              </a:lnSpc>
              <a:spcBef>
                <a:spcPct val="15000"/>
              </a:spcBef>
              <a:buFont typeface="Wingdings" pitchFamily="2" charset="2"/>
              <a:buAutoNum type="arabicPeriod" startAt="8"/>
            </a:pPr>
            <a:endParaRPr lang="en-CA" sz="1900" dirty="0" smtClean="0">
              <a:effectLst/>
            </a:endParaRPr>
          </a:p>
          <a:p>
            <a:pPr marL="1371600" lvl="2" indent="-457200">
              <a:lnSpc>
                <a:spcPct val="85000"/>
              </a:lnSpc>
              <a:spcBef>
                <a:spcPct val="15000"/>
              </a:spcBef>
              <a:buFont typeface="Wingdings" pitchFamily="2" charset="2"/>
              <a:buAutoNum type="arabicPeriod" startAt="8"/>
            </a:pPr>
            <a:endParaRPr lang="en-CA" sz="1900" dirty="0" smtClean="0">
              <a:effectLst/>
            </a:endParaRPr>
          </a:p>
          <a:p>
            <a:pPr marL="1371600" lvl="2" indent="-457200">
              <a:lnSpc>
                <a:spcPct val="85000"/>
              </a:lnSpc>
              <a:spcBef>
                <a:spcPct val="15000"/>
              </a:spcBef>
              <a:buFont typeface="Wingdings" pitchFamily="2" charset="2"/>
              <a:buAutoNum type="arabicPeriod" startAt="8"/>
            </a:pPr>
            <a:endParaRPr lang="en-CA" sz="1900" dirty="0" smtClean="0">
              <a:effectLst/>
            </a:endParaRPr>
          </a:p>
          <a:p>
            <a:pPr marL="1371600" lvl="2" indent="-457200">
              <a:lnSpc>
                <a:spcPct val="85000"/>
              </a:lnSpc>
              <a:spcBef>
                <a:spcPct val="15000"/>
              </a:spcBef>
              <a:buFont typeface="Wingdings" pitchFamily="2" charset="2"/>
              <a:buAutoNum type="arabicPeriod" startAt="8"/>
            </a:pPr>
            <a:endParaRPr lang="en-CA" sz="700" dirty="0" smtClean="0">
              <a:effectLst/>
            </a:endParaRPr>
          </a:p>
          <a:p>
            <a:pPr marL="1371600" lvl="2" indent="-457200">
              <a:lnSpc>
                <a:spcPct val="85000"/>
              </a:lnSpc>
              <a:spcBef>
                <a:spcPct val="15000"/>
              </a:spcBef>
              <a:buFont typeface="Wingdings" pitchFamily="2" charset="2"/>
              <a:buAutoNum type="arabicPeriod" startAt="8"/>
            </a:pPr>
            <a:endParaRPr lang="en-CA" sz="1200" dirty="0" smtClean="0">
              <a:effectLst/>
            </a:endParaRPr>
          </a:p>
          <a:p>
            <a:pPr marL="1371600" lvl="2" indent="-457200">
              <a:lnSpc>
                <a:spcPct val="85000"/>
              </a:lnSpc>
              <a:spcBef>
                <a:spcPct val="15000"/>
              </a:spcBef>
              <a:buFont typeface="Wingdings" pitchFamily="2" charset="2"/>
              <a:buAutoNum type="arabicPeriod" startAt="8"/>
            </a:pPr>
            <a:r>
              <a:rPr lang="en-CA" sz="1900" dirty="0" smtClean="0">
                <a:effectLst/>
              </a:rPr>
              <a:t>Use the matrix template to place a </a:t>
            </a:r>
            <a:r>
              <a:rPr lang="en-CA" sz="1900" dirty="0" err="1" smtClean="0">
                <a:effectLst/>
              </a:rPr>
              <a:t>tablix</a:t>
            </a:r>
            <a:r>
              <a:rPr lang="en-CA" sz="1900" dirty="0" smtClean="0">
                <a:effectLst/>
              </a:rPr>
              <a:t> onto the report body. Set the properties of the </a:t>
            </a:r>
            <a:r>
              <a:rPr lang="en-CA" sz="1900" dirty="0" err="1" smtClean="0">
                <a:effectLst/>
              </a:rPr>
              <a:t>tablix</a:t>
            </a:r>
            <a:r>
              <a:rPr lang="en-CA" sz="1900" dirty="0" smtClean="0">
                <a:effectLst/>
              </a:rPr>
              <a:t> as follows:</a:t>
            </a:r>
          </a:p>
          <a:p>
            <a:pPr marL="1371600" lvl="2" indent="-457200">
              <a:lnSpc>
                <a:spcPct val="85000"/>
              </a:lnSpc>
              <a:spcBef>
                <a:spcPct val="15000"/>
              </a:spcBef>
              <a:buFont typeface="Wingdings" pitchFamily="2" charset="2"/>
              <a:buAutoNum type="arabicPeriod" startAt="8"/>
            </a:pPr>
            <a:endParaRPr lang="en-CA" sz="1900" dirty="0" smtClean="0">
              <a:effectLst/>
            </a:endParaRPr>
          </a:p>
          <a:p>
            <a:pPr marL="1371600" lvl="2" indent="-457200">
              <a:lnSpc>
                <a:spcPct val="85000"/>
              </a:lnSpc>
              <a:spcBef>
                <a:spcPct val="15000"/>
              </a:spcBef>
              <a:buFont typeface="Wingdings" pitchFamily="2" charset="2"/>
              <a:buAutoNum type="arabicPeriod" startAt="8"/>
            </a:pPr>
            <a:endParaRPr lang="en-CA" sz="1900" dirty="0" smtClean="0">
              <a:effectLst/>
            </a:endParaRPr>
          </a:p>
          <a:p>
            <a:pPr marL="1371600" lvl="2" indent="-457200">
              <a:lnSpc>
                <a:spcPct val="85000"/>
              </a:lnSpc>
              <a:spcBef>
                <a:spcPct val="15000"/>
              </a:spcBef>
              <a:buFont typeface="Wingdings" pitchFamily="2" charset="2"/>
              <a:buAutoNum type="arabicPeriod" startAt="8"/>
            </a:pPr>
            <a:endParaRPr lang="en-CA" sz="1900" dirty="0" smtClean="0">
              <a:effectLst/>
            </a:endParaRPr>
          </a:p>
          <a:p>
            <a:pPr marL="1371600" lvl="2" indent="-457200">
              <a:lnSpc>
                <a:spcPct val="85000"/>
              </a:lnSpc>
              <a:spcBef>
                <a:spcPct val="15000"/>
              </a:spcBef>
              <a:buFont typeface="Wingdings" pitchFamily="2" charset="2"/>
              <a:buAutoNum type="arabicPeriod" startAt="8"/>
            </a:pPr>
            <a:r>
              <a:rPr lang="en-CA" sz="1900" dirty="0" smtClean="0">
                <a:effectLst/>
              </a:rPr>
              <a:t>Select the </a:t>
            </a:r>
            <a:r>
              <a:rPr lang="en-CA" sz="1900" dirty="0" err="1" smtClean="0">
                <a:effectLst/>
              </a:rPr>
              <a:t>TransportNumber</a:t>
            </a:r>
            <a:r>
              <a:rPr lang="en-CA" sz="1900" dirty="0" smtClean="0">
                <a:effectLst/>
              </a:rPr>
              <a:t> field from the </a:t>
            </a:r>
            <a:r>
              <a:rPr lang="en-CA" sz="1900" dirty="0" err="1" smtClean="0">
                <a:effectLst/>
              </a:rPr>
              <a:t>TransportMonitor</a:t>
            </a:r>
            <a:r>
              <a:rPr lang="en-CA" sz="1900" dirty="0" smtClean="0">
                <a:effectLst/>
              </a:rPr>
              <a:t> dataset in the Rows cell. Set the following properties of the text box created in that cell:</a:t>
            </a:r>
          </a:p>
        </p:txBody>
      </p:sp>
      <p:grpSp>
        <p:nvGrpSpPr>
          <p:cNvPr id="9" name="Group 8"/>
          <p:cNvGrpSpPr/>
          <p:nvPr/>
        </p:nvGrpSpPr>
        <p:grpSpPr>
          <a:xfrm>
            <a:off x="1537854" y="1330035"/>
            <a:ext cx="4558146" cy="2175165"/>
            <a:chOff x="1537854" y="1330035"/>
            <a:chExt cx="5091546" cy="2403764"/>
          </a:xfrm>
        </p:grpSpPr>
        <p:pic>
          <p:nvPicPr>
            <p:cNvPr id="39938" name="Picture 2"/>
            <p:cNvPicPr>
              <a:picLocks noChangeAspect="1" noChangeArrowheads="1"/>
            </p:cNvPicPr>
            <p:nvPr/>
          </p:nvPicPr>
          <p:blipFill>
            <a:blip r:embed="rId2" cstate="print"/>
            <a:srcRect/>
            <a:stretch>
              <a:fillRect/>
            </a:stretch>
          </p:blipFill>
          <p:spPr bwMode="auto">
            <a:xfrm>
              <a:off x="1537855" y="1330035"/>
              <a:ext cx="5091545" cy="1519251"/>
            </a:xfrm>
            <a:prstGeom prst="rect">
              <a:avLst/>
            </a:prstGeom>
            <a:noFill/>
            <a:ln w="9525">
              <a:noFill/>
              <a:miter lim="800000"/>
              <a:headEnd/>
              <a:tailEnd/>
            </a:ln>
          </p:spPr>
        </p:pic>
        <p:pic>
          <p:nvPicPr>
            <p:cNvPr id="39940" name="Picture 4"/>
            <p:cNvPicPr>
              <a:picLocks noChangeAspect="1" noChangeArrowheads="1"/>
            </p:cNvPicPr>
            <p:nvPr/>
          </p:nvPicPr>
          <p:blipFill>
            <a:blip r:embed="rId3" cstate="print"/>
            <a:srcRect r="4987"/>
            <a:stretch>
              <a:fillRect/>
            </a:stretch>
          </p:blipFill>
          <p:spPr bwMode="auto">
            <a:xfrm>
              <a:off x="1537854" y="2860964"/>
              <a:ext cx="5091546" cy="872835"/>
            </a:xfrm>
            <a:prstGeom prst="rect">
              <a:avLst/>
            </a:prstGeom>
            <a:noFill/>
            <a:ln w="9525">
              <a:noFill/>
              <a:miter lim="800000"/>
              <a:headEnd/>
              <a:tailEnd/>
            </a:ln>
          </p:spPr>
        </p:pic>
      </p:grpSp>
      <p:pic>
        <p:nvPicPr>
          <p:cNvPr id="39941" name="Picture 5"/>
          <p:cNvPicPr>
            <a:picLocks noChangeAspect="1" noChangeArrowheads="1"/>
          </p:cNvPicPr>
          <p:nvPr/>
        </p:nvPicPr>
        <p:blipFill>
          <a:blip r:embed="rId4" cstate="print"/>
          <a:srcRect/>
          <a:stretch>
            <a:fillRect/>
          </a:stretch>
        </p:blipFill>
        <p:spPr bwMode="auto">
          <a:xfrm>
            <a:off x="1537855" y="4142510"/>
            <a:ext cx="4481945" cy="836878"/>
          </a:xfrm>
          <a:prstGeom prst="rect">
            <a:avLst/>
          </a:prstGeom>
          <a:noFill/>
          <a:ln w="9525">
            <a:noFill/>
            <a:miter lim="800000"/>
            <a:headEnd/>
            <a:tailEnd/>
          </a:ln>
        </p:spPr>
      </p:pic>
      <p:pic>
        <p:nvPicPr>
          <p:cNvPr id="39942" name="Picture 6"/>
          <p:cNvPicPr>
            <a:picLocks noChangeAspect="1" noChangeArrowheads="1"/>
          </p:cNvPicPr>
          <p:nvPr/>
        </p:nvPicPr>
        <p:blipFill>
          <a:blip r:embed="rId5" cstate="print"/>
          <a:srcRect/>
          <a:stretch>
            <a:fillRect/>
          </a:stretch>
        </p:blipFill>
        <p:spPr bwMode="auto">
          <a:xfrm>
            <a:off x="1558635" y="5758687"/>
            <a:ext cx="4752110" cy="10590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4294967295"/>
          </p:nvPr>
        </p:nvSpPr>
        <p:spPr>
          <a:xfrm>
            <a:off x="85725" y="76200"/>
            <a:ext cx="8991600" cy="7010400"/>
          </a:xfrm>
          <a:noFill/>
          <a:ln/>
        </p:spPr>
        <p:txBody>
          <a:bodyPr/>
          <a:lstStyle/>
          <a:p>
            <a:pPr marL="609600" indent="-609600" eaLnBrk="1" hangingPunct="1">
              <a:lnSpc>
                <a:spcPct val="83000"/>
              </a:lnSpc>
              <a:spcBef>
                <a:spcPct val="10000"/>
              </a:spcBef>
            </a:pPr>
            <a:r>
              <a:rPr lang="en-US" sz="2400" b="1" dirty="0" smtClean="0">
                <a:effectLst/>
              </a:rPr>
              <a:t>Exercise 9</a:t>
            </a:r>
          </a:p>
          <a:p>
            <a:pPr marL="990600" lvl="1" indent="-533400">
              <a:lnSpc>
                <a:spcPct val="80000"/>
              </a:lnSpc>
            </a:pPr>
            <a:r>
              <a:rPr lang="en-CA" sz="2000" b="1" dirty="0" smtClean="0">
                <a:effectLst/>
              </a:rPr>
              <a:t>Transport Monitor Report, Task 1: Create a New Report, Create a Dataset, Populate the Report Layout, and Set Report Properties</a:t>
            </a:r>
            <a:endParaRPr lang="en-US" sz="2000" b="1" dirty="0" smtClean="0">
              <a:effectLst/>
            </a:endParaRPr>
          </a:p>
          <a:p>
            <a:pPr marL="1371600" lvl="2" indent="-457200">
              <a:lnSpc>
                <a:spcPct val="80000"/>
              </a:lnSpc>
              <a:buFont typeface="Wingdings" pitchFamily="2" charset="2"/>
              <a:buAutoNum type="arabicPeriod" startAt="11"/>
            </a:pPr>
            <a:r>
              <a:rPr lang="en-CA" sz="2000" dirty="0" smtClean="0">
                <a:effectLst/>
              </a:rPr>
              <a:t>Select the Item field in the Columns cell. Set the following properties of the text box created in that cell:</a:t>
            </a:r>
          </a:p>
          <a:p>
            <a:pPr marL="1371600" lvl="2" indent="-457200">
              <a:lnSpc>
                <a:spcPct val="80000"/>
              </a:lnSpc>
              <a:buFont typeface="Wingdings" pitchFamily="2" charset="2"/>
              <a:buAutoNum type="arabicPeriod" startAt="11"/>
            </a:pPr>
            <a:endParaRPr lang="en-CA" sz="2000" dirty="0" smtClean="0">
              <a:effectLst/>
            </a:endParaRPr>
          </a:p>
          <a:p>
            <a:pPr marL="1371600" lvl="2" indent="-457200">
              <a:lnSpc>
                <a:spcPct val="80000"/>
              </a:lnSpc>
              <a:buFont typeface="Wingdings" pitchFamily="2" charset="2"/>
              <a:buAutoNum type="arabicPeriod" startAt="11"/>
            </a:pPr>
            <a:endParaRPr lang="en-CA" sz="2000" dirty="0" smtClean="0">
              <a:effectLst/>
            </a:endParaRPr>
          </a:p>
          <a:p>
            <a:pPr marL="1371600" lvl="2" indent="-457200">
              <a:lnSpc>
                <a:spcPct val="80000"/>
              </a:lnSpc>
              <a:buFont typeface="Wingdings" pitchFamily="2" charset="2"/>
              <a:buAutoNum type="arabicPeriod" startAt="11"/>
            </a:pPr>
            <a:endParaRPr lang="en-CA" sz="2000" dirty="0" smtClean="0">
              <a:effectLst/>
            </a:endParaRPr>
          </a:p>
          <a:p>
            <a:pPr marL="1371600" lvl="2" indent="-457200">
              <a:lnSpc>
                <a:spcPct val="80000"/>
              </a:lnSpc>
              <a:buFont typeface="Wingdings" pitchFamily="2" charset="2"/>
              <a:buAutoNum type="arabicPeriod" startAt="11"/>
            </a:pPr>
            <a:endParaRPr lang="en-CA" sz="2000" dirty="0" smtClean="0">
              <a:effectLst/>
            </a:endParaRPr>
          </a:p>
          <a:p>
            <a:pPr marL="1371600" lvl="2" indent="-457200">
              <a:lnSpc>
                <a:spcPct val="80000"/>
              </a:lnSpc>
              <a:buFont typeface="Wingdings" pitchFamily="2" charset="2"/>
              <a:buAutoNum type="arabicPeriod" startAt="11"/>
            </a:pPr>
            <a:r>
              <a:rPr lang="en-CA" sz="2000" dirty="0" smtClean="0">
                <a:effectLst/>
              </a:rPr>
              <a:t>Open the </a:t>
            </a:r>
            <a:r>
              <a:rPr lang="en-CA" sz="2000" dirty="0" err="1" smtClean="0">
                <a:effectLst/>
              </a:rPr>
              <a:t>Tablix</a:t>
            </a:r>
            <a:r>
              <a:rPr lang="en-CA" sz="2000" dirty="0" smtClean="0">
                <a:effectLst/>
              </a:rPr>
              <a:t> Properties dialog box. Set the following properties:</a:t>
            </a:r>
          </a:p>
          <a:p>
            <a:pPr marL="1371600" lvl="2" indent="-457200">
              <a:lnSpc>
                <a:spcPct val="80000"/>
              </a:lnSpc>
              <a:buFont typeface="Wingdings" pitchFamily="2" charset="2"/>
              <a:buAutoNum type="arabicPeriod" startAt="11"/>
            </a:pPr>
            <a:endParaRPr lang="en-CA" sz="2000" dirty="0" smtClean="0">
              <a:effectLst/>
            </a:endParaRPr>
          </a:p>
          <a:p>
            <a:pPr marL="1371600" lvl="2" indent="-457200">
              <a:lnSpc>
                <a:spcPct val="80000"/>
              </a:lnSpc>
              <a:buFont typeface="Wingdings" pitchFamily="2" charset="2"/>
              <a:buAutoNum type="arabicPeriod" startAt="11"/>
            </a:pPr>
            <a:endParaRPr lang="en-CA" sz="2000" dirty="0" smtClean="0">
              <a:effectLst/>
            </a:endParaRPr>
          </a:p>
          <a:p>
            <a:pPr marL="1371600" lvl="2" indent="-457200">
              <a:lnSpc>
                <a:spcPct val="80000"/>
              </a:lnSpc>
              <a:buFont typeface="Wingdings" pitchFamily="2" charset="2"/>
              <a:buAutoNum type="arabicPeriod" startAt="11"/>
            </a:pPr>
            <a:endParaRPr lang="en-CA" sz="2000" dirty="0" smtClean="0">
              <a:effectLst/>
            </a:endParaRPr>
          </a:p>
          <a:p>
            <a:pPr marL="1371600" lvl="2" indent="-457200">
              <a:lnSpc>
                <a:spcPct val="80000"/>
              </a:lnSpc>
              <a:buFont typeface="Wingdings" pitchFamily="2" charset="2"/>
              <a:buAutoNum type="arabicPeriod" startAt="11"/>
            </a:pPr>
            <a:endParaRPr lang="en-CA" sz="2000" dirty="0" smtClean="0">
              <a:effectLst/>
            </a:endParaRPr>
          </a:p>
          <a:p>
            <a:pPr marL="1371600" lvl="2" indent="-457200">
              <a:lnSpc>
                <a:spcPct val="80000"/>
              </a:lnSpc>
              <a:spcBef>
                <a:spcPct val="15000"/>
              </a:spcBef>
              <a:buFont typeface="Wingdings" pitchFamily="2" charset="2"/>
              <a:buAutoNum type="arabicPeriod" startAt="11"/>
            </a:pPr>
            <a:r>
              <a:rPr lang="en-CA" sz="2000" dirty="0" smtClean="0">
                <a:effectLst/>
              </a:rPr>
              <a:t>Click OK to exit the </a:t>
            </a:r>
            <a:r>
              <a:rPr lang="en-CA" sz="2000" dirty="0" err="1" smtClean="0">
                <a:effectLst/>
              </a:rPr>
              <a:t>Tablix</a:t>
            </a:r>
            <a:r>
              <a:rPr lang="en-CA" sz="2000" dirty="0" smtClean="0">
                <a:effectLst/>
              </a:rPr>
              <a:t> Properties dialog box.</a:t>
            </a:r>
          </a:p>
          <a:p>
            <a:pPr marL="1371600" lvl="2" indent="-457200">
              <a:lnSpc>
                <a:spcPct val="80000"/>
              </a:lnSpc>
              <a:spcBef>
                <a:spcPct val="15000"/>
              </a:spcBef>
              <a:buFont typeface="Wingdings" pitchFamily="2" charset="2"/>
              <a:buAutoNum type="arabicPeriod" startAt="11"/>
            </a:pPr>
            <a:r>
              <a:rPr lang="en-CA" sz="2000" dirty="0" smtClean="0">
                <a:effectLst/>
              </a:rPr>
              <a:t>Select the Data cell of the </a:t>
            </a:r>
            <a:r>
              <a:rPr lang="en-CA" sz="2000" dirty="0" err="1" smtClean="0">
                <a:effectLst/>
              </a:rPr>
              <a:t>tablix</a:t>
            </a:r>
            <a:r>
              <a:rPr lang="en-CA" sz="2000" dirty="0" smtClean="0">
                <a:effectLst/>
              </a:rPr>
              <a:t> and set the following property:</a:t>
            </a:r>
          </a:p>
          <a:p>
            <a:pPr marL="1371600" lvl="2" indent="-457200">
              <a:lnSpc>
                <a:spcPct val="80000"/>
              </a:lnSpc>
              <a:spcBef>
                <a:spcPct val="15000"/>
              </a:spcBef>
              <a:buFont typeface="Wingdings" pitchFamily="2" charset="2"/>
              <a:buAutoNum type="arabicPeriod" startAt="11"/>
            </a:pPr>
            <a:endParaRPr lang="en-CA" sz="2000" dirty="0" smtClean="0">
              <a:effectLst/>
            </a:endParaRPr>
          </a:p>
          <a:p>
            <a:pPr marL="1371600" lvl="2" indent="-457200">
              <a:lnSpc>
                <a:spcPct val="80000"/>
              </a:lnSpc>
              <a:spcBef>
                <a:spcPct val="15000"/>
              </a:spcBef>
              <a:buFont typeface="Wingdings" pitchFamily="2" charset="2"/>
              <a:buAutoNum type="arabicPeriod" startAt="11"/>
            </a:pPr>
            <a:endParaRPr lang="en-CA" sz="2000" dirty="0" smtClean="0">
              <a:effectLst/>
            </a:endParaRPr>
          </a:p>
          <a:p>
            <a:pPr marL="1371600" lvl="2" indent="-457200">
              <a:lnSpc>
                <a:spcPct val="80000"/>
              </a:lnSpc>
              <a:spcBef>
                <a:spcPct val="15000"/>
              </a:spcBef>
              <a:buFont typeface="Wingdings" pitchFamily="2" charset="2"/>
              <a:buAutoNum type="arabicPeriod" startAt="11"/>
            </a:pPr>
            <a:endParaRPr lang="en-CA" sz="2000" dirty="0" smtClean="0">
              <a:effectLst/>
            </a:endParaRPr>
          </a:p>
          <a:p>
            <a:pPr marL="1371600" lvl="2" indent="-457200">
              <a:lnSpc>
                <a:spcPct val="80000"/>
              </a:lnSpc>
              <a:spcBef>
                <a:spcPct val="15000"/>
              </a:spcBef>
              <a:buFont typeface="Wingdings" pitchFamily="2" charset="2"/>
              <a:buAutoNum type="arabicPeriod" startAt="15"/>
            </a:pPr>
            <a:r>
              <a:rPr lang="en-CA" sz="2000" dirty="0" smtClean="0">
                <a:effectLst/>
              </a:rPr>
              <a:t>Place a chart in the Data cell. The Select Chart Type dialog box appears.</a:t>
            </a:r>
          </a:p>
          <a:p>
            <a:pPr marL="1371600" lvl="2" indent="-457200">
              <a:lnSpc>
                <a:spcPct val="80000"/>
              </a:lnSpc>
              <a:spcBef>
                <a:spcPct val="15000"/>
              </a:spcBef>
              <a:buFont typeface="Wingdings" pitchFamily="2" charset="2"/>
              <a:buAutoNum type="arabicPeriod" startAt="15"/>
            </a:pPr>
            <a:r>
              <a:rPr lang="en-CA" sz="2000" dirty="0" smtClean="0">
                <a:effectLst/>
              </a:rPr>
              <a:t>Select the stacked column chart and click OK.</a:t>
            </a:r>
          </a:p>
        </p:txBody>
      </p:sp>
      <p:pic>
        <p:nvPicPr>
          <p:cNvPr id="40962" name="Picture 2"/>
          <p:cNvPicPr>
            <a:picLocks noChangeAspect="1" noChangeArrowheads="1"/>
          </p:cNvPicPr>
          <p:nvPr/>
        </p:nvPicPr>
        <p:blipFill>
          <a:blip r:embed="rId2" cstate="print"/>
          <a:srcRect/>
          <a:stretch>
            <a:fillRect/>
          </a:stretch>
        </p:blipFill>
        <p:spPr bwMode="auto">
          <a:xfrm>
            <a:off x="1558635" y="1634835"/>
            <a:ext cx="4800600" cy="1104900"/>
          </a:xfrm>
          <a:prstGeom prst="rect">
            <a:avLst/>
          </a:prstGeom>
          <a:noFill/>
          <a:ln w="9525">
            <a:noFill/>
            <a:miter lim="800000"/>
            <a:headEnd/>
            <a:tailEnd/>
          </a:ln>
        </p:spPr>
      </p:pic>
      <p:pic>
        <p:nvPicPr>
          <p:cNvPr id="40963" name="Picture 3"/>
          <p:cNvPicPr>
            <a:picLocks noChangeAspect="1" noChangeArrowheads="1"/>
          </p:cNvPicPr>
          <p:nvPr/>
        </p:nvPicPr>
        <p:blipFill>
          <a:blip r:embed="rId3" cstate="print"/>
          <a:srcRect/>
          <a:stretch>
            <a:fillRect/>
          </a:stretch>
        </p:blipFill>
        <p:spPr bwMode="auto">
          <a:xfrm>
            <a:off x="1524000" y="3429000"/>
            <a:ext cx="4848225" cy="866775"/>
          </a:xfrm>
          <a:prstGeom prst="rect">
            <a:avLst/>
          </a:prstGeom>
          <a:noFill/>
          <a:ln w="9525">
            <a:noFill/>
            <a:miter lim="800000"/>
            <a:headEnd/>
            <a:tailEnd/>
          </a:ln>
        </p:spPr>
      </p:pic>
      <p:pic>
        <p:nvPicPr>
          <p:cNvPr id="40964" name="Picture 4"/>
          <p:cNvPicPr>
            <a:picLocks noChangeAspect="1" noChangeArrowheads="1"/>
          </p:cNvPicPr>
          <p:nvPr/>
        </p:nvPicPr>
        <p:blipFill>
          <a:blip r:embed="rId4" cstate="print"/>
          <a:srcRect/>
          <a:stretch>
            <a:fillRect/>
          </a:stretch>
        </p:blipFill>
        <p:spPr bwMode="auto">
          <a:xfrm>
            <a:off x="1572490" y="5105400"/>
            <a:ext cx="4447310" cy="8350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4294967295"/>
          </p:nvPr>
        </p:nvSpPr>
        <p:spPr>
          <a:xfrm>
            <a:off x="85725" y="76200"/>
            <a:ext cx="8991600" cy="7010400"/>
          </a:xfrm>
          <a:noFill/>
          <a:ln/>
        </p:spPr>
        <p:txBody>
          <a:bodyPr/>
          <a:lstStyle/>
          <a:p>
            <a:pPr marL="609600" indent="-609600" eaLnBrk="1" hangingPunct="1">
              <a:lnSpc>
                <a:spcPct val="83000"/>
              </a:lnSpc>
              <a:spcBef>
                <a:spcPct val="10000"/>
              </a:spcBef>
            </a:pPr>
            <a:r>
              <a:rPr lang="en-US" sz="2400" b="1" dirty="0" smtClean="0">
                <a:effectLst/>
              </a:rPr>
              <a:t>Exercise 9</a:t>
            </a:r>
          </a:p>
          <a:p>
            <a:pPr marL="990600" lvl="1" indent="-533400">
              <a:lnSpc>
                <a:spcPct val="80000"/>
              </a:lnSpc>
            </a:pPr>
            <a:r>
              <a:rPr lang="en-CA" sz="2000" b="1" dirty="0" smtClean="0">
                <a:effectLst/>
              </a:rPr>
              <a:t>Transport Monitor Report, Task 1: Create a New Report, Create a Dataset, Populate the Report Layout, and Set Report Properties</a:t>
            </a:r>
            <a:endParaRPr lang="en-US" sz="2000" b="1" dirty="0" smtClean="0">
              <a:effectLst/>
            </a:endParaRPr>
          </a:p>
          <a:p>
            <a:pPr marL="1371600" lvl="2" indent="-457200">
              <a:lnSpc>
                <a:spcPct val="80000"/>
              </a:lnSpc>
              <a:buFont typeface="Wingdings" pitchFamily="2" charset="2"/>
              <a:buAutoNum type="arabicPeriod" startAt="17"/>
            </a:pPr>
            <a:r>
              <a:rPr lang="en-CA" sz="2000" dirty="0" smtClean="0">
                <a:effectLst/>
              </a:rPr>
              <a:t>Click the chart to activate the drop areas. Select the Value field in the Drop data fields here area.</a:t>
            </a:r>
          </a:p>
          <a:p>
            <a:pPr marL="1371600" lvl="2" indent="-457200">
              <a:lnSpc>
                <a:spcPct val="80000"/>
              </a:lnSpc>
              <a:buFont typeface="Wingdings" pitchFamily="2" charset="2"/>
              <a:buAutoNum type="arabicPeriod" startAt="17"/>
            </a:pPr>
            <a:r>
              <a:rPr lang="en-CA" sz="2000" dirty="0" smtClean="0">
                <a:effectLst/>
              </a:rPr>
              <a:t>Use the green plus sign next to the Category Groups area to select the Reading field. Use the green plus sign next to the Series Groups area to select the </a:t>
            </a:r>
            <a:r>
              <a:rPr lang="en-CA" sz="2000" dirty="0" err="1" smtClean="0">
                <a:effectLst/>
              </a:rPr>
              <a:t>ReadingPortion</a:t>
            </a:r>
            <a:r>
              <a:rPr lang="en-CA" sz="2000" dirty="0" smtClean="0">
                <a:effectLst/>
              </a:rPr>
              <a:t> field. </a:t>
            </a:r>
          </a:p>
          <a:p>
            <a:pPr marL="1371600" lvl="2" indent="-457200">
              <a:lnSpc>
                <a:spcPct val="80000"/>
              </a:lnSpc>
              <a:buFont typeface="Wingdings" pitchFamily="2" charset="2"/>
              <a:buAutoNum type="arabicPeriod" startAt="17"/>
            </a:pPr>
            <a:r>
              <a:rPr lang="en-CA" sz="2000" dirty="0" smtClean="0">
                <a:effectLst/>
              </a:rPr>
              <a:t>In the Chart Properties dialog box, set the following property:</a:t>
            </a:r>
          </a:p>
          <a:p>
            <a:pPr marL="1371600" lvl="2" indent="-457200">
              <a:lnSpc>
                <a:spcPct val="80000"/>
              </a:lnSpc>
              <a:buFont typeface="Wingdings" pitchFamily="2" charset="2"/>
              <a:buAutoNum type="arabicPeriod" startAt="17"/>
            </a:pPr>
            <a:endParaRPr lang="en-CA" sz="2000" dirty="0" smtClean="0">
              <a:effectLst/>
            </a:endParaRPr>
          </a:p>
          <a:p>
            <a:pPr marL="1371600" lvl="2" indent="-457200">
              <a:lnSpc>
                <a:spcPct val="80000"/>
              </a:lnSpc>
              <a:buFont typeface="Wingdings" pitchFamily="2" charset="2"/>
              <a:buAutoNum type="arabicPeriod" startAt="17"/>
            </a:pPr>
            <a:endParaRPr lang="en-CA" sz="2000" dirty="0" smtClean="0">
              <a:effectLst/>
            </a:endParaRPr>
          </a:p>
          <a:p>
            <a:pPr marL="1371600" lvl="2" indent="-457200">
              <a:lnSpc>
                <a:spcPct val="80000"/>
              </a:lnSpc>
              <a:buFont typeface="Wingdings" pitchFamily="2" charset="2"/>
              <a:buAutoNum type="arabicPeriod" startAt="17"/>
            </a:pPr>
            <a:r>
              <a:rPr lang="en-CA" sz="2000" dirty="0" smtClean="0">
                <a:effectLst/>
              </a:rPr>
              <a:t>In the Value Axis Properties dialog box, set the following property:</a:t>
            </a:r>
          </a:p>
          <a:p>
            <a:pPr marL="1371600" lvl="2" indent="-457200">
              <a:lnSpc>
                <a:spcPct val="80000"/>
              </a:lnSpc>
              <a:buFont typeface="Wingdings" pitchFamily="2" charset="2"/>
              <a:buAutoNum type="arabicPeriod" startAt="17"/>
            </a:pPr>
            <a:endParaRPr lang="en-CA" sz="2000" dirty="0" smtClean="0">
              <a:effectLst/>
            </a:endParaRPr>
          </a:p>
          <a:p>
            <a:pPr marL="1371600" lvl="2" indent="-457200">
              <a:lnSpc>
                <a:spcPct val="80000"/>
              </a:lnSpc>
              <a:buFont typeface="Wingdings" pitchFamily="2" charset="2"/>
              <a:buAutoNum type="arabicPeriod" startAt="17"/>
            </a:pPr>
            <a:endParaRPr lang="en-CA" sz="2000" dirty="0" smtClean="0">
              <a:effectLst/>
            </a:endParaRPr>
          </a:p>
          <a:p>
            <a:pPr marL="1371600" lvl="2" indent="-457200">
              <a:lnSpc>
                <a:spcPct val="80000"/>
              </a:lnSpc>
              <a:buFont typeface="Wingdings" pitchFamily="2" charset="2"/>
              <a:buAutoNum type="arabicPeriod" startAt="17"/>
            </a:pPr>
            <a:r>
              <a:rPr lang="en-CA" sz="2000" dirty="0" smtClean="0">
                <a:effectLst/>
              </a:rPr>
              <a:t>Right-click the chart title and select Delete Title from the context menu.</a:t>
            </a:r>
          </a:p>
          <a:p>
            <a:pPr marL="1371600" lvl="2" indent="-457200">
              <a:lnSpc>
                <a:spcPct val="80000"/>
              </a:lnSpc>
              <a:buFont typeface="Wingdings" pitchFamily="2" charset="2"/>
              <a:buAutoNum type="arabicPeriod" startAt="17"/>
            </a:pPr>
            <a:r>
              <a:rPr lang="en-CA" sz="2000" dirty="0" smtClean="0">
                <a:effectLst/>
              </a:rPr>
              <a:t>Right-click the legend area of the chart and select Delete Legend from the context menu.</a:t>
            </a:r>
          </a:p>
          <a:p>
            <a:pPr marL="1371600" lvl="2" indent="-457200">
              <a:lnSpc>
                <a:spcPct val="80000"/>
              </a:lnSpc>
              <a:buFont typeface="Wingdings" pitchFamily="2" charset="2"/>
              <a:buAutoNum type="arabicPeriod" startAt="17"/>
            </a:pPr>
            <a:r>
              <a:rPr lang="en-CA" sz="2000" dirty="0" smtClean="0">
                <a:effectLst/>
              </a:rPr>
              <a:t>Right-click the vertical axis title and select Show Axis Title from the context menu. This will uncheck this option and hide the axis title.</a:t>
            </a:r>
          </a:p>
          <a:p>
            <a:pPr marL="1371600" lvl="2" indent="-457200">
              <a:lnSpc>
                <a:spcPct val="80000"/>
              </a:lnSpc>
              <a:buFont typeface="Wingdings" pitchFamily="2" charset="2"/>
              <a:buAutoNum type="arabicPeriod" startAt="17"/>
            </a:pPr>
            <a:r>
              <a:rPr lang="en-CA" sz="2000" dirty="0" smtClean="0">
                <a:effectLst/>
              </a:rPr>
              <a:t>Right-click the value axis title and select Show Axis Title from the context menu. This will uncheck this option and hide the axis title.</a:t>
            </a:r>
          </a:p>
        </p:txBody>
      </p:sp>
      <p:pic>
        <p:nvPicPr>
          <p:cNvPr id="41986" name="Picture 2"/>
          <p:cNvPicPr>
            <a:picLocks noChangeAspect="1" noChangeArrowheads="1"/>
          </p:cNvPicPr>
          <p:nvPr/>
        </p:nvPicPr>
        <p:blipFill>
          <a:blip r:embed="rId2" cstate="print"/>
          <a:srcRect/>
          <a:stretch>
            <a:fillRect/>
          </a:stretch>
        </p:blipFill>
        <p:spPr bwMode="auto">
          <a:xfrm>
            <a:off x="1544780" y="2667000"/>
            <a:ext cx="4171950" cy="542925"/>
          </a:xfrm>
          <a:prstGeom prst="rect">
            <a:avLst/>
          </a:prstGeom>
          <a:noFill/>
          <a:ln w="9525">
            <a:noFill/>
            <a:miter lim="800000"/>
            <a:headEnd/>
            <a:tailEnd/>
          </a:ln>
        </p:spPr>
      </p:pic>
      <p:pic>
        <p:nvPicPr>
          <p:cNvPr id="41987" name="Picture 3"/>
          <p:cNvPicPr>
            <a:picLocks noChangeAspect="1" noChangeArrowheads="1"/>
          </p:cNvPicPr>
          <p:nvPr/>
        </p:nvPicPr>
        <p:blipFill>
          <a:blip r:embed="rId3" cstate="print"/>
          <a:srcRect/>
          <a:stretch>
            <a:fillRect/>
          </a:stretch>
        </p:blipFill>
        <p:spPr bwMode="auto">
          <a:xfrm>
            <a:off x="1551710" y="3581400"/>
            <a:ext cx="4572000"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4294967295"/>
          </p:nvPr>
        </p:nvSpPr>
        <p:spPr>
          <a:xfrm>
            <a:off x="85725" y="76200"/>
            <a:ext cx="8991600" cy="7010400"/>
          </a:xfrm>
          <a:noFill/>
          <a:ln/>
        </p:spPr>
        <p:txBody>
          <a:bodyPr/>
          <a:lstStyle/>
          <a:p>
            <a:pPr marL="609600" indent="-609600" eaLnBrk="1" hangingPunct="1">
              <a:lnSpc>
                <a:spcPct val="83000"/>
              </a:lnSpc>
              <a:spcBef>
                <a:spcPct val="10000"/>
              </a:spcBef>
            </a:pPr>
            <a:r>
              <a:rPr lang="en-US" sz="2400" b="1" dirty="0" smtClean="0">
                <a:effectLst/>
              </a:rPr>
              <a:t>Exercise 9</a:t>
            </a:r>
          </a:p>
          <a:p>
            <a:pPr marL="990600" lvl="1" indent="-533400">
              <a:lnSpc>
                <a:spcPct val="80000"/>
              </a:lnSpc>
            </a:pPr>
            <a:r>
              <a:rPr lang="en-CA" sz="2000" b="1" dirty="0" smtClean="0">
                <a:effectLst/>
              </a:rPr>
              <a:t>Transport Monitor Report, Task 1: Create a New Report, Create a Dataset, Populate the Report Layout, and Set Report Properties</a:t>
            </a:r>
            <a:endParaRPr lang="en-US" sz="2000" b="1" dirty="0" smtClean="0">
              <a:effectLst/>
            </a:endParaRPr>
          </a:p>
          <a:p>
            <a:pPr marL="1371600" lvl="2" indent="-457200">
              <a:lnSpc>
                <a:spcPct val="80000"/>
              </a:lnSpc>
              <a:buFont typeface="Wingdings" pitchFamily="2" charset="2"/>
              <a:buAutoNum type="arabicPeriod" startAt="25"/>
            </a:pPr>
            <a:r>
              <a:rPr lang="en-CA" sz="2000" dirty="0" smtClean="0">
                <a:effectLst/>
              </a:rPr>
              <a:t>Click anywhere outside the report body to bring up the report properties in the Properties window. Set the following property in the Properties window:</a:t>
            </a:r>
          </a:p>
          <a:p>
            <a:pPr marL="1371600" lvl="2" indent="-457200">
              <a:lnSpc>
                <a:spcPct val="80000"/>
              </a:lnSpc>
              <a:buFont typeface="Wingdings" pitchFamily="2" charset="2"/>
              <a:buAutoNum type="arabicPeriod" startAt="25"/>
            </a:pPr>
            <a:endParaRPr lang="en-CA" sz="2000" dirty="0" smtClean="0">
              <a:effectLst/>
            </a:endParaRPr>
          </a:p>
          <a:p>
            <a:pPr marL="1371600" lvl="2" indent="-457200">
              <a:lnSpc>
                <a:spcPct val="80000"/>
              </a:lnSpc>
              <a:buFont typeface="Wingdings" pitchFamily="2" charset="2"/>
              <a:buAutoNum type="arabicPeriod" startAt="25"/>
            </a:pPr>
            <a:endParaRPr lang="en-CA" sz="2000" dirty="0" smtClean="0">
              <a:effectLst/>
            </a:endParaRPr>
          </a:p>
          <a:p>
            <a:pPr marL="1371600" lvl="2" indent="-457200">
              <a:lnSpc>
                <a:spcPct val="80000"/>
              </a:lnSpc>
              <a:buFont typeface="Wingdings" pitchFamily="2" charset="2"/>
              <a:buAutoNum type="arabicPeriod" startAt="25"/>
            </a:pPr>
            <a:r>
              <a:rPr lang="en-CA" sz="2000" dirty="0" smtClean="0">
                <a:effectLst/>
              </a:rPr>
              <a:t>Click the Preview tab.</a:t>
            </a:r>
          </a:p>
          <a:p>
            <a:pPr marL="1371600" lvl="2" indent="-457200">
              <a:lnSpc>
                <a:spcPct val="80000"/>
              </a:lnSpc>
              <a:buFont typeface="Wingdings" pitchFamily="2" charset="2"/>
              <a:buAutoNum type="arabicPeriod" startAt="25"/>
            </a:pPr>
            <a:r>
              <a:rPr lang="en-CA" sz="2000" dirty="0" smtClean="0">
                <a:effectLst/>
              </a:rPr>
              <a:t>Select several transport numbers from the drop-down list and click View Report. Your report appears similar to figure below.</a:t>
            </a:r>
          </a:p>
          <a:p>
            <a:pPr marL="1371600" lvl="2" indent="-457200">
              <a:lnSpc>
                <a:spcPct val="80000"/>
              </a:lnSpc>
              <a:buFont typeface="Wingdings" pitchFamily="2" charset="2"/>
              <a:buAutoNum type="arabicPeriod" startAt="25"/>
            </a:pPr>
            <a:r>
              <a:rPr lang="en-CA" sz="2000" dirty="0" smtClean="0">
                <a:effectLst/>
              </a:rPr>
              <a:t>Select Save All on the toolbar.</a:t>
            </a:r>
          </a:p>
        </p:txBody>
      </p:sp>
      <p:pic>
        <p:nvPicPr>
          <p:cNvPr id="198662" name="Picture 6"/>
          <p:cNvPicPr>
            <a:picLocks noChangeAspect="1" noChangeArrowheads="1"/>
          </p:cNvPicPr>
          <p:nvPr/>
        </p:nvPicPr>
        <p:blipFill>
          <a:blip r:embed="rId2" cstate="print"/>
          <a:srcRect/>
          <a:stretch>
            <a:fillRect/>
          </a:stretch>
        </p:blipFill>
        <p:spPr bwMode="auto">
          <a:xfrm>
            <a:off x="2064330" y="3589589"/>
            <a:ext cx="5334000" cy="3268411"/>
          </a:xfrm>
          <a:prstGeom prst="rect">
            <a:avLst/>
          </a:prstGeom>
          <a:noFill/>
          <a:ln w="9525">
            <a:noFill/>
            <a:miter lim="800000"/>
            <a:headEnd/>
            <a:tailEnd/>
          </a:ln>
          <a:effectLst/>
        </p:spPr>
      </p:pic>
      <p:pic>
        <p:nvPicPr>
          <p:cNvPr id="43010" name="Picture 2"/>
          <p:cNvPicPr>
            <a:picLocks noChangeAspect="1" noChangeArrowheads="1"/>
          </p:cNvPicPr>
          <p:nvPr/>
        </p:nvPicPr>
        <p:blipFill>
          <a:blip r:embed="rId3" cstate="print"/>
          <a:srcRect/>
          <a:stretch>
            <a:fillRect/>
          </a:stretch>
        </p:blipFill>
        <p:spPr bwMode="auto">
          <a:xfrm>
            <a:off x="1558635" y="1828800"/>
            <a:ext cx="4276725"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4294967295"/>
          </p:nvPr>
        </p:nvSpPr>
        <p:spPr>
          <a:xfrm>
            <a:off x="85725" y="61190"/>
            <a:ext cx="8991600" cy="6756400"/>
          </a:xfrm>
          <a:noFill/>
          <a:ln/>
        </p:spPr>
        <p:txBody>
          <a:bodyPr/>
          <a:lstStyle/>
          <a:p>
            <a:pPr marL="609600" indent="-609600" eaLnBrk="1" hangingPunct="1">
              <a:lnSpc>
                <a:spcPct val="80000"/>
              </a:lnSpc>
            </a:pPr>
            <a:r>
              <a:rPr lang="en-US" sz="2400" b="1" dirty="0" smtClean="0">
                <a:effectLst/>
              </a:rPr>
              <a:t>Exercise 1</a:t>
            </a:r>
          </a:p>
          <a:p>
            <a:pPr marL="990600" lvl="1" indent="-533400"/>
            <a:r>
              <a:rPr lang="en-CA" sz="2100" b="1" dirty="0" smtClean="0">
                <a:effectLst/>
              </a:rPr>
              <a:t>Delivery Status Report, Task 3: Add a </a:t>
            </a:r>
            <a:r>
              <a:rPr lang="en-CA" sz="2100" b="1" dirty="0" err="1" smtClean="0">
                <a:effectLst/>
              </a:rPr>
              <a:t>Tablix</a:t>
            </a:r>
            <a:r>
              <a:rPr lang="en-CA" sz="2100" b="1" dirty="0" smtClean="0">
                <a:effectLst/>
              </a:rPr>
              <a:t> to the Report</a:t>
            </a:r>
            <a:endParaRPr lang="en-US" sz="2100" b="1" dirty="0" smtClean="0">
              <a:effectLst/>
            </a:endParaRPr>
          </a:p>
          <a:p>
            <a:pPr marL="1371600" lvl="2" indent="-457200">
              <a:lnSpc>
                <a:spcPct val="88000"/>
              </a:lnSpc>
              <a:spcBef>
                <a:spcPct val="15000"/>
              </a:spcBef>
              <a:buFont typeface="Wingdings" pitchFamily="2" charset="2"/>
              <a:buAutoNum type="arabicPeriod" startAt="9"/>
            </a:pPr>
            <a:r>
              <a:rPr lang="en-CA" sz="1950" dirty="0" smtClean="0">
                <a:effectLst/>
              </a:rPr>
              <a:t>We need to move some of the labels in the table header row to the group header row. Select the text box that contains the word “Hub”. Do this by clicking once in this text box. If you can see a text-editing cursor blinking in this cell, you clicked too many times. If you see the blinking cursor, click elsewhere, and then try again.</a:t>
            </a:r>
          </a:p>
          <a:p>
            <a:pPr marL="1371600" lvl="2" indent="-457200">
              <a:lnSpc>
                <a:spcPct val="88000"/>
              </a:lnSpc>
              <a:spcBef>
                <a:spcPct val="15000"/>
              </a:spcBef>
              <a:buFont typeface="Wingdings" pitchFamily="2" charset="2"/>
              <a:buAutoNum type="arabicPeriod" startAt="9"/>
            </a:pPr>
            <a:r>
              <a:rPr lang="en-CA" sz="1950" dirty="0" smtClean="0">
                <a:effectLst/>
              </a:rPr>
              <a:t>Press ctrl-x to cut the text box from this table header cell. Click in the group header cell immediately below it and press ctrl-v to paste the text box there.</a:t>
            </a:r>
          </a:p>
          <a:p>
            <a:pPr marL="1371600" lvl="2" indent="-457200">
              <a:lnSpc>
                <a:spcPct val="88000"/>
              </a:lnSpc>
              <a:spcBef>
                <a:spcPct val="15000"/>
              </a:spcBef>
              <a:buFont typeface="Wingdings" pitchFamily="2" charset="2"/>
              <a:buAutoNum type="arabicPeriod" startAt="9"/>
            </a:pPr>
            <a:r>
              <a:rPr lang="en-CA" sz="1950" dirty="0" smtClean="0">
                <a:effectLst/>
              </a:rPr>
              <a:t>Repeat this for the text boxes containing Time In and Time Out.</a:t>
            </a:r>
          </a:p>
          <a:p>
            <a:pPr marL="1371600" lvl="2" indent="-457200">
              <a:lnSpc>
                <a:spcPct val="88000"/>
              </a:lnSpc>
              <a:spcBef>
                <a:spcPct val="15000"/>
              </a:spcBef>
              <a:buFont typeface="Wingdings" pitchFamily="2" charset="2"/>
              <a:buAutoNum type="arabicPeriod" startAt="9"/>
            </a:pPr>
            <a:r>
              <a:rPr lang="en-CA" sz="1950" dirty="0" smtClean="0">
                <a:effectLst/>
              </a:rPr>
              <a:t>Right-click the gray square to the left of the table header row. (This row now only contains the text “Delivery Number.” Only “Delivery” may be showing if the column is too narrow for the entire header text.). Select Delete Rows from the context menu. This removes the table header row from this table.</a:t>
            </a:r>
          </a:p>
          <a:p>
            <a:pPr marL="1371600" lvl="2" indent="-457200">
              <a:lnSpc>
                <a:spcPct val="88000"/>
              </a:lnSpc>
              <a:spcBef>
                <a:spcPct val="15000"/>
              </a:spcBef>
              <a:buFont typeface="Wingdings" pitchFamily="2" charset="2"/>
              <a:buAutoNum type="arabicPeriod" startAt="9"/>
            </a:pPr>
            <a:r>
              <a:rPr lang="en-CA" sz="1950" dirty="0" smtClean="0">
                <a:effectLst/>
              </a:rPr>
              <a:t>Right-click anywhere in the group header row and select </a:t>
            </a:r>
            <a:r>
              <a:rPr lang="en-CA" sz="1950" dirty="0" err="1" smtClean="0">
                <a:effectLst/>
              </a:rPr>
              <a:t>Tablix</a:t>
            </a:r>
            <a:r>
              <a:rPr lang="en-CA" sz="1950" dirty="0" smtClean="0">
                <a:effectLst/>
              </a:rPr>
              <a:t>: Insert Row | Inside Group - Above from the context menu. An additional group header row appears. This is not a new grouping, but rather, an additional row for the current grouping.</a:t>
            </a:r>
          </a:p>
          <a:p>
            <a:pPr marL="1371600" lvl="2" indent="-457200">
              <a:lnSpc>
                <a:spcPct val="88000"/>
              </a:lnSpc>
              <a:spcBef>
                <a:spcPct val="15000"/>
              </a:spcBef>
              <a:buFont typeface="Wingdings" pitchFamily="2" charset="2"/>
              <a:buAutoNum type="arabicPeriod" startAt="9"/>
            </a:pPr>
            <a:r>
              <a:rPr lang="en-CA" sz="1950" dirty="0" smtClean="0">
                <a:effectLst/>
              </a:rPr>
              <a:t>Select the </a:t>
            </a:r>
            <a:r>
              <a:rPr lang="en-CA" sz="1950" dirty="0" err="1" smtClean="0">
                <a:effectLst/>
              </a:rPr>
              <a:t>ServiceType</a:t>
            </a:r>
            <a:r>
              <a:rPr lang="en-CA" sz="1950" dirty="0" smtClean="0">
                <a:effectLst/>
              </a:rPr>
              <a:t> field in the leftmost cell in the new group header row.</a:t>
            </a:r>
          </a:p>
          <a:p>
            <a:pPr marL="1371600" lvl="2" indent="-457200">
              <a:lnSpc>
                <a:spcPct val="88000"/>
              </a:lnSpc>
              <a:spcBef>
                <a:spcPct val="15000"/>
              </a:spcBef>
              <a:buFont typeface="Wingdings" pitchFamily="2" charset="2"/>
              <a:buAutoNum type="arabicPeriod" startAt="9"/>
            </a:pPr>
            <a:r>
              <a:rPr lang="en-CA" sz="1950" dirty="0" smtClean="0">
                <a:effectLst/>
              </a:rPr>
              <a:t>Select the </a:t>
            </a:r>
            <a:r>
              <a:rPr lang="en-CA" sz="1950" dirty="0" err="1" smtClean="0">
                <a:effectLst/>
              </a:rPr>
              <a:t>StatusName</a:t>
            </a:r>
            <a:r>
              <a:rPr lang="en-CA" sz="1950" dirty="0" smtClean="0">
                <a:effectLst/>
              </a:rPr>
              <a:t> field in the next cell in the new group header row.</a:t>
            </a:r>
            <a:endParaRPr lang="en-US" sz="1950" dirty="0" smtClean="0">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5281</TotalTime>
  <Words>10432</Words>
  <Application>Microsoft Office PowerPoint</Application>
  <PresentationFormat>On-screen Show (4:3)</PresentationFormat>
  <Paragraphs>997</Paragraphs>
  <Slides>88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88</vt:i4>
      </vt:variant>
    </vt:vector>
  </HeadingPairs>
  <TitlesOfParts>
    <vt:vector size="92" baseType="lpstr">
      <vt:lpstr>Arial</vt:lpstr>
      <vt:lpstr>Courier New</vt:lpstr>
      <vt:lpstr>Wingdings</vt:lpstr>
      <vt:lpstr>Orbit</vt:lpstr>
      <vt:lpstr>Developing Advanced 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PHP</dc:title>
  <dc:creator>Alma Ramadani</dc:creator>
  <cp:lastModifiedBy>GBC USER</cp:lastModifiedBy>
  <cp:revision>704</cp:revision>
  <cp:lastPrinted>2017-12-12T20:18:43Z</cp:lastPrinted>
  <dcterms:created xsi:type="dcterms:W3CDTF">2009-08-10T15:42:28Z</dcterms:created>
  <dcterms:modified xsi:type="dcterms:W3CDTF">2017-12-12T20:26:08Z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