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F31F67E-5C21-4C74-BB76-43B999787B3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3F9074-FEE6-43C6-B105-298B322D4A0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9BA780-3053-4035-ABA0-BA859D4B75A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EF9586-4C81-4FEC-8316-B0C67FF346E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675F44-DFAE-4DD4-A397-37728A6329DB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08871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8CCAB2-50A7-4D3E-BEF6-A63512AA6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E15C40-C54E-4B25-B1C5-1DF3A9F54A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BC82952-4EA2-41A2-9495-55F83D9F7F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AF976-F3C6-4E02-BB49-48E8041B2E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236F8-BFC8-4B6D-A05F-374EAC98357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589D3-E4FC-48E0-B056-26409AA456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D579C0D-3640-4347-82D9-9450E31D09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0439D93D-7E0B-4F92-B40D-BEA23940FF0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449CDD-4C4A-4B89-BAC3-00488AF43FA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27BAC8D-44A6-4AD5-A21F-3CCDC07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19B16AF5-6FF2-43AB-A817-7D7A75D44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D960ED54-1F6C-4BAD-8462-A3006D5CCB1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91719E-F4E5-4251-871D-2208E41DFF1F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7647ABD-B4EA-4C06-9CEA-F92372116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4D533A53-4191-4E13-B3CD-C9DF18418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7719574-6A12-414C-81B6-93BF4F2D8F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D3F78-C7BD-40A9-854F-D2E479FC74A6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17AB0E0-50BA-4F96-B393-6D91B5AE3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C1635F55-12D3-4A50-BCDC-0EE7612D8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8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E9118E3-F7BC-49E9-9A98-9592CD276A2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1E99B4-25AE-41E8-9335-3187B3E33BFB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30269A4-B5EA-4267-A432-BC3940EF2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BD28DB54-967B-40FD-BC05-A5D692F288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7719574-6A12-414C-81B6-93BF4F2D8F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D3F78-C7BD-40A9-854F-D2E479FC74A6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17AB0E0-50BA-4F96-B393-6D91B5AE3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C1635F55-12D3-4A50-BCDC-0EE7612D8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86947D-9E40-494A-A069-3AA87CEAA87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306C35-1C28-41A0-9432-CD2F9C3F04A9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04D5113-AA74-4C0A-8328-BA7DC973B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0786742E-1CF2-40CA-BC1F-1043F82A76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E0AE6F0-DB9D-407D-A97B-FA7EF553D37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FDFD9A-0625-4207-8435-D523D876FEF0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275B18E-EEE2-45D4-9E19-08A634906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015A3359-A723-42C9-A193-99D38EDAD9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E0AE6F0-DB9D-407D-A97B-FA7EF553D37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FDFD9A-0625-4207-8435-D523D876FEF0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275B18E-EEE2-45D4-9E19-08A634906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015A3359-A723-42C9-A193-99D38EDAD9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0DF9F-082A-4176-97C6-8F95041F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06BF8-2909-4EC7-98C3-0712996B6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7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0FF6D2-DA12-4E74-8C00-B21B35AE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3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EF4A1-A3DF-4468-AE24-85BED155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7138-A290-40B1-A173-4A3B86DC4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A0FA76-20A5-4208-A0B8-AA5B90614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4D9C3-1588-4877-B492-05F68707E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F7F6F3-A522-46CA-8F9D-E22F6C65F0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2E4D2B-E73D-448D-BA39-B7558EB1B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693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1BDE9-7608-4AFD-BF86-6CF42DCC8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2F4398-07D2-4D26-95E7-D8CBBF798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FD0E115-9A5D-4C94-936C-8A0F2E7E57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75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>
            <a:extLst>
              <a:ext uri="{FF2B5EF4-FFF2-40B4-BE49-F238E27FC236}">
                <a16:creationId xmlns:a16="http://schemas.microsoft.com/office/drawing/2014/main" id="{F50FE350-A492-403B-A936-838805A1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16" y="1200817"/>
            <a:ext cx="5721986" cy="32689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ABB6F-7833-45C8-BC7E-D19120F076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Glossaire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DDC53E-3293-4772-BE61-2D630A62BF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327150"/>
            <a:ext cx="9072563" cy="3287713"/>
          </a:xfrm>
        </p:spPr>
        <p:txBody>
          <a:bodyPr>
            <a:normAutofit/>
          </a:bodyPr>
          <a:lstStyle/>
          <a:p>
            <a:pPr lvl="0" algn="l">
              <a:buSzPct val="100000"/>
              <a:buAutoNum type="arabicParenR"/>
            </a:pPr>
            <a:r>
              <a:rPr lang="fr-FR" sz="32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Introduction</a:t>
            </a:r>
          </a:p>
          <a:p>
            <a:pPr lvl="0" algn="l">
              <a:buSzPct val="100000"/>
              <a:buAutoNum type="arabicParenR"/>
            </a:pPr>
            <a:r>
              <a:rPr lang="fr-FR" sz="32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Dates clés</a:t>
            </a:r>
          </a:p>
          <a:p>
            <a:pPr lvl="0" algn="l">
              <a:buSzPct val="100000"/>
              <a:buAutoNum type="arabicParenR"/>
            </a:pPr>
            <a:r>
              <a:rPr lang="fr-FR" sz="32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Ada Lovelace</a:t>
            </a:r>
          </a:p>
          <a:p>
            <a:pPr lvl="0" algn="l">
              <a:buSzPct val="100000"/>
              <a:buAutoNum type="arabicParenR"/>
            </a:pPr>
            <a:r>
              <a:rPr lang="fr-FR" sz="32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Utilisation</a:t>
            </a:r>
          </a:p>
          <a:p>
            <a:pPr lvl="0" algn="l">
              <a:buSzPct val="100000"/>
              <a:buAutoNum type="arabicParenR"/>
            </a:pPr>
            <a:r>
              <a:rPr lang="fr-FR" sz="32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Exemples de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5F9A8-1597-4C0E-B7E1-6A8B94F153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EDFF2A-BF67-4F93-B551-D1DAB244C2D1}"/>
              </a:ext>
            </a:extLst>
          </p:cNvPr>
          <p:cNvSpPr txBox="1">
            <a:spLocks/>
          </p:cNvSpPr>
          <p:nvPr/>
        </p:nvSpPr>
        <p:spPr>
          <a:xfrm>
            <a:off x="0" y="1327150"/>
            <a:ext cx="9072563" cy="328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Langage de programmation orientée objet</a:t>
            </a:r>
          </a:p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Inspiré du Pascal</a:t>
            </a:r>
          </a:p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Haut niveau de fiabilité et sécurité</a:t>
            </a:r>
          </a:p>
        </p:txBody>
      </p:sp>
    </p:spTree>
    <p:extLst>
      <p:ext uri="{BB962C8B-B14F-4D97-AF65-F5344CB8AC3E}">
        <p14:creationId xmlns:p14="http://schemas.microsoft.com/office/powerpoint/2010/main" val="15967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CD2C9-C71B-4558-B72A-F91804BCF1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Dates clés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2DB9A-5D4E-4A84-8E4D-CF6F23285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" y="3012604"/>
            <a:ext cx="9988700" cy="214757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91E33FD-650D-4DF1-AE0D-4797C8DD9548}"/>
              </a:ext>
            </a:extLst>
          </p:cNvPr>
          <p:cNvCxnSpPr>
            <a:cxnSpLocks/>
          </p:cNvCxnSpPr>
          <p:nvPr/>
        </p:nvCxnSpPr>
        <p:spPr>
          <a:xfrm flipV="1">
            <a:off x="769620" y="4776155"/>
            <a:ext cx="0" cy="580705"/>
          </a:xfrm>
          <a:prstGeom prst="straightConnector1">
            <a:avLst/>
          </a:prstGeom>
          <a:ln w="57150">
            <a:solidFill>
              <a:srgbClr val="005A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E462710-C08C-41F6-90CE-5B6C94B80EC1}"/>
              </a:ext>
            </a:extLst>
          </p:cNvPr>
          <p:cNvSpPr txBox="1"/>
          <p:nvPr/>
        </p:nvSpPr>
        <p:spPr>
          <a:xfrm>
            <a:off x="1209833" y="1910676"/>
            <a:ext cx="76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5A00"/>
                </a:solidFill>
              </a:rPr>
              <a:t>Début du développement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350BC72-D01C-496F-87CF-C4C70C98BBCC}"/>
              </a:ext>
            </a:extLst>
          </p:cNvPr>
          <p:cNvSpPr txBox="1"/>
          <p:nvPr/>
        </p:nvSpPr>
        <p:spPr>
          <a:xfrm>
            <a:off x="1209833" y="1910676"/>
            <a:ext cx="76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5A00"/>
                </a:solidFill>
              </a:rPr>
              <a:t>Publication (Ada 83)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06A94DE-D47E-43A4-A823-95A3A508839D}"/>
              </a:ext>
            </a:extLst>
          </p:cNvPr>
          <p:cNvSpPr txBox="1"/>
          <p:nvPr/>
        </p:nvSpPr>
        <p:spPr>
          <a:xfrm>
            <a:off x="1209833" y="1602899"/>
            <a:ext cx="7660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5A00"/>
                </a:solidFill>
              </a:rPr>
              <a:t>Révision et standardisation au niveau international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4C7A863-03CF-4056-BBCE-8FBCBFFD831A}"/>
              </a:ext>
            </a:extLst>
          </p:cNvPr>
          <p:cNvSpPr txBox="1"/>
          <p:nvPr/>
        </p:nvSpPr>
        <p:spPr>
          <a:xfrm>
            <a:off x="1209833" y="1953809"/>
            <a:ext cx="76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5A00"/>
                </a:solidFill>
              </a:rPr>
              <a:t>Amendement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5F00824-4974-4019-8C92-B164E6EF9A51}"/>
              </a:ext>
            </a:extLst>
          </p:cNvPr>
          <p:cNvSpPr txBox="1"/>
          <p:nvPr/>
        </p:nvSpPr>
        <p:spPr>
          <a:xfrm>
            <a:off x="1209833" y="1932243"/>
            <a:ext cx="76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5A00"/>
                </a:solidFill>
              </a:rPr>
              <a:t>Révision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4724E-6 2.93393E-6 L 0.10331 2.9339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3 3.1131E-6 L 0.30362 -0.000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4" y="-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62 -0.00028 L 0.46283 0.0002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3" y="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83 0.00028 L 0.59732 0.0008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24" y="2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6" grpId="1"/>
      <p:bldP spid="57" grpId="0"/>
      <p:bldP spid="57" grpId="1"/>
      <p:bldP spid="58" grpId="0"/>
      <p:bldP spid="58" grpId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5F9A8-1597-4C0E-B7E1-6A8B94F153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 Lovelace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1E8F73-22E9-44A0-8C3C-22635C0A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51" y="1331490"/>
            <a:ext cx="2263369" cy="311348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7996A6-1E45-43EB-90D6-0AF820129981}"/>
              </a:ext>
            </a:extLst>
          </p:cNvPr>
          <p:cNvSpPr txBox="1"/>
          <p:nvPr/>
        </p:nvSpPr>
        <p:spPr>
          <a:xfrm>
            <a:off x="705890" y="4444976"/>
            <a:ext cx="299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 Bryon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5D22B6-6D97-4F64-AD1D-1AA4ABA8FCDC}"/>
              </a:ext>
            </a:extLst>
          </p:cNvPr>
          <p:cNvSpPr txBox="1"/>
          <p:nvPr/>
        </p:nvSpPr>
        <p:spPr>
          <a:xfrm>
            <a:off x="3474720" y="1460133"/>
            <a:ext cx="6537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1835 </a:t>
            </a: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Mariage avec le comte William King</a:t>
            </a:r>
            <a:endParaRPr lang="fr-FR" sz="2800" dirty="0">
              <a:solidFill>
                <a:srgbClr val="005A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8F422C-54DB-4552-B558-4896EA986365}"/>
              </a:ext>
            </a:extLst>
          </p:cNvPr>
          <p:cNvSpPr txBox="1"/>
          <p:nvPr/>
        </p:nvSpPr>
        <p:spPr>
          <a:xfrm>
            <a:off x="705890" y="4835229"/>
            <a:ext cx="299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(1815 – 1852)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DB87BF-6D7F-4470-9787-29A7645C8A61}"/>
              </a:ext>
            </a:extLst>
          </p:cNvPr>
          <p:cNvSpPr txBox="1"/>
          <p:nvPr/>
        </p:nvSpPr>
        <p:spPr>
          <a:xfrm>
            <a:off x="0" y="4439753"/>
            <a:ext cx="466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Augusta Ada King, Comtesse de Lovelace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2DC1FF-0B9F-4976-9C0B-08A8213CFED8}"/>
              </a:ext>
            </a:extLst>
          </p:cNvPr>
          <p:cNvSpPr txBox="1"/>
          <p:nvPr/>
        </p:nvSpPr>
        <p:spPr>
          <a:xfrm>
            <a:off x="705890" y="4444976"/>
            <a:ext cx="299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 Lovelace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225CB9-1D15-4FA7-8905-FEA2E2CE65AA}"/>
              </a:ext>
            </a:extLst>
          </p:cNvPr>
          <p:cNvSpPr txBox="1"/>
          <p:nvPr/>
        </p:nvSpPr>
        <p:spPr>
          <a:xfrm>
            <a:off x="3474720" y="2419463"/>
            <a:ext cx="6537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1842 </a:t>
            </a: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Travail sur la machine analytique de Charles Babbage</a:t>
            </a:r>
            <a:endParaRPr lang="fr-FR" sz="2800" dirty="0">
              <a:solidFill>
                <a:srgbClr val="005A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3411F8-C333-4789-B023-704847489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525"/>
            <a:ext cx="10080626" cy="568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7717E-6 3.78499E-6 L 0.00063 0.1209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60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3 0.12094 L -2.67717E-6 3.78499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60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882C5-CE3A-4355-AD18-E1EA2C3608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Utilisation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15CA930-30A7-46ED-B235-B18CEC28A970}"/>
              </a:ext>
            </a:extLst>
          </p:cNvPr>
          <p:cNvSpPr txBox="1">
            <a:spLocks/>
          </p:cNvSpPr>
          <p:nvPr/>
        </p:nvSpPr>
        <p:spPr>
          <a:xfrm>
            <a:off x="0" y="1327150"/>
            <a:ext cx="9537700" cy="328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Systèmes embarqués et systèmes en temps réel (précision ms/µs)</a:t>
            </a:r>
          </a:p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Technologies de pointes : automobile, ferroviaire, aéronautique, aérospatial, etc.</a:t>
            </a:r>
          </a:p>
          <a:p>
            <a:pPr>
              <a:buSzPct val="100000"/>
            </a:pPr>
            <a:r>
              <a:rPr lang="fr-FR" sz="2800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Strict, standardisé, typage statique, typage fort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7A330-E053-4ADD-A220-B7015FB0CB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Exemple Hello World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411501-5F20-4A71-864E-C3FDD1187E01}"/>
              </a:ext>
            </a:extLst>
          </p:cNvPr>
          <p:cNvSpPr txBox="1"/>
          <p:nvPr/>
        </p:nvSpPr>
        <p:spPr>
          <a:xfrm>
            <a:off x="561498" y="1866900"/>
            <a:ext cx="8957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with </a:t>
            </a:r>
            <a:r>
              <a:rPr lang="en-US" sz="28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Ada.Text_IO</a:t>
            </a:r>
            <a:endParaRPr lang="en-US" sz="28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procedure Hello is</a:t>
            </a:r>
          </a:p>
          <a:p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begin</a:t>
            </a:r>
          </a:p>
          <a:p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	</a:t>
            </a:r>
            <a:r>
              <a:rPr lang="en-US" sz="28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Ada.Text_IO.Put_Line</a:t>
            </a:r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("Hello, world!");</a:t>
            </a:r>
          </a:p>
          <a:p>
            <a:r>
              <a:rPr lang="en-US" sz="28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end Hello;</a:t>
            </a:r>
            <a:endParaRPr lang="fr-FR" sz="28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7A330-E053-4ADD-A220-B7015FB0CB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>
            <a:normAutofit/>
          </a:bodyPr>
          <a:lstStyle/>
          <a:p>
            <a:pPr lvl="0"/>
            <a:r>
              <a:rPr lang="fr-FR" sz="5400" u="sng" dirty="0">
                <a:solidFill>
                  <a:srgbClr val="00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Exemple Moyenne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411501-5F20-4A71-864E-C3FDD1187E01}"/>
              </a:ext>
            </a:extLst>
          </p:cNvPr>
          <p:cNvSpPr txBox="1"/>
          <p:nvPr/>
        </p:nvSpPr>
        <p:spPr>
          <a:xfrm>
            <a:off x="2955" y="1146235"/>
            <a:ext cx="5494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with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Ada.Float_Text_Io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Ada.Integer_Text_Io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use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Ada.Float_Text_Io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Ada.Integer_Text_Io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procedure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CalculMoyenne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is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Rang  : Integer := 1; 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N     : Integer; 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Somme : Integer := 0; 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Moy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: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Float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 </a:t>
            </a:r>
          </a:p>
          <a:p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begin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("**************************"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("*  Calcul d'une moyenne  *"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("**************************"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   Entrer une saisie  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("----------------------"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Put ("Nombre saisi au Rang 1"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  put (":"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 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Get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(N);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  Somme := N;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A379D4-7847-4109-80BC-A7E716F1E029}"/>
              </a:ext>
            </a:extLst>
          </p:cNvPr>
          <p:cNvSpPr txBox="1"/>
          <p:nvPr/>
        </p:nvSpPr>
        <p:spPr>
          <a:xfrm>
            <a:off x="5155247" y="1146235"/>
            <a:ext cx="49253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</a:t>
            </a:r>
            <a:r>
              <a:rPr lang="fr-FR" sz="1200" dirty="0" err="1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while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N /=0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loop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Put ("Nombre saisie au Rang"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Put (Rang +1, 2);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Put (":"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Get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(N);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</a:t>
            </a:r>
            <a:r>
              <a:rPr lang="fr-FR" sz="1200" dirty="0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if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N /= 0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then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Somme := Somme + N;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Rang := Rang + 1;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</a:t>
            </a:r>
            <a:r>
              <a:rPr lang="fr-FR" sz="1200" dirty="0" err="1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else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</a:t>
            </a:r>
            <a:r>
              <a:rPr lang="fr-FR" sz="1200" dirty="0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if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Rang -1 =0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then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  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("Aucun nombre saisi."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</a:t>
            </a:r>
            <a:r>
              <a:rPr lang="fr-FR" sz="1200" dirty="0" err="1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else</a:t>
            </a:r>
            <a:endParaRPr lang="fr-FR" sz="1200" dirty="0">
              <a:solidFill>
                <a:srgbClr val="005A00"/>
              </a:solidFill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  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Moy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:=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Float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(Somme)/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Float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(Rang);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   Put ("La moyenne est de 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   Put (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Moy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, 1);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  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New_line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   end </a:t>
            </a:r>
            <a:r>
              <a:rPr lang="fr-FR" sz="1200" dirty="0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if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   end </a:t>
            </a:r>
            <a:r>
              <a:rPr lang="fr-FR" sz="1200" dirty="0">
                <a:solidFill>
                  <a:srgbClr val="005A00"/>
                </a:solidFill>
                <a:effectLst/>
                <a:latin typeface="Lucida Console" panose="020B0609040504020204" pitchFamily="49" charset="0"/>
                <a:ea typeface="Verdana" panose="020B0604030504040204" pitchFamily="34" charset="0"/>
              </a:rPr>
              <a:t>if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   end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loop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 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put_line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("Fin du Programme." );</a:t>
            </a:r>
          </a:p>
          <a:p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end </a:t>
            </a:r>
            <a:r>
              <a:rPr lang="fr-FR" sz="1200" dirty="0" err="1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CalculMoyenne</a:t>
            </a:r>
            <a:r>
              <a:rPr lang="fr-FR" sz="1200" dirty="0">
                <a:solidFill>
                  <a:srgbClr val="005A00"/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50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626</Words>
  <Application>Microsoft Office PowerPoint</Application>
  <PresentationFormat>Grand écran</PresentationFormat>
  <Paragraphs>86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Liberation Serif</vt:lpstr>
      <vt:lpstr>Lucida Console</vt:lpstr>
      <vt:lpstr>Verdana</vt:lpstr>
      <vt:lpstr>Office Theme</vt:lpstr>
      <vt:lpstr>Présentation PowerPoint</vt:lpstr>
      <vt:lpstr>Glossaire</vt:lpstr>
      <vt:lpstr>Introduction</vt:lpstr>
      <vt:lpstr>Dates clés</vt:lpstr>
      <vt:lpstr>Ada Lovelace</vt:lpstr>
      <vt:lpstr>Utilisation</vt:lpstr>
      <vt:lpstr>Exemple Hello World</vt:lpstr>
      <vt:lpstr>Exemple Moyenne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DWWM</dc:creator>
  <cp:lastModifiedBy>DWWM</cp:lastModifiedBy>
  <cp:revision>10</cp:revision>
  <dcterms:created xsi:type="dcterms:W3CDTF">2023-10-11T13:42:03Z</dcterms:created>
  <dcterms:modified xsi:type="dcterms:W3CDTF">2023-11-07T10:06:27Z</dcterms:modified>
</cp:coreProperties>
</file>