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62" r:id="rId10"/>
    <p:sldId id="263" r:id="rId11"/>
    <p:sldId id="272" r:id="rId12"/>
    <p:sldId id="273" r:id="rId13"/>
    <p:sldId id="264" r:id="rId14"/>
    <p:sldId id="27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8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0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694D-1106-45F9-94E5-F0DD39E8B78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808E-00A1-44DF-8D56-1759D3E5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7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Recent Developments in Bootstrap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Nooreen</a:t>
            </a:r>
            <a:r>
              <a:rPr lang="en-US" dirty="0" smtClean="0"/>
              <a:t> </a:t>
            </a:r>
            <a:r>
              <a:rPr lang="en-US" dirty="0" err="1" smtClean="0"/>
              <a:t>Dabbish</a:t>
            </a:r>
            <a:endParaRPr lang="en-US" dirty="0" smtClean="0"/>
          </a:p>
          <a:p>
            <a:pPr algn="r"/>
            <a:r>
              <a:rPr lang="en-US" dirty="0" err="1" smtClean="0"/>
              <a:t>Shinjini</a:t>
            </a:r>
            <a:r>
              <a:rPr lang="en-US" dirty="0" smtClean="0"/>
              <a:t> Nandi</a:t>
            </a:r>
          </a:p>
          <a:p>
            <a:pPr algn="r"/>
            <a:r>
              <a:rPr lang="en-US" dirty="0" err="1" smtClean="0"/>
              <a:t>Daqian</a:t>
            </a:r>
            <a:r>
              <a:rPr lang="en-US" dirty="0" smtClean="0"/>
              <a:t>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How it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90" y="3287984"/>
            <a:ext cx="4431886" cy="10776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5236" y="1996137"/>
            <a:ext cx="9030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we choose </a:t>
            </a:r>
            <a:r>
              <a:rPr lang="en-US" sz="2800" dirty="0" smtClean="0">
                <a:solidFill>
                  <a:srgbClr val="008000"/>
                </a:solidFill>
              </a:rPr>
              <a:t>                    </a:t>
            </a:r>
            <a:r>
              <a:rPr lang="en-US" sz="2800" dirty="0" smtClean="0">
                <a:solidFill>
                  <a:srgbClr val="000000"/>
                </a:solidFill>
              </a:rPr>
              <a:t>to </a:t>
            </a:r>
            <a:r>
              <a:rPr lang="en-US" sz="2800" dirty="0">
                <a:solidFill>
                  <a:srgbClr val="000000"/>
                </a:solidFill>
              </a:rPr>
              <a:t>minimize the </a:t>
            </a:r>
            <a:r>
              <a:rPr lang="en-US" sz="2800" u="sng" dirty="0" err="1">
                <a:solidFill>
                  <a:srgbClr val="000000"/>
                </a:solidFill>
              </a:rPr>
              <a:t>Kullback</a:t>
            </a:r>
            <a:r>
              <a:rPr lang="en-US" sz="2800" dirty="0" err="1">
                <a:solidFill>
                  <a:srgbClr val="000000"/>
                </a:solidFill>
              </a:rPr>
              <a:t>-</a:t>
            </a:r>
            <a:r>
              <a:rPr lang="en-US" sz="2800" u="sng" dirty="0" err="1">
                <a:solidFill>
                  <a:srgbClr val="000000"/>
                </a:solidFill>
              </a:rPr>
              <a:t>Leibler</a:t>
            </a:r>
            <a:r>
              <a:rPr lang="en-US" sz="2800" dirty="0">
                <a:solidFill>
                  <a:srgbClr val="000000"/>
                </a:solidFill>
              </a:rPr>
              <a:t> distance between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90" y="2054348"/>
            <a:ext cx="1277941" cy="4026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072" y="2512173"/>
            <a:ext cx="1333260" cy="438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236" y="4703340"/>
            <a:ext cx="3480029" cy="60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How it 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62" y="2033516"/>
            <a:ext cx="7186221" cy="33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1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How it 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708" y="2525044"/>
            <a:ext cx="585218" cy="535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55427" y="2085179"/>
            <a:ext cx="91803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Once </a:t>
            </a:r>
            <a:r>
              <a:rPr lang="en-US" sz="2800" dirty="0">
                <a:solidFill>
                  <a:srgbClr val="000000"/>
                </a:solidFill>
              </a:rPr>
              <a:t>we get </a:t>
            </a:r>
            <a:r>
              <a:rPr lang="en-US" sz="2800" dirty="0" smtClean="0">
                <a:solidFill>
                  <a:srgbClr val="000000"/>
                </a:solidFill>
              </a:rPr>
              <a:t>      </a:t>
            </a:r>
            <a:r>
              <a:rPr lang="en-US" sz="2800" dirty="0" smtClean="0">
                <a:solidFill>
                  <a:srgbClr val="008000"/>
                </a:solidFill>
              </a:rPr>
              <a:t>,</a:t>
            </a:r>
            <a:r>
              <a:rPr lang="en-US" sz="2800" dirty="0" smtClean="0">
                <a:solidFill>
                  <a:srgbClr val="000000"/>
                </a:solidFill>
              </a:rPr>
              <a:t>we </a:t>
            </a:r>
            <a:r>
              <a:rPr lang="en-US" sz="2800" dirty="0">
                <a:solidFill>
                  <a:srgbClr val="000000"/>
                </a:solidFill>
              </a:rPr>
              <a:t>can use </a:t>
            </a:r>
            <a:r>
              <a:rPr lang="en-US" sz="2800" dirty="0" smtClean="0">
                <a:solidFill>
                  <a:srgbClr val="000000"/>
                </a:solidFill>
              </a:rPr>
              <a:t>this </a:t>
            </a:r>
            <a:r>
              <a:rPr lang="en-US" sz="2800" dirty="0" err="1" smtClean="0">
                <a:solidFill>
                  <a:srgbClr val="000000"/>
                </a:solidFill>
              </a:rPr>
              <a:t>nonuniform</a:t>
            </a:r>
            <a:r>
              <a:rPr lang="en-US" sz="2800" dirty="0" smtClean="0">
                <a:solidFill>
                  <a:srgbClr val="000000"/>
                </a:solidFill>
              </a:rPr>
              <a:t> distribution</a:t>
            </a:r>
            <a:r>
              <a:rPr lang="en-US" sz="2800" dirty="0" smtClean="0">
                <a:solidFill>
                  <a:srgbClr val="008000"/>
                </a:solidFill>
              </a:rPr>
              <a:t>          </a:t>
            </a:r>
            <a:r>
              <a:rPr lang="en-US" sz="2800" dirty="0" smtClean="0">
                <a:solidFill>
                  <a:srgbClr val="000000"/>
                </a:solidFill>
              </a:rPr>
              <a:t>as </a:t>
            </a:r>
            <a:r>
              <a:rPr lang="en-US" sz="2800" dirty="0">
                <a:solidFill>
                  <a:srgbClr val="000000"/>
                </a:solidFill>
              </a:rPr>
              <a:t>resampling distribution to do weighted </a:t>
            </a:r>
            <a:r>
              <a:rPr lang="en-US" sz="2800" dirty="0" smtClean="0">
                <a:solidFill>
                  <a:srgbClr val="000000"/>
                </a:solidFill>
              </a:rPr>
              <a:t>bootstrap sample         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49" y="2139497"/>
            <a:ext cx="351524" cy="462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469" y="2173516"/>
            <a:ext cx="340697" cy="3944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5427" y="3105835"/>
            <a:ext cx="91803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By using </a:t>
            </a:r>
            <a:r>
              <a:rPr lang="en-US" sz="2800" dirty="0" err="1">
                <a:solidFill>
                  <a:srgbClr val="000000"/>
                </a:solidFill>
              </a:rPr>
              <a:t>prepivoting</a:t>
            </a:r>
            <a:r>
              <a:rPr lang="en-US" sz="2800" dirty="0">
                <a:solidFill>
                  <a:srgbClr val="000000"/>
                </a:solidFill>
              </a:rPr>
              <a:t> method, we construct an approximately uniform random </a:t>
            </a:r>
            <a:r>
              <a:rPr lang="en-US" sz="2800" dirty="0" smtClean="0">
                <a:solidFill>
                  <a:srgbClr val="000000"/>
                </a:solidFill>
              </a:rPr>
              <a:t>variable                      ,  a transforming function on   u(0,1)  .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441" y="3653957"/>
            <a:ext cx="1272636" cy="3499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55427" y="4800179"/>
            <a:ext cx="9180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Then a </a:t>
            </a:r>
            <a:r>
              <a:rPr lang="en-US" sz="2800" dirty="0">
                <a:solidFill>
                  <a:srgbClr val="000000"/>
                </a:solidFill>
              </a:rPr>
              <a:t>one-side confidence set </a:t>
            </a:r>
            <a:r>
              <a:rPr lang="en-US" sz="2800" dirty="0" smtClean="0">
                <a:solidFill>
                  <a:srgbClr val="000000"/>
                </a:solidFill>
              </a:rPr>
              <a:t>for                                           .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542" y="4886841"/>
            <a:ext cx="2715193" cy="3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6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it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652" y="2641167"/>
            <a:ext cx="3929355" cy="6741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4893" y="2100517"/>
            <a:ext cx="8611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The uniform bootstrap estimates the distribution function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696" y="2100517"/>
            <a:ext cx="2210304" cy="540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4893" y="4416806"/>
            <a:ext cx="879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0000"/>
                </a:solidFill>
              </a:rPr>
              <a:t>weighted bootstrap estimates the distribution function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988" y="5169945"/>
            <a:ext cx="3439496" cy="631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59" y="3634002"/>
            <a:ext cx="2706834" cy="5244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94893" y="3635231"/>
            <a:ext cx="4078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Define </a:t>
            </a: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u="sng" dirty="0" err="1">
                <a:solidFill>
                  <a:srgbClr val="000000"/>
                </a:solidFill>
              </a:rPr>
              <a:t>prepivoted</a:t>
            </a:r>
            <a:r>
              <a:rPr lang="en-US" sz="2800" dirty="0">
                <a:solidFill>
                  <a:srgbClr val="000000"/>
                </a:solidFill>
              </a:rPr>
              <a:t> root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94893" y="5801252"/>
            <a:ext cx="4078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Define </a:t>
            </a: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u="sng" dirty="0" err="1">
                <a:solidFill>
                  <a:srgbClr val="000000"/>
                </a:solidFill>
              </a:rPr>
              <a:t>prepivoted</a:t>
            </a:r>
            <a:r>
              <a:rPr lang="en-US" sz="2800" dirty="0">
                <a:solidFill>
                  <a:srgbClr val="000000"/>
                </a:solidFill>
              </a:rPr>
              <a:t> root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585" y="5819648"/>
            <a:ext cx="2784674" cy="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1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it works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55" y="2838735"/>
            <a:ext cx="8718630" cy="17920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6685" y="2238233"/>
            <a:ext cx="871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Lee and Young showed that if u(Y, </a:t>
            </a:r>
            <a:r>
              <a:rPr lang="en-US" altLang="zh-CN" sz="2800" dirty="0" smtClean="0"/>
              <a:t>θ</a:t>
            </a:r>
            <a:r>
              <a:rPr lang="en-US" sz="2800" dirty="0" smtClean="0"/>
              <a:t>) is uniform to order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362" y="2276423"/>
            <a:ext cx="1147905" cy="4850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36685" y="4855503"/>
            <a:ext cx="859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Compared to conventional bootstrapping, weighted bootstrap </a:t>
            </a:r>
            <a:r>
              <a:rPr lang="en-US" sz="2800" dirty="0" err="1">
                <a:solidFill>
                  <a:srgbClr val="000000"/>
                </a:solidFill>
              </a:rPr>
              <a:t>prepivoting</a:t>
            </a:r>
            <a:r>
              <a:rPr lang="en-US" sz="2800" dirty="0">
                <a:solidFill>
                  <a:srgbClr val="000000"/>
                </a:solidFill>
              </a:rPr>
              <a:t> accelerates the rate of convergence of the error of the bootstrap inference.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436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One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5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References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58789"/>
            <a:ext cx="1051560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LEE, S. M. S. and YOUNG, G. A. (2003).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Prepivoting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weighted bootstrap iteration.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Biometrika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90 393-410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Don H. Johnson and Sinan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Sinanovic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Symmetrizing the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Kullback-Leibler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distance. 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BERAN, R. J. (1987).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Prepivoting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reduce level error of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dence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sets.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Biometrika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74 457-468. 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A. C. Davison, D. V. </a:t>
            </a:r>
            <a:r>
              <a:rPr kumimoji="0" lang="en-US" altLang="en-US" sz="28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Hinkley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G. A. Young (2003) Recent Developments in Bootstrap Methodology. Statistical Science, Vol. 18, 141-157.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[5]http://www.ltcc.ac.uk/courses/Empirical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%20Likelihood/Empirical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%20Likelihood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kumimoji="0" lang="en-US" altLang="en-US" sz="2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%20notes.pdf</a:t>
            </a:r>
            <a:endParaRPr kumimoji="0" lang="en-US" altLang="en-US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0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0"/>
            <a:ext cx="10515600" cy="4698009"/>
          </a:xfrm>
        </p:spPr>
        <p:txBody>
          <a:bodyPr>
            <a:normAutofit/>
          </a:bodyPr>
          <a:lstStyle/>
          <a:p>
            <a:r>
              <a:rPr lang="en-US" dirty="0" smtClean="0"/>
              <a:t>1. Key ideas</a:t>
            </a:r>
          </a:p>
          <a:p>
            <a:r>
              <a:rPr lang="en-US" dirty="0" smtClean="0"/>
              <a:t>2. Bootstraps for parametric likelihood inference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Weighted Nonparametric bootstrapping</a:t>
            </a:r>
          </a:p>
          <a:p>
            <a:r>
              <a:rPr lang="en-US" dirty="0" smtClean="0"/>
              <a:t>4. Subsampling and the m out of n bootstrap</a:t>
            </a:r>
          </a:p>
          <a:p>
            <a:r>
              <a:rPr lang="en-US" dirty="0" smtClean="0"/>
              <a:t>5. Bootstrapping superefficient estimators</a:t>
            </a:r>
          </a:p>
          <a:p>
            <a:r>
              <a:rPr lang="en-US" dirty="0" smtClean="0"/>
              <a:t>6. More on significance tests</a:t>
            </a:r>
          </a:p>
          <a:p>
            <a:r>
              <a:rPr lang="en-US" dirty="0" smtClean="0"/>
              <a:t>7. Bagging and classification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8. Bootstrapping dependent data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9. Other topics and final remarks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564" y="280807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3. </a:t>
            </a:r>
            <a:r>
              <a:rPr lang="en-US" dirty="0" smtClean="0">
                <a:solidFill>
                  <a:srgbClr val="0070C0"/>
                </a:solidFill>
              </a:rPr>
              <a:t>Weighted Nonparametric bootstrapping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Several definitions</a:t>
            </a:r>
          </a:p>
          <a:p>
            <a:r>
              <a:rPr lang="en-US" dirty="0" smtClean="0"/>
              <a:t>2. Why use Weighted Nonparametric  Bootstrapping</a:t>
            </a:r>
          </a:p>
          <a:p>
            <a:r>
              <a:rPr lang="en-US" dirty="0" smtClean="0"/>
              <a:t>3. How it works</a:t>
            </a:r>
          </a:p>
          <a:p>
            <a:r>
              <a:rPr lang="en-US" dirty="0" smtClean="0"/>
              <a:t>4. One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Several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Kullback-Leibler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98" y="2880360"/>
            <a:ext cx="6254187" cy="155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9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Several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426"/>
            <a:ext cx="10515600" cy="52179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Prepivoting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87120" y="2141154"/>
            <a:ext cx="12499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6208" y="2367521"/>
            <a:ext cx="245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 Sample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21" y="3126818"/>
            <a:ext cx="8143974" cy="8229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58" y="4007406"/>
            <a:ext cx="4810606" cy="51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213" y="4752436"/>
            <a:ext cx="3765573" cy="6359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0185" y="5636525"/>
            <a:ext cx="9676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(t)  ------  The largest (1-a) </a:t>
            </a:r>
            <a:r>
              <a:rPr lang="en-US" sz="2800" dirty="0" err="1" smtClean="0"/>
              <a:t>th</a:t>
            </a:r>
            <a:r>
              <a:rPr lang="en-US" sz="2800" dirty="0" smtClean="0"/>
              <a:t> quantile of the distribution of Rn  </a:t>
            </a:r>
          </a:p>
          <a:p>
            <a:r>
              <a:rPr lang="en-US" sz="2800" dirty="0" smtClean="0"/>
              <a:t>  A     ------  The set of all possible values of the parameter </a:t>
            </a:r>
            <a:endParaRPr lang="en-US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559" y="6083370"/>
            <a:ext cx="342402" cy="5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6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Several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2179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Prepivoting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76" y="3356089"/>
            <a:ext cx="5694810" cy="14003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0310" y="2726657"/>
            <a:ext cx="2006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583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Several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8"/>
            <a:ext cx="10515600" cy="52179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Prepivoting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02" y="2033507"/>
            <a:ext cx="7052341" cy="497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02" y="2749511"/>
            <a:ext cx="4514673" cy="47447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026" y="3442342"/>
            <a:ext cx="3777302" cy="216795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568286" y="4526321"/>
            <a:ext cx="532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698" y="4324024"/>
            <a:ext cx="1506531" cy="3660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8137" y="4352639"/>
            <a:ext cx="1323874" cy="3374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2304" y="4258101"/>
            <a:ext cx="111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replace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670" y="5049667"/>
            <a:ext cx="2592933" cy="5606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6411" y="5786646"/>
            <a:ext cx="10085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mapping of </a:t>
            </a:r>
            <a:r>
              <a:rPr lang="en-US" sz="2800" dirty="0" smtClean="0"/>
              <a:t>               into               by </a:t>
            </a:r>
            <a:r>
              <a:rPr lang="en-US" sz="2800" dirty="0"/>
              <a:t>the estimated cumulative distribution function of the former is therefore called </a:t>
            </a:r>
            <a:r>
              <a:rPr lang="en-US" sz="2800" dirty="0" err="1"/>
              <a:t>prepivoting</a:t>
            </a:r>
            <a:r>
              <a:rPr lang="en-US" sz="2800" dirty="0"/>
              <a:t>.</a:t>
            </a:r>
            <a:endParaRPr lang="en-US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4816" y="5753106"/>
            <a:ext cx="500703" cy="5584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4617" y="5677463"/>
            <a:ext cx="767943" cy="64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18" y="365125"/>
            <a:ext cx="11809863" cy="1325563"/>
          </a:xfrm>
        </p:spPr>
        <p:txBody>
          <a:bodyPr/>
          <a:lstStyle/>
          <a:p>
            <a:r>
              <a:rPr lang="en-US" dirty="0" smtClean="0"/>
              <a:t>2. Why </a:t>
            </a:r>
            <a:r>
              <a:rPr lang="en-US" dirty="0"/>
              <a:t>use </a:t>
            </a:r>
            <a:r>
              <a:rPr lang="en-US" dirty="0" smtClean="0"/>
              <a:t>Weighted </a:t>
            </a:r>
            <a:r>
              <a:rPr lang="en-US" dirty="0"/>
              <a:t>Nonparametric Bootstrapping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8328" y="192739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Numerical </a:t>
            </a:r>
            <a:r>
              <a:rPr lang="en-US" dirty="0"/>
              <a:t>work has shown that both </a:t>
            </a:r>
            <a:r>
              <a:rPr lang="en-US" dirty="0" err="1"/>
              <a:t>studentized</a:t>
            </a:r>
            <a:r>
              <a:rPr lang="en-US" dirty="0"/>
              <a:t> bootstrap and </a:t>
            </a:r>
            <a:r>
              <a:rPr lang="en-US" dirty="0" smtClean="0"/>
              <a:t>  </a:t>
            </a:r>
            <a:r>
              <a:rPr lang="en-US" dirty="0"/>
              <a:t>intervals typically show slight </a:t>
            </a:r>
            <a:r>
              <a:rPr lang="en-US" b="1" dirty="0" err="1"/>
              <a:t>undercoverage</a:t>
            </a:r>
            <a:r>
              <a:rPr lang="en-US" dirty="0"/>
              <a:t> since occasional instability in the variance estimate V can lead to excessively long intervals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order to avoiding this </a:t>
            </a:r>
            <a:r>
              <a:rPr lang="en-US" b="1" dirty="0" err="1"/>
              <a:t>undercoverage</a:t>
            </a:r>
            <a:r>
              <a:rPr lang="en-US" dirty="0"/>
              <a:t>, the process of </a:t>
            </a:r>
            <a:r>
              <a:rPr lang="en-US" b="1" dirty="0" err="1"/>
              <a:t>prepivoting</a:t>
            </a:r>
            <a:r>
              <a:rPr lang="en-US" dirty="0"/>
              <a:t> was come </a:t>
            </a:r>
            <a:r>
              <a:rPr lang="en-US" dirty="0" smtClean="0"/>
              <a:t>out.</a:t>
            </a:r>
          </a:p>
          <a:p>
            <a:endParaRPr lang="en-US" dirty="0"/>
          </a:p>
          <a:p>
            <a:r>
              <a:rPr lang="en-US" dirty="0"/>
              <a:t>The main idea is that resampling from a </a:t>
            </a:r>
            <a:r>
              <a:rPr lang="en-US" b="1" dirty="0" err="1"/>
              <a:t>nonuniform</a:t>
            </a:r>
            <a:r>
              <a:rPr lang="en-US" dirty="0"/>
              <a:t> distribution </a:t>
            </a:r>
            <a:r>
              <a:rPr lang="en-US" dirty="0" smtClean="0"/>
              <a:t>                   with </a:t>
            </a:r>
            <a:r>
              <a:rPr lang="en-US" dirty="0"/>
              <a:t>the constraint that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623" y="1968335"/>
            <a:ext cx="602768" cy="338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752" y="5064785"/>
            <a:ext cx="497290" cy="692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984" y="5513696"/>
            <a:ext cx="1698464" cy="5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416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SimSun</vt:lpstr>
      <vt:lpstr>Arial</vt:lpstr>
      <vt:lpstr>Calibri</vt:lpstr>
      <vt:lpstr>Calibri Light</vt:lpstr>
      <vt:lpstr>Office Theme</vt:lpstr>
      <vt:lpstr>Recent Developments in Bootstrap Methodology</vt:lpstr>
      <vt:lpstr>Outline</vt:lpstr>
      <vt:lpstr>3. Weighted Nonparametric bootstrapping</vt:lpstr>
      <vt:lpstr>Part 3 outline</vt:lpstr>
      <vt:lpstr>1. Several definitions</vt:lpstr>
      <vt:lpstr>1. Several definitions</vt:lpstr>
      <vt:lpstr>1. Several definitions</vt:lpstr>
      <vt:lpstr>1. Several definitions</vt:lpstr>
      <vt:lpstr>2. Why use Weighted Nonparametric Bootstrapping</vt:lpstr>
      <vt:lpstr>3. How it works</vt:lpstr>
      <vt:lpstr>3. How it works</vt:lpstr>
      <vt:lpstr>3. How it works</vt:lpstr>
      <vt:lpstr>3. How it works</vt:lpstr>
      <vt:lpstr>3. How it works</vt:lpstr>
      <vt:lpstr>4. One example</vt:lpstr>
      <vt:lpstr>5.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Developments in Bootstrap Methodology</dc:title>
  <dc:creator>Daniel Huang</dc:creator>
  <cp:lastModifiedBy>Daniel Huang</cp:lastModifiedBy>
  <cp:revision>34</cp:revision>
  <dcterms:created xsi:type="dcterms:W3CDTF">2015-04-07T13:16:29Z</dcterms:created>
  <dcterms:modified xsi:type="dcterms:W3CDTF">2015-04-20T01:26:05Z</dcterms:modified>
</cp:coreProperties>
</file>