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mo" panose="020B0604020202020204" charset="0"/>
      <p:regular r:id="rId20"/>
    </p:embeddedFont>
    <p:embeddedFont>
      <p:font typeface="Canva Sans" panose="020B0604020202020204" charset="0"/>
      <p:regular r:id="rId21"/>
    </p:embeddedFont>
    <p:embeddedFont>
      <p:font typeface="IBM Plex Sans Condensed" panose="020B0604020202020204" charset="0"/>
      <p:regular r:id="rId22"/>
    </p:embeddedFont>
    <p:embeddedFont>
      <p:font typeface="IBM Plex Sans" panose="020B0604020202020204" charset="0"/>
      <p:regular r:id="rId23"/>
    </p:embeddedFont>
    <p:embeddedFont>
      <p:font typeface="Calistoga" panose="020B0604020202020204" charset="0"/>
      <p:regular r:id="rId24"/>
    </p:embeddedFont>
    <p:embeddedFont>
      <p:font typeface="IBM Plex Sans Bold" panose="020B0604020202020204" charset="0"/>
      <p:regular r:id="rId25"/>
    </p:embeddedFont>
    <p:embeddedFont>
      <p:font typeface="Canva Sans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4.png"/><Relationship Id="rId21" Type="http://schemas.openxmlformats.org/officeDocument/2006/relationships/hyperlink" Target="https://www.openstreetmap.org/copyright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33.svg"/><Relationship Id="rId10" Type="http://schemas.openxmlformats.org/officeDocument/2006/relationships/image" Target="../media/image28.svg"/><Relationship Id="rId19" Type="http://schemas.openxmlformats.org/officeDocument/2006/relationships/image" Target="../media/image24.png"/><Relationship Id="rId4" Type="http://schemas.openxmlformats.org/officeDocument/2006/relationships/image" Target="../media/image22.sv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9094" y="989498"/>
            <a:ext cx="18347094" cy="9297502"/>
          </a:xfrm>
          <a:custGeom>
            <a:avLst/>
            <a:gdLst/>
            <a:ahLst/>
            <a:cxnLst/>
            <a:rect l="l" t="t" r="r" b="b"/>
            <a:pathLst>
              <a:path w="18347094" h="9297499">
                <a:moveTo>
                  <a:pt x="0" y="0"/>
                </a:moveTo>
                <a:lnTo>
                  <a:pt x="18347094" y="0"/>
                </a:lnTo>
                <a:lnTo>
                  <a:pt x="18347094" y="9297499"/>
                </a:lnTo>
                <a:lnTo>
                  <a:pt x="0" y="929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7129" b="-337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498673" y="3455128"/>
            <a:ext cx="15264969" cy="2274320"/>
            <a:chOff x="0" y="0"/>
            <a:chExt cx="3753945" cy="5592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53945" cy="559299"/>
            </a:xfrm>
            <a:custGeom>
              <a:avLst/>
              <a:gdLst/>
              <a:ahLst/>
              <a:cxnLst/>
              <a:rect l="l" t="t" r="r" b="b"/>
              <a:pathLst>
                <a:path w="3753945" h="559299">
                  <a:moveTo>
                    <a:pt x="3550745" y="0"/>
                  </a:moveTo>
                  <a:cubicBezTo>
                    <a:pt x="3662969" y="0"/>
                    <a:pt x="3753945" y="125203"/>
                    <a:pt x="3753945" y="279649"/>
                  </a:cubicBezTo>
                  <a:cubicBezTo>
                    <a:pt x="3753945" y="434095"/>
                    <a:pt x="3662969" y="559299"/>
                    <a:pt x="3550745" y="559299"/>
                  </a:cubicBezTo>
                  <a:lnTo>
                    <a:pt x="203200" y="559299"/>
                  </a:lnTo>
                  <a:cubicBezTo>
                    <a:pt x="90976" y="559299"/>
                    <a:pt x="0" y="434095"/>
                    <a:pt x="0" y="279649"/>
                  </a:cubicBezTo>
                  <a:cubicBezTo>
                    <a:pt x="0" y="1252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53945" cy="597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07641">
            <a:off x="14628372" y="2117535"/>
            <a:ext cx="2221548" cy="1870140"/>
          </a:xfrm>
          <a:custGeom>
            <a:avLst/>
            <a:gdLst/>
            <a:ahLst/>
            <a:cxnLst/>
            <a:rect l="l" t="t" r="r" b="b"/>
            <a:pathLst>
              <a:path w="2221548" h="1870140">
                <a:moveTo>
                  <a:pt x="0" y="0"/>
                </a:moveTo>
                <a:lnTo>
                  <a:pt x="2221548" y="0"/>
                </a:lnTo>
                <a:lnTo>
                  <a:pt x="2221548" y="1870140"/>
                </a:lnTo>
                <a:lnTo>
                  <a:pt x="0" y="1870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30938" y="4760053"/>
            <a:ext cx="1065867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BY : Mohamed Hatem  |  Nour Emil  |  Omar EL Badry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8673" y="3283678"/>
            <a:ext cx="1407800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Causes of Death Analysis</a:t>
            </a: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498671" y="-1"/>
            <a:ext cx="16789327" cy="989498"/>
            <a:chOff x="0" y="0"/>
            <a:chExt cx="1012092" cy="1721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5" name="Flowchart: Data 14"/>
          <p:cNvSpPr/>
          <p:nvPr/>
        </p:nvSpPr>
        <p:spPr>
          <a:xfrm>
            <a:off x="1" y="0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38776" y="0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89292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712099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260270"/>
            <a:ext cx="13955205" cy="84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Population Size and Mortality: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 death counts in populous countries are influenced more by population size than life expectancy.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Life Expectancy in Developed Countries: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Higher death counts from age-related diseases in developed nations like the US and Japan indicate longer life expectancies.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Non-Communicable Disease Prevalence: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prominence of NCDs reflects a global shift towards chronic conditions due to increased life expectancy.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Developing Countries and Healthcare: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 mortality rates in countries like Nigeria and Pakistan indicate challenges in healthcare infrastructure.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Neonatal Mortality: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Addressing neonatal health can significantly improve life expectancy in vulnerable regions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734184" y="1571769"/>
            <a:ext cx="2219844" cy="2826190"/>
          </a:xfrm>
          <a:custGeom>
            <a:avLst/>
            <a:gdLst/>
            <a:ahLst/>
            <a:cxnLst/>
            <a:rect l="l" t="t" r="r" b="b"/>
            <a:pathLst>
              <a:path w="2219844" h="2826190">
                <a:moveTo>
                  <a:pt x="0" y="0"/>
                </a:moveTo>
                <a:lnTo>
                  <a:pt x="2219844" y="0"/>
                </a:lnTo>
                <a:lnTo>
                  <a:pt x="2219844" y="2826191"/>
                </a:lnTo>
                <a:lnTo>
                  <a:pt x="0" y="2826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32367" y="0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33697" y="1"/>
            <a:ext cx="827210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5080" y="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37027" y="-31019"/>
            <a:ext cx="517576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89292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712099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74153"/>
            <a:ext cx="11240762" cy="728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Healthcare Focus: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Cardiovascular health, cancer prevention, and respiratory care should be                         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prioritized to reduce global mortality rates.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Economic and Environmental Impact: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Improving healthcare systems and addressing environmental challenges 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(like air quality) could further boost life expectancy.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 Capita Death Rates: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Future analysis should focus on per capita death rates for more accurate cross-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country comparisons.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 rot="10800000">
            <a:off x="2417976" y="-2727870"/>
            <a:ext cx="16369028" cy="486796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00"/>
              </a:lnSpc>
            </a:pPr>
            <a:endParaRPr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166" y="1987514"/>
            <a:ext cx="6560578" cy="6311971"/>
          </a:xfrm>
          <a:prstGeom prst="rect">
            <a:avLst/>
          </a:prstGeom>
        </p:spPr>
      </p:pic>
      <p:grpSp>
        <p:nvGrpSpPr>
          <p:cNvPr id="14" name="Group 9"/>
          <p:cNvGrpSpPr/>
          <p:nvPr/>
        </p:nvGrpSpPr>
        <p:grpSpPr>
          <a:xfrm rot="-10800000">
            <a:off x="1527287" y="22860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28616" y="22861"/>
            <a:ext cx="972498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0160" y="2286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52400" y="42607"/>
            <a:ext cx="817144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Future Considerations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15424" y="275215"/>
            <a:ext cx="17657151" cy="10011785"/>
            <a:chOff x="0" y="0"/>
            <a:chExt cx="12319000" cy="6985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0" y="0"/>
                  </a:moveTo>
                  <a:lnTo>
                    <a:pt x="12192000" y="0"/>
                  </a:lnTo>
                  <a:lnTo>
                    <a:pt x="12192000" y="323850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97708" y="824958"/>
            <a:ext cx="17492599" cy="1751881"/>
            <a:chOff x="0" y="0"/>
            <a:chExt cx="12204192" cy="122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204192" cy="1222248"/>
            </a:xfrm>
            <a:custGeom>
              <a:avLst/>
              <a:gdLst/>
              <a:ahLst/>
              <a:cxnLst/>
              <a:rect l="l" t="t" r="r" b="b"/>
              <a:pathLst>
                <a:path w="12204192" h="1222248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06445" y="824958"/>
            <a:ext cx="17475123" cy="1830519"/>
          </a:xfrm>
          <a:custGeom>
            <a:avLst/>
            <a:gdLst/>
            <a:ahLst/>
            <a:cxnLst/>
            <a:rect l="l" t="t" r="r" b="b"/>
            <a:pathLst>
              <a:path w="17475123" h="1830519">
                <a:moveTo>
                  <a:pt x="0" y="0"/>
                </a:moveTo>
                <a:lnTo>
                  <a:pt x="17475124" y="0"/>
                </a:lnTo>
                <a:lnTo>
                  <a:pt x="17475124" y="1830519"/>
                </a:lnTo>
                <a:lnTo>
                  <a:pt x="0" y="1830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1737" y="275215"/>
            <a:ext cx="17744527" cy="10011785"/>
          </a:xfrm>
          <a:custGeom>
            <a:avLst/>
            <a:gdLst/>
            <a:ahLst/>
            <a:cxnLst/>
            <a:rect l="l" t="t" r="r" b="b"/>
            <a:pathLst>
              <a:path w="17744527" h="10011785">
                <a:moveTo>
                  <a:pt x="0" y="0"/>
                </a:moveTo>
                <a:lnTo>
                  <a:pt x="17744526" y="0"/>
                </a:lnTo>
                <a:lnTo>
                  <a:pt x="17744526" y="10011785"/>
                </a:lnTo>
                <a:lnTo>
                  <a:pt x="0" y="10011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72726" y="6482529"/>
            <a:ext cx="7304055" cy="3303891"/>
          </a:xfrm>
          <a:custGeom>
            <a:avLst/>
            <a:gdLst/>
            <a:ahLst/>
            <a:cxnLst/>
            <a:rect l="l" t="t" r="r" b="b"/>
            <a:pathLst>
              <a:path w="7304055" h="3303891">
                <a:moveTo>
                  <a:pt x="0" y="0"/>
                </a:moveTo>
                <a:lnTo>
                  <a:pt x="7304056" y="0"/>
                </a:lnTo>
                <a:lnTo>
                  <a:pt x="7304056" y="3303891"/>
                </a:lnTo>
                <a:lnTo>
                  <a:pt x="0" y="33038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372726" y="6482529"/>
            <a:ext cx="7304055" cy="3303891"/>
          </a:xfrm>
          <a:custGeom>
            <a:avLst/>
            <a:gdLst/>
            <a:ahLst/>
            <a:cxnLst/>
            <a:rect l="l" t="t" r="r" b="b"/>
            <a:pathLst>
              <a:path w="7304055" h="3303891">
                <a:moveTo>
                  <a:pt x="0" y="0"/>
                </a:moveTo>
                <a:lnTo>
                  <a:pt x="7304056" y="0"/>
                </a:lnTo>
                <a:lnTo>
                  <a:pt x="7304056" y="3303891"/>
                </a:lnTo>
                <a:lnTo>
                  <a:pt x="0" y="33038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6074" t="-75206" r="-56074" b="-75206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508937" y="8862300"/>
            <a:ext cx="331877" cy="484634"/>
            <a:chOff x="0" y="0"/>
            <a:chExt cx="231546" cy="338125"/>
          </a:xfrm>
        </p:grpSpPr>
        <p:sp>
          <p:nvSpPr>
            <p:cNvPr id="12" name="Freeform 12"/>
            <p:cNvSpPr/>
            <p:nvPr/>
          </p:nvSpPr>
          <p:spPr>
            <a:xfrm>
              <a:off x="104140" y="137160"/>
              <a:ext cx="24892" cy="24892"/>
            </a:xfrm>
            <a:custGeom>
              <a:avLst/>
              <a:gdLst/>
              <a:ahLst/>
              <a:cxnLst/>
              <a:rect l="l" t="t" r="r" b="b"/>
              <a:pathLst>
                <a:path w="24892" h="24892">
                  <a:moveTo>
                    <a:pt x="24892" y="12446"/>
                  </a:moveTo>
                  <a:lnTo>
                    <a:pt x="23622" y="18796"/>
                  </a:lnTo>
                  <a:lnTo>
                    <a:pt x="15875" y="24892"/>
                  </a:lnTo>
                  <a:lnTo>
                    <a:pt x="6096" y="23622"/>
                  </a:lnTo>
                  <a:lnTo>
                    <a:pt x="0" y="15875"/>
                  </a:lnTo>
                  <a:lnTo>
                    <a:pt x="1270" y="6096"/>
                  </a:lnTo>
                  <a:lnTo>
                    <a:pt x="9017" y="0"/>
                  </a:lnTo>
                  <a:lnTo>
                    <a:pt x="18796" y="1270"/>
                  </a:lnTo>
                  <a:lnTo>
                    <a:pt x="24892" y="9017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99314" y="132461"/>
              <a:ext cx="34798" cy="34544"/>
            </a:xfrm>
            <a:custGeom>
              <a:avLst/>
              <a:gdLst/>
              <a:ahLst/>
              <a:cxnLst/>
              <a:rect l="l" t="t" r="r" b="b"/>
              <a:pathLst>
                <a:path w="34798" h="34544">
                  <a:moveTo>
                    <a:pt x="34544" y="17145"/>
                  </a:moveTo>
                  <a:lnTo>
                    <a:pt x="32766" y="26035"/>
                  </a:lnTo>
                  <a:lnTo>
                    <a:pt x="26035" y="26035"/>
                  </a:lnTo>
                  <a:lnTo>
                    <a:pt x="29464" y="29464"/>
                  </a:lnTo>
                  <a:lnTo>
                    <a:pt x="21971" y="34544"/>
                  </a:lnTo>
                  <a:lnTo>
                    <a:pt x="17272" y="34544"/>
                  </a:lnTo>
                  <a:lnTo>
                    <a:pt x="8382" y="32766"/>
                  </a:lnTo>
                  <a:lnTo>
                    <a:pt x="5080" y="29464"/>
                  </a:lnTo>
                  <a:lnTo>
                    <a:pt x="0" y="21971"/>
                  </a:lnTo>
                  <a:lnTo>
                    <a:pt x="4826" y="17272"/>
                  </a:lnTo>
                  <a:lnTo>
                    <a:pt x="127" y="17272"/>
                  </a:lnTo>
                  <a:lnTo>
                    <a:pt x="1905" y="8382"/>
                  </a:lnTo>
                  <a:lnTo>
                    <a:pt x="5207" y="5080"/>
                  </a:lnTo>
                  <a:lnTo>
                    <a:pt x="12700" y="0"/>
                  </a:lnTo>
                  <a:lnTo>
                    <a:pt x="17399" y="4826"/>
                  </a:lnTo>
                  <a:lnTo>
                    <a:pt x="17399" y="0"/>
                  </a:lnTo>
                  <a:lnTo>
                    <a:pt x="26289" y="1778"/>
                  </a:lnTo>
                  <a:lnTo>
                    <a:pt x="26289" y="8509"/>
                  </a:lnTo>
                  <a:lnTo>
                    <a:pt x="29718" y="5080"/>
                  </a:lnTo>
                  <a:lnTo>
                    <a:pt x="34798" y="12573"/>
                  </a:lnTo>
                  <a:lnTo>
                    <a:pt x="29972" y="17272"/>
                  </a:lnTo>
                  <a:lnTo>
                    <a:pt x="34798" y="17272"/>
                  </a:lnTo>
                  <a:moveTo>
                    <a:pt x="25273" y="17272"/>
                  </a:moveTo>
                  <a:lnTo>
                    <a:pt x="24511" y="13335"/>
                  </a:lnTo>
                  <a:lnTo>
                    <a:pt x="22987" y="11811"/>
                  </a:lnTo>
                  <a:lnTo>
                    <a:pt x="19685" y="9525"/>
                  </a:lnTo>
                  <a:lnTo>
                    <a:pt x="17272" y="9525"/>
                  </a:lnTo>
                  <a:lnTo>
                    <a:pt x="13335" y="10287"/>
                  </a:lnTo>
                  <a:lnTo>
                    <a:pt x="8382" y="8509"/>
                  </a:lnTo>
                  <a:lnTo>
                    <a:pt x="11811" y="11938"/>
                  </a:lnTo>
                  <a:lnTo>
                    <a:pt x="9525" y="15240"/>
                  </a:lnTo>
                  <a:lnTo>
                    <a:pt x="9525" y="17399"/>
                  </a:lnTo>
                  <a:lnTo>
                    <a:pt x="10287" y="21336"/>
                  </a:lnTo>
                  <a:lnTo>
                    <a:pt x="8509" y="26289"/>
                  </a:lnTo>
                  <a:lnTo>
                    <a:pt x="11938" y="22860"/>
                  </a:lnTo>
                  <a:lnTo>
                    <a:pt x="15240" y="25146"/>
                  </a:lnTo>
                  <a:lnTo>
                    <a:pt x="17399" y="29972"/>
                  </a:lnTo>
                  <a:lnTo>
                    <a:pt x="17399" y="25273"/>
                  </a:lnTo>
                  <a:lnTo>
                    <a:pt x="21336" y="24511"/>
                  </a:lnTo>
                  <a:lnTo>
                    <a:pt x="22860" y="22987"/>
                  </a:lnTo>
                  <a:lnTo>
                    <a:pt x="25146" y="19685"/>
                  </a:lnTo>
                  <a:close/>
                </a:path>
              </a:pathLst>
            </a:custGeom>
            <a:solidFill>
              <a:srgbClr val="A1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8199" y="245745"/>
              <a:ext cx="24257" cy="24257"/>
            </a:xfrm>
            <a:custGeom>
              <a:avLst/>
              <a:gdLst/>
              <a:ahLst/>
              <a:cxnLst/>
              <a:rect l="l" t="t" r="r" b="b"/>
              <a:pathLst>
                <a:path w="24257" h="24257">
                  <a:moveTo>
                    <a:pt x="24257" y="12065"/>
                  </a:moveTo>
                  <a:lnTo>
                    <a:pt x="23114" y="18288"/>
                  </a:lnTo>
                  <a:lnTo>
                    <a:pt x="15494" y="24257"/>
                  </a:lnTo>
                  <a:lnTo>
                    <a:pt x="5969" y="23114"/>
                  </a:lnTo>
                  <a:lnTo>
                    <a:pt x="0" y="15494"/>
                  </a:lnTo>
                  <a:lnTo>
                    <a:pt x="1143" y="5969"/>
                  </a:lnTo>
                  <a:lnTo>
                    <a:pt x="8763" y="0"/>
                  </a:lnTo>
                  <a:lnTo>
                    <a:pt x="18288" y="1143"/>
                  </a:lnTo>
                  <a:lnTo>
                    <a:pt x="24257" y="8763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240919"/>
              <a:ext cx="33782" cy="33782"/>
            </a:xfrm>
            <a:custGeom>
              <a:avLst/>
              <a:gdLst/>
              <a:ahLst/>
              <a:cxnLst/>
              <a:rect l="l" t="t" r="r" b="b"/>
              <a:pathLst>
                <a:path w="33782" h="33782">
                  <a:moveTo>
                    <a:pt x="33782" y="16891"/>
                  </a:moveTo>
                  <a:lnTo>
                    <a:pt x="32131" y="25527"/>
                  </a:lnTo>
                  <a:lnTo>
                    <a:pt x="25400" y="25400"/>
                  </a:lnTo>
                  <a:lnTo>
                    <a:pt x="28829" y="28829"/>
                  </a:lnTo>
                  <a:lnTo>
                    <a:pt x="21463" y="33782"/>
                  </a:lnTo>
                  <a:lnTo>
                    <a:pt x="16891" y="33782"/>
                  </a:lnTo>
                  <a:lnTo>
                    <a:pt x="8255" y="32131"/>
                  </a:lnTo>
                  <a:lnTo>
                    <a:pt x="8382" y="25527"/>
                  </a:lnTo>
                  <a:lnTo>
                    <a:pt x="4953" y="28956"/>
                  </a:lnTo>
                  <a:lnTo>
                    <a:pt x="0" y="21463"/>
                  </a:lnTo>
                  <a:lnTo>
                    <a:pt x="4826" y="16891"/>
                  </a:lnTo>
                  <a:lnTo>
                    <a:pt x="0" y="16891"/>
                  </a:lnTo>
                  <a:lnTo>
                    <a:pt x="1651" y="8255"/>
                  </a:lnTo>
                  <a:lnTo>
                    <a:pt x="4953" y="4953"/>
                  </a:lnTo>
                  <a:lnTo>
                    <a:pt x="12319" y="0"/>
                  </a:lnTo>
                  <a:lnTo>
                    <a:pt x="16891" y="4826"/>
                  </a:lnTo>
                  <a:lnTo>
                    <a:pt x="16891" y="0"/>
                  </a:lnTo>
                  <a:lnTo>
                    <a:pt x="25527" y="1651"/>
                  </a:lnTo>
                  <a:lnTo>
                    <a:pt x="28829" y="4953"/>
                  </a:lnTo>
                  <a:lnTo>
                    <a:pt x="33782" y="12319"/>
                  </a:lnTo>
                  <a:lnTo>
                    <a:pt x="28956" y="16891"/>
                  </a:lnTo>
                  <a:lnTo>
                    <a:pt x="33782" y="16891"/>
                  </a:lnTo>
                  <a:moveTo>
                    <a:pt x="24257" y="16891"/>
                  </a:moveTo>
                  <a:lnTo>
                    <a:pt x="23495" y="13081"/>
                  </a:lnTo>
                  <a:lnTo>
                    <a:pt x="25400" y="8255"/>
                  </a:lnTo>
                  <a:lnTo>
                    <a:pt x="21971" y="11684"/>
                  </a:lnTo>
                  <a:lnTo>
                    <a:pt x="18796" y="9525"/>
                  </a:lnTo>
                  <a:lnTo>
                    <a:pt x="16891" y="9525"/>
                  </a:lnTo>
                  <a:lnTo>
                    <a:pt x="13208" y="10160"/>
                  </a:lnTo>
                  <a:lnTo>
                    <a:pt x="8382" y="8255"/>
                  </a:lnTo>
                  <a:lnTo>
                    <a:pt x="11811" y="11684"/>
                  </a:lnTo>
                  <a:lnTo>
                    <a:pt x="9652" y="14859"/>
                  </a:lnTo>
                  <a:lnTo>
                    <a:pt x="9652" y="16891"/>
                  </a:lnTo>
                  <a:lnTo>
                    <a:pt x="10287" y="20574"/>
                  </a:lnTo>
                  <a:lnTo>
                    <a:pt x="11811" y="22098"/>
                  </a:lnTo>
                  <a:lnTo>
                    <a:pt x="14986" y="24257"/>
                  </a:lnTo>
                  <a:lnTo>
                    <a:pt x="17018" y="29083"/>
                  </a:lnTo>
                  <a:lnTo>
                    <a:pt x="17018" y="24384"/>
                  </a:lnTo>
                  <a:lnTo>
                    <a:pt x="20701" y="23749"/>
                  </a:lnTo>
                  <a:lnTo>
                    <a:pt x="22225" y="22225"/>
                  </a:lnTo>
                  <a:lnTo>
                    <a:pt x="24384" y="19050"/>
                  </a:lnTo>
                  <a:close/>
                </a:path>
              </a:pathLst>
            </a:custGeom>
            <a:solidFill>
              <a:srgbClr val="A1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8270" y="147193"/>
              <a:ext cx="23876" cy="23749"/>
            </a:xfrm>
            <a:custGeom>
              <a:avLst/>
              <a:gdLst/>
              <a:ahLst/>
              <a:cxnLst/>
              <a:rect l="l" t="t" r="r" b="b"/>
              <a:pathLst>
                <a:path w="23876" h="23749">
                  <a:moveTo>
                    <a:pt x="23876" y="11811"/>
                  </a:moveTo>
                  <a:lnTo>
                    <a:pt x="22733" y="17907"/>
                  </a:lnTo>
                  <a:lnTo>
                    <a:pt x="15240" y="23749"/>
                  </a:lnTo>
                  <a:lnTo>
                    <a:pt x="5842" y="22606"/>
                  </a:lnTo>
                  <a:lnTo>
                    <a:pt x="0" y="15240"/>
                  </a:lnTo>
                  <a:lnTo>
                    <a:pt x="1143" y="5842"/>
                  </a:lnTo>
                  <a:lnTo>
                    <a:pt x="8636" y="0"/>
                  </a:lnTo>
                  <a:lnTo>
                    <a:pt x="18034" y="1143"/>
                  </a:lnTo>
                  <a:lnTo>
                    <a:pt x="23876" y="8636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3698" y="142367"/>
              <a:ext cx="33274" cy="33274"/>
            </a:xfrm>
            <a:custGeom>
              <a:avLst/>
              <a:gdLst/>
              <a:ahLst/>
              <a:cxnLst/>
              <a:rect l="l" t="t" r="r" b="b"/>
              <a:pathLst>
                <a:path w="33274" h="33274">
                  <a:moveTo>
                    <a:pt x="33274" y="16637"/>
                  </a:moveTo>
                  <a:lnTo>
                    <a:pt x="31623" y="25146"/>
                  </a:lnTo>
                  <a:lnTo>
                    <a:pt x="25019" y="25019"/>
                  </a:lnTo>
                  <a:lnTo>
                    <a:pt x="28448" y="28448"/>
                  </a:lnTo>
                  <a:lnTo>
                    <a:pt x="21209" y="33274"/>
                  </a:lnTo>
                  <a:lnTo>
                    <a:pt x="16637" y="33274"/>
                  </a:lnTo>
                  <a:lnTo>
                    <a:pt x="8128" y="31623"/>
                  </a:lnTo>
                  <a:lnTo>
                    <a:pt x="8255" y="25019"/>
                  </a:lnTo>
                  <a:lnTo>
                    <a:pt x="4826" y="28448"/>
                  </a:lnTo>
                  <a:lnTo>
                    <a:pt x="0" y="21209"/>
                  </a:lnTo>
                  <a:lnTo>
                    <a:pt x="4826" y="16637"/>
                  </a:lnTo>
                  <a:lnTo>
                    <a:pt x="0" y="16637"/>
                  </a:lnTo>
                  <a:lnTo>
                    <a:pt x="1651" y="8128"/>
                  </a:lnTo>
                  <a:lnTo>
                    <a:pt x="8255" y="8255"/>
                  </a:lnTo>
                  <a:lnTo>
                    <a:pt x="4826" y="4826"/>
                  </a:lnTo>
                  <a:lnTo>
                    <a:pt x="12065" y="0"/>
                  </a:lnTo>
                  <a:lnTo>
                    <a:pt x="16637" y="4826"/>
                  </a:lnTo>
                  <a:lnTo>
                    <a:pt x="16637" y="0"/>
                  </a:lnTo>
                  <a:lnTo>
                    <a:pt x="25146" y="1651"/>
                  </a:lnTo>
                  <a:lnTo>
                    <a:pt x="28321" y="4826"/>
                  </a:lnTo>
                  <a:lnTo>
                    <a:pt x="33147" y="12065"/>
                  </a:lnTo>
                  <a:lnTo>
                    <a:pt x="28321" y="16637"/>
                  </a:lnTo>
                  <a:lnTo>
                    <a:pt x="33147" y="16637"/>
                  </a:lnTo>
                  <a:moveTo>
                    <a:pt x="23622" y="16637"/>
                  </a:moveTo>
                  <a:lnTo>
                    <a:pt x="22987" y="13081"/>
                  </a:lnTo>
                  <a:lnTo>
                    <a:pt x="24892" y="8255"/>
                  </a:lnTo>
                  <a:lnTo>
                    <a:pt x="21463" y="11684"/>
                  </a:lnTo>
                  <a:lnTo>
                    <a:pt x="18415" y="9652"/>
                  </a:lnTo>
                  <a:lnTo>
                    <a:pt x="16383" y="9652"/>
                  </a:lnTo>
                  <a:lnTo>
                    <a:pt x="12827" y="10287"/>
                  </a:lnTo>
                  <a:lnTo>
                    <a:pt x="11430" y="11684"/>
                  </a:lnTo>
                  <a:lnTo>
                    <a:pt x="9398" y="14732"/>
                  </a:lnTo>
                  <a:lnTo>
                    <a:pt x="9398" y="16764"/>
                  </a:lnTo>
                  <a:lnTo>
                    <a:pt x="10033" y="20320"/>
                  </a:lnTo>
                  <a:lnTo>
                    <a:pt x="11430" y="21717"/>
                  </a:lnTo>
                  <a:lnTo>
                    <a:pt x="14478" y="23749"/>
                  </a:lnTo>
                  <a:lnTo>
                    <a:pt x="16510" y="28575"/>
                  </a:lnTo>
                  <a:lnTo>
                    <a:pt x="16510" y="23876"/>
                  </a:lnTo>
                  <a:lnTo>
                    <a:pt x="20066" y="23241"/>
                  </a:lnTo>
                  <a:lnTo>
                    <a:pt x="21463" y="21844"/>
                  </a:lnTo>
                  <a:lnTo>
                    <a:pt x="23495" y="18796"/>
                  </a:lnTo>
                  <a:close/>
                </a:path>
              </a:pathLst>
            </a:custGeom>
            <a:solidFill>
              <a:srgbClr val="A1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40462" y="214884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22860" y="11430"/>
                  </a:moveTo>
                  <a:lnTo>
                    <a:pt x="21717" y="17272"/>
                  </a:lnTo>
                  <a:lnTo>
                    <a:pt x="14605" y="22860"/>
                  </a:lnTo>
                  <a:lnTo>
                    <a:pt x="5588" y="21717"/>
                  </a:lnTo>
                  <a:lnTo>
                    <a:pt x="0" y="14605"/>
                  </a:lnTo>
                  <a:lnTo>
                    <a:pt x="1143" y="5588"/>
                  </a:lnTo>
                  <a:lnTo>
                    <a:pt x="8255" y="0"/>
                  </a:lnTo>
                  <a:lnTo>
                    <a:pt x="17272" y="1143"/>
                  </a:lnTo>
                  <a:lnTo>
                    <a:pt x="22860" y="8255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35509" y="210058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32512" h="32512">
                  <a:moveTo>
                    <a:pt x="32512" y="16256"/>
                  </a:moveTo>
                  <a:lnTo>
                    <a:pt x="30861" y="24638"/>
                  </a:lnTo>
                  <a:lnTo>
                    <a:pt x="27686" y="27813"/>
                  </a:lnTo>
                  <a:lnTo>
                    <a:pt x="20701" y="32512"/>
                  </a:lnTo>
                  <a:lnTo>
                    <a:pt x="16256" y="32512"/>
                  </a:lnTo>
                  <a:lnTo>
                    <a:pt x="7874" y="30861"/>
                  </a:lnTo>
                  <a:lnTo>
                    <a:pt x="4699" y="27686"/>
                  </a:lnTo>
                  <a:lnTo>
                    <a:pt x="0" y="20701"/>
                  </a:lnTo>
                  <a:lnTo>
                    <a:pt x="4826" y="16256"/>
                  </a:lnTo>
                  <a:lnTo>
                    <a:pt x="0" y="16256"/>
                  </a:lnTo>
                  <a:lnTo>
                    <a:pt x="1651" y="7874"/>
                  </a:lnTo>
                  <a:lnTo>
                    <a:pt x="8128" y="8128"/>
                  </a:lnTo>
                  <a:lnTo>
                    <a:pt x="4699" y="4699"/>
                  </a:lnTo>
                  <a:lnTo>
                    <a:pt x="11684" y="0"/>
                  </a:lnTo>
                  <a:lnTo>
                    <a:pt x="16129" y="4826"/>
                  </a:lnTo>
                  <a:lnTo>
                    <a:pt x="16129" y="0"/>
                  </a:lnTo>
                  <a:lnTo>
                    <a:pt x="24511" y="1651"/>
                  </a:lnTo>
                  <a:lnTo>
                    <a:pt x="24257" y="8128"/>
                  </a:lnTo>
                  <a:lnTo>
                    <a:pt x="27686" y="4699"/>
                  </a:lnTo>
                  <a:lnTo>
                    <a:pt x="32385" y="11684"/>
                  </a:lnTo>
                  <a:lnTo>
                    <a:pt x="27559" y="16129"/>
                  </a:lnTo>
                  <a:lnTo>
                    <a:pt x="32385" y="16129"/>
                  </a:lnTo>
                  <a:moveTo>
                    <a:pt x="22860" y="16129"/>
                  </a:moveTo>
                  <a:lnTo>
                    <a:pt x="22225" y="12700"/>
                  </a:lnTo>
                  <a:lnTo>
                    <a:pt x="20828" y="11303"/>
                  </a:lnTo>
                  <a:lnTo>
                    <a:pt x="18034" y="9398"/>
                  </a:lnTo>
                  <a:lnTo>
                    <a:pt x="16129" y="9398"/>
                  </a:lnTo>
                  <a:lnTo>
                    <a:pt x="12700" y="10033"/>
                  </a:lnTo>
                  <a:lnTo>
                    <a:pt x="11303" y="11430"/>
                  </a:lnTo>
                  <a:lnTo>
                    <a:pt x="9398" y="14224"/>
                  </a:lnTo>
                  <a:lnTo>
                    <a:pt x="9398" y="16129"/>
                  </a:lnTo>
                  <a:lnTo>
                    <a:pt x="10033" y="19558"/>
                  </a:lnTo>
                  <a:lnTo>
                    <a:pt x="8001" y="24257"/>
                  </a:lnTo>
                  <a:lnTo>
                    <a:pt x="11430" y="20828"/>
                  </a:lnTo>
                  <a:lnTo>
                    <a:pt x="14224" y="22733"/>
                  </a:lnTo>
                  <a:lnTo>
                    <a:pt x="16129" y="27559"/>
                  </a:lnTo>
                  <a:lnTo>
                    <a:pt x="16129" y="22860"/>
                  </a:lnTo>
                  <a:lnTo>
                    <a:pt x="19558" y="22225"/>
                  </a:lnTo>
                  <a:lnTo>
                    <a:pt x="24257" y="24257"/>
                  </a:lnTo>
                  <a:lnTo>
                    <a:pt x="20828" y="20828"/>
                  </a:lnTo>
                  <a:lnTo>
                    <a:pt x="22733" y="18034"/>
                  </a:lnTo>
                  <a:close/>
                </a:path>
              </a:pathLst>
            </a:custGeom>
            <a:solidFill>
              <a:srgbClr val="A1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05029" y="6819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22860" y="11430"/>
                  </a:moveTo>
                  <a:lnTo>
                    <a:pt x="21717" y="17272"/>
                  </a:lnTo>
                  <a:lnTo>
                    <a:pt x="14605" y="22860"/>
                  </a:lnTo>
                  <a:lnTo>
                    <a:pt x="5588" y="21717"/>
                  </a:lnTo>
                  <a:lnTo>
                    <a:pt x="0" y="14605"/>
                  </a:lnTo>
                  <a:lnTo>
                    <a:pt x="1143" y="5588"/>
                  </a:lnTo>
                  <a:lnTo>
                    <a:pt x="8255" y="0"/>
                  </a:lnTo>
                  <a:lnTo>
                    <a:pt x="17272" y="1143"/>
                  </a:lnTo>
                  <a:lnTo>
                    <a:pt x="22860" y="8255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00330" y="63500"/>
              <a:ext cx="32385" cy="32258"/>
            </a:xfrm>
            <a:custGeom>
              <a:avLst/>
              <a:gdLst/>
              <a:ahLst/>
              <a:cxnLst/>
              <a:rect l="l" t="t" r="r" b="b"/>
              <a:pathLst>
                <a:path w="32385" h="32258">
                  <a:moveTo>
                    <a:pt x="32385" y="16129"/>
                  </a:moveTo>
                  <a:lnTo>
                    <a:pt x="30734" y="24384"/>
                  </a:lnTo>
                  <a:lnTo>
                    <a:pt x="27559" y="27559"/>
                  </a:lnTo>
                  <a:lnTo>
                    <a:pt x="20574" y="32258"/>
                  </a:lnTo>
                  <a:lnTo>
                    <a:pt x="16129" y="32258"/>
                  </a:lnTo>
                  <a:lnTo>
                    <a:pt x="7874" y="30607"/>
                  </a:lnTo>
                  <a:lnTo>
                    <a:pt x="4699" y="27432"/>
                  </a:lnTo>
                  <a:lnTo>
                    <a:pt x="0" y="20447"/>
                  </a:lnTo>
                  <a:lnTo>
                    <a:pt x="4826" y="16002"/>
                  </a:lnTo>
                  <a:lnTo>
                    <a:pt x="0" y="16002"/>
                  </a:lnTo>
                  <a:lnTo>
                    <a:pt x="1651" y="7747"/>
                  </a:lnTo>
                  <a:lnTo>
                    <a:pt x="4826" y="4572"/>
                  </a:lnTo>
                  <a:lnTo>
                    <a:pt x="11811" y="0"/>
                  </a:lnTo>
                  <a:lnTo>
                    <a:pt x="16256" y="4826"/>
                  </a:lnTo>
                  <a:lnTo>
                    <a:pt x="16256" y="0"/>
                  </a:lnTo>
                  <a:lnTo>
                    <a:pt x="24511" y="1651"/>
                  </a:lnTo>
                  <a:lnTo>
                    <a:pt x="27686" y="4826"/>
                  </a:lnTo>
                  <a:lnTo>
                    <a:pt x="32385" y="11811"/>
                  </a:lnTo>
                  <a:lnTo>
                    <a:pt x="27559" y="16256"/>
                  </a:lnTo>
                  <a:lnTo>
                    <a:pt x="32385" y="16256"/>
                  </a:lnTo>
                  <a:moveTo>
                    <a:pt x="22860" y="16256"/>
                  </a:moveTo>
                  <a:lnTo>
                    <a:pt x="22225" y="12954"/>
                  </a:lnTo>
                  <a:lnTo>
                    <a:pt x="24257" y="8255"/>
                  </a:lnTo>
                  <a:lnTo>
                    <a:pt x="20828" y="11684"/>
                  </a:lnTo>
                  <a:lnTo>
                    <a:pt x="18034" y="9779"/>
                  </a:lnTo>
                  <a:lnTo>
                    <a:pt x="16256" y="9779"/>
                  </a:lnTo>
                  <a:lnTo>
                    <a:pt x="12954" y="10414"/>
                  </a:lnTo>
                  <a:lnTo>
                    <a:pt x="8255" y="8382"/>
                  </a:lnTo>
                  <a:lnTo>
                    <a:pt x="11684" y="11811"/>
                  </a:lnTo>
                  <a:lnTo>
                    <a:pt x="9779" y="14605"/>
                  </a:lnTo>
                  <a:lnTo>
                    <a:pt x="9779" y="16510"/>
                  </a:lnTo>
                  <a:lnTo>
                    <a:pt x="10414" y="19812"/>
                  </a:lnTo>
                  <a:lnTo>
                    <a:pt x="8382" y="24511"/>
                  </a:lnTo>
                  <a:lnTo>
                    <a:pt x="11811" y="21082"/>
                  </a:lnTo>
                  <a:lnTo>
                    <a:pt x="14605" y="22987"/>
                  </a:lnTo>
                  <a:lnTo>
                    <a:pt x="16510" y="27813"/>
                  </a:lnTo>
                  <a:lnTo>
                    <a:pt x="16510" y="23114"/>
                  </a:lnTo>
                  <a:lnTo>
                    <a:pt x="19812" y="22479"/>
                  </a:lnTo>
                  <a:lnTo>
                    <a:pt x="24511" y="24511"/>
                  </a:lnTo>
                  <a:lnTo>
                    <a:pt x="21082" y="21082"/>
                  </a:lnTo>
                  <a:lnTo>
                    <a:pt x="22987" y="18288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0349968" y="9427292"/>
            <a:ext cx="1045518" cy="316791"/>
          </a:xfrm>
          <a:custGeom>
            <a:avLst/>
            <a:gdLst/>
            <a:ahLst/>
            <a:cxnLst/>
            <a:rect l="l" t="t" r="r" b="b"/>
            <a:pathLst>
              <a:path w="1045518" h="316791">
                <a:moveTo>
                  <a:pt x="0" y="0"/>
                </a:moveTo>
                <a:lnTo>
                  <a:pt x="1045517" y="0"/>
                </a:lnTo>
                <a:lnTo>
                  <a:pt x="1045517" y="316791"/>
                </a:lnTo>
                <a:lnTo>
                  <a:pt x="0" y="3167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843790" y="9131608"/>
            <a:ext cx="229170" cy="229170"/>
            <a:chOff x="0" y="0"/>
            <a:chExt cx="159880" cy="159880"/>
          </a:xfrm>
        </p:grpSpPr>
        <p:sp>
          <p:nvSpPr>
            <p:cNvPr id="24" name="Freeform 24"/>
            <p:cNvSpPr/>
            <p:nvPr/>
          </p:nvSpPr>
          <p:spPr>
            <a:xfrm>
              <a:off x="68199" y="68199"/>
              <a:ext cx="23368" cy="23368"/>
            </a:xfrm>
            <a:custGeom>
              <a:avLst/>
              <a:gdLst/>
              <a:ahLst/>
              <a:cxnLst/>
              <a:rect l="l" t="t" r="r" b="b"/>
              <a:pathLst>
                <a:path w="23368" h="23368">
                  <a:moveTo>
                    <a:pt x="23368" y="11684"/>
                  </a:moveTo>
                  <a:lnTo>
                    <a:pt x="22225" y="17653"/>
                  </a:lnTo>
                  <a:lnTo>
                    <a:pt x="14859" y="23368"/>
                  </a:lnTo>
                  <a:lnTo>
                    <a:pt x="5715" y="22225"/>
                  </a:lnTo>
                  <a:lnTo>
                    <a:pt x="0" y="14859"/>
                  </a:lnTo>
                  <a:lnTo>
                    <a:pt x="1143" y="5715"/>
                  </a:lnTo>
                  <a:lnTo>
                    <a:pt x="8509" y="0"/>
                  </a:lnTo>
                  <a:lnTo>
                    <a:pt x="17653" y="1143"/>
                  </a:lnTo>
                  <a:lnTo>
                    <a:pt x="23368" y="8509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63500" y="63500"/>
              <a:ext cx="32893" cy="32893"/>
            </a:xfrm>
            <a:custGeom>
              <a:avLst/>
              <a:gdLst/>
              <a:ahLst/>
              <a:cxnLst/>
              <a:rect l="l" t="t" r="r" b="b"/>
              <a:pathLst>
                <a:path w="32893" h="32893">
                  <a:moveTo>
                    <a:pt x="32893" y="16383"/>
                  </a:moveTo>
                  <a:lnTo>
                    <a:pt x="31242" y="24892"/>
                  </a:lnTo>
                  <a:lnTo>
                    <a:pt x="24638" y="24638"/>
                  </a:lnTo>
                  <a:lnTo>
                    <a:pt x="28067" y="28067"/>
                  </a:lnTo>
                  <a:lnTo>
                    <a:pt x="20955" y="32893"/>
                  </a:lnTo>
                  <a:lnTo>
                    <a:pt x="16510" y="32893"/>
                  </a:lnTo>
                  <a:lnTo>
                    <a:pt x="8001" y="31242"/>
                  </a:lnTo>
                  <a:lnTo>
                    <a:pt x="4826" y="28067"/>
                  </a:lnTo>
                  <a:lnTo>
                    <a:pt x="0" y="20955"/>
                  </a:lnTo>
                  <a:lnTo>
                    <a:pt x="4826" y="16510"/>
                  </a:lnTo>
                  <a:lnTo>
                    <a:pt x="0" y="16510"/>
                  </a:lnTo>
                  <a:lnTo>
                    <a:pt x="1651" y="8001"/>
                  </a:lnTo>
                  <a:lnTo>
                    <a:pt x="4826" y="4826"/>
                  </a:lnTo>
                  <a:lnTo>
                    <a:pt x="11938" y="0"/>
                  </a:lnTo>
                  <a:lnTo>
                    <a:pt x="16383" y="4826"/>
                  </a:lnTo>
                  <a:lnTo>
                    <a:pt x="16383" y="0"/>
                  </a:lnTo>
                  <a:lnTo>
                    <a:pt x="24892" y="1651"/>
                  </a:lnTo>
                  <a:lnTo>
                    <a:pt x="24638" y="8255"/>
                  </a:lnTo>
                  <a:lnTo>
                    <a:pt x="28067" y="4826"/>
                  </a:lnTo>
                  <a:lnTo>
                    <a:pt x="32893" y="11938"/>
                  </a:lnTo>
                  <a:lnTo>
                    <a:pt x="28067" y="16383"/>
                  </a:lnTo>
                  <a:lnTo>
                    <a:pt x="32893" y="16383"/>
                  </a:lnTo>
                  <a:moveTo>
                    <a:pt x="23368" y="16383"/>
                  </a:moveTo>
                  <a:lnTo>
                    <a:pt x="22733" y="12827"/>
                  </a:lnTo>
                  <a:lnTo>
                    <a:pt x="21336" y="11430"/>
                  </a:lnTo>
                  <a:lnTo>
                    <a:pt x="18415" y="9398"/>
                  </a:lnTo>
                  <a:lnTo>
                    <a:pt x="16383" y="9398"/>
                  </a:lnTo>
                  <a:lnTo>
                    <a:pt x="12827" y="10033"/>
                  </a:lnTo>
                  <a:lnTo>
                    <a:pt x="8128" y="8001"/>
                  </a:lnTo>
                  <a:lnTo>
                    <a:pt x="11557" y="11430"/>
                  </a:lnTo>
                  <a:lnTo>
                    <a:pt x="9525" y="14351"/>
                  </a:lnTo>
                  <a:lnTo>
                    <a:pt x="9525" y="16256"/>
                  </a:lnTo>
                  <a:lnTo>
                    <a:pt x="10160" y="19812"/>
                  </a:lnTo>
                  <a:lnTo>
                    <a:pt x="8128" y="24511"/>
                  </a:lnTo>
                  <a:lnTo>
                    <a:pt x="11557" y="21082"/>
                  </a:lnTo>
                  <a:lnTo>
                    <a:pt x="14478" y="23114"/>
                  </a:lnTo>
                  <a:lnTo>
                    <a:pt x="16383" y="27940"/>
                  </a:lnTo>
                  <a:lnTo>
                    <a:pt x="16383" y="23241"/>
                  </a:lnTo>
                  <a:lnTo>
                    <a:pt x="19939" y="22606"/>
                  </a:lnTo>
                  <a:lnTo>
                    <a:pt x="21336" y="21209"/>
                  </a:lnTo>
                  <a:lnTo>
                    <a:pt x="23368" y="18288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0852828" y="8658155"/>
            <a:ext cx="231122" cy="231122"/>
            <a:chOff x="0" y="0"/>
            <a:chExt cx="161252" cy="161252"/>
          </a:xfrm>
        </p:grpSpPr>
        <p:sp>
          <p:nvSpPr>
            <p:cNvPr id="27" name="Freeform 27"/>
            <p:cNvSpPr/>
            <p:nvPr/>
          </p:nvSpPr>
          <p:spPr>
            <a:xfrm>
              <a:off x="68072" y="68199"/>
              <a:ext cx="24892" cy="24892"/>
            </a:xfrm>
            <a:custGeom>
              <a:avLst/>
              <a:gdLst/>
              <a:ahLst/>
              <a:cxnLst/>
              <a:rect l="l" t="t" r="r" b="b"/>
              <a:pathLst>
                <a:path w="24892" h="24892">
                  <a:moveTo>
                    <a:pt x="24892" y="12446"/>
                  </a:moveTo>
                  <a:lnTo>
                    <a:pt x="23622" y="18796"/>
                  </a:lnTo>
                  <a:lnTo>
                    <a:pt x="15875" y="24892"/>
                  </a:lnTo>
                  <a:lnTo>
                    <a:pt x="6096" y="23622"/>
                  </a:lnTo>
                  <a:lnTo>
                    <a:pt x="0" y="15875"/>
                  </a:lnTo>
                  <a:lnTo>
                    <a:pt x="1270" y="6096"/>
                  </a:lnTo>
                  <a:lnTo>
                    <a:pt x="9017" y="0"/>
                  </a:lnTo>
                  <a:lnTo>
                    <a:pt x="18796" y="1270"/>
                  </a:lnTo>
                  <a:lnTo>
                    <a:pt x="24892" y="9017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63500" y="63500"/>
              <a:ext cx="34417" cy="34290"/>
            </a:xfrm>
            <a:custGeom>
              <a:avLst/>
              <a:gdLst/>
              <a:ahLst/>
              <a:cxnLst/>
              <a:rect l="l" t="t" r="r" b="b"/>
              <a:pathLst>
                <a:path w="34417" h="34290">
                  <a:moveTo>
                    <a:pt x="34290" y="17145"/>
                  </a:moveTo>
                  <a:lnTo>
                    <a:pt x="32639" y="25908"/>
                  </a:lnTo>
                  <a:lnTo>
                    <a:pt x="25908" y="25908"/>
                  </a:lnTo>
                  <a:lnTo>
                    <a:pt x="29337" y="29337"/>
                  </a:lnTo>
                  <a:lnTo>
                    <a:pt x="21844" y="34290"/>
                  </a:lnTo>
                  <a:lnTo>
                    <a:pt x="17145" y="34290"/>
                  </a:lnTo>
                  <a:lnTo>
                    <a:pt x="8382" y="32639"/>
                  </a:lnTo>
                  <a:lnTo>
                    <a:pt x="5080" y="29337"/>
                  </a:lnTo>
                  <a:lnTo>
                    <a:pt x="0" y="21844"/>
                  </a:lnTo>
                  <a:lnTo>
                    <a:pt x="4826" y="17145"/>
                  </a:lnTo>
                  <a:lnTo>
                    <a:pt x="0" y="17145"/>
                  </a:lnTo>
                  <a:lnTo>
                    <a:pt x="1651" y="8382"/>
                  </a:lnTo>
                  <a:lnTo>
                    <a:pt x="4953" y="5080"/>
                  </a:lnTo>
                  <a:lnTo>
                    <a:pt x="12446" y="0"/>
                  </a:lnTo>
                  <a:lnTo>
                    <a:pt x="17145" y="4826"/>
                  </a:lnTo>
                  <a:lnTo>
                    <a:pt x="17145" y="0"/>
                  </a:lnTo>
                  <a:lnTo>
                    <a:pt x="25908" y="1651"/>
                  </a:lnTo>
                  <a:lnTo>
                    <a:pt x="25908" y="8382"/>
                  </a:lnTo>
                  <a:lnTo>
                    <a:pt x="29337" y="4953"/>
                  </a:lnTo>
                  <a:lnTo>
                    <a:pt x="34417" y="12446"/>
                  </a:lnTo>
                  <a:lnTo>
                    <a:pt x="29591" y="17145"/>
                  </a:lnTo>
                  <a:lnTo>
                    <a:pt x="34290" y="17145"/>
                  </a:lnTo>
                  <a:moveTo>
                    <a:pt x="24765" y="17145"/>
                  </a:moveTo>
                  <a:lnTo>
                    <a:pt x="24003" y="13335"/>
                  </a:lnTo>
                  <a:lnTo>
                    <a:pt x="22479" y="11811"/>
                  </a:lnTo>
                  <a:lnTo>
                    <a:pt x="19304" y="9525"/>
                  </a:lnTo>
                  <a:lnTo>
                    <a:pt x="17145" y="9525"/>
                  </a:lnTo>
                  <a:lnTo>
                    <a:pt x="13335" y="10287"/>
                  </a:lnTo>
                  <a:lnTo>
                    <a:pt x="8509" y="8382"/>
                  </a:lnTo>
                  <a:lnTo>
                    <a:pt x="11938" y="11811"/>
                  </a:lnTo>
                  <a:lnTo>
                    <a:pt x="9652" y="14986"/>
                  </a:lnTo>
                  <a:lnTo>
                    <a:pt x="9652" y="17145"/>
                  </a:lnTo>
                  <a:lnTo>
                    <a:pt x="10414" y="20955"/>
                  </a:lnTo>
                  <a:lnTo>
                    <a:pt x="8509" y="25781"/>
                  </a:lnTo>
                  <a:lnTo>
                    <a:pt x="11938" y="22352"/>
                  </a:lnTo>
                  <a:lnTo>
                    <a:pt x="15113" y="24638"/>
                  </a:lnTo>
                  <a:lnTo>
                    <a:pt x="17272" y="29464"/>
                  </a:lnTo>
                  <a:lnTo>
                    <a:pt x="17272" y="24765"/>
                  </a:lnTo>
                  <a:lnTo>
                    <a:pt x="21082" y="24003"/>
                  </a:lnTo>
                  <a:lnTo>
                    <a:pt x="22606" y="22479"/>
                  </a:lnTo>
                  <a:lnTo>
                    <a:pt x="24892" y="19304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11912722" y="7784044"/>
            <a:ext cx="378842" cy="378842"/>
            <a:chOff x="0" y="0"/>
            <a:chExt cx="264300" cy="264300"/>
          </a:xfrm>
        </p:grpSpPr>
        <p:sp>
          <p:nvSpPr>
            <p:cNvPr id="30" name="Freeform 30"/>
            <p:cNvSpPr/>
            <p:nvPr/>
          </p:nvSpPr>
          <p:spPr>
            <a:xfrm>
              <a:off x="68453" y="68072"/>
              <a:ext cx="127762" cy="128016"/>
            </a:xfrm>
            <a:custGeom>
              <a:avLst/>
              <a:gdLst/>
              <a:ahLst/>
              <a:cxnLst/>
              <a:rect l="l" t="t" r="r" b="b"/>
              <a:pathLst>
                <a:path w="127762" h="128016">
                  <a:moveTo>
                    <a:pt x="127635" y="64135"/>
                  </a:moveTo>
                  <a:lnTo>
                    <a:pt x="127254" y="72517"/>
                  </a:lnTo>
                  <a:lnTo>
                    <a:pt x="124460" y="84709"/>
                  </a:lnTo>
                  <a:cubicBezTo>
                    <a:pt x="121285" y="92456"/>
                    <a:pt x="119253" y="96139"/>
                    <a:pt x="116967" y="99568"/>
                  </a:cubicBezTo>
                  <a:lnTo>
                    <a:pt x="112014" y="106299"/>
                  </a:lnTo>
                  <a:lnTo>
                    <a:pt x="102870" y="114935"/>
                  </a:lnTo>
                  <a:cubicBezTo>
                    <a:pt x="95885" y="119634"/>
                    <a:pt x="92202" y="121539"/>
                    <a:pt x="88392" y="123190"/>
                  </a:cubicBezTo>
                  <a:lnTo>
                    <a:pt x="80518" y="125984"/>
                  </a:lnTo>
                  <a:lnTo>
                    <a:pt x="68072" y="128016"/>
                  </a:lnTo>
                  <a:cubicBezTo>
                    <a:pt x="59690" y="128016"/>
                    <a:pt x="55499" y="127635"/>
                    <a:pt x="51435" y="126746"/>
                  </a:cubicBezTo>
                  <a:lnTo>
                    <a:pt x="43307" y="124714"/>
                  </a:lnTo>
                  <a:lnTo>
                    <a:pt x="31877" y="119507"/>
                  </a:lnTo>
                  <a:cubicBezTo>
                    <a:pt x="24892" y="114808"/>
                    <a:pt x="21717" y="112141"/>
                    <a:pt x="18669" y="109220"/>
                  </a:cubicBezTo>
                  <a:lnTo>
                    <a:pt x="13081" y="102997"/>
                  </a:lnTo>
                  <a:lnTo>
                    <a:pt x="6477" y="92329"/>
                  </a:lnTo>
                  <a:cubicBezTo>
                    <a:pt x="3302" y="84582"/>
                    <a:pt x="2032" y="80645"/>
                    <a:pt x="1270" y="76454"/>
                  </a:cubicBezTo>
                  <a:lnTo>
                    <a:pt x="0" y="68199"/>
                  </a:lnTo>
                  <a:lnTo>
                    <a:pt x="381" y="55626"/>
                  </a:lnTo>
                  <a:cubicBezTo>
                    <a:pt x="2032" y="47371"/>
                    <a:pt x="3175" y="43434"/>
                    <a:pt x="4826" y="39497"/>
                  </a:cubicBezTo>
                  <a:lnTo>
                    <a:pt x="8382" y="31877"/>
                  </a:lnTo>
                  <a:lnTo>
                    <a:pt x="15748" y="21717"/>
                  </a:lnTo>
                  <a:cubicBezTo>
                    <a:pt x="21717" y="15748"/>
                    <a:pt x="24892" y="13081"/>
                    <a:pt x="28448" y="10795"/>
                  </a:cubicBezTo>
                  <a:lnTo>
                    <a:pt x="35560" y="6477"/>
                  </a:lnTo>
                  <a:lnTo>
                    <a:pt x="47244" y="2032"/>
                  </a:lnTo>
                  <a:cubicBezTo>
                    <a:pt x="55499" y="381"/>
                    <a:pt x="59690" y="0"/>
                    <a:pt x="63881" y="0"/>
                  </a:cubicBezTo>
                  <a:lnTo>
                    <a:pt x="72263" y="381"/>
                  </a:lnTo>
                  <a:lnTo>
                    <a:pt x="84455" y="3175"/>
                  </a:lnTo>
                  <a:cubicBezTo>
                    <a:pt x="92202" y="6350"/>
                    <a:pt x="95885" y="8382"/>
                    <a:pt x="99314" y="10668"/>
                  </a:cubicBezTo>
                  <a:lnTo>
                    <a:pt x="106045" y="15621"/>
                  </a:lnTo>
                  <a:lnTo>
                    <a:pt x="114681" y="24765"/>
                  </a:lnTo>
                  <a:cubicBezTo>
                    <a:pt x="119380" y="31750"/>
                    <a:pt x="121285" y="35433"/>
                    <a:pt x="122936" y="39243"/>
                  </a:cubicBezTo>
                  <a:lnTo>
                    <a:pt x="125730" y="47117"/>
                  </a:lnTo>
                  <a:lnTo>
                    <a:pt x="127762" y="59563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63246" y="63500"/>
              <a:ext cx="137795" cy="137541"/>
            </a:xfrm>
            <a:custGeom>
              <a:avLst/>
              <a:gdLst/>
              <a:ahLst/>
              <a:cxnLst/>
              <a:rect l="l" t="t" r="r" b="b"/>
              <a:pathLst>
                <a:path w="137795" h="137541">
                  <a:moveTo>
                    <a:pt x="137541" y="68707"/>
                  </a:moveTo>
                  <a:lnTo>
                    <a:pt x="137160" y="77724"/>
                  </a:lnTo>
                  <a:lnTo>
                    <a:pt x="136271" y="82169"/>
                  </a:lnTo>
                  <a:lnTo>
                    <a:pt x="134112" y="90932"/>
                  </a:lnTo>
                  <a:lnTo>
                    <a:pt x="128016" y="93218"/>
                  </a:lnTo>
                  <a:lnTo>
                    <a:pt x="132461" y="94996"/>
                  </a:lnTo>
                  <a:lnTo>
                    <a:pt x="128651" y="103124"/>
                  </a:lnTo>
                  <a:lnTo>
                    <a:pt x="122174" y="104267"/>
                  </a:lnTo>
                  <a:lnTo>
                    <a:pt x="126111" y="106934"/>
                  </a:lnTo>
                  <a:lnTo>
                    <a:pt x="120777" y="114173"/>
                  </a:lnTo>
                  <a:lnTo>
                    <a:pt x="117602" y="117348"/>
                  </a:lnTo>
                  <a:lnTo>
                    <a:pt x="110998" y="123444"/>
                  </a:lnTo>
                  <a:lnTo>
                    <a:pt x="107188" y="125984"/>
                  </a:lnTo>
                  <a:lnTo>
                    <a:pt x="99441" y="130556"/>
                  </a:lnTo>
                  <a:lnTo>
                    <a:pt x="93472" y="127889"/>
                  </a:lnTo>
                  <a:lnTo>
                    <a:pt x="95250" y="132334"/>
                  </a:lnTo>
                  <a:lnTo>
                    <a:pt x="86741" y="135382"/>
                  </a:lnTo>
                  <a:lnTo>
                    <a:pt x="82296" y="136271"/>
                  </a:lnTo>
                  <a:lnTo>
                    <a:pt x="73406" y="137541"/>
                  </a:lnTo>
                  <a:lnTo>
                    <a:pt x="68961" y="132715"/>
                  </a:lnTo>
                  <a:lnTo>
                    <a:pt x="68961" y="137541"/>
                  </a:lnTo>
                  <a:lnTo>
                    <a:pt x="59944" y="137160"/>
                  </a:lnTo>
                  <a:lnTo>
                    <a:pt x="55499" y="136271"/>
                  </a:lnTo>
                  <a:lnTo>
                    <a:pt x="46736" y="134112"/>
                  </a:lnTo>
                  <a:lnTo>
                    <a:pt x="44450" y="128016"/>
                  </a:lnTo>
                  <a:lnTo>
                    <a:pt x="42672" y="132461"/>
                  </a:lnTo>
                  <a:lnTo>
                    <a:pt x="34544" y="128651"/>
                  </a:lnTo>
                  <a:lnTo>
                    <a:pt x="33401" y="122174"/>
                  </a:lnTo>
                  <a:lnTo>
                    <a:pt x="30734" y="126111"/>
                  </a:lnTo>
                  <a:lnTo>
                    <a:pt x="23495" y="120777"/>
                  </a:lnTo>
                  <a:lnTo>
                    <a:pt x="23622" y="114173"/>
                  </a:lnTo>
                  <a:lnTo>
                    <a:pt x="20193" y="117602"/>
                  </a:lnTo>
                  <a:lnTo>
                    <a:pt x="14097" y="110998"/>
                  </a:lnTo>
                  <a:lnTo>
                    <a:pt x="15494" y="104648"/>
                  </a:lnTo>
                  <a:lnTo>
                    <a:pt x="11557" y="107315"/>
                  </a:lnTo>
                  <a:lnTo>
                    <a:pt x="6985" y="99568"/>
                  </a:lnTo>
                  <a:lnTo>
                    <a:pt x="9652" y="93599"/>
                  </a:lnTo>
                  <a:lnTo>
                    <a:pt x="5207" y="95377"/>
                  </a:lnTo>
                  <a:lnTo>
                    <a:pt x="2159" y="86868"/>
                  </a:lnTo>
                  <a:lnTo>
                    <a:pt x="1270" y="82423"/>
                  </a:lnTo>
                  <a:lnTo>
                    <a:pt x="0" y="73533"/>
                  </a:lnTo>
                  <a:lnTo>
                    <a:pt x="4826" y="69088"/>
                  </a:lnTo>
                  <a:lnTo>
                    <a:pt x="254" y="69088"/>
                  </a:lnTo>
                  <a:lnTo>
                    <a:pt x="635" y="60071"/>
                  </a:lnTo>
                  <a:lnTo>
                    <a:pt x="6223" y="56642"/>
                  </a:lnTo>
                  <a:lnTo>
                    <a:pt x="1524" y="55753"/>
                  </a:lnTo>
                  <a:lnTo>
                    <a:pt x="3683" y="46990"/>
                  </a:lnTo>
                  <a:lnTo>
                    <a:pt x="5461" y="42799"/>
                  </a:lnTo>
                  <a:lnTo>
                    <a:pt x="9271" y="34671"/>
                  </a:lnTo>
                  <a:lnTo>
                    <a:pt x="15748" y="33528"/>
                  </a:lnTo>
                  <a:lnTo>
                    <a:pt x="11811" y="30861"/>
                  </a:lnTo>
                  <a:lnTo>
                    <a:pt x="17145" y="23622"/>
                  </a:lnTo>
                  <a:lnTo>
                    <a:pt x="23749" y="23749"/>
                  </a:lnTo>
                  <a:lnTo>
                    <a:pt x="20320" y="20320"/>
                  </a:lnTo>
                  <a:lnTo>
                    <a:pt x="26924" y="14224"/>
                  </a:lnTo>
                  <a:lnTo>
                    <a:pt x="30734" y="11684"/>
                  </a:lnTo>
                  <a:lnTo>
                    <a:pt x="38481" y="7112"/>
                  </a:lnTo>
                  <a:lnTo>
                    <a:pt x="44450" y="9779"/>
                  </a:lnTo>
                  <a:lnTo>
                    <a:pt x="42672" y="5334"/>
                  </a:lnTo>
                  <a:lnTo>
                    <a:pt x="51054" y="2159"/>
                  </a:lnTo>
                  <a:lnTo>
                    <a:pt x="55499" y="1270"/>
                  </a:lnTo>
                  <a:lnTo>
                    <a:pt x="64389" y="0"/>
                  </a:lnTo>
                  <a:lnTo>
                    <a:pt x="68834" y="4826"/>
                  </a:lnTo>
                  <a:lnTo>
                    <a:pt x="68834" y="0"/>
                  </a:lnTo>
                  <a:lnTo>
                    <a:pt x="77851" y="381"/>
                  </a:lnTo>
                  <a:lnTo>
                    <a:pt x="82296" y="1270"/>
                  </a:lnTo>
                  <a:lnTo>
                    <a:pt x="91059" y="3429"/>
                  </a:lnTo>
                  <a:lnTo>
                    <a:pt x="93345" y="9525"/>
                  </a:lnTo>
                  <a:lnTo>
                    <a:pt x="95123" y="5080"/>
                  </a:lnTo>
                  <a:lnTo>
                    <a:pt x="103251" y="8890"/>
                  </a:lnTo>
                  <a:lnTo>
                    <a:pt x="107061" y="11430"/>
                  </a:lnTo>
                  <a:lnTo>
                    <a:pt x="114300" y="16764"/>
                  </a:lnTo>
                  <a:lnTo>
                    <a:pt x="114173" y="23368"/>
                  </a:lnTo>
                  <a:lnTo>
                    <a:pt x="117602" y="19939"/>
                  </a:lnTo>
                  <a:lnTo>
                    <a:pt x="123698" y="26543"/>
                  </a:lnTo>
                  <a:lnTo>
                    <a:pt x="122301" y="32893"/>
                  </a:lnTo>
                  <a:lnTo>
                    <a:pt x="126238" y="30226"/>
                  </a:lnTo>
                  <a:lnTo>
                    <a:pt x="130810" y="37973"/>
                  </a:lnTo>
                  <a:lnTo>
                    <a:pt x="128143" y="43942"/>
                  </a:lnTo>
                  <a:lnTo>
                    <a:pt x="132588" y="42164"/>
                  </a:lnTo>
                  <a:lnTo>
                    <a:pt x="135636" y="50673"/>
                  </a:lnTo>
                  <a:lnTo>
                    <a:pt x="131826" y="56007"/>
                  </a:lnTo>
                  <a:lnTo>
                    <a:pt x="136525" y="55118"/>
                  </a:lnTo>
                  <a:lnTo>
                    <a:pt x="137795" y="64008"/>
                  </a:lnTo>
                  <a:lnTo>
                    <a:pt x="132969" y="68453"/>
                  </a:lnTo>
                  <a:lnTo>
                    <a:pt x="137795" y="68453"/>
                  </a:lnTo>
                  <a:moveTo>
                    <a:pt x="128270" y="68453"/>
                  </a:moveTo>
                  <a:lnTo>
                    <a:pt x="127889" y="60706"/>
                  </a:lnTo>
                  <a:lnTo>
                    <a:pt x="127127" y="56896"/>
                  </a:lnTo>
                  <a:lnTo>
                    <a:pt x="125222" y="49403"/>
                  </a:lnTo>
                  <a:lnTo>
                    <a:pt x="123698" y="45847"/>
                  </a:lnTo>
                  <a:lnTo>
                    <a:pt x="120396" y="38862"/>
                  </a:lnTo>
                  <a:lnTo>
                    <a:pt x="118237" y="35687"/>
                  </a:lnTo>
                  <a:lnTo>
                    <a:pt x="113665" y="29464"/>
                  </a:lnTo>
                  <a:lnTo>
                    <a:pt x="110871" y="26670"/>
                  </a:lnTo>
                  <a:lnTo>
                    <a:pt x="105156" y="21463"/>
                  </a:lnTo>
                  <a:lnTo>
                    <a:pt x="104521" y="15367"/>
                  </a:lnTo>
                  <a:lnTo>
                    <a:pt x="101854" y="19304"/>
                  </a:lnTo>
                  <a:lnTo>
                    <a:pt x="95250" y="15367"/>
                  </a:lnTo>
                  <a:lnTo>
                    <a:pt x="91694" y="13843"/>
                  </a:lnTo>
                  <a:lnTo>
                    <a:pt x="84455" y="11176"/>
                  </a:lnTo>
                  <a:lnTo>
                    <a:pt x="81534" y="5715"/>
                  </a:lnTo>
                  <a:lnTo>
                    <a:pt x="80645" y="10414"/>
                  </a:lnTo>
                  <a:lnTo>
                    <a:pt x="73025" y="9271"/>
                  </a:lnTo>
                  <a:lnTo>
                    <a:pt x="69088" y="9271"/>
                  </a:lnTo>
                  <a:lnTo>
                    <a:pt x="61341" y="9652"/>
                  </a:lnTo>
                  <a:lnTo>
                    <a:pt x="56642" y="5715"/>
                  </a:lnTo>
                  <a:lnTo>
                    <a:pt x="57531" y="10414"/>
                  </a:lnTo>
                  <a:lnTo>
                    <a:pt x="50038" y="12319"/>
                  </a:lnTo>
                  <a:lnTo>
                    <a:pt x="46482" y="13843"/>
                  </a:lnTo>
                  <a:lnTo>
                    <a:pt x="39497" y="17145"/>
                  </a:lnTo>
                  <a:lnTo>
                    <a:pt x="33655" y="15367"/>
                  </a:lnTo>
                  <a:lnTo>
                    <a:pt x="36322" y="19304"/>
                  </a:lnTo>
                  <a:lnTo>
                    <a:pt x="30099" y="23876"/>
                  </a:lnTo>
                  <a:lnTo>
                    <a:pt x="27305" y="26670"/>
                  </a:lnTo>
                  <a:lnTo>
                    <a:pt x="22098" y="32385"/>
                  </a:lnTo>
                  <a:lnTo>
                    <a:pt x="19939" y="35560"/>
                  </a:lnTo>
                  <a:lnTo>
                    <a:pt x="16002" y="42164"/>
                  </a:lnTo>
                  <a:lnTo>
                    <a:pt x="10160" y="43942"/>
                  </a:lnTo>
                  <a:lnTo>
                    <a:pt x="14605" y="45720"/>
                  </a:lnTo>
                  <a:lnTo>
                    <a:pt x="11938" y="52959"/>
                  </a:lnTo>
                  <a:lnTo>
                    <a:pt x="11176" y="56769"/>
                  </a:lnTo>
                  <a:lnTo>
                    <a:pt x="10033" y="64389"/>
                  </a:lnTo>
                  <a:lnTo>
                    <a:pt x="10033" y="68326"/>
                  </a:lnTo>
                  <a:lnTo>
                    <a:pt x="10414" y="76073"/>
                  </a:lnTo>
                  <a:lnTo>
                    <a:pt x="6477" y="80772"/>
                  </a:lnTo>
                  <a:lnTo>
                    <a:pt x="11176" y="79883"/>
                  </a:lnTo>
                  <a:lnTo>
                    <a:pt x="13081" y="87376"/>
                  </a:lnTo>
                  <a:lnTo>
                    <a:pt x="14605" y="90932"/>
                  </a:lnTo>
                  <a:lnTo>
                    <a:pt x="17907" y="97917"/>
                  </a:lnTo>
                  <a:lnTo>
                    <a:pt x="20066" y="101092"/>
                  </a:lnTo>
                  <a:lnTo>
                    <a:pt x="24638" y="107315"/>
                  </a:lnTo>
                  <a:lnTo>
                    <a:pt x="27432" y="110109"/>
                  </a:lnTo>
                  <a:lnTo>
                    <a:pt x="33147" y="115316"/>
                  </a:lnTo>
                  <a:lnTo>
                    <a:pt x="36322" y="117475"/>
                  </a:lnTo>
                  <a:lnTo>
                    <a:pt x="42926" y="121412"/>
                  </a:lnTo>
                  <a:lnTo>
                    <a:pt x="46482" y="122936"/>
                  </a:lnTo>
                  <a:lnTo>
                    <a:pt x="53721" y="125603"/>
                  </a:lnTo>
                  <a:lnTo>
                    <a:pt x="56642" y="131064"/>
                  </a:lnTo>
                  <a:lnTo>
                    <a:pt x="57531" y="126365"/>
                  </a:lnTo>
                  <a:lnTo>
                    <a:pt x="65151" y="127508"/>
                  </a:lnTo>
                  <a:lnTo>
                    <a:pt x="69088" y="127508"/>
                  </a:lnTo>
                  <a:lnTo>
                    <a:pt x="76835" y="127127"/>
                  </a:lnTo>
                  <a:lnTo>
                    <a:pt x="81534" y="131064"/>
                  </a:lnTo>
                  <a:lnTo>
                    <a:pt x="80645" y="126365"/>
                  </a:lnTo>
                  <a:lnTo>
                    <a:pt x="88138" y="124460"/>
                  </a:lnTo>
                  <a:lnTo>
                    <a:pt x="91694" y="122936"/>
                  </a:lnTo>
                  <a:lnTo>
                    <a:pt x="98679" y="119634"/>
                  </a:lnTo>
                  <a:lnTo>
                    <a:pt x="104521" y="121412"/>
                  </a:lnTo>
                  <a:lnTo>
                    <a:pt x="101854" y="117475"/>
                  </a:lnTo>
                  <a:lnTo>
                    <a:pt x="108077" y="112903"/>
                  </a:lnTo>
                  <a:lnTo>
                    <a:pt x="114173" y="113538"/>
                  </a:lnTo>
                  <a:lnTo>
                    <a:pt x="110744" y="110109"/>
                  </a:lnTo>
                  <a:lnTo>
                    <a:pt x="115951" y="104394"/>
                  </a:lnTo>
                  <a:lnTo>
                    <a:pt x="118110" y="101219"/>
                  </a:lnTo>
                  <a:lnTo>
                    <a:pt x="122047" y="94615"/>
                  </a:lnTo>
                  <a:lnTo>
                    <a:pt x="123571" y="91059"/>
                  </a:lnTo>
                  <a:lnTo>
                    <a:pt x="126238" y="83820"/>
                  </a:lnTo>
                  <a:lnTo>
                    <a:pt x="131699" y="80899"/>
                  </a:lnTo>
                  <a:lnTo>
                    <a:pt x="127000" y="80010"/>
                  </a:lnTo>
                  <a:lnTo>
                    <a:pt x="128143" y="72390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2012070" y="7103592"/>
            <a:ext cx="273718" cy="273718"/>
            <a:chOff x="0" y="0"/>
            <a:chExt cx="190970" cy="190970"/>
          </a:xfrm>
        </p:grpSpPr>
        <p:sp>
          <p:nvSpPr>
            <p:cNvPr id="33" name="Freeform 33"/>
            <p:cNvSpPr/>
            <p:nvPr/>
          </p:nvSpPr>
          <p:spPr>
            <a:xfrm>
              <a:off x="68326" y="68453"/>
              <a:ext cx="54356" cy="54356"/>
            </a:xfrm>
            <a:custGeom>
              <a:avLst/>
              <a:gdLst/>
              <a:ahLst/>
              <a:cxnLst/>
              <a:rect l="l" t="t" r="r" b="b"/>
              <a:pathLst>
                <a:path w="54356" h="54356">
                  <a:moveTo>
                    <a:pt x="54356" y="27051"/>
                  </a:moveTo>
                  <a:lnTo>
                    <a:pt x="53721" y="34163"/>
                  </a:lnTo>
                  <a:lnTo>
                    <a:pt x="49022" y="43815"/>
                  </a:lnTo>
                  <a:lnTo>
                    <a:pt x="41021" y="50927"/>
                  </a:lnTo>
                  <a:lnTo>
                    <a:pt x="30861" y="54356"/>
                  </a:lnTo>
                  <a:lnTo>
                    <a:pt x="20193" y="53721"/>
                  </a:lnTo>
                  <a:lnTo>
                    <a:pt x="10541" y="49022"/>
                  </a:lnTo>
                  <a:lnTo>
                    <a:pt x="3429" y="41021"/>
                  </a:lnTo>
                  <a:lnTo>
                    <a:pt x="0" y="30861"/>
                  </a:lnTo>
                  <a:lnTo>
                    <a:pt x="635" y="20193"/>
                  </a:lnTo>
                  <a:lnTo>
                    <a:pt x="5334" y="10541"/>
                  </a:lnTo>
                  <a:lnTo>
                    <a:pt x="13335" y="3429"/>
                  </a:lnTo>
                  <a:lnTo>
                    <a:pt x="23495" y="0"/>
                  </a:lnTo>
                  <a:lnTo>
                    <a:pt x="34163" y="635"/>
                  </a:lnTo>
                  <a:lnTo>
                    <a:pt x="43815" y="5334"/>
                  </a:lnTo>
                  <a:lnTo>
                    <a:pt x="50927" y="13335"/>
                  </a:lnTo>
                  <a:lnTo>
                    <a:pt x="54356" y="23495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63500" y="63500"/>
              <a:ext cx="64008" cy="64135"/>
            </a:xfrm>
            <a:custGeom>
              <a:avLst/>
              <a:gdLst/>
              <a:ahLst/>
              <a:cxnLst/>
              <a:rect l="l" t="t" r="r" b="b"/>
              <a:pathLst>
                <a:path w="64008" h="64135">
                  <a:moveTo>
                    <a:pt x="64008" y="32004"/>
                  </a:moveTo>
                  <a:lnTo>
                    <a:pt x="63246" y="40386"/>
                  </a:lnTo>
                  <a:lnTo>
                    <a:pt x="61595" y="44323"/>
                  </a:lnTo>
                  <a:lnTo>
                    <a:pt x="57658" y="51689"/>
                  </a:lnTo>
                  <a:lnTo>
                    <a:pt x="51308" y="51308"/>
                  </a:lnTo>
                  <a:lnTo>
                    <a:pt x="54737" y="54737"/>
                  </a:lnTo>
                  <a:lnTo>
                    <a:pt x="48260" y="60071"/>
                  </a:lnTo>
                  <a:lnTo>
                    <a:pt x="42545" y="57277"/>
                  </a:lnTo>
                  <a:lnTo>
                    <a:pt x="44323" y="61722"/>
                  </a:lnTo>
                  <a:lnTo>
                    <a:pt x="36322" y="64135"/>
                  </a:lnTo>
                  <a:lnTo>
                    <a:pt x="32131" y="59309"/>
                  </a:lnTo>
                  <a:lnTo>
                    <a:pt x="32131" y="64135"/>
                  </a:lnTo>
                  <a:lnTo>
                    <a:pt x="23749" y="63373"/>
                  </a:lnTo>
                  <a:lnTo>
                    <a:pt x="19812" y="61722"/>
                  </a:lnTo>
                  <a:lnTo>
                    <a:pt x="12446" y="57785"/>
                  </a:lnTo>
                  <a:lnTo>
                    <a:pt x="12827" y="51435"/>
                  </a:lnTo>
                  <a:lnTo>
                    <a:pt x="9398" y="54864"/>
                  </a:lnTo>
                  <a:lnTo>
                    <a:pt x="4064" y="48387"/>
                  </a:lnTo>
                  <a:lnTo>
                    <a:pt x="6858" y="42672"/>
                  </a:lnTo>
                  <a:lnTo>
                    <a:pt x="2413" y="44450"/>
                  </a:lnTo>
                  <a:lnTo>
                    <a:pt x="0" y="36195"/>
                  </a:lnTo>
                  <a:lnTo>
                    <a:pt x="4826" y="32004"/>
                  </a:lnTo>
                  <a:lnTo>
                    <a:pt x="0" y="32004"/>
                  </a:lnTo>
                  <a:lnTo>
                    <a:pt x="762" y="23622"/>
                  </a:lnTo>
                  <a:lnTo>
                    <a:pt x="6731" y="21590"/>
                  </a:lnTo>
                  <a:lnTo>
                    <a:pt x="2286" y="19812"/>
                  </a:lnTo>
                  <a:lnTo>
                    <a:pt x="6223" y="12446"/>
                  </a:lnTo>
                  <a:lnTo>
                    <a:pt x="12700" y="12700"/>
                  </a:lnTo>
                  <a:lnTo>
                    <a:pt x="9271" y="9271"/>
                  </a:lnTo>
                  <a:lnTo>
                    <a:pt x="15748" y="3937"/>
                  </a:lnTo>
                  <a:lnTo>
                    <a:pt x="19685" y="2286"/>
                  </a:lnTo>
                  <a:lnTo>
                    <a:pt x="27813" y="0"/>
                  </a:lnTo>
                  <a:lnTo>
                    <a:pt x="32004" y="4826"/>
                  </a:lnTo>
                  <a:lnTo>
                    <a:pt x="32004" y="0"/>
                  </a:lnTo>
                  <a:lnTo>
                    <a:pt x="40386" y="762"/>
                  </a:lnTo>
                  <a:lnTo>
                    <a:pt x="42418" y="6731"/>
                  </a:lnTo>
                  <a:lnTo>
                    <a:pt x="44196" y="2286"/>
                  </a:lnTo>
                  <a:lnTo>
                    <a:pt x="51562" y="6223"/>
                  </a:lnTo>
                  <a:lnTo>
                    <a:pt x="51181" y="12573"/>
                  </a:lnTo>
                  <a:lnTo>
                    <a:pt x="54610" y="9144"/>
                  </a:lnTo>
                  <a:lnTo>
                    <a:pt x="59944" y="15621"/>
                  </a:lnTo>
                  <a:lnTo>
                    <a:pt x="57150" y="21336"/>
                  </a:lnTo>
                  <a:lnTo>
                    <a:pt x="61595" y="19558"/>
                  </a:lnTo>
                  <a:lnTo>
                    <a:pt x="64008" y="27559"/>
                  </a:lnTo>
                  <a:lnTo>
                    <a:pt x="59182" y="31750"/>
                  </a:lnTo>
                  <a:lnTo>
                    <a:pt x="64008" y="31750"/>
                  </a:lnTo>
                  <a:moveTo>
                    <a:pt x="54483" y="31750"/>
                  </a:moveTo>
                  <a:lnTo>
                    <a:pt x="53975" y="25908"/>
                  </a:lnTo>
                  <a:lnTo>
                    <a:pt x="52832" y="23114"/>
                  </a:lnTo>
                  <a:lnTo>
                    <a:pt x="50038" y="17907"/>
                  </a:lnTo>
                  <a:lnTo>
                    <a:pt x="47879" y="15748"/>
                  </a:lnTo>
                  <a:lnTo>
                    <a:pt x="43307" y="12065"/>
                  </a:lnTo>
                  <a:lnTo>
                    <a:pt x="40513" y="10922"/>
                  </a:lnTo>
                  <a:lnTo>
                    <a:pt x="34925" y="9271"/>
                  </a:lnTo>
                  <a:lnTo>
                    <a:pt x="32004" y="9271"/>
                  </a:lnTo>
                  <a:lnTo>
                    <a:pt x="26162" y="9779"/>
                  </a:lnTo>
                  <a:lnTo>
                    <a:pt x="21590" y="6477"/>
                  </a:lnTo>
                  <a:lnTo>
                    <a:pt x="23368" y="10922"/>
                  </a:lnTo>
                  <a:lnTo>
                    <a:pt x="18161" y="13716"/>
                  </a:lnTo>
                  <a:lnTo>
                    <a:pt x="16002" y="15875"/>
                  </a:lnTo>
                  <a:lnTo>
                    <a:pt x="12319" y="20447"/>
                  </a:lnTo>
                  <a:lnTo>
                    <a:pt x="11176" y="23241"/>
                  </a:lnTo>
                  <a:lnTo>
                    <a:pt x="9525" y="28829"/>
                  </a:lnTo>
                  <a:lnTo>
                    <a:pt x="9525" y="31877"/>
                  </a:lnTo>
                  <a:lnTo>
                    <a:pt x="10033" y="37719"/>
                  </a:lnTo>
                  <a:lnTo>
                    <a:pt x="11176" y="40513"/>
                  </a:lnTo>
                  <a:lnTo>
                    <a:pt x="13970" y="45720"/>
                  </a:lnTo>
                  <a:lnTo>
                    <a:pt x="16129" y="47879"/>
                  </a:lnTo>
                  <a:lnTo>
                    <a:pt x="20701" y="51562"/>
                  </a:lnTo>
                  <a:lnTo>
                    <a:pt x="21590" y="57150"/>
                  </a:lnTo>
                  <a:lnTo>
                    <a:pt x="23368" y="52705"/>
                  </a:lnTo>
                  <a:lnTo>
                    <a:pt x="28956" y="54356"/>
                  </a:lnTo>
                  <a:lnTo>
                    <a:pt x="31877" y="54356"/>
                  </a:lnTo>
                  <a:lnTo>
                    <a:pt x="37719" y="53848"/>
                  </a:lnTo>
                  <a:lnTo>
                    <a:pt x="40513" y="52705"/>
                  </a:lnTo>
                  <a:lnTo>
                    <a:pt x="45720" y="49911"/>
                  </a:lnTo>
                  <a:lnTo>
                    <a:pt x="47879" y="47752"/>
                  </a:lnTo>
                  <a:lnTo>
                    <a:pt x="51562" y="43180"/>
                  </a:lnTo>
                  <a:lnTo>
                    <a:pt x="57150" y="42291"/>
                  </a:lnTo>
                  <a:lnTo>
                    <a:pt x="52705" y="40513"/>
                  </a:lnTo>
                  <a:lnTo>
                    <a:pt x="54356" y="34925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sp>
        <p:nvSpPr>
          <p:cNvPr id="35" name="Freeform 35"/>
          <p:cNvSpPr/>
          <p:nvPr/>
        </p:nvSpPr>
        <p:spPr>
          <a:xfrm>
            <a:off x="11884898" y="8031439"/>
            <a:ext cx="1271984" cy="1644573"/>
          </a:xfrm>
          <a:custGeom>
            <a:avLst/>
            <a:gdLst/>
            <a:ahLst/>
            <a:cxnLst/>
            <a:rect l="l" t="t" r="r" b="b"/>
            <a:pathLst>
              <a:path w="1271984" h="1644573">
                <a:moveTo>
                  <a:pt x="0" y="0"/>
                </a:moveTo>
                <a:lnTo>
                  <a:pt x="1271984" y="0"/>
                </a:lnTo>
                <a:lnTo>
                  <a:pt x="1271984" y="1644573"/>
                </a:lnTo>
                <a:lnTo>
                  <a:pt x="0" y="16445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3106000" y="6457067"/>
            <a:ext cx="230057" cy="230057"/>
            <a:chOff x="0" y="0"/>
            <a:chExt cx="160503" cy="160503"/>
          </a:xfrm>
        </p:grpSpPr>
        <p:sp>
          <p:nvSpPr>
            <p:cNvPr id="37" name="Freeform 37"/>
            <p:cNvSpPr/>
            <p:nvPr/>
          </p:nvSpPr>
          <p:spPr>
            <a:xfrm>
              <a:off x="68326" y="68326"/>
              <a:ext cx="23876" cy="23876"/>
            </a:xfrm>
            <a:custGeom>
              <a:avLst/>
              <a:gdLst/>
              <a:ahLst/>
              <a:cxnLst/>
              <a:rect l="l" t="t" r="r" b="b"/>
              <a:pathLst>
                <a:path w="23876" h="23876">
                  <a:moveTo>
                    <a:pt x="23876" y="11938"/>
                  </a:moveTo>
                  <a:lnTo>
                    <a:pt x="22733" y="18034"/>
                  </a:lnTo>
                  <a:lnTo>
                    <a:pt x="15240" y="23876"/>
                  </a:lnTo>
                  <a:lnTo>
                    <a:pt x="5842" y="22733"/>
                  </a:lnTo>
                  <a:lnTo>
                    <a:pt x="0" y="15240"/>
                  </a:lnTo>
                  <a:lnTo>
                    <a:pt x="1143" y="5842"/>
                  </a:lnTo>
                  <a:lnTo>
                    <a:pt x="8636" y="0"/>
                  </a:lnTo>
                  <a:lnTo>
                    <a:pt x="18034" y="1143"/>
                  </a:lnTo>
                  <a:lnTo>
                    <a:pt x="23876" y="8636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63500" y="6350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528" y="16764"/>
                  </a:moveTo>
                  <a:lnTo>
                    <a:pt x="31877" y="25400"/>
                  </a:lnTo>
                  <a:lnTo>
                    <a:pt x="25273" y="25273"/>
                  </a:lnTo>
                  <a:lnTo>
                    <a:pt x="28702" y="28702"/>
                  </a:lnTo>
                  <a:lnTo>
                    <a:pt x="21463" y="33655"/>
                  </a:lnTo>
                  <a:lnTo>
                    <a:pt x="16891" y="28829"/>
                  </a:lnTo>
                  <a:lnTo>
                    <a:pt x="16891" y="33655"/>
                  </a:lnTo>
                  <a:lnTo>
                    <a:pt x="8255" y="32004"/>
                  </a:lnTo>
                  <a:lnTo>
                    <a:pt x="8382" y="25400"/>
                  </a:lnTo>
                  <a:lnTo>
                    <a:pt x="4953" y="28829"/>
                  </a:lnTo>
                  <a:lnTo>
                    <a:pt x="0" y="21336"/>
                  </a:lnTo>
                  <a:lnTo>
                    <a:pt x="4826" y="16764"/>
                  </a:lnTo>
                  <a:lnTo>
                    <a:pt x="0" y="16764"/>
                  </a:lnTo>
                  <a:lnTo>
                    <a:pt x="1651" y="8128"/>
                  </a:lnTo>
                  <a:lnTo>
                    <a:pt x="8255" y="8255"/>
                  </a:lnTo>
                  <a:lnTo>
                    <a:pt x="4826" y="4826"/>
                  </a:lnTo>
                  <a:lnTo>
                    <a:pt x="12192" y="0"/>
                  </a:lnTo>
                  <a:lnTo>
                    <a:pt x="16764" y="4826"/>
                  </a:lnTo>
                  <a:lnTo>
                    <a:pt x="16764" y="0"/>
                  </a:lnTo>
                  <a:lnTo>
                    <a:pt x="25400" y="1651"/>
                  </a:lnTo>
                  <a:lnTo>
                    <a:pt x="25273" y="8255"/>
                  </a:lnTo>
                  <a:lnTo>
                    <a:pt x="28702" y="4826"/>
                  </a:lnTo>
                  <a:lnTo>
                    <a:pt x="33655" y="12065"/>
                  </a:lnTo>
                  <a:lnTo>
                    <a:pt x="28829" y="16637"/>
                  </a:lnTo>
                  <a:lnTo>
                    <a:pt x="33655" y="16637"/>
                  </a:lnTo>
                  <a:moveTo>
                    <a:pt x="24130" y="16637"/>
                  </a:moveTo>
                  <a:lnTo>
                    <a:pt x="23495" y="12954"/>
                  </a:lnTo>
                  <a:lnTo>
                    <a:pt x="22098" y="11557"/>
                  </a:lnTo>
                  <a:lnTo>
                    <a:pt x="19050" y="9398"/>
                  </a:lnTo>
                  <a:lnTo>
                    <a:pt x="16764" y="9398"/>
                  </a:lnTo>
                  <a:lnTo>
                    <a:pt x="13081" y="10033"/>
                  </a:lnTo>
                  <a:lnTo>
                    <a:pt x="11684" y="11430"/>
                  </a:lnTo>
                  <a:lnTo>
                    <a:pt x="9525" y="14478"/>
                  </a:lnTo>
                  <a:lnTo>
                    <a:pt x="9525" y="16510"/>
                  </a:lnTo>
                  <a:lnTo>
                    <a:pt x="10160" y="20193"/>
                  </a:lnTo>
                  <a:lnTo>
                    <a:pt x="11557" y="21590"/>
                  </a:lnTo>
                  <a:lnTo>
                    <a:pt x="14605" y="23749"/>
                  </a:lnTo>
                  <a:lnTo>
                    <a:pt x="16637" y="23749"/>
                  </a:lnTo>
                  <a:lnTo>
                    <a:pt x="20320" y="23114"/>
                  </a:lnTo>
                  <a:lnTo>
                    <a:pt x="21717" y="21717"/>
                  </a:lnTo>
                  <a:lnTo>
                    <a:pt x="23876" y="18669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grpSp>
        <p:nvGrpSpPr>
          <p:cNvPr id="39" name="Group 39"/>
          <p:cNvGrpSpPr>
            <a:grpSpLocks noChangeAspect="1"/>
          </p:cNvGrpSpPr>
          <p:nvPr/>
        </p:nvGrpSpPr>
        <p:grpSpPr>
          <a:xfrm>
            <a:off x="13557117" y="7018387"/>
            <a:ext cx="232160" cy="232160"/>
            <a:chOff x="0" y="0"/>
            <a:chExt cx="161976" cy="161976"/>
          </a:xfrm>
        </p:grpSpPr>
        <p:sp>
          <p:nvSpPr>
            <p:cNvPr id="40" name="Freeform 40"/>
            <p:cNvSpPr/>
            <p:nvPr/>
          </p:nvSpPr>
          <p:spPr>
            <a:xfrm>
              <a:off x="68326" y="6832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12700"/>
                  </a:moveTo>
                  <a:lnTo>
                    <a:pt x="25019" y="16002"/>
                  </a:lnTo>
                  <a:lnTo>
                    <a:pt x="22860" y="20447"/>
                  </a:lnTo>
                  <a:lnTo>
                    <a:pt x="19050" y="23749"/>
                  </a:lnTo>
                  <a:lnTo>
                    <a:pt x="14351" y="25400"/>
                  </a:lnTo>
                  <a:lnTo>
                    <a:pt x="9398" y="25019"/>
                  </a:lnTo>
                  <a:lnTo>
                    <a:pt x="4953" y="22860"/>
                  </a:lnTo>
                  <a:lnTo>
                    <a:pt x="1651" y="19050"/>
                  </a:lnTo>
                  <a:lnTo>
                    <a:pt x="0" y="14351"/>
                  </a:lnTo>
                  <a:lnTo>
                    <a:pt x="381" y="9398"/>
                  </a:lnTo>
                  <a:lnTo>
                    <a:pt x="2540" y="4953"/>
                  </a:lnTo>
                  <a:lnTo>
                    <a:pt x="6350" y="1651"/>
                  </a:lnTo>
                  <a:lnTo>
                    <a:pt x="11049" y="0"/>
                  </a:lnTo>
                  <a:lnTo>
                    <a:pt x="16002" y="381"/>
                  </a:lnTo>
                  <a:lnTo>
                    <a:pt x="20447" y="2540"/>
                  </a:lnTo>
                  <a:lnTo>
                    <a:pt x="23749" y="6350"/>
                  </a:lnTo>
                  <a:lnTo>
                    <a:pt x="25400" y="11049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63500" y="63500"/>
              <a:ext cx="34925" cy="35052"/>
            </a:xfrm>
            <a:custGeom>
              <a:avLst/>
              <a:gdLst/>
              <a:ahLst/>
              <a:cxnLst/>
              <a:rect l="l" t="t" r="r" b="b"/>
              <a:pathLst>
                <a:path w="34925" h="35052">
                  <a:moveTo>
                    <a:pt x="34925" y="17526"/>
                  </a:moveTo>
                  <a:lnTo>
                    <a:pt x="34417" y="22098"/>
                  </a:lnTo>
                  <a:lnTo>
                    <a:pt x="33528" y="24257"/>
                  </a:lnTo>
                  <a:lnTo>
                    <a:pt x="31369" y="28321"/>
                  </a:lnTo>
                  <a:lnTo>
                    <a:pt x="29718" y="29972"/>
                  </a:lnTo>
                  <a:lnTo>
                    <a:pt x="26162" y="32893"/>
                  </a:lnTo>
                  <a:lnTo>
                    <a:pt x="22225" y="29337"/>
                  </a:lnTo>
                  <a:lnTo>
                    <a:pt x="24003" y="33782"/>
                  </a:lnTo>
                  <a:lnTo>
                    <a:pt x="19685" y="35052"/>
                  </a:lnTo>
                  <a:lnTo>
                    <a:pt x="17399" y="30226"/>
                  </a:lnTo>
                  <a:lnTo>
                    <a:pt x="17399" y="35052"/>
                  </a:lnTo>
                  <a:lnTo>
                    <a:pt x="12827" y="34544"/>
                  </a:lnTo>
                  <a:lnTo>
                    <a:pt x="12573" y="29210"/>
                  </a:lnTo>
                  <a:lnTo>
                    <a:pt x="10795" y="33655"/>
                  </a:lnTo>
                  <a:lnTo>
                    <a:pt x="6731" y="31496"/>
                  </a:lnTo>
                  <a:lnTo>
                    <a:pt x="5080" y="29845"/>
                  </a:lnTo>
                  <a:lnTo>
                    <a:pt x="2159" y="26289"/>
                  </a:lnTo>
                  <a:lnTo>
                    <a:pt x="1270" y="24130"/>
                  </a:lnTo>
                  <a:lnTo>
                    <a:pt x="0" y="19812"/>
                  </a:lnTo>
                  <a:lnTo>
                    <a:pt x="4826" y="17526"/>
                  </a:lnTo>
                  <a:lnTo>
                    <a:pt x="0" y="17526"/>
                  </a:lnTo>
                  <a:lnTo>
                    <a:pt x="508" y="12954"/>
                  </a:lnTo>
                  <a:lnTo>
                    <a:pt x="5842" y="12700"/>
                  </a:lnTo>
                  <a:lnTo>
                    <a:pt x="1397" y="10922"/>
                  </a:lnTo>
                  <a:lnTo>
                    <a:pt x="3556" y="6858"/>
                  </a:lnTo>
                  <a:lnTo>
                    <a:pt x="8509" y="8636"/>
                  </a:lnTo>
                  <a:lnTo>
                    <a:pt x="5080" y="5080"/>
                  </a:lnTo>
                  <a:lnTo>
                    <a:pt x="8636" y="2159"/>
                  </a:lnTo>
                  <a:lnTo>
                    <a:pt x="12573" y="5715"/>
                  </a:lnTo>
                  <a:lnTo>
                    <a:pt x="10795" y="1270"/>
                  </a:lnTo>
                  <a:lnTo>
                    <a:pt x="15113" y="0"/>
                  </a:lnTo>
                  <a:lnTo>
                    <a:pt x="17399" y="4826"/>
                  </a:lnTo>
                  <a:lnTo>
                    <a:pt x="17399" y="0"/>
                  </a:lnTo>
                  <a:lnTo>
                    <a:pt x="21971" y="508"/>
                  </a:lnTo>
                  <a:lnTo>
                    <a:pt x="22225" y="5842"/>
                  </a:lnTo>
                  <a:lnTo>
                    <a:pt x="24003" y="1397"/>
                  </a:lnTo>
                  <a:lnTo>
                    <a:pt x="28067" y="3556"/>
                  </a:lnTo>
                  <a:lnTo>
                    <a:pt x="29718" y="5207"/>
                  </a:lnTo>
                  <a:lnTo>
                    <a:pt x="32639" y="8763"/>
                  </a:lnTo>
                  <a:lnTo>
                    <a:pt x="33528" y="10922"/>
                  </a:lnTo>
                  <a:lnTo>
                    <a:pt x="34798" y="15240"/>
                  </a:lnTo>
                  <a:lnTo>
                    <a:pt x="29972" y="17526"/>
                  </a:lnTo>
                  <a:lnTo>
                    <a:pt x="34798" y="17526"/>
                  </a:lnTo>
                  <a:moveTo>
                    <a:pt x="25400" y="17526"/>
                  </a:moveTo>
                  <a:lnTo>
                    <a:pt x="25146" y="15494"/>
                  </a:lnTo>
                  <a:lnTo>
                    <a:pt x="29083" y="12700"/>
                  </a:lnTo>
                  <a:lnTo>
                    <a:pt x="24638" y="14478"/>
                  </a:lnTo>
                  <a:lnTo>
                    <a:pt x="23622" y="12700"/>
                  </a:lnTo>
                  <a:lnTo>
                    <a:pt x="26289" y="8636"/>
                  </a:lnTo>
                  <a:lnTo>
                    <a:pt x="22860" y="12065"/>
                  </a:lnTo>
                  <a:lnTo>
                    <a:pt x="21209" y="10795"/>
                  </a:lnTo>
                  <a:lnTo>
                    <a:pt x="20193" y="10414"/>
                  </a:lnTo>
                  <a:lnTo>
                    <a:pt x="18161" y="9779"/>
                  </a:lnTo>
                  <a:lnTo>
                    <a:pt x="17526" y="9779"/>
                  </a:lnTo>
                  <a:lnTo>
                    <a:pt x="15494" y="10033"/>
                  </a:lnTo>
                  <a:lnTo>
                    <a:pt x="14478" y="10414"/>
                  </a:lnTo>
                  <a:lnTo>
                    <a:pt x="12700" y="11430"/>
                  </a:lnTo>
                  <a:lnTo>
                    <a:pt x="11938" y="12192"/>
                  </a:lnTo>
                  <a:lnTo>
                    <a:pt x="10668" y="13843"/>
                  </a:lnTo>
                  <a:lnTo>
                    <a:pt x="10287" y="14859"/>
                  </a:lnTo>
                  <a:lnTo>
                    <a:pt x="9652" y="16891"/>
                  </a:lnTo>
                  <a:lnTo>
                    <a:pt x="9652" y="17907"/>
                  </a:lnTo>
                  <a:lnTo>
                    <a:pt x="9906" y="19939"/>
                  </a:lnTo>
                  <a:lnTo>
                    <a:pt x="5969" y="22733"/>
                  </a:lnTo>
                  <a:lnTo>
                    <a:pt x="10414" y="20955"/>
                  </a:lnTo>
                  <a:lnTo>
                    <a:pt x="11430" y="22733"/>
                  </a:lnTo>
                  <a:lnTo>
                    <a:pt x="8763" y="26797"/>
                  </a:lnTo>
                  <a:lnTo>
                    <a:pt x="12192" y="23368"/>
                  </a:lnTo>
                  <a:lnTo>
                    <a:pt x="13843" y="24638"/>
                  </a:lnTo>
                  <a:lnTo>
                    <a:pt x="14859" y="25019"/>
                  </a:lnTo>
                  <a:lnTo>
                    <a:pt x="16891" y="25654"/>
                  </a:lnTo>
                  <a:lnTo>
                    <a:pt x="17907" y="25654"/>
                  </a:lnTo>
                  <a:lnTo>
                    <a:pt x="19939" y="25400"/>
                  </a:lnTo>
                  <a:lnTo>
                    <a:pt x="20955" y="25019"/>
                  </a:lnTo>
                  <a:lnTo>
                    <a:pt x="22733" y="24003"/>
                  </a:lnTo>
                  <a:lnTo>
                    <a:pt x="26797" y="26670"/>
                  </a:lnTo>
                  <a:lnTo>
                    <a:pt x="23368" y="23241"/>
                  </a:lnTo>
                  <a:lnTo>
                    <a:pt x="24638" y="21590"/>
                  </a:lnTo>
                  <a:lnTo>
                    <a:pt x="29464" y="22479"/>
                  </a:lnTo>
                  <a:lnTo>
                    <a:pt x="25019" y="20701"/>
                  </a:lnTo>
                  <a:lnTo>
                    <a:pt x="25400" y="18542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17258539" y="9574752"/>
            <a:ext cx="244215" cy="244215"/>
            <a:chOff x="0" y="0"/>
            <a:chExt cx="170383" cy="170383"/>
          </a:xfrm>
        </p:grpSpPr>
        <p:sp>
          <p:nvSpPr>
            <p:cNvPr id="43" name="Freeform 43"/>
            <p:cNvSpPr/>
            <p:nvPr/>
          </p:nvSpPr>
          <p:spPr>
            <a:xfrm>
              <a:off x="68326" y="68453"/>
              <a:ext cx="33782" cy="33782"/>
            </a:xfrm>
            <a:custGeom>
              <a:avLst/>
              <a:gdLst/>
              <a:ahLst/>
              <a:cxnLst/>
              <a:rect l="l" t="t" r="r" b="b"/>
              <a:pathLst>
                <a:path w="33782" h="33782">
                  <a:moveTo>
                    <a:pt x="33782" y="16764"/>
                  </a:moveTo>
                  <a:lnTo>
                    <a:pt x="33401" y="21209"/>
                  </a:lnTo>
                  <a:lnTo>
                    <a:pt x="30480" y="27178"/>
                  </a:lnTo>
                  <a:lnTo>
                    <a:pt x="25527" y="31623"/>
                  </a:lnTo>
                  <a:lnTo>
                    <a:pt x="19177" y="33782"/>
                  </a:lnTo>
                  <a:lnTo>
                    <a:pt x="12573" y="33401"/>
                  </a:lnTo>
                  <a:lnTo>
                    <a:pt x="6604" y="30480"/>
                  </a:lnTo>
                  <a:lnTo>
                    <a:pt x="2159" y="25527"/>
                  </a:lnTo>
                  <a:lnTo>
                    <a:pt x="0" y="19177"/>
                  </a:lnTo>
                  <a:lnTo>
                    <a:pt x="381" y="12573"/>
                  </a:lnTo>
                  <a:lnTo>
                    <a:pt x="3302" y="6604"/>
                  </a:lnTo>
                  <a:lnTo>
                    <a:pt x="8255" y="2159"/>
                  </a:lnTo>
                  <a:lnTo>
                    <a:pt x="14605" y="0"/>
                  </a:lnTo>
                  <a:lnTo>
                    <a:pt x="21209" y="381"/>
                  </a:lnTo>
                  <a:lnTo>
                    <a:pt x="27178" y="3302"/>
                  </a:lnTo>
                  <a:lnTo>
                    <a:pt x="31623" y="8255"/>
                  </a:lnTo>
                  <a:lnTo>
                    <a:pt x="33782" y="14605"/>
                  </a:lnTo>
                  <a:close/>
                </a:path>
              </a:pathLst>
            </a:custGeom>
            <a:solidFill>
              <a:srgbClr val="E09794">
                <a:alpha val="60000"/>
              </a:srgbClr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63500" y="63500"/>
              <a:ext cx="43434" cy="43307"/>
            </a:xfrm>
            <a:custGeom>
              <a:avLst/>
              <a:gdLst/>
              <a:ahLst/>
              <a:cxnLst/>
              <a:rect l="l" t="t" r="r" b="b"/>
              <a:pathLst>
                <a:path w="43434" h="43307">
                  <a:moveTo>
                    <a:pt x="43434" y="21717"/>
                  </a:moveTo>
                  <a:lnTo>
                    <a:pt x="42926" y="27305"/>
                  </a:lnTo>
                  <a:lnTo>
                    <a:pt x="41783" y="29972"/>
                  </a:lnTo>
                  <a:lnTo>
                    <a:pt x="39116" y="34925"/>
                  </a:lnTo>
                  <a:lnTo>
                    <a:pt x="37084" y="36957"/>
                  </a:lnTo>
                  <a:lnTo>
                    <a:pt x="32639" y="40513"/>
                  </a:lnTo>
                  <a:lnTo>
                    <a:pt x="29972" y="41656"/>
                  </a:lnTo>
                  <a:lnTo>
                    <a:pt x="24511" y="43307"/>
                  </a:lnTo>
                  <a:lnTo>
                    <a:pt x="21590" y="43307"/>
                  </a:lnTo>
                  <a:lnTo>
                    <a:pt x="16002" y="42799"/>
                  </a:lnTo>
                  <a:lnTo>
                    <a:pt x="13335" y="41656"/>
                  </a:lnTo>
                  <a:lnTo>
                    <a:pt x="8382" y="38989"/>
                  </a:lnTo>
                  <a:lnTo>
                    <a:pt x="6350" y="36957"/>
                  </a:lnTo>
                  <a:lnTo>
                    <a:pt x="2794" y="32512"/>
                  </a:lnTo>
                  <a:lnTo>
                    <a:pt x="1651" y="29845"/>
                  </a:lnTo>
                  <a:lnTo>
                    <a:pt x="0" y="24511"/>
                  </a:lnTo>
                  <a:lnTo>
                    <a:pt x="4826" y="21590"/>
                  </a:lnTo>
                  <a:lnTo>
                    <a:pt x="127" y="21590"/>
                  </a:lnTo>
                  <a:lnTo>
                    <a:pt x="635" y="16002"/>
                  </a:lnTo>
                  <a:lnTo>
                    <a:pt x="6096" y="15113"/>
                  </a:lnTo>
                  <a:lnTo>
                    <a:pt x="1651" y="13335"/>
                  </a:lnTo>
                  <a:lnTo>
                    <a:pt x="4318" y="8382"/>
                  </a:lnTo>
                  <a:lnTo>
                    <a:pt x="9652" y="9779"/>
                  </a:lnTo>
                  <a:lnTo>
                    <a:pt x="6350" y="6350"/>
                  </a:lnTo>
                  <a:lnTo>
                    <a:pt x="10795" y="2794"/>
                  </a:lnTo>
                  <a:lnTo>
                    <a:pt x="13462" y="1651"/>
                  </a:lnTo>
                  <a:lnTo>
                    <a:pt x="18796" y="0"/>
                  </a:lnTo>
                  <a:lnTo>
                    <a:pt x="21717" y="4826"/>
                  </a:lnTo>
                  <a:lnTo>
                    <a:pt x="21717" y="0"/>
                  </a:lnTo>
                  <a:lnTo>
                    <a:pt x="27305" y="508"/>
                  </a:lnTo>
                  <a:lnTo>
                    <a:pt x="29972" y="1651"/>
                  </a:lnTo>
                  <a:lnTo>
                    <a:pt x="34925" y="4318"/>
                  </a:lnTo>
                  <a:lnTo>
                    <a:pt x="33528" y="9652"/>
                  </a:lnTo>
                  <a:lnTo>
                    <a:pt x="36957" y="6223"/>
                  </a:lnTo>
                  <a:lnTo>
                    <a:pt x="40513" y="10668"/>
                  </a:lnTo>
                  <a:lnTo>
                    <a:pt x="37211" y="15113"/>
                  </a:lnTo>
                  <a:lnTo>
                    <a:pt x="41656" y="13335"/>
                  </a:lnTo>
                  <a:lnTo>
                    <a:pt x="43307" y="18796"/>
                  </a:lnTo>
                  <a:lnTo>
                    <a:pt x="43307" y="21717"/>
                  </a:lnTo>
                  <a:moveTo>
                    <a:pt x="33782" y="21717"/>
                  </a:moveTo>
                  <a:lnTo>
                    <a:pt x="38481" y="21717"/>
                  </a:lnTo>
                  <a:lnTo>
                    <a:pt x="33782" y="21717"/>
                  </a:lnTo>
                  <a:lnTo>
                    <a:pt x="33528" y="18542"/>
                  </a:lnTo>
                  <a:lnTo>
                    <a:pt x="32893" y="17018"/>
                  </a:lnTo>
                  <a:lnTo>
                    <a:pt x="31369" y="14224"/>
                  </a:lnTo>
                  <a:lnTo>
                    <a:pt x="30226" y="13081"/>
                  </a:lnTo>
                  <a:lnTo>
                    <a:pt x="27813" y="11049"/>
                  </a:lnTo>
                  <a:lnTo>
                    <a:pt x="28194" y="5969"/>
                  </a:lnTo>
                  <a:lnTo>
                    <a:pt x="26416" y="10414"/>
                  </a:lnTo>
                  <a:lnTo>
                    <a:pt x="23368" y="9525"/>
                  </a:lnTo>
                  <a:lnTo>
                    <a:pt x="21717" y="9525"/>
                  </a:lnTo>
                  <a:lnTo>
                    <a:pt x="18542" y="9779"/>
                  </a:lnTo>
                  <a:lnTo>
                    <a:pt x="15240" y="5969"/>
                  </a:lnTo>
                  <a:lnTo>
                    <a:pt x="17018" y="10414"/>
                  </a:lnTo>
                  <a:lnTo>
                    <a:pt x="14224" y="11938"/>
                  </a:lnTo>
                  <a:lnTo>
                    <a:pt x="13081" y="13081"/>
                  </a:lnTo>
                  <a:lnTo>
                    <a:pt x="11049" y="15494"/>
                  </a:lnTo>
                  <a:lnTo>
                    <a:pt x="10414" y="17018"/>
                  </a:lnTo>
                  <a:lnTo>
                    <a:pt x="9525" y="20066"/>
                  </a:lnTo>
                  <a:lnTo>
                    <a:pt x="9525" y="21717"/>
                  </a:lnTo>
                  <a:lnTo>
                    <a:pt x="9779" y="24892"/>
                  </a:lnTo>
                  <a:lnTo>
                    <a:pt x="5969" y="28194"/>
                  </a:lnTo>
                  <a:lnTo>
                    <a:pt x="10414" y="26416"/>
                  </a:lnTo>
                  <a:lnTo>
                    <a:pt x="11938" y="29210"/>
                  </a:lnTo>
                  <a:lnTo>
                    <a:pt x="9779" y="33782"/>
                  </a:lnTo>
                  <a:lnTo>
                    <a:pt x="13208" y="30353"/>
                  </a:lnTo>
                  <a:lnTo>
                    <a:pt x="15621" y="32385"/>
                  </a:lnTo>
                  <a:lnTo>
                    <a:pt x="15240" y="37465"/>
                  </a:lnTo>
                  <a:lnTo>
                    <a:pt x="17018" y="33020"/>
                  </a:lnTo>
                  <a:lnTo>
                    <a:pt x="20066" y="33909"/>
                  </a:lnTo>
                  <a:lnTo>
                    <a:pt x="21717" y="38735"/>
                  </a:lnTo>
                  <a:lnTo>
                    <a:pt x="21717" y="34036"/>
                  </a:lnTo>
                  <a:lnTo>
                    <a:pt x="24892" y="33782"/>
                  </a:lnTo>
                  <a:lnTo>
                    <a:pt x="28194" y="37592"/>
                  </a:lnTo>
                  <a:lnTo>
                    <a:pt x="26416" y="33147"/>
                  </a:lnTo>
                  <a:lnTo>
                    <a:pt x="29210" y="31623"/>
                  </a:lnTo>
                  <a:lnTo>
                    <a:pt x="33782" y="33782"/>
                  </a:lnTo>
                  <a:lnTo>
                    <a:pt x="30353" y="30353"/>
                  </a:lnTo>
                  <a:lnTo>
                    <a:pt x="32385" y="27940"/>
                  </a:lnTo>
                  <a:lnTo>
                    <a:pt x="37465" y="28321"/>
                  </a:lnTo>
                  <a:lnTo>
                    <a:pt x="33020" y="26543"/>
                  </a:lnTo>
                  <a:lnTo>
                    <a:pt x="33909" y="23495"/>
                  </a:lnTo>
                  <a:close/>
                </a:path>
              </a:pathLst>
            </a:custGeom>
            <a:solidFill>
              <a:srgbClr val="A10000"/>
            </a:solidFill>
          </p:spPr>
        </p:sp>
      </p:grpSp>
      <p:sp>
        <p:nvSpPr>
          <p:cNvPr id="45" name="Freeform 45"/>
          <p:cNvSpPr/>
          <p:nvPr/>
        </p:nvSpPr>
        <p:spPr>
          <a:xfrm>
            <a:off x="13450027" y="6965061"/>
            <a:ext cx="4148390" cy="2582864"/>
          </a:xfrm>
          <a:custGeom>
            <a:avLst/>
            <a:gdLst/>
            <a:ahLst/>
            <a:cxnLst/>
            <a:rect l="l" t="t" r="r" b="b"/>
            <a:pathLst>
              <a:path w="4148390" h="2582864">
                <a:moveTo>
                  <a:pt x="0" y="0"/>
                </a:moveTo>
                <a:lnTo>
                  <a:pt x="4148390" y="0"/>
                </a:lnTo>
                <a:lnTo>
                  <a:pt x="4148390" y="2582864"/>
                </a:lnTo>
                <a:lnTo>
                  <a:pt x="0" y="25828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2106586" y="9527023"/>
            <a:ext cx="5228885" cy="191134"/>
          </a:xfrm>
          <a:custGeom>
            <a:avLst/>
            <a:gdLst/>
            <a:ahLst/>
            <a:cxnLst/>
            <a:rect l="l" t="t" r="r" b="b"/>
            <a:pathLst>
              <a:path w="5228885" h="191134">
                <a:moveTo>
                  <a:pt x="0" y="0"/>
                </a:moveTo>
                <a:lnTo>
                  <a:pt x="5228885" y="0"/>
                </a:lnTo>
                <a:lnTo>
                  <a:pt x="5228885" y="191134"/>
                </a:lnTo>
                <a:lnTo>
                  <a:pt x="0" y="19113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50" t="-8571" r="-177" b="-5714"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479254" y="4739563"/>
            <a:ext cx="9752389" cy="5233431"/>
          </a:xfrm>
          <a:custGeom>
            <a:avLst/>
            <a:gdLst/>
            <a:ahLst/>
            <a:cxnLst/>
            <a:rect l="l" t="t" r="r" b="b"/>
            <a:pathLst>
              <a:path w="9752389" h="5233431">
                <a:moveTo>
                  <a:pt x="0" y="0"/>
                </a:moveTo>
                <a:lnTo>
                  <a:pt x="9752388" y="0"/>
                </a:lnTo>
                <a:lnTo>
                  <a:pt x="9752388" y="5233431"/>
                </a:lnTo>
                <a:lnTo>
                  <a:pt x="0" y="52334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16316016" y="9677200"/>
            <a:ext cx="992150" cy="13652"/>
            <a:chOff x="0" y="0"/>
            <a:chExt cx="692201" cy="952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92150" cy="9525"/>
            </a:xfrm>
            <a:custGeom>
              <a:avLst/>
              <a:gdLst/>
              <a:ahLst/>
              <a:cxnLst/>
              <a:rect l="l" t="t" r="r" b="b"/>
              <a:pathLst>
                <a:path w="692150" h="9525">
                  <a:moveTo>
                    <a:pt x="0" y="0"/>
                  </a:moveTo>
                  <a:lnTo>
                    <a:pt x="0" y="9525"/>
                  </a:lnTo>
                  <a:lnTo>
                    <a:pt x="149733" y="9525"/>
                  </a:lnTo>
                  <a:lnTo>
                    <a:pt x="149733" y="0"/>
                  </a:lnTo>
                  <a:close/>
                  <a:moveTo>
                    <a:pt x="176403" y="0"/>
                  </a:moveTo>
                  <a:lnTo>
                    <a:pt x="176403" y="9525"/>
                  </a:lnTo>
                  <a:lnTo>
                    <a:pt x="640588" y="9525"/>
                  </a:lnTo>
                  <a:lnTo>
                    <a:pt x="640588" y="0"/>
                  </a:lnTo>
                  <a:close/>
                  <a:moveTo>
                    <a:pt x="667258" y="0"/>
                  </a:moveTo>
                  <a:lnTo>
                    <a:pt x="667258" y="9525"/>
                  </a:lnTo>
                  <a:lnTo>
                    <a:pt x="692150" y="9525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1F3A93"/>
            </a:solidFill>
          </p:spPr>
        </p:sp>
      </p:grpSp>
      <p:sp>
        <p:nvSpPr>
          <p:cNvPr id="50" name="Freeform 50"/>
          <p:cNvSpPr/>
          <p:nvPr/>
        </p:nvSpPr>
        <p:spPr>
          <a:xfrm>
            <a:off x="2991303" y="466349"/>
            <a:ext cx="14872054" cy="2461985"/>
          </a:xfrm>
          <a:custGeom>
            <a:avLst/>
            <a:gdLst/>
            <a:ahLst/>
            <a:cxnLst/>
            <a:rect l="l" t="t" r="r" b="b"/>
            <a:pathLst>
              <a:path w="14872054" h="2461985">
                <a:moveTo>
                  <a:pt x="0" y="0"/>
                </a:moveTo>
                <a:lnTo>
                  <a:pt x="14872053" y="0"/>
                </a:lnTo>
                <a:lnTo>
                  <a:pt x="14872053" y="2461986"/>
                </a:lnTo>
                <a:lnTo>
                  <a:pt x="0" y="24619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3915122" y="625632"/>
            <a:ext cx="709927" cy="641665"/>
          </a:xfrm>
          <a:custGeom>
            <a:avLst/>
            <a:gdLst/>
            <a:ahLst/>
            <a:cxnLst/>
            <a:rect l="l" t="t" r="r" b="b"/>
            <a:pathLst>
              <a:path w="709927" h="641665">
                <a:moveTo>
                  <a:pt x="0" y="0"/>
                </a:moveTo>
                <a:lnTo>
                  <a:pt x="709927" y="0"/>
                </a:lnTo>
                <a:lnTo>
                  <a:pt x="709927" y="641665"/>
                </a:lnTo>
                <a:lnTo>
                  <a:pt x="0" y="64166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16147709" y="652937"/>
            <a:ext cx="641665" cy="587055"/>
          </a:xfrm>
          <a:custGeom>
            <a:avLst/>
            <a:gdLst/>
            <a:ahLst/>
            <a:cxnLst/>
            <a:rect l="l" t="t" r="r" b="b"/>
            <a:pathLst>
              <a:path w="641665" h="587055">
                <a:moveTo>
                  <a:pt x="0" y="0"/>
                </a:moveTo>
                <a:lnTo>
                  <a:pt x="641664" y="0"/>
                </a:lnTo>
                <a:lnTo>
                  <a:pt x="641664" y="587055"/>
                </a:lnTo>
                <a:lnTo>
                  <a:pt x="0" y="58705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506558" y="466349"/>
            <a:ext cx="6120839" cy="4086626"/>
          </a:xfrm>
          <a:custGeom>
            <a:avLst/>
            <a:gdLst/>
            <a:ahLst/>
            <a:cxnLst/>
            <a:rect l="l" t="t" r="r" b="b"/>
            <a:pathLst>
              <a:path w="6120839" h="4086626">
                <a:moveTo>
                  <a:pt x="0" y="0"/>
                </a:moveTo>
                <a:lnTo>
                  <a:pt x="6120840" y="0"/>
                </a:lnTo>
                <a:lnTo>
                  <a:pt x="6120840" y="4086626"/>
                </a:lnTo>
                <a:lnTo>
                  <a:pt x="0" y="408662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3350253" y="6974856"/>
            <a:ext cx="1592571" cy="3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Cardiovascular Dis…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062951" y="7440500"/>
            <a:ext cx="865715" cy="3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Neoplasms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344491" y="7906144"/>
            <a:ext cx="1598605" cy="3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Chronic Respirator…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369243" y="8371788"/>
            <a:ext cx="1573307" cy="3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Lower Respiratory…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430037" y="8837431"/>
            <a:ext cx="1511216" cy="3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Neonatal Disorders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824716" y="9495609"/>
            <a:ext cx="442243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0.0bn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741519" y="9495609"/>
            <a:ext cx="442243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0.2bn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658321" y="9495609"/>
            <a:ext cx="442243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0.4bn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9030733" y="3496153"/>
            <a:ext cx="352165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55M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030733" y="4261673"/>
            <a:ext cx="352165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50M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030733" y="5027179"/>
            <a:ext cx="352165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45M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467611" y="5645620"/>
            <a:ext cx="384480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1990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0591165" y="1956267"/>
            <a:ext cx="360329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1990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0771419" y="5645620"/>
            <a:ext cx="384480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1995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1682077" y="1956267"/>
            <a:ext cx="360329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2019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075227" y="5645620"/>
            <a:ext cx="384480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2000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379035" y="5645620"/>
            <a:ext cx="384480" cy="413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2005</a:t>
            </a:r>
          </a:p>
          <a:p>
            <a:pPr algn="ctr">
              <a:lnSpc>
                <a:spcPts val="1805"/>
              </a:lnSpc>
            </a:pPr>
            <a:r>
              <a:rPr lang="en-US" sz="1289" spc="-14">
                <a:solidFill>
                  <a:srgbClr val="25242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Year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4682843" y="5645620"/>
            <a:ext cx="384480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2010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5986651" y="5645620"/>
            <a:ext cx="384480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2015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7290459" y="5645620"/>
            <a:ext cx="384480" cy="23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"/>
              </a:lnSpc>
            </a:pPr>
            <a:r>
              <a:rPr lang="en-US" sz="1289" b="1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2020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3191543" y="1475173"/>
            <a:ext cx="1655522" cy="319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5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causes of Death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177890" y="6403704"/>
            <a:ext cx="2311372" cy="319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5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Top 5 Cause of Deaths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9021135" y="2990594"/>
            <a:ext cx="2814068" cy="319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5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Number of deaths by Years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3341720" y="1958251"/>
            <a:ext cx="209647" cy="262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6"/>
              </a:lnSpc>
            </a:pP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3243446" y="2987155"/>
            <a:ext cx="1824902" cy="301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6"/>
              </a:lnSpc>
            </a:pPr>
            <a:r>
              <a:rPr lang="en-US" sz="1508" b="1" spc="-1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Countr y/Territor y </a:t>
            </a:r>
            <a:r>
              <a:rPr lang="en-US" sz="1508" spc="-12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Afghanistan</a:t>
            </a:r>
          </a:p>
          <a:p>
            <a:pPr algn="l">
              <a:lnSpc>
                <a:spcPts val="1470"/>
              </a:lnSpc>
            </a:pPr>
            <a:r>
              <a:rPr lang="en-US" sz="1508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Albania</a:t>
            </a:r>
          </a:p>
          <a:p>
            <a:pPr algn="l">
              <a:lnSpc>
                <a:spcPts val="3056"/>
              </a:lnSpc>
            </a:pPr>
            <a:r>
              <a:rPr lang="en-US" sz="1508" spc="-12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Algeria</a:t>
            </a:r>
          </a:p>
          <a:p>
            <a:pPr algn="l">
              <a:lnSpc>
                <a:spcPts val="1470"/>
              </a:lnSpc>
            </a:pPr>
            <a:r>
              <a:rPr lang="en-US" sz="1508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American Samoa</a:t>
            </a:r>
          </a:p>
          <a:p>
            <a:pPr algn="l">
              <a:lnSpc>
                <a:spcPts val="3056"/>
              </a:lnSpc>
            </a:pPr>
            <a:r>
              <a:rPr lang="en-US" sz="1508" spc="-12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Andorra</a:t>
            </a:r>
          </a:p>
          <a:p>
            <a:pPr algn="l">
              <a:lnSpc>
                <a:spcPts val="1470"/>
              </a:lnSpc>
            </a:pPr>
            <a:r>
              <a:rPr lang="en-US" sz="1508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Angola</a:t>
            </a:r>
          </a:p>
          <a:p>
            <a:pPr algn="l">
              <a:lnSpc>
                <a:spcPts val="3056"/>
              </a:lnSpc>
            </a:pPr>
            <a:r>
              <a:rPr lang="en-US" sz="1508" spc="-12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Antigua and Barbuda</a:t>
            </a:r>
          </a:p>
          <a:p>
            <a:pPr algn="l">
              <a:lnSpc>
                <a:spcPts val="1470"/>
              </a:lnSpc>
            </a:pPr>
            <a:r>
              <a:rPr lang="en-US" sz="1508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Argentina</a:t>
            </a:r>
          </a:p>
          <a:p>
            <a:pPr algn="l">
              <a:lnSpc>
                <a:spcPts val="3771"/>
              </a:lnSpc>
            </a:pPr>
            <a:r>
              <a:rPr lang="en-US" sz="1508" b="1" spc="-1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Total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6877702" y="1958251"/>
            <a:ext cx="209647" cy="262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6"/>
              </a:lnSpc>
            </a:pP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5881074" y="3119401"/>
            <a:ext cx="1293582" cy="2954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96"/>
              </a:lnSpc>
            </a:pPr>
            <a:r>
              <a:rPr lang="en-US" sz="1432" b="1" spc="-1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Cause of death</a:t>
            </a:r>
          </a:p>
          <a:p>
            <a:pPr algn="just">
              <a:lnSpc>
                <a:spcPts val="1204"/>
              </a:lnSpc>
            </a:pPr>
            <a:r>
              <a:rPr lang="en-US" sz="1016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 </a:t>
            </a:r>
          </a:p>
          <a:p>
            <a:pPr algn="just">
              <a:lnSpc>
                <a:spcPts val="1696"/>
              </a:lnSpc>
            </a:pPr>
            <a:r>
              <a:rPr lang="en-US" sz="1432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2486"/>
              </a:lnSpc>
            </a:pPr>
            <a:r>
              <a:rPr lang="en-US" sz="1432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1814"/>
              </a:lnSpc>
            </a:pPr>
            <a:r>
              <a:rPr lang="en-US" sz="1432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2486"/>
              </a:lnSpc>
            </a:pPr>
            <a:r>
              <a:rPr lang="en-US" sz="1432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1814"/>
              </a:lnSpc>
            </a:pPr>
            <a:r>
              <a:rPr lang="en-US" sz="1432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2486"/>
              </a:lnSpc>
            </a:pPr>
            <a:r>
              <a:rPr lang="en-US" sz="1432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1814"/>
              </a:lnSpc>
            </a:pPr>
            <a:r>
              <a:rPr lang="en-US" sz="1432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2486"/>
              </a:lnSpc>
            </a:pPr>
            <a:r>
              <a:rPr lang="en-US" sz="1432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Tuberculosis</a:t>
            </a:r>
            <a:r>
              <a:rPr lang="en-US" sz="1432" spc="-1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just">
              <a:lnSpc>
                <a:spcPts val="3582"/>
              </a:lnSpc>
            </a:pPr>
            <a:r>
              <a:rPr lang="en-US" sz="1432" b="1" spc="-1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  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7300927" y="3119401"/>
            <a:ext cx="1062542" cy="224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6"/>
              </a:lnSpc>
            </a:pPr>
            <a:r>
              <a:rPr lang="en-US" sz="1432" b="1" spc="-1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Total deaths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7174656" y="3489323"/>
            <a:ext cx="1245149" cy="249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26"/>
              </a:lnSpc>
            </a:pPr>
            <a:r>
              <a:rPr lang="en-US" sz="1458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147637</a:t>
            </a:r>
          </a:p>
          <a:p>
            <a:pPr algn="r">
              <a:lnSpc>
                <a:spcPts val="2530"/>
              </a:lnSpc>
            </a:pPr>
            <a:r>
              <a:rPr lang="en-US" sz="1458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593</a:t>
            </a:r>
          </a:p>
          <a:p>
            <a:pPr algn="r">
              <a:lnSpc>
                <a:spcPts val="1846"/>
              </a:lnSpc>
            </a:pPr>
            <a:r>
              <a:rPr lang="en-US" sz="1458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18089</a:t>
            </a:r>
          </a:p>
          <a:p>
            <a:pPr algn="r">
              <a:lnSpc>
                <a:spcPts val="2530"/>
              </a:lnSpc>
            </a:pPr>
            <a:r>
              <a:rPr lang="en-US" sz="1458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30</a:t>
            </a:r>
          </a:p>
          <a:p>
            <a:pPr algn="r">
              <a:lnSpc>
                <a:spcPts val="1846"/>
              </a:lnSpc>
            </a:pPr>
            <a:r>
              <a:rPr lang="en-US" sz="1458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</a:p>
          <a:p>
            <a:pPr algn="r">
              <a:lnSpc>
                <a:spcPts val="2530"/>
              </a:lnSpc>
            </a:pPr>
            <a:r>
              <a:rPr lang="en-US" sz="1458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473636</a:t>
            </a:r>
          </a:p>
          <a:p>
            <a:pPr algn="r">
              <a:lnSpc>
                <a:spcPts val="1846"/>
              </a:lnSpc>
            </a:pPr>
            <a:r>
              <a:rPr lang="en-US" sz="1458" spc="-11">
                <a:solidFill>
                  <a:srgbClr val="252423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</a:p>
          <a:p>
            <a:pPr algn="r">
              <a:lnSpc>
                <a:spcPts val="2530"/>
              </a:lnSpc>
            </a:pPr>
            <a:r>
              <a:rPr lang="en-US" sz="1458" spc="-1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30389</a:t>
            </a:r>
          </a:p>
          <a:p>
            <a:pPr algn="r">
              <a:lnSpc>
                <a:spcPts val="3646"/>
              </a:lnSpc>
            </a:pPr>
            <a:r>
              <a:rPr lang="en-US" sz="1458" b="1" spc="-1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1468134716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135175" y="9543306"/>
            <a:ext cx="5276395" cy="177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4"/>
              </a:lnSpc>
            </a:pP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© 2024 TomTom,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Ear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hst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Geogr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aphi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cs SI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O,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© 2024 Mi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osof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por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on,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-US" sz="967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 </a:t>
            </a:r>
            <a:r>
              <a:rPr lang="en-US" sz="967" spc="-13">
                <a:solidFill>
                  <a:srgbClr val="1F3A93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© OpenSt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t</a:t>
            </a:r>
            <a:r>
              <a:rPr lang="en-US" sz="967" spc="-13">
                <a:solidFill>
                  <a:srgbClr val="1F3A93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r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r</a:t>
            </a:r>
            <a:r>
              <a:rPr lang="en-US" sz="967" spc="-13">
                <a:solidFill>
                  <a:srgbClr val="1F3A93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eet</a:t>
            </a:r>
            <a:r>
              <a:rPr lang="en-US" sz="967" spc="-1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t</a:t>
            </a:r>
            <a:r>
              <a:rPr lang="en-US" sz="967" spc="-13">
                <a:solidFill>
                  <a:srgbClr val="1F3A93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s://www.openstreetmap.org/copyright"/>
              </a:rPr>
              <a:t>Map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6094816" y="1925271"/>
            <a:ext cx="185632" cy="25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6"/>
              </a:lnSpc>
            </a:pPr>
            <a:r>
              <a:rPr lang="en-US" sz="143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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9699060" y="1925271"/>
            <a:ext cx="185632" cy="25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6"/>
              </a:lnSpc>
            </a:pPr>
            <a:r>
              <a:rPr lang="en-US" sz="143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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7045804" y="823935"/>
            <a:ext cx="6786587" cy="5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6"/>
              </a:lnSpc>
            </a:pPr>
            <a:r>
              <a:rPr lang="en-US" sz="4012" b="1" spc="-3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Causes Of Death Dashboard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6727525" y="1265623"/>
            <a:ext cx="1883395" cy="52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4"/>
              </a:lnSpc>
            </a:pPr>
            <a:r>
              <a:rPr lang="en-US" sz="2005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country/Territory 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10386379" y="1265623"/>
            <a:ext cx="581362" cy="52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4"/>
              </a:lnSpc>
            </a:pPr>
            <a:r>
              <a:rPr lang="en-US" sz="2005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98266"/>
            <a:ext cx="18288000" cy="9088734"/>
          </a:xfrm>
          <a:custGeom>
            <a:avLst/>
            <a:gdLst/>
            <a:ahLst/>
            <a:cxnLst/>
            <a:rect l="l" t="t" r="r" b="b"/>
            <a:pathLst>
              <a:path w="18288000" h="9088734">
                <a:moveTo>
                  <a:pt x="0" y="0"/>
                </a:moveTo>
                <a:lnTo>
                  <a:pt x="18288000" y="0"/>
                </a:lnTo>
                <a:lnTo>
                  <a:pt x="18288000" y="9088734"/>
                </a:lnTo>
                <a:lnTo>
                  <a:pt x="0" y="908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18" b="-8865"/>
            </a:stretch>
          </a:blipFill>
        </p:spPr>
      </p:sp>
      <p:grpSp>
        <p:nvGrpSpPr>
          <p:cNvPr id="10" name="Group 9"/>
          <p:cNvGrpSpPr/>
          <p:nvPr/>
        </p:nvGrpSpPr>
        <p:grpSpPr>
          <a:xfrm rot="-10800000">
            <a:off x="1537444" y="-1"/>
            <a:ext cx="16789327" cy="1063783"/>
            <a:chOff x="0" y="0"/>
            <a:chExt cx="1012092" cy="172161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Flowchart: Data 12"/>
          <p:cNvSpPr/>
          <p:nvPr/>
        </p:nvSpPr>
        <p:spPr>
          <a:xfrm>
            <a:off x="38777" y="0"/>
            <a:ext cx="8860273" cy="1063783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2057400" cy="1092713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04998" y="3147697"/>
            <a:ext cx="14078004" cy="417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THANK</a:t>
            </a:r>
          </a:p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YOU</a:t>
            </a:r>
          </a:p>
        </p:txBody>
      </p:sp>
      <p:sp>
        <p:nvSpPr>
          <p:cNvPr id="9" name="Freeform 9"/>
          <p:cNvSpPr/>
          <p:nvPr/>
        </p:nvSpPr>
        <p:spPr>
          <a:xfrm rot="-2700000">
            <a:off x="16448610" y="3588961"/>
            <a:ext cx="3077561" cy="3077561"/>
          </a:xfrm>
          <a:custGeom>
            <a:avLst/>
            <a:gdLst/>
            <a:ahLst/>
            <a:cxnLst/>
            <a:rect l="l" t="t" r="r" b="b"/>
            <a:pathLst>
              <a:path w="3077561" h="3077561">
                <a:moveTo>
                  <a:pt x="0" y="0"/>
                </a:moveTo>
                <a:lnTo>
                  <a:pt x="3077561" y="0"/>
                </a:lnTo>
                <a:lnTo>
                  <a:pt x="3077561" y="3077560"/>
                </a:lnTo>
                <a:lnTo>
                  <a:pt x="0" y="307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8100000">
            <a:off x="-1238170" y="3604719"/>
            <a:ext cx="3077561" cy="3077561"/>
          </a:xfrm>
          <a:custGeom>
            <a:avLst/>
            <a:gdLst/>
            <a:ahLst/>
            <a:cxnLst/>
            <a:rect l="l" t="t" r="r" b="b"/>
            <a:pathLst>
              <a:path w="3077561" h="3077561">
                <a:moveTo>
                  <a:pt x="0" y="0"/>
                </a:moveTo>
                <a:lnTo>
                  <a:pt x="3077561" y="0"/>
                </a:lnTo>
                <a:lnTo>
                  <a:pt x="3077561" y="3077560"/>
                </a:lnTo>
                <a:lnTo>
                  <a:pt x="0" y="307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9"/>
          <p:cNvGrpSpPr/>
          <p:nvPr/>
        </p:nvGrpSpPr>
        <p:grpSpPr>
          <a:xfrm rot="-10800000">
            <a:off x="1554977" y="0"/>
            <a:ext cx="16789327" cy="989498"/>
            <a:chOff x="0" y="0"/>
            <a:chExt cx="1012092" cy="172161"/>
          </a:xfrm>
        </p:grpSpPr>
        <p:sp>
          <p:nvSpPr>
            <p:cNvPr id="12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3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6" name="Flowchart: Data 15"/>
          <p:cNvSpPr/>
          <p:nvPr/>
        </p:nvSpPr>
        <p:spPr>
          <a:xfrm>
            <a:off x="59097" y="-26908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320" y="-26908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84704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592610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3482" y="2036128"/>
            <a:ext cx="10911862" cy="559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analyze global death trends over three decades and uncover key insights through a dynamic dashboard.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Scope: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Analyzed: 204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Deaths Recorded: 1 billion+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Deaths per Country: 7,740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Focus: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Identifying the major causes of death and their variations across countries.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650780" y="2340232"/>
            <a:ext cx="4978654" cy="4978654"/>
          </a:xfrm>
          <a:custGeom>
            <a:avLst/>
            <a:gdLst/>
            <a:ahLst/>
            <a:cxnLst/>
            <a:rect l="l" t="t" r="r" b="b"/>
            <a:pathLst>
              <a:path w="4978654" h="4978654">
                <a:moveTo>
                  <a:pt x="0" y="0"/>
                </a:moveTo>
                <a:lnTo>
                  <a:pt x="4978654" y="0"/>
                </a:lnTo>
                <a:lnTo>
                  <a:pt x="4978654" y="4978654"/>
                </a:lnTo>
                <a:lnTo>
                  <a:pt x="0" y="4978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22207" y="-41675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23537" y="-41674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" y="-41674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57375" y="-53968"/>
            <a:ext cx="494526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60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17685">
            <a:off x="611341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397295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1768313" y="1620124"/>
            <a:ext cx="4239892" cy="8045133"/>
          </a:xfrm>
          <a:prstGeom prst="rect">
            <a:avLst/>
          </a:prstGeom>
          <a:solidFill>
            <a:srgbClr val="F5ACAC"/>
          </a:solid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768313" y="2725699"/>
            <a:ext cx="4008036" cy="714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 loading and discovery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 Cleaning and Transformation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 line chart and heatmap (Bonus) to show the correlation between different causes of death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 simple model to predict total deaths in the future (Bonus)</a:t>
            </a:r>
          </a:p>
          <a:p>
            <a:pPr algn="l">
              <a:lnSpc>
                <a:spcPts val="3786"/>
              </a:lnSpc>
            </a:pPr>
            <a:endParaRPr lang="en-US" sz="27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58443" y="1558962"/>
            <a:ext cx="28596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2164983" y="1620124"/>
            <a:ext cx="4239892" cy="8045133"/>
          </a:xfrm>
          <a:prstGeom prst="rect">
            <a:avLst/>
          </a:prstGeom>
          <a:solidFill>
            <a:srgbClr val="F5ACAC"/>
          </a:solid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12164983" y="2725699"/>
            <a:ext cx="3963845" cy="714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Transform data using Power Query to unpivot causes of death and put them into rows instead of columns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an interactive dashboard with different charts and slicers to drive informed data-driven decision-making</a:t>
            </a:r>
          </a:p>
          <a:p>
            <a:pPr algn="l">
              <a:lnSpc>
                <a:spcPts val="3786"/>
              </a:lnSpc>
            </a:pPr>
            <a:endParaRPr lang="en-US" sz="27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756200" y="1558962"/>
            <a:ext cx="30574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</a:t>
            </a:r>
          </a:p>
        </p:txBody>
      </p:sp>
      <p:sp>
        <p:nvSpPr>
          <p:cNvPr id="18" name="AutoShape 18"/>
          <p:cNvSpPr/>
          <p:nvPr/>
        </p:nvSpPr>
        <p:spPr>
          <a:xfrm>
            <a:off x="6852674" y="1620124"/>
            <a:ext cx="4239892" cy="8045133"/>
          </a:xfrm>
          <a:prstGeom prst="rect">
            <a:avLst/>
          </a:prstGeom>
          <a:solidFill>
            <a:srgbClr val="F5ACAC"/>
          </a:solid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9" name="TextBox 19"/>
          <p:cNvSpPr txBox="1"/>
          <p:nvPr/>
        </p:nvSpPr>
        <p:spPr>
          <a:xfrm>
            <a:off x="6852674" y="2725699"/>
            <a:ext cx="4239892" cy="667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multiple informative Pivot Tables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informative Visualizations using the data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Created a dashboard with country selection, showing deaths over time and total deaths in the selected country. (Bonus)</a:t>
            </a:r>
          </a:p>
          <a:p>
            <a:pPr algn="l">
              <a:lnSpc>
                <a:spcPts val="3786"/>
              </a:lnSpc>
            </a:pPr>
            <a:endParaRPr lang="en-US" sz="27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542804" y="1558962"/>
            <a:ext cx="28596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</a:t>
            </a:r>
          </a:p>
        </p:txBody>
      </p:sp>
      <p:grpSp>
        <p:nvGrpSpPr>
          <p:cNvPr id="21" name="Group 9"/>
          <p:cNvGrpSpPr/>
          <p:nvPr/>
        </p:nvGrpSpPr>
        <p:grpSpPr>
          <a:xfrm rot="-10800000">
            <a:off x="1557767" y="30680"/>
            <a:ext cx="16789327" cy="989498"/>
            <a:chOff x="0" y="0"/>
            <a:chExt cx="1012092" cy="172161"/>
          </a:xfrm>
        </p:grpSpPr>
        <p:sp>
          <p:nvSpPr>
            <p:cNvPr id="22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23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4" name="Flowchart: Data 23"/>
          <p:cNvSpPr/>
          <p:nvPr/>
        </p:nvSpPr>
        <p:spPr>
          <a:xfrm>
            <a:off x="59097" y="30681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320" y="3068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33400" y="452"/>
            <a:ext cx="566479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6000" b="1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  <a:endParaRPr lang="en-US" sz="60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17685">
            <a:off x="603338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317093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62000" y="2728590"/>
            <a:ext cx="10751928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Period: </a:t>
            </a:r>
            <a:r>
              <a:rPr lang="en-US" sz="37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1990-2019</a:t>
            </a: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Trend:</a:t>
            </a:r>
            <a:r>
              <a:rPr lang="en-US" sz="37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steady increase in annual deaths, ranging from 45 to 55 million per year</a:t>
            </a: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Question: </a:t>
            </a:r>
            <a:r>
              <a:rPr lang="en-US" sz="37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have global deaths changed annually from 1990 to 2020?</a:t>
            </a:r>
          </a:p>
          <a:p>
            <a:pPr algn="l">
              <a:lnSpc>
                <a:spcPts val="5319"/>
              </a:lnSpc>
            </a:pPr>
            <a:endParaRPr lang="en-US" sz="37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545656" y="2728590"/>
            <a:ext cx="5578151" cy="4808586"/>
          </a:xfrm>
          <a:custGeom>
            <a:avLst/>
            <a:gdLst/>
            <a:ahLst/>
            <a:cxnLst/>
            <a:rect l="l" t="t" r="r" b="b"/>
            <a:pathLst>
              <a:path w="5578151" h="4808586">
                <a:moveTo>
                  <a:pt x="0" y="0"/>
                </a:moveTo>
                <a:lnTo>
                  <a:pt x="5578151" y="0"/>
                </a:lnTo>
                <a:lnTo>
                  <a:pt x="5578151" y="4808586"/>
                </a:lnTo>
                <a:lnTo>
                  <a:pt x="0" y="480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2" r="-1722"/>
            </a:stretch>
          </a:blipFill>
        </p:spPr>
      </p:sp>
      <p:grpSp>
        <p:nvGrpSpPr>
          <p:cNvPr id="19" name="Group 9"/>
          <p:cNvGrpSpPr/>
          <p:nvPr/>
        </p:nvGrpSpPr>
        <p:grpSpPr>
          <a:xfrm rot="-10800000">
            <a:off x="1547507" y="67404"/>
            <a:ext cx="16789327" cy="989498"/>
            <a:chOff x="0" y="0"/>
            <a:chExt cx="1012092" cy="172161"/>
          </a:xfrm>
        </p:grpSpPr>
        <p:sp>
          <p:nvSpPr>
            <p:cNvPr id="20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21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2" name="Flowchart: Data 21"/>
          <p:cNvSpPr/>
          <p:nvPr/>
        </p:nvSpPr>
        <p:spPr>
          <a:xfrm>
            <a:off x="48837" y="67405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60" y="67405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357" y="38100"/>
            <a:ext cx="7408393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Global Death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97295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541868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29180" y="2159067"/>
            <a:ext cx="10280509" cy="582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5 Countries: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China: 265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India: 238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United States: 71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Russia: 59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Indonesia: 44 million deaths</a:t>
            </a:r>
          </a:p>
          <a:p>
            <a:pPr algn="l">
              <a:lnSpc>
                <a:spcPts val="4480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with large populations, such as China and India, contributed significantly to global death counts.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877" y="1409700"/>
            <a:ext cx="6628904" cy="7159832"/>
          </a:xfrm>
          <a:prstGeom prst="rect">
            <a:avLst/>
          </a:prstGeom>
        </p:spPr>
      </p:pic>
      <p:grpSp>
        <p:nvGrpSpPr>
          <p:cNvPr id="14" name="Group 9"/>
          <p:cNvGrpSpPr/>
          <p:nvPr/>
        </p:nvGrpSpPr>
        <p:grpSpPr>
          <a:xfrm rot="-10800000">
            <a:off x="1512047" y="6001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13377" y="6002"/>
            <a:ext cx="1034982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25400" y="6002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304800" y="-81718"/>
            <a:ext cx="9337422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Top Countries by Deaths </a:t>
            </a:r>
          </a:p>
          <a:p>
            <a:pPr algn="ctr">
              <a:lnSpc>
                <a:spcPts val="8400"/>
              </a:lnSpc>
            </a:pPr>
            <a:endParaRPr lang="en-US" sz="6000" dirty="0">
              <a:solidFill>
                <a:srgbClr val="FFFFF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17685">
            <a:off x="540798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451468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99103"/>
            <a:ext cx="17259300" cy="728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comparison of death rates for a specific year.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global deaths from 1990 to 2019.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Death trends for a selected country over time.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Top countries for Alzheimer's disease mortality.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with the highest death rates from Meningitis.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comparison of HIV/AIDS and Tuberculosis deaths globally.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Correlation between Diabetes Mellitus and Cardiovascular Diseases.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are Nutritional Deficiencies and Protein-Energy Malnutrition related?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chronic respiratory disease deaths relate to lower respiratory infection deaths?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there a link between death rates from diarrheal diseases and malaria in areas with poor sanitation and healthcare?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top 4 countries for alcohol use disorder deaths, do road injuries also account for many deaths?</a:t>
            </a:r>
          </a:p>
        </p:txBody>
      </p:sp>
      <p:sp>
        <p:nvSpPr>
          <p:cNvPr id="13" name="Freeform 13"/>
          <p:cNvSpPr/>
          <p:nvPr/>
        </p:nvSpPr>
        <p:spPr>
          <a:xfrm rot="-173552">
            <a:off x="14306716" y="1373331"/>
            <a:ext cx="2707634" cy="3447220"/>
          </a:xfrm>
          <a:custGeom>
            <a:avLst/>
            <a:gdLst/>
            <a:ahLst/>
            <a:cxnLst/>
            <a:rect l="l" t="t" r="r" b="b"/>
            <a:pathLst>
              <a:path w="2707634" h="3447220">
                <a:moveTo>
                  <a:pt x="0" y="0"/>
                </a:moveTo>
                <a:lnTo>
                  <a:pt x="2707634" y="0"/>
                </a:lnTo>
                <a:lnTo>
                  <a:pt x="2707634" y="3447219"/>
                </a:lnTo>
                <a:lnTo>
                  <a:pt x="0" y="3447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52687" y="13492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54017" y="13493"/>
            <a:ext cx="1084258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" y="13493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52400" y="-47319"/>
            <a:ext cx="916168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 Key Analytical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416732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594435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135761"/>
            <a:ext cx="10477761" cy="571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5 Causes: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Cardiovascular Diseases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Neoplasms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Chronic Respiratory Diseases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Lower Respiratory Infections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Neonatal Disorders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Cardiovascular diseases emerged as the leading cause of death globally.</a:t>
            </a:r>
          </a:p>
          <a:p>
            <a:pPr algn="ctr">
              <a:lnSpc>
                <a:spcPts val="5039"/>
              </a:lnSpc>
            </a:pPr>
            <a:endParaRPr lang="en-US" sz="3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1506461" y="1317420"/>
            <a:ext cx="6472776" cy="6472776"/>
          </a:xfrm>
          <a:custGeom>
            <a:avLst/>
            <a:gdLst/>
            <a:ahLst/>
            <a:cxnLst/>
            <a:rect l="l" t="t" r="r" b="b"/>
            <a:pathLst>
              <a:path w="6472776" h="6472776">
                <a:moveTo>
                  <a:pt x="0" y="0"/>
                </a:moveTo>
                <a:lnTo>
                  <a:pt x="6472776" y="0"/>
                </a:lnTo>
                <a:lnTo>
                  <a:pt x="6472776" y="6472776"/>
                </a:lnTo>
                <a:lnTo>
                  <a:pt x="0" y="6472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62847" y="2128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64177" y="2129"/>
            <a:ext cx="1045142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00" y="2129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-228600" y="-28277"/>
            <a:ext cx="894260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Leading Causes of Death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611165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639900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9026" y="3793454"/>
            <a:ext cx="141699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01830" y="1446454"/>
            <a:ext cx="12982984" cy="79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HIV/AIDS vs. Tuberculosis: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Analyzed death rates from both diseases, highlighting similarities in affected regions.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Diabetes Mellitus and Cardiovascular Diseases: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Investigated the correlation between high diabetes rates and cardiovascular-related deaths.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Nutritional Deficiencies and Protein-Energy Malnutrition: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Explored their connection in countries with high malnutrition rates.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Alcohol Use Disorders and Cirrhosis: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Examined regions with high alcohol-related deaths and their link to liver diseases.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Chronic Respiratory Diseases and Infections: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Assessed any relationships between chronic respiratory conditions and lower respiratory infections.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Diarrheal Diseases and Malaria: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Compared death rates in regions with poor healthcare infrastructure.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884815" y="1503604"/>
            <a:ext cx="4145554" cy="3112934"/>
          </a:xfrm>
          <a:custGeom>
            <a:avLst/>
            <a:gdLst/>
            <a:ahLst/>
            <a:cxnLst/>
            <a:rect l="l" t="t" r="r" b="b"/>
            <a:pathLst>
              <a:path w="4145554" h="3112934">
                <a:moveTo>
                  <a:pt x="0" y="0"/>
                </a:moveTo>
                <a:lnTo>
                  <a:pt x="4145554" y="0"/>
                </a:lnTo>
                <a:lnTo>
                  <a:pt x="4145554" y="3112934"/>
                </a:lnTo>
                <a:lnTo>
                  <a:pt x="0" y="3112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5" name="Group 9"/>
          <p:cNvGrpSpPr/>
          <p:nvPr/>
        </p:nvGrpSpPr>
        <p:grpSpPr>
          <a:xfrm rot="-10800000">
            <a:off x="1473273" y="2540"/>
            <a:ext cx="16789327" cy="989498"/>
            <a:chOff x="0" y="0"/>
            <a:chExt cx="1012092" cy="172161"/>
          </a:xfrm>
        </p:grpSpPr>
        <p:sp>
          <p:nvSpPr>
            <p:cNvPr id="16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7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8" name="Flowchart: Data 17"/>
          <p:cNvSpPr/>
          <p:nvPr/>
        </p:nvSpPr>
        <p:spPr>
          <a:xfrm>
            <a:off x="-25397" y="2541"/>
            <a:ext cx="9442010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64174" y="254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-228600" y="-66889"/>
            <a:ext cx="805839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Comparative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611165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639900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9026" y="3793454"/>
            <a:ext cx="141699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1471839"/>
            <a:ext cx="10839532" cy="79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Population Size Impact: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Larger populations, such as in China and India, naturally correlate with higher death counts.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Developed vs. Developing Nations: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Developed and developing nations are prominently in death statistics ex: US and Nigeria.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Non-communicable Diseases (NCDs):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NCDs, especially cardiovascular diseases, were the primary causes of death.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Infant Mortality: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Neonatal disorders were a major cause of death, particularly in regions with insufficient healthcare.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Environmental Factors: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Respiratory diseases suggest an impact from environmental factors like air pollution.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162" y="1442973"/>
            <a:ext cx="7297897" cy="6773172"/>
          </a:xfrm>
          <a:prstGeom prst="rect">
            <a:avLst/>
          </a:prstGeom>
        </p:spPr>
      </p:pic>
      <p:grpSp>
        <p:nvGrpSpPr>
          <p:cNvPr id="15" name="Group 9"/>
          <p:cNvGrpSpPr/>
          <p:nvPr/>
        </p:nvGrpSpPr>
        <p:grpSpPr>
          <a:xfrm rot="-10800000">
            <a:off x="1562847" y="-1"/>
            <a:ext cx="16789327" cy="989498"/>
            <a:chOff x="0" y="0"/>
            <a:chExt cx="1012092" cy="172161"/>
          </a:xfrm>
        </p:grpSpPr>
        <p:sp>
          <p:nvSpPr>
            <p:cNvPr id="16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7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8" name="Flowchart: Data 17"/>
          <p:cNvSpPr/>
          <p:nvPr/>
        </p:nvSpPr>
        <p:spPr>
          <a:xfrm>
            <a:off x="64176" y="0"/>
            <a:ext cx="1052762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400" y="0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-28091" y="-43861"/>
            <a:ext cx="895091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Key Dashboard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918</Words>
  <Application>Microsoft Office PowerPoint</Application>
  <PresentationFormat>Custom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Arimo</vt:lpstr>
      <vt:lpstr>Canva Sans</vt:lpstr>
      <vt:lpstr>Arial</vt:lpstr>
      <vt:lpstr>IBM Plex Sans Condensed</vt:lpstr>
      <vt:lpstr>IBM Plex Sans</vt:lpstr>
      <vt:lpstr>Calistoga</vt:lpstr>
      <vt:lpstr>IBM Plex Sans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Red White Abstract Simple Presentation</dc:title>
  <cp:lastModifiedBy>Maher</cp:lastModifiedBy>
  <cp:revision>7</cp:revision>
  <dcterms:created xsi:type="dcterms:W3CDTF">2006-08-16T00:00:00Z</dcterms:created>
  <dcterms:modified xsi:type="dcterms:W3CDTF">2024-09-22T14:24:58Z</dcterms:modified>
  <dc:identifier>DAGRhmLWHu8</dc:identifier>
</cp:coreProperties>
</file>