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PCM1.wa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Fatima\Documents\PCM0.wa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PCM2.wa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Fatima\Documents\PCM3.wav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6522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effectLst/>
              </a:rPr>
              <a:t> </a:t>
            </a:r>
            <a:r>
              <a:rPr lang="en-US" sz="4800" dirty="0">
                <a:effectLst/>
              </a:rPr>
              <a:t>Pulse Code Modulation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/>
          <a:lstStyle/>
          <a:p>
            <a:pPr marL="609600" indent="-609600" algn="r">
              <a:buClr>
                <a:srgbClr val="0000FF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Fathima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Noor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Afshan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609600" indent="-609600" algn="r">
              <a:buClr>
                <a:srgbClr val="0000FF"/>
              </a:buClr>
            </a:pPr>
            <a:r>
              <a:rPr lang="en-US" sz="2800" dirty="0" smtClean="0"/>
              <a:t>A20385838 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Pulse Code Modulation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DEFINITION: </a:t>
            </a:r>
            <a:r>
              <a:rPr lang="en-US" sz="2400" dirty="0">
                <a:solidFill>
                  <a:schemeClr val="tx1"/>
                </a:solidFill>
              </a:rPr>
              <a:t>Pulse code modulation (PCM) is essentially analog-to-digital conversion of a special type where the </a:t>
            </a:r>
            <a:r>
              <a:rPr lang="en-US" sz="2400" dirty="0" smtClean="0">
                <a:solidFill>
                  <a:schemeClr val="tx1"/>
                </a:solidFill>
              </a:rPr>
              <a:t>  information </a:t>
            </a:r>
            <a:r>
              <a:rPr lang="en-US" sz="2400" dirty="0">
                <a:solidFill>
                  <a:schemeClr val="tx1"/>
                </a:solidFill>
              </a:rPr>
              <a:t>contained in the instantaneous samples of an analog signal is represented by digital words in a </a:t>
            </a:r>
            <a:r>
              <a:rPr lang="en-US" sz="2400" i="1" dirty="0">
                <a:solidFill>
                  <a:schemeClr val="tx1"/>
                </a:solidFill>
              </a:rPr>
              <a:t>serial bit stream.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advantages of PCM are: </a:t>
            </a:r>
          </a:p>
          <a:p>
            <a:pPr lvl="1" algn="l">
              <a:lnSpc>
                <a:spcPct val="80000"/>
              </a:lnSpc>
              <a:buClr>
                <a:srgbClr val="0000FF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Relatively inexpensive digital circuitry may be used extensively. </a:t>
            </a:r>
          </a:p>
          <a:p>
            <a:pPr lvl="1" algn="l">
              <a:lnSpc>
                <a:spcPct val="80000"/>
              </a:lnSpc>
              <a:buClr>
                <a:srgbClr val="0000FF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PCM signals derived from all types of analog sources may be merged with data signals and transmitted over a common high-speed digital communication system. </a:t>
            </a:r>
          </a:p>
          <a:p>
            <a:pPr lvl="1" algn="l">
              <a:lnSpc>
                <a:spcPct val="80000"/>
              </a:lnSpc>
              <a:buClr>
                <a:srgbClr val="0000FF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long-distance digital telephone systems requiring repeaters, a clean PCM waveform can be regenerated at the output of each repeater, where the input consists of a noisy PCM waveform. </a:t>
            </a:r>
          </a:p>
          <a:p>
            <a:pPr lvl="1" algn="l">
              <a:lnSpc>
                <a:spcPct val="80000"/>
              </a:lnSpc>
              <a:buClr>
                <a:srgbClr val="0000FF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noise performance of a digital system can be superior to that of an analog system.</a:t>
            </a:r>
          </a:p>
          <a:p>
            <a:pPr lvl="1" algn="l">
              <a:lnSpc>
                <a:spcPct val="80000"/>
              </a:lnSpc>
              <a:buClr>
                <a:srgbClr val="0000FF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probability of error for the system output can be reduced even further by the use of appropriate coding techniques.</a:t>
            </a:r>
          </a:p>
        </p:txBody>
      </p:sp>
      <p:pic>
        <p:nvPicPr>
          <p:cNvPr id="7" name="PCM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05800" y="6172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52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Sampling, Quantizing, and Encoding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/>
              <a:t>The PCM signal is generated by carrying out three basic operations: </a:t>
            </a:r>
          </a:p>
          <a:p>
            <a:pPr marL="1752600" lvl="3" indent="-381000">
              <a:buClr>
                <a:srgbClr val="0000FF"/>
              </a:buClr>
              <a:buFontTx/>
              <a:buAutoNum type="arabicPeriod"/>
            </a:pPr>
            <a:r>
              <a:rPr lang="en-US" dirty="0"/>
              <a:t>Sampling </a:t>
            </a:r>
          </a:p>
          <a:p>
            <a:pPr marL="1752600" lvl="3" indent="-381000">
              <a:buClr>
                <a:srgbClr val="0000FF"/>
              </a:buClr>
              <a:buFontTx/>
              <a:buAutoNum type="arabicPeriod"/>
            </a:pPr>
            <a:r>
              <a:rPr lang="en-US" dirty="0"/>
              <a:t>Quantizing</a:t>
            </a:r>
          </a:p>
          <a:p>
            <a:pPr marL="1752600" lvl="3" indent="-381000">
              <a:buClr>
                <a:srgbClr val="0000FF"/>
              </a:buClr>
              <a:buFontTx/>
              <a:buAutoNum type="arabicPeriod"/>
            </a:pPr>
            <a:r>
              <a:rPr lang="en-US" dirty="0"/>
              <a:t>Encoding</a:t>
            </a:r>
          </a:p>
          <a:p>
            <a:pPr marL="609600" indent="-609600">
              <a:buClr>
                <a:srgbClr val="0000FF"/>
              </a:buClr>
              <a:buFontTx/>
              <a:buAutoNum type="arabicPeriod"/>
            </a:pPr>
            <a:r>
              <a:rPr lang="en-US" sz="2400" dirty="0"/>
              <a:t>Sampling operation generates a </a:t>
            </a:r>
            <a:r>
              <a:rPr lang="en-US" dirty="0" smtClean="0"/>
              <a:t>discrete signal.</a:t>
            </a:r>
            <a:endParaRPr lang="en-US" sz="2400" dirty="0"/>
          </a:p>
          <a:p>
            <a:pPr marL="609600" indent="-609600">
              <a:buClr>
                <a:srgbClr val="0000FF"/>
              </a:buClr>
              <a:buFontTx/>
              <a:buAutoNum type="arabicPeriod"/>
            </a:pPr>
            <a:r>
              <a:rPr lang="en-US" sz="2400" dirty="0"/>
              <a:t>Quantizing operation </a:t>
            </a:r>
            <a:r>
              <a:rPr lang="en-US" sz="2400" dirty="0">
                <a:solidFill>
                  <a:srgbClr val="0000FF"/>
                </a:solidFill>
              </a:rPr>
              <a:t>approximates</a:t>
            </a:r>
            <a:r>
              <a:rPr lang="en-US" sz="2400" dirty="0"/>
              <a:t> the analog values by using a finite number of levels</a:t>
            </a:r>
            <a:r>
              <a:rPr lang="en-US" sz="2400" dirty="0" smtClean="0"/>
              <a:t>. There are two types: Uniform and Non-Uniform</a:t>
            </a:r>
            <a:endParaRPr lang="en-US" sz="2000" dirty="0"/>
          </a:p>
          <a:p>
            <a:pPr marL="609600" indent="-609600">
              <a:buClr>
                <a:srgbClr val="0000FF"/>
              </a:buClr>
              <a:buFontTx/>
              <a:buAutoNum type="arabicPeriod"/>
            </a:pPr>
            <a:r>
              <a:rPr lang="en-US" sz="2400" dirty="0"/>
              <a:t>PCM signal is obtained from the </a:t>
            </a:r>
            <a:r>
              <a:rPr lang="en-US" sz="2400" dirty="0" smtClean="0"/>
              <a:t>quantized stepped </a:t>
            </a:r>
            <a:r>
              <a:rPr lang="en-US" sz="2400" dirty="0"/>
              <a:t>signal by encoding each quantized sample value into a digital word.</a:t>
            </a:r>
          </a:p>
        </p:txBody>
      </p:sp>
      <p:pic>
        <p:nvPicPr>
          <p:cNvPr id="7" name="PCM0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8486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2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84225"/>
          </a:xfrm>
        </p:spPr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524000"/>
            <a:ext cx="4191000" cy="4648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The</a:t>
            </a:r>
            <a:r>
              <a:rPr lang="en-US" sz="2000" b="1" i="1" dirty="0">
                <a:solidFill>
                  <a:schemeClr val="tx1"/>
                </a:solidFill>
              </a:rPr>
              <a:t> Analog-to-digital Converter </a:t>
            </a:r>
            <a:r>
              <a:rPr lang="en-US" sz="2000" b="1" dirty="0">
                <a:solidFill>
                  <a:schemeClr val="tx1"/>
                </a:solidFill>
              </a:rPr>
              <a:t>(ADC)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performs three functions:</a:t>
            </a:r>
          </a:p>
          <a:p>
            <a:pPr lvl="1"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Sampling</a:t>
            </a:r>
            <a:endParaRPr lang="en-US" sz="2400" dirty="0">
              <a:solidFill>
                <a:schemeClr val="tx1"/>
              </a:solidFill>
            </a:endParaRPr>
          </a:p>
          <a:p>
            <a:pPr lvl="2" algn="l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Makes the signal discrete in time. </a:t>
            </a:r>
          </a:p>
          <a:p>
            <a:pPr lvl="1" algn="l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Quantization</a:t>
            </a:r>
            <a:endParaRPr lang="en-US" sz="2400" dirty="0">
              <a:solidFill>
                <a:schemeClr val="tx1"/>
              </a:solidFill>
            </a:endParaRPr>
          </a:p>
          <a:p>
            <a:pPr lvl="2" algn="l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Makes the signal discrete in amplitude.</a:t>
            </a:r>
          </a:p>
          <a:p>
            <a:pPr lvl="2" algn="l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Round off to one of </a:t>
            </a:r>
            <a:r>
              <a:rPr lang="en-US" sz="2000" i="1" dirty="0">
                <a:solidFill>
                  <a:schemeClr val="tx1"/>
                </a:solidFill>
              </a:rPr>
              <a:t>q</a:t>
            </a:r>
            <a:r>
              <a:rPr lang="en-US" sz="2000" dirty="0">
                <a:solidFill>
                  <a:schemeClr val="tx1"/>
                </a:solidFill>
              </a:rPr>
              <a:t> discrete levels.</a:t>
            </a:r>
          </a:p>
          <a:p>
            <a:pPr lvl="1"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Encode</a:t>
            </a:r>
          </a:p>
          <a:p>
            <a:pPr lvl="2" algn="l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Maps the quantized values to digital words that are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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bits long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46138" y="2057400"/>
            <a:ext cx="1463675" cy="323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14413" y="2303463"/>
            <a:ext cx="1125537" cy="54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79513" y="239395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/>
              <a:t>Sample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14413" y="3394075"/>
            <a:ext cx="1125537" cy="54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93788" y="3484563"/>
            <a:ext cx="97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/>
              <a:t>Quantize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77975" y="2857500"/>
            <a:ext cx="1588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068388" y="4551363"/>
            <a:ext cx="1125537" cy="54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222375" y="4641850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/>
              <a:t>Encode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1576388" y="3943350"/>
            <a:ext cx="3175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-11113" y="1365250"/>
            <a:ext cx="8048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/>
              <a:t>Analog</a:t>
            </a:r>
          </a:p>
          <a:p>
            <a:pPr eaLnBrk="0" hangingPunct="0"/>
            <a:r>
              <a:rPr lang="en-US" sz="1600" b="1" dirty="0"/>
              <a:t>Input</a:t>
            </a:r>
          </a:p>
          <a:p>
            <a:pPr eaLnBrk="0" hangingPunct="0"/>
            <a:r>
              <a:rPr lang="en-US" sz="1600" b="1" dirty="0"/>
              <a:t>Signal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22313" y="1797050"/>
            <a:ext cx="855662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577975" y="1912938"/>
            <a:ext cx="15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0" y="3262313"/>
            <a:ext cx="679450" cy="3667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FF"/>
                </a:solidFill>
              </a:rPr>
              <a:t>ADC</a:t>
            </a: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 flipH="1">
            <a:off x="615950" y="2066925"/>
            <a:ext cx="209550" cy="3228975"/>
          </a:xfrm>
          <a:prstGeom prst="rightBrace">
            <a:avLst>
              <a:gd name="adj1" fmla="val 12840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2603500" y="1377950"/>
            <a:ext cx="1030288" cy="1154113"/>
            <a:chOff x="1640" y="868"/>
            <a:chExt cx="649" cy="727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640" y="1205"/>
              <a:ext cx="6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640" y="868"/>
              <a:ext cx="602" cy="727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240" y="64"/>
                </a:cxn>
                <a:cxn ang="0">
                  <a:pos x="432" y="592"/>
                </a:cxn>
                <a:cxn ang="0">
                  <a:pos x="528" y="544"/>
                </a:cxn>
                <a:cxn ang="0">
                  <a:pos x="576" y="496"/>
                </a:cxn>
                <a:cxn ang="0">
                  <a:pos x="672" y="544"/>
                </a:cxn>
                <a:cxn ang="0">
                  <a:pos x="816" y="352"/>
                </a:cxn>
                <a:cxn ang="0">
                  <a:pos x="864" y="160"/>
                </a:cxn>
                <a:cxn ang="0">
                  <a:pos x="1008" y="112"/>
                </a:cxn>
                <a:cxn ang="0">
                  <a:pos x="1152" y="400"/>
                </a:cxn>
              </a:cxnLst>
              <a:rect l="0" t="0" r="r" b="b"/>
              <a:pathLst>
                <a:path w="1152" h="672">
                  <a:moveTo>
                    <a:pt x="0" y="208"/>
                  </a:moveTo>
                  <a:cubicBezTo>
                    <a:pt x="84" y="104"/>
                    <a:pt x="168" y="0"/>
                    <a:pt x="240" y="64"/>
                  </a:cubicBezTo>
                  <a:cubicBezTo>
                    <a:pt x="312" y="128"/>
                    <a:pt x="384" y="512"/>
                    <a:pt x="432" y="592"/>
                  </a:cubicBezTo>
                  <a:cubicBezTo>
                    <a:pt x="480" y="672"/>
                    <a:pt x="504" y="560"/>
                    <a:pt x="528" y="544"/>
                  </a:cubicBezTo>
                  <a:cubicBezTo>
                    <a:pt x="552" y="528"/>
                    <a:pt x="552" y="496"/>
                    <a:pt x="576" y="496"/>
                  </a:cubicBezTo>
                  <a:cubicBezTo>
                    <a:pt x="600" y="496"/>
                    <a:pt x="632" y="568"/>
                    <a:pt x="672" y="544"/>
                  </a:cubicBezTo>
                  <a:cubicBezTo>
                    <a:pt x="712" y="520"/>
                    <a:pt x="784" y="416"/>
                    <a:pt x="816" y="352"/>
                  </a:cubicBezTo>
                  <a:cubicBezTo>
                    <a:pt x="848" y="288"/>
                    <a:pt x="832" y="200"/>
                    <a:pt x="864" y="160"/>
                  </a:cubicBezTo>
                  <a:cubicBezTo>
                    <a:pt x="896" y="120"/>
                    <a:pt x="960" y="72"/>
                    <a:pt x="1008" y="112"/>
                  </a:cubicBezTo>
                  <a:cubicBezTo>
                    <a:pt x="1056" y="152"/>
                    <a:pt x="1128" y="344"/>
                    <a:pt x="1152" y="4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2600325" y="2532063"/>
            <a:ext cx="1030288" cy="1154112"/>
            <a:chOff x="1638" y="1595"/>
            <a:chExt cx="649" cy="727"/>
          </a:xfrm>
        </p:grpSpPr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1638" y="1988"/>
              <a:ext cx="6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1638" y="1595"/>
              <a:ext cx="603" cy="727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240" y="64"/>
                </a:cxn>
                <a:cxn ang="0">
                  <a:pos x="432" y="592"/>
                </a:cxn>
                <a:cxn ang="0">
                  <a:pos x="528" y="544"/>
                </a:cxn>
                <a:cxn ang="0">
                  <a:pos x="576" y="496"/>
                </a:cxn>
                <a:cxn ang="0">
                  <a:pos x="672" y="544"/>
                </a:cxn>
                <a:cxn ang="0">
                  <a:pos x="816" y="352"/>
                </a:cxn>
                <a:cxn ang="0">
                  <a:pos x="864" y="160"/>
                </a:cxn>
                <a:cxn ang="0">
                  <a:pos x="1008" y="112"/>
                </a:cxn>
                <a:cxn ang="0">
                  <a:pos x="1152" y="400"/>
                </a:cxn>
              </a:cxnLst>
              <a:rect l="0" t="0" r="r" b="b"/>
              <a:pathLst>
                <a:path w="1152" h="672">
                  <a:moveTo>
                    <a:pt x="0" y="208"/>
                  </a:moveTo>
                  <a:cubicBezTo>
                    <a:pt x="84" y="104"/>
                    <a:pt x="168" y="0"/>
                    <a:pt x="240" y="64"/>
                  </a:cubicBezTo>
                  <a:cubicBezTo>
                    <a:pt x="312" y="128"/>
                    <a:pt x="384" y="512"/>
                    <a:pt x="432" y="592"/>
                  </a:cubicBezTo>
                  <a:cubicBezTo>
                    <a:pt x="480" y="672"/>
                    <a:pt x="504" y="560"/>
                    <a:pt x="528" y="544"/>
                  </a:cubicBezTo>
                  <a:cubicBezTo>
                    <a:pt x="552" y="528"/>
                    <a:pt x="552" y="496"/>
                    <a:pt x="576" y="496"/>
                  </a:cubicBezTo>
                  <a:cubicBezTo>
                    <a:pt x="600" y="496"/>
                    <a:pt x="632" y="568"/>
                    <a:pt x="672" y="544"/>
                  </a:cubicBezTo>
                  <a:cubicBezTo>
                    <a:pt x="712" y="520"/>
                    <a:pt x="784" y="416"/>
                    <a:pt x="816" y="352"/>
                  </a:cubicBezTo>
                  <a:cubicBezTo>
                    <a:pt x="848" y="288"/>
                    <a:pt x="832" y="200"/>
                    <a:pt x="864" y="160"/>
                  </a:cubicBezTo>
                  <a:cubicBezTo>
                    <a:pt x="896" y="120"/>
                    <a:pt x="960" y="72"/>
                    <a:pt x="1008" y="112"/>
                  </a:cubicBezTo>
                  <a:cubicBezTo>
                    <a:pt x="1056" y="152"/>
                    <a:pt x="1128" y="344"/>
                    <a:pt x="1152" y="4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2447925" y="3814763"/>
            <a:ext cx="1600200" cy="1135062"/>
            <a:chOff x="1542" y="2403"/>
            <a:chExt cx="1008" cy="715"/>
          </a:xfrm>
        </p:grpSpPr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1650" y="2474"/>
              <a:ext cx="649" cy="562"/>
              <a:chOff x="1650" y="2474"/>
              <a:chExt cx="649" cy="562"/>
            </a:xfrm>
          </p:grpSpPr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1650" y="2761"/>
                <a:ext cx="6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 flipV="1">
                <a:off x="1697" y="2480"/>
                <a:ext cx="0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V="1">
                <a:off x="1789" y="2477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9"/>
              <p:cNvSpPr>
                <a:spLocks noChangeShapeType="1"/>
              </p:cNvSpPr>
              <p:nvPr/>
            </p:nvSpPr>
            <p:spPr bwMode="auto">
              <a:xfrm>
                <a:off x="1882" y="276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>
                <a:off x="1975" y="2761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>
                <a:off x="2067" y="2761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 flipV="1">
                <a:off x="2160" y="2474"/>
                <a:ext cx="3" cy="2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 flipH="1">
                <a:off x="2253" y="2762"/>
                <a:ext cx="0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stealth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4"/>
            <p:cNvGrpSpPr>
              <a:grpSpLocks/>
            </p:cNvGrpSpPr>
            <p:nvPr/>
          </p:nvGrpSpPr>
          <p:grpSpPr bwMode="auto">
            <a:xfrm>
              <a:off x="1542" y="2454"/>
              <a:ext cx="834" cy="612"/>
              <a:chOff x="1542" y="2454"/>
              <a:chExt cx="834" cy="612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1542" y="2547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>
                <a:off x="1548" y="2637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1554" y="2718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1542" y="2454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1551" y="2895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>
                <a:off x="1551" y="2985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51"/>
              <p:cNvSpPr>
                <a:spLocks noChangeShapeType="1"/>
              </p:cNvSpPr>
              <p:nvPr/>
            </p:nvSpPr>
            <p:spPr bwMode="auto">
              <a:xfrm>
                <a:off x="1551" y="3066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52"/>
              <p:cNvSpPr>
                <a:spLocks noChangeShapeType="1"/>
              </p:cNvSpPr>
              <p:nvPr/>
            </p:nvSpPr>
            <p:spPr bwMode="auto">
              <a:xfrm>
                <a:off x="1545" y="2799"/>
                <a:ext cx="82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1675" y="2433"/>
              <a:ext cx="607" cy="572"/>
              <a:chOff x="1675" y="2433"/>
              <a:chExt cx="607" cy="572"/>
            </a:xfrm>
          </p:grpSpPr>
          <p:grpSp>
            <p:nvGrpSpPr>
              <p:cNvPr id="30" name="Group 54"/>
              <p:cNvGrpSpPr>
                <a:grpSpLocks/>
              </p:cNvGrpSpPr>
              <p:nvPr/>
            </p:nvGrpSpPr>
            <p:grpSpPr bwMode="auto">
              <a:xfrm>
                <a:off x="1773" y="2433"/>
                <a:ext cx="45" cy="40"/>
                <a:chOff x="1657" y="2267"/>
                <a:chExt cx="45" cy="40"/>
              </a:xfrm>
            </p:grpSpPr>
            <p:sp>
              <p:nvSpPr>
                <p:cNvPr id="49" name="Line 55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7"/>
              <p:cNvGrpSpPr>
                <a:grpSpLocks/>
              </p:cNvGrpSpPr>
              <p:nvPr/>
            </p:nvGrpSpPr>
            <p:grpSpPr bwMode="auto">
              <a:xfrm>
                <a:off x="1675" y="2433"/>
                <a:ext cx="45" cy="40"/>
                <a:chOff x="1657" y="2267"/>
                <a:chExt cx="45" cy="40"/>
              </a:xfrm>
            </p:grpSpPr>
            <p:sp>
              <p:nvSpPr>
                <p:cNvPr id="47" name="Line 58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60"/>
              <p:cNvGrpSpPr>
                <a:grpSpLocks/>
              </p:cNvGrpSpPr>
              <p:nvPr/>
            </p:nvGrpSpPr>
            <p:grpSpPr bwMode="auto">
              <a:xfrm>
                <a:off x="1861" y="2965"/>
                <a:ext cx="45" cy="40"/>
                <a:chOff x="1657" y="2267"/>
                <a:chExt cx="45" cy="40"/>
              </a:xfrm>
            </p:grpSpPr>
            <p:sp>
              <p:nvSpPr>
                <p:cNvPr id="45" name="Line 61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63"/>
              <p:cNvGrpSpPr>
                <a:grpSpLocks/>
              </p:cNvGrpSpPr>
              <p:nvPr/>
            </p:nvGrpSpPr>
            <p:grpSpPr bwMode="auto">
              <a:xfrm>
                <a:off x="1955" y="2881"/>
                <a:ext cx="45" cy="40"/>
                <a:chOff x="1657" y="2267"/>
                <a:chExt cx="45" cy="40"/>
              </a:xfrm>
            </p:grpSpPr>
            <p:sp>
              <p:nvSpPr>
                <p:cNvPr id="43" name="Line 64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66"/>
              <p:cNvGrpSpPr>
                <a:grpSpLocks/>
              </p:cNvGrpSpPr>
              <p:nvPr/>
            </p:nvGrpSpPr>
            <p:grpSpPr bwMode="auto">
              <a:xfrm>
                <a:off x="2055" y="2777"/>
                <a:ext cx="45" cy="40"/>
                <a:chOff x="1657" y="2267"/>
                <a:chExt cx="45" cy="40"/>
              </a:xfrm>
            </p:grpSpPr>
            <p:sp>
              <p:nvSpPr>
                <p:cNvPr id="41" name="Line 67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69"/>
              <p:cNvGrpSpPr>
                <a:grpSpLocks/>
              </p:cNvGrpSpPr>
              <p:nvPr/>
            </p:nvGrpSpPr>
            <p:grpSpPr bwMode="auto">
              <a:xfrm>
                <a:off x="2141" y="2433"/>
                <a:ext cx="45" cy="40"/>
                <a:chOff x="1657" y="2267"/>
                <a:chExt cx="45" cy="40"/>
              </a:xfrm>
            </p:grpSpPr>
            <p:sp>
              <p:nvSpPr>
                <p:cNvPr id="39" name="Line 70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72"/>
              <p:cNvGrpSpPr>
                <a:grpSpLocks/>
              </p:cNvGrpSpPr>
              <p:nvPr/>
            </p:nvGrpSpPr>
            <p:grpSpPr bwMode="auto">
              <a:xfrm>
                <a:off x="2237" y="2779"/>
                <a:ext cx="45" cy="40"/>
                <a:chOff x="1657" y="2267"/>
                <a:chExt cx="45" cy="40"/>
              </a:xfrm>
            </p:grpSpPr>
            <p:sp>
              <p:nvSpPr>
                <p:cNvPr id="37" name="Line 73"/>
                <p:cNvSpPr>
                  <a:spLocks noChangeShapeType="1"/>
                </p:cNvSpPr>
                <p:nvPr/>
              </p:nvSpPr>
              <p:spPr bwMode="auto">
                <a:xfrm>
                  <a:off x="1657" y="2267"/>
                  <a:ext cx="42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657" y="2267"/>
                  <a:ext cx="45" cy="40"/>
                </a:xfrm>
                <a:prstGeom prst="line">
                  <a:avLst/>
                </a:prstGeom>
                <a:noFill/>
                <a:ln w="15875">
                  <a:solidFill>
                    <a:srgbClr val="00006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Text Box 75"/>
            <p:cNvSpPr txBox="1">
              <a:spLocks noChangeArrowheads="1"/>
            </p:cNvSpPr>
            <p:nvPr/>
          </p:nvSpPr>
          <p:spPr bwMode="auto">
            <a:xfrm>
              <a:off x="2326" y="2403"/>
              <a:ext cx="224" cy="71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111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110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101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100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011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010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001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800">
                  <a:latin typeface="Arial" charset="0"/>
                </a:rPr>
                <a:t>000</a:t>
              </a:r>
            </a:p>
          </p:txBody>
        </p:sp>
      </p:grpSp>
      <p:sp>
        <p:nvSpPr>
          <p:cNvPr id="67" name="Line 16"/>
          <p:cNvSpPr>
            <a:spLocks noChangeShapeType="1"/>
          </p:cNvSpPr>
          <p:nvPr/>
        </p:nvSpPr>
        <p:spPr bwMode="auto">
          <a:xfrm flipH="1">
            <a:off x="1577975" y="5094288"/>
            <a:ext cx="1588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78"/>
          <p:cNvGrpSpPr>
            <a:grpSpLocks/>
          </p:cNvGrpSpPr>
          <p:nvPr/>
        </p:nvGrpSpPr>
        <p:grpSpPr bwMode="auto">
          <a:xfrm>
            <a:off x="838200" y="5791200"/>
            <a:ext cx="2208213" cy="820737"/>
            <a:chOff x="750" y="3803"/>
            <a:chExt cx="1391" cy="517"/>
          </a:xfrm>
        </p:grpSpPr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790" y="3803"/>
              <a:ext cx="9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/>
                <a:t>Digital Output</a:t>
              </a:r>
            </a:p>
            <a:p>
              <a:pPr eaLnBrk="0" hangingPunct="0"/>
              <a:r>
                <a:rPr lang="en-US" sz="1600" b="1" dirty="0"/>
                <a:t>Signal</a:t>
              </a:r>
            </a:p>
          </p:txBody>
        </p:sp>
        <p:sp>
          <p:nvSpPr>
            <p:cNvPr id="70" name="Text Box 76"/>
            <p:cNvSpPr txBox="1">
              <a:spLocks noChangeArrowheads="1"/>
            </p:cNvSpPr>
            <p:nvPr/>
          </p:nvSpPr>
          <p:spPr bwMode="auto">
            <a:xfrm>
              <a:off x="750" y="4158"/>
              <a:ext cx="1391" cy="16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Monotype Sorts" pitchFamily="2" charset="2"/>
                <a:buNone/>
              </a:pPr>
              <a:r>
                <a:rPr kumimoji="1" lang="en-US" sz="1200" b="1">
                  <a:latin typeface="Arial" charset="0"/>
                </a:rPr>
                <a:t>111 111 001 010 011 111 011</a:t>
              </a:r>
            </a:p>
          </p:txBody>
        </p:sp>
      </p:grpSp>
      <p:pic>
        <p:nvPicPr>
          <p:cNvPr id="71" name="PCM2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058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61308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CC3300"/>
                </a:solidFill>
                <a:latin typeface="Comic Sans MS" pitchFamily="66" charset="0"/>
              </a:rPr>
              <a:t>Quantization Example</a:t>
            </a:r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143000"/>
            <a:ext cx="3895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362200"/>
            <a:ext cx="3914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429000"/>
            <a:ext cx="5705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181600"/>
            <a:ext cx="5743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81750" y="1414463"/>
            <a:ext cx="1568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</a:rPr>
              <a:t>Analogue signal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381750" y="2451100"/>
            <a:ext cx="190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</a:rPr>
              <a:t>Sampling TIMING</a:t>
            </a:r>
            <a:r>
              <a:rPr lang="en-US" sz="1600" dirty="0"/>
              <a:t>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629400" y="3810000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</a:rPr>
              <a:t>Quantization levels. 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</a:rPr>
              <a:t>Quantized to 5-levels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705600" y="5562600"/>
            <a:ext cx="1938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>
                <a:solidFill>
                  <a:srgbClr val="0000FF"/>
                </a:solidFill>
              </a:rPr>
              <a:t>Quantization levels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</a:rPr>
              <a:t>Quantized 10-levels </a:t>
            </a:r>
          </a:p>
        </p:txBody>
      </p:sp>
      <p:pic>
        <p:nvPicPr>
          <p:cNvPr id="13" name="PCM3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 cstate="print"/>
          <a:stretch>
            <a:fillRect/>
          </a:stretch>
        </p:blipFill>
        <p:spPr>
          <a:xfrm>
            <a:off x="83820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9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250</TotalTime>
  <Words>325</Words>
  <Application>Microsoft Office PowerPoint</Application>
  <PresentationFormat>On-screen Show (4:3)</PresentationFormat>
  <Paragraphs>54</Paragraphs>
  <Slides>5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 Pulse Code Modulation</vt:lpstr>
      <vt:lpstr>Pulse Code Modulation</vt:lpstr>
      <vt:lpstr>Sampling, Quantizing, and Encoding</vt:lpstr>
      <vt:lpstr>Analog to Digital Conversion</vt:lpstr>
      <vt:lpstr>Quantization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Code Modulation</dc:title>
  <dc:creator>USER</dc:creator>
  <cp:lastModifiedBy>Fatima</cp:lastModifiedBy>
  <cp:revision>29</cp:revision>
  <dcterms:created xsi:type="dcterms:W3CDTF">2011-04-26T16:46:22Z</dcterms:created>
  <dcterms:modified xsi:type="dcterms:W3CDTF">2017-02-07T10:38:43Z</dcterms:modified>
</cp:coreProperties>
</file>