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699" cy="665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399"/>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8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7999"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899"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199" cy="1506299"/>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099"/>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8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rtl="0" algn="just">
              <a:spcBef>
                <a:spcPts val="0"/>
              </a:spcBef>
              <a:buNone/>
            </a:pPr>
            <a:r>
              <a:rPr lang="en"/>
              <a:t>Experimental evaluation of a DASH implementation</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lgn="l">
              <a:spcBef>
                <a:spcPts val="0"/>
              </a:spcBef>
              <a:buNone/>
            </a:pPr>
            <a:r>
              <a:rPr lang="en"/>
              <a:t>Arka Deb​ (A20386958), </a:t>
            </a:r>
          </a:p>
          <a:p>
            <a:pPr lvl="0" rtl="0" algn="l">
              <a:spcBef>
                <a:spcPts val="0"/>
              </a:spcBef>
              <a:buNone/>
            </a:pPr>
            <a:r>
              <a:rPr lang="en"/>
              <a:t>Noor Afshan Fathima​ (A20385838)​</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en"/>
              <a:t>Basic Network Diagram and Data Flow</a:t>
            </a:r>
          </a:p>
        </p:txBody>
      </p:sp>
      <p:pic>
        <p:nvPicPr>
          <p:cNvPr id="70" name="Shape 70"/>
          <p:cNvPicPr preferRelativeResize="0"/>
          <p:nvPr/>
        </p:nvPicPr>
        <p:blipFill>
          <a:blip r:embed="rId3">
            <a:alphaModFix/>
          </a:blip>
          <a:stretch>
            <a:fillRect/>
          </a:stretch>
        </p:blipFill>
        <p:spPr>
          <a:xfrm>
            <a:off x="254250" y="1259150"/>
            <a:ext cx="8501849" cy="359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idx="4294967295" type="body"/>
          </p:nvPr>
        </p:nvSpPr>
        <p:spPr>
          <a:xfrm>
            <a:off x="311700" y="565625"/>
            <a:ext cx="3853200" cy="524400"/>
          </a:xfrm>
          <a:prstGeom prst="rect">
            <a:avLst/>
          </a:prstGeom>
        </p:spPr>
        <p:txBody>
          <a:bodyPr anchorCtr="0" anchor="t" bIns="91425" lIns="91425" rIns="91425" tIns="91425">
            <a:noAutofit/>
          </a:bodyPr>
          <a:lstStyle/>
          <a:p>
            <a:pPr lvl="0">
              <a:spcBef>
                <a:spcPts val="0"/>
              </a:spcBef>
              <a:buNone/>
            </a:pPr>
            <a:r>
              <a:rPr lang="en" sz="2400">
                <a:solidFill>
                  <a:schemeClr val="accent5"/>
                </a:solidFill>
              </a:rPr>
              <a:t>Fundamental Problem</a:t>
            </a:r>
          </a:p>
        </p:txBody>
      </p:sp>
      <p:cxnSp>
        <p:nvCxnSpPr>
          <p:cNvPr id="76" name="Shape 76"/>
          <p:cNvCxnSpPr/>
          <p:nvPr/>
        </p:nvCxnSpPr>
        <p:spPr>
          <a:xfrm>
            <a:off x="418675" y="1811883"/>
            <a:ext cx="270900" cy="0"/>
          </a:xfrm>
          <a:prstGeom prst="straightConnector1">
            <a:avLst/>
          </a:prstGeom>
          <a:noFill/>
          <a:ln cap="flat" cmpd="sng" w="9525">
            <a:solidFill>
              <a:schemeClr val="lt2"/>
            </a:solidFill>
            <a:prstDash val="solid"/>
            <a:round/>
            <a:headEnd len="med" w="med" type="none"/>
            <a:tailEnd len="med" w="med" type="none"/>
          </a:ln>
        </p:spPr>
      </p:cxnSp>
      <p:sp>
        <p:nvSpPr>
          <p:cNvPr id="77" name="Shape 77"/>
          <p:cNvSpPr txBox="1"/>
          <p:nvPr>
            <p:ph idx="4294967295" type="body"/>
          </p:nvPr>
        </p:nvSpPr>
        <p:spPr>
          <a:xfrm>
            <a:off x="311700" y="1286755"/>
            <a:ext cx="3853200" cy="27531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How can you maintain seamless video and audio playback over a network that can not guarantee quality of service ?</a:t>
            </a:r>
          </a:p>
        </p:txBody>
      </p:sp>
      <p:sp>
        <p:nvSpPr>
          <p:cNvPr id="78" name="Shape 78"/>
          <p:cNvSpPr txBox="1"/>
          <p:nvPr>
            <p:ph idx="4294967295" type="body"/>
          </p:nvPr>
        </p:nvSpPr>
        <p:spPr>
          <a:xfrm>
            <a:off x="4905750" y="565618"/>
            <a:ext cx="3853200" cy="524400"/>
          </a:xfrm>
          <a:prstGeom prst="rect">
            <a:avLst/>
          </a:prstGeom>
        </p:spPr>
        <p:txBody>
          <a:bodyPr anchorCtr="0" anchor="t" bIns="91425" lIns="91425" rIns="91425" tIns="91425">
            <a:noAutofit/>
          </a:bodyPr>
          <a:lstStyle/>
          <a:p>
            <a:pPr lvl="0">
              <a:spcBef>
                <a:spcPts val="0"/>
              </a:spcBef>
              <a:buNone/>
            </a:pPr>
            <a:r>
              <a:rPr lang="en" sz="2400">
                <a:solidFill>
                  <a:schemeClr val="accent5"/>
                </a:solidFill>
              </a:rPr>
              <a:t>Solution</a:t>
            </a:r>
          </a:p>
        </p:txBody>
      </p:sp>
      <p:cxnSp>
        <p:nvCxnSpPr>
          <p:cNvPr id="79" name="Shape 79"/>
          <p:cNvCxnSpPr/>
          <p:nvPr/>
        </p:nvCxnSpPr>
        <p:spPr>
          <a:xfrm>
            <a:off x="5012725" y="1811883"/>
            <a:ext cx="270900" cy="0"/>
          </a:xfrm>
          <a:prstGeom prst="straightConnector1">
            <a:avLst/>
          </a:prstGeom>
          <a:noFill/>
          <a:ln cap="flat" cmpd="sng" w="9525">
            <a:solidFill>
              <a:schemeClr val="lt2"/>
            </a:solidFill>
            <a:prstDash val="solid"/>
            <a:round/>
            <a:headEnd len="med" w="med" type="none"/>
            <a:tailEnd len="med" w="med" type="none"/>
          </a:ln>
        </p:spPr>
      </p:cxnSp>
      <p:sp>
        <p:nvSpPr>
          <p:cNvPr id="80" name="Shape 80"/>
          <p:cNvSpPr txBox="1"/>
          <p:nvPr>
            <p:ph idx="4294967295" type="body"/>
          </p:nvPr>
        </p:nvSpPr>
        <p:spPr>
          <a:xfrm>
            <a:off x="4905750" y="1286755"/>
            <a:ext cx="3853200" cy="27531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A streaming algorithm that adjusts to the bandwidth available on the network.</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265500" y="1818600"/>
            <a:ext cx="4045199" cy="1506299"/>
          </a:xfrm>
          <a:prstGeom prst="rect">
            <a:avLst/>
          </a:prstGeom>
        </p:spPr>
        <p:txBody>
          <a:bodyPr anchorCtr="0" anchor="ctr" bIns="91425" lIns="91425" rIns="91425" tIns="91425">
            <a:noAutofit/>
          </a:bodyPr>
          <a:lstStyle/>
          <a:p>
            <a:pPr lvl="0">
              <a:spcBef>
                <a:spcPts val="0"/>
              </a:spcBef>
              <a:buNone/>
            </a:pPr>
            <a:r>
              <a:rPr lang="en"/>
              <a:t>Video Streaming Technologies</a:t>
            </a:r>
          </a:p>
        </p:txBody>
      </p:sp>
      <p:sp>
        <p:nvSpPr>
          <p:cNvPr id="86" name="Shape 86"/>
          <p:cNvSpPr txBox="1"/>
          <p:nvPr>
            <p:ph idx="2" type="body"/>
          </p:nvPr>
        </p:nvSpPr>
        <p:spPr>
          <a:xfrm>
            <a:off x="4939500" y="380125"/>
            <a:ext cx="3837000" cy="4039200"/>
          </a:xfrm>
          <a:prstGeom prst="rect">
            <a:avLst/>
          </a:prstGeom>
        </p:spPr>
        <p:txBody>
          <a:bodyPr anchorCtr="0" anchor="ctr" bIns="91425" lIns="91425" rIns="91425" tIns="91425">
            <a:noAutofit/>
          </a:bodyPr>
          <a:lstStyle/>
          <a:p>
            <a:pPr indent="-228600" lvl="0" marL="457200">
              <a:spcBef>
                <a:spcPts val="0"/>
              </a:spcBef>
              <a:buChar char="●"/>
            </a:pPr>
            <a:r>
              <a:rPr lang="en"/>
              <a:t>Adobe Flash progressive download</a:t>
            </a:r>
          </a:p>
          <a:p>
            <a:pPr indent="-228600" lvl="0" marL="457200">
              <a:spcBef>
                <a:spcPts val="0"/>
              </a:spcBef>
              <a:buChar char="●"/>
            </a:pPr>
            <a:r>
              <a:rPr lang="en"/>
              <a:t>Apple HTTP Live Streaming</a:t>
            </a:r>
          </a:p>
          <a:p>
            <a:pPr indent="-228600" lvl="0" marL="457200">
              <a:spcBef>
                <a:spcPts val="0"/>
              </a:spcBef>
              <a:buChar char="●"/>
            </a:pPr>
            <a:r>
              <a:rPr lang="en"/>
              <a:t>Microsoft Smooth Streaming (Netflix)</a:t>
            </a:r>
          </a:p>
          <a:p>
            <a:pPr indent="-228600" lvl="0" marL="457200">
              <a:spcBef>
                <a:spcPts val="0"/>
              </a:spcBef>
              <a:buChar char="●"/>
            </a:pPr>
            <a:r>
              <a:rPr lang="en"/>
              <a:t>Adobe HTTP Dynamic Streaming </a:t>
            </a:r>
          </a:p>
          <a:p>
            <a:pPr indent="-228600" lvl="0" marL="457200" rtl="0">
              <a:spcBef>
                <a:spcPts val="0"/>
              </a:spcBef>
              <a:buChar char="●"/>
            </a:pPr>
            <a:r>
              <a:rPr lang="en"/>
              <a:t>DASH – Dynamic Adaptive Streaming over HTTP (MPEG-DASH)</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4294967295" type="title"/>
          </p:nvPr>
        </p:nvSpPr>
        <p:spPr>
          <a:xfrm>
            <a:off x="53275" y="202975"/>
            <a:ext cx="8215800" cy="604800"/>
          </a:xfrm>
          <a:prstGeom prst="rect">
            <a:avLst/>
          </a:prstGeom>
        </p:spPr>
        <p:txBody>
          <a:bodyPr anchorCtr="0" anchor="ctr" bIns="91425" lIns="91425" rIns="91425" tIns="91425">
            <a:noAutofit/>
          </a:bodyPr>
          <a:lstStyle/>
          <a:p>
            <a:pPr lvl="0" rtl="0">
              <a:spcBef>
                <a:spcPts val="0"/>
              </a:spcBef>
              <a:buNone/>
            </a:pPr>
            <a:r>
              <a:rPr lang="en"/>
              <a:t>Adaptive Bitrate Algorithm</a:t>
            </a:r>
          </a:p>
        </p:txBody>
      </p:sp>
      <p:sp>
        <p:nvSpPr>
          <p:cNvPr id="92" name="Shape 92"/>
          <p:cNvSpPr txBox="1"/>
          <p:nvPr/>
        </p:nvSpPr>
        <p:spPr>
          <a:xfrm>
            <a:off x="0" y="807775"/>
            <a:ext cx="9144000" cy="4203900"/>
          </a:xfrm>
          <a:prstGeom prst="rect">
            <a:avLst/>
          </a:prstGeom>
          <a:noFill/>
          <a:ln>
            <a:noFill/>
          </a:ln>
        </p:spPr>
        <p:txBody>
          <a:bodyPr anchorCtr="0" anchor="ctr" bIns="91425" lIns="91425" rIns="91425" tIns="91425">
            <a:noAutofit/>
          </a:bodyPr>
          <a:lstStyle/>
          <a:p>
            <a:pPr lvl="0">
              <a:spcBef>
                <a:spcPts val="0"/>
              </a:spcBef>
              <a:buNone/>
            </a:pPr>
            <a:r>
              <a:rPr lang="en" sz="1800">
                <a:solidFill>
                  <a:srgbClr val="FFFFFF"/>
                </a:solidFill>
                <a:latin typeface="Times New Roman"/>
                <a:ea typeface="Times New Roman"/>
                <a:cs typeface="Times New Roman"/>
                <a:sym typeface="Times New Roman"/>
              </a:rPr>
              <a:t>A video streaming system should dynamically adapt to the network conditions and playback device CPU load then automatically select the highest possible resolution the network can support. The general concept is called “adaptive bitrate streaming” (ABR).</a:t>
            </a:r>
          </a:p>
          <a:p>
            <a:pPr lvl="0">
              <a:spcBef>
                <a:spcPts val="0"/>
              </a:spcBef>
              <a:buNone/>
            </a:pPr>
            <a:r>
              <a:t/>
            </a:r>
            <a:endParaRPr sz="1800">
              <a:solidFill>
                <a:srgbClr val="FFFFFF"/>
              </a:solidFill>
              <a:latin typeface="Times New Roman"/>
              <a:ea typeface="Times New Roman"/>
              <a:cs typeface="Times New Roman"/>
              <a:sym typeface="Times New Roman"/>
            </a:endParaRPr>
          </a:p>
          <a:p>
            <a:pPr lvl="0" rtl="0">
              <a:spcBef>
                <a:spcPts val="0"/>
              </a:spcBef>
              <a:buNone/>
            </a:pPr>
            <a:r>
              <a:rPr lang="en" sz="1800">
                <a:solidFill>
                  <a:srgbClr val="FFFFFF"/>
                </a:solidFill>
                <a:latin typeface="Times New Roman"/>
                <a:ea typeface="Times New Roman"/>
                <a:cs typeface="Times New Roman"/>
                <a:sym typeface="Times New Roman"/>
              </a:rPr>
              <a:t>ABR follows this simple algorithm:</a:t>
            </a:r>
          </a:p>
          <a:p>
            <a:pPr lvl="0" rtl="0">
              <a:spcBef>
                <a:spcPts val="0"/>
              </a:spcBef>
              <a:buNone/>
            </a:pPr>
            <a:r>
              <a:t/>
            </a:r>
            <a:endParaRPr sz="1800">
              <a:solidFill>
                <a:srgbClr val="FFFFFF"/>
              </a:solidFill>
              <a:latin typeface="Times New Roman"/>
              <a:ea typeface="Times New Roman"/>
              <a:cs typeface="Times New Roman"/>
              <a:sym typeface="Times New Roman"/>
            </a:endParaRPr>
          </a:p>
          <a:p>
            <a:pPr indent="-342900" lvl="0" marL="457200" rtl="0">
              <a:spcBef>
                <a:spcPts val="0"/>
              </a:spcBef>
              <a:buClr>
                <a:srgbClr val="FFFFFF"/>
              </a:buClr>
              <a:buSzPct val="100000"/>
              <a:buFont typeface="Times New Roman"/>
              <a:buChar char="●"/>
            </a:pPr>
            <a:r>
              <a:rPr lang="en" sz="1800">
                <a:solidFill>
                  <a:srgbClr val="FFFFFF"/>
                </a:solidFill>
                <a:latin typeface="Times New Roman"/>
                <a:ea typeface="Times New Roman"/>
                <a:cs typeface="Times New Roman"/>
                <a:sym typeface="Times New Roman"/>
              </a:rPr>
              <a:t>Encode the media at various resolutions, color depth, frame rate. The result is multiple data sets with different sizes which in turn will require different network bandwidths for streaming for playback.</a:t>
            </a:r>
          </a:p>
          <a:p>
            <a:pPr indent="-342900" lvl="0" marL="457200" rtl="0">
              <a:spcBef>
                <a:spcPts val="0"/>
              </a:spcBef>
              <a:buClr>
                <a:srgbClr val="FFFFFF"/>
              </a:buClr>
              <a:buSzPct val="100000"/>
              <a:buFont typeface="Times New Roman"/>
              <a:buChar char="●"/>
            </a:pPr>
            <a:r>
              <a:rPr lang="en" sz="1800">
                <a:solidFill>
                  <a:srgbClr val="FFFFFF"/>
                </a:solidFill>
                <a:latin typeface="Times New Roman"/>
                <a:ea typeface="Times New Roman"/>
                <a:cs typeface="Times New Roman"/>
                <a:sym typeface="Times New Roman"/>
              </a:rPr>
              <a:t>As the media is played, the client monitors the playback.  If the playback stalls, use a lower bitrate encoding.</a:t>
            </a:r>
          </a:p>
          <a:p>
            <a:pPr indent="-342900" lvl="0" marL="457200" rtl="0">
              <a:spcBef>
                <a:spcPts val="0"/>
              </a:spcBef>
              <a:buClr>
                <a:srgbClr val="FFFFFF"/>
              </a:buClr>
              <a:buSzPct val="100000"/>
              <a:buFont typeface="Times New Roman"/>
              <a:buChar char="●"/>
            </a:pPr>
            <a:r>
              <a:rPr lang="en" sz="1800">
                <a:solidFill>
                  <a:srgbClr val="FFFFFF"/>
                </a:solidFill>
                <a:latin typeface="Times New Roman"/>
                <a:ea typeface="Times New Roman"/>
                <a:cs typeface="Times New Roman"/>
                <a:sym typeface="Times New Roman"/>
              </a:rPr>
              <a:t>If the playback is not stalling and there is bandwidth available such that the player can use a higher bitrate encoding, switch to the higher bitrate encoding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4294967295" type="title"/>
          </p:nvPr>
        </p:nvSpPr>
        <p:spPr>
          <a:xfrm>
            <a:off x="53275" y="202975"/>
            <a:ext cx="8215800" cy="604800"/>
          </a:xfrm>
          <a:prstGeom prst="rect">
            <a:avLst/>
          </a:prstGeom>
        </p:spPr>
        <p:txBody>
          <a:bodyPr anchorCtr="0" anchor="ctr" bIns="91425" lIns="91425" rIns="91425" tIns="91425">
            <a:noAutofit/>
          </a:bodyPr>
          <a:lstStyle/>
          <a:p>
            <a:pPr lvl="0" rtl="0">
              <a:spcBef>
                <a:spcPts val="0"/>
              </a:spcBef>
              <a:buNone/>
            </a:pPr>
            <a:r>
              <a:rPr lang="en"/>
              <a:t>DASH in a Nutshell</a:t>
            </a:r>
          </a:p>
        </p:txBody>
      </p:sp>
      <p:sp>
        <p:nvSpPr>
          <p:cNvPr id="98" name="Shape 98"/>
          <p:cNvSpPr txBox="1"/>
          <p:nvPr/>
        </p:nvSpPr>
        <p:spPr>
          <a:xfrm>
            <a:off x="0" y="890900"/>
            <a:ext cx="9144000" cy="3112200"/>
          </a:xfrm>
          <a:prstGeom prst="rect">
            <a:avLst/>
          </a:prstGeom>
          <a:noFill/>
          <a:ln>
            <a:noFill/>
          </a:ln>
        </p:spPr>
        <p:txBody>
          <a:bodyPr anchorCtr="0" anchor="ctr" bIns="91425" lIns="91425" rIns="91425" tIns="91425">
            <a:noAutofit/>
          </a:bodyPr>
          <a:lstStyle/>
          <a:p>
            <a:pPr lvl="0" rtl="0" algn="just">
              <a:spcBef>
                <a:spcPts val="0"/>
              </a:spcBef>
              <a:buNone/>
            </a:pPr>
            <a:r>
              <a:t/>
            </a:r>
            <a:endParaRPr b="1" sz="1800" u="sng">
              <a:solidFill>
                <a:srgbClr val="FFFFFF"/>
              </a:solidFill>
            </a:endParaRPr>
          </a:p>
          <a:p>
            <a:pPr indent="-342900" lvl="0" marL="457200" rtl="0" algn="just">
              <a:spcBef>
                <a:spcPts val="0"/>
              </a:spcBef>
              <a:buClr>
                <a:srgbClr val="FFFFFF"/>
              </a:buClr>
              <a:buSzPct val="100000"/>
              <a:buChar char="●"/>
            </a:pPr>
            <a:r>
              <a:rPr b="1" lang="en" sz="1800" u="sng">
                <a:solidFill>
                  <a:srgbClr val="FFFFFF"/>
                </a:solidFill>
              </a:rPr>
              <a:t>What</a:t>
            </a:r>
            <a:r>
              <a:rPr lang="en" sz="1800">
                <a:solidFill>
                  <a:srgbClr val="FFFFFF"/>
                </a:solidFill>
              </a:rPr>
              <a:t>: Video streaming solution where small pieces of video streams/files are requested with HTTP	and spliced together by the client. Client entirely controls the delivery. </a:t>
            </a:r>
          </a:p>
          <a:p>
            <a:pPr lvl="0" rtl="0" algn="just">
              <a:spcBef>
                <a:spcPts val="0"/>
              </a:spcBef>
              <a:buNone/>
            </a:pPr>
            <a:r>
              <a:t/>
            </a:r>
            <a:endParaRPr sz="1800">
              <a:solidFill>
                <a:srgbClr val="FFFFFF"/>
              </a:solidFill>
            </a:endParaRPr>
          </a:p>
          <a:p>
            <a:pPr indent="-342900" lvl="0" marL="457200" rtl="0" algn="just">
              <a:spcBef>
                <a:spcPts val="0"/>
              </a:spcBef>
              <a:buClr>
                <a:srgbClr val="FFFFFF"/>
              </a:buClr>
              <a:buSzPct val="100000"/>
              <a:buChar char="●"/>
            </a:pPr>
            <a:r>
              <a:rPr b="1" lang="en" sz="1800" u="sng">
                <a:solidFill>
                  <a:srgbClr val="FFFFFF"/>
                </a:solidFill>
              </a:rPr>
              <a:t>Why</a:t>
            </a:r>
            <a:r>
              <a:rPr lang="en" sz="1800">
                <a:solidFill>
                  <a:srgbClr val="FFFFFF"/>
                </a:solidFill>
              </a:rPr>
              <a:t>: Reuse widely deployed standard HTTP servers/caches for scalable delivery, e.g.	 existing Internet	CDNs; traverse NAT/Firewalls; simple rate adaptation; fixed-mobile convergence;	convergence of services, etc.</a:t>
            </a:r>
          </a:p>
          <a:p>
            <a:pPr lvl="0" rtl="0" algn="just">
              <a:spcBef>
                <a:spcPts val="0"/>
              </a:spcBef>
              <a:buNone/>
            </a:pPr>
            <a:r>
              <a:rPr lang="en" sz="1800">
                <a:solidFill>
                  <a:srgbClr val="FFFFFF"/>
                </a:solidFill>
              </a:rPr>
              <a:t>	</a:t>
            </a:r>
          </a:p>
          <a:p>
            <a:pPr indent="-342900" lvl="0" marL="457200" rtl="0" algn="just">
              <a:spcBef>
                <a:spcPts val="0"/>
              </a:spcBef>
              <a:buClr>
                <a:srgbClr val="FFFFFF"/>
              </a:buClr>
              <a:buSzPct val="100000"/>
              <a:buChar char="●"/>
            </a:pPr>
            <a:r>
              <a:rPr lang="en" sz="1800">
                <a:solidFill>
                  <a:srgbClr val="FFFFFF"/>
                </a:solidFill>
              </a:rPr>
              <a:t> </a:t>
            </a:r>
            <a:r>
              <a:rPr b="1" lang="en" sz="1800" u="sng">
                <a:solidFill>
                  <a:srgbClr val="FFFFFF"/>
                </a:solidFill>
              </a:rPr>
              <a:t>Use case</a:t>
            </a:r>
            <a:r>
              <a:rPr lang="en" sz="1800">
                <a:solidFill>
                  <a:srgbClr val="FFFFFF"/>
                </a:solidFill>
              </a:rPr>
              <a:t>: Accessing	OTT video streaming services over any	access network to any device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descr="Screenshot from 2017-04-03 21:54:14.png" id="103" name="Shape 103"/>
          <p:cNvPicPr preferRelativeResize="0"/>
          <p:nvPr/>
        </p:nvPicPr>
        <p:blipFill>
          <a:blip r:embed="rId3">
            <a:alphaModFix/>
          </a:blip>
          <a:stretch>
            <a:fillRect/>
          </a:stretch>
        </p:blipFill>
        <p:spPr>
          <a:xfrm>
            <a:off x="1170874" y="1251749"/>
            <a:ext cx="6802249" cy="3755700"/>
          </a:xfrm>
          <a:prstGeom prst="rect">
            <a:avLst/>
          </a:prstGeom>
          <a:noFill/>
          <a:ln>
            <a:noFill/>
          </a:ln>
        </p:spPr>
      </p:pic>
      <p:sp>
        <p:nvSpPr>
          <p:cNvPr id="104" name="Shape 104"/>
          <p:cNvSpPr txBox="1"/>
          <p:nvPr/>
        </p:nvSpPr>
        <p:spPr>
          <a:xfrm>
            <a:off x="439525" y="128050"/>
            <a:ext cx="8704500" cy="1012200"/>
          </a:xfrm>
          <a:prstGeom prst="rect">
            <a:avLst/>
          </a:prstGeom>
          <a:noFill/>
          <a:ln>
            <a:noFill/>
          </a:ln>
        </p:spPr>
        <p:txBody>
          <a:bodyPr anchorCtr="0" anchor="t" bIns="91425" lIns="91425" rIns="91425" tIns="91425">
            <a:noAutofit/>
          </a:bodyPr>
          <a:lstStyle/>
          <a:p>
            <a:pPr lvl="0" algn="ctr">
              <a:spcBef>
                <a:spcPts val="0"/>
              </a:spcBef>
              <a:buNone/>
            </a:pPr>
            <a:r>
              <a:rPr lang="en" sz="3000">
                <a:solidFill>
                  <a:srgbClr val="FFFFFF"/>
                </a:solidFill>
                <a:latin typeface="Roboto Slab"/>
                <a:ea typeface="Roboto Slab"/>
                <a:cs typeface="Roboto Slab"/>
                <a:sym typeface="Roboto Slab"/>
              </a:rPr>
              <a:t>Website on which we are planning to implement DASH</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