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d920185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d920185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dd92018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d92018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15bc174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5bc174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15bc174f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5bc174f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15bc174f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5bc174f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dd92018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d92018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d920185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d92018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bc174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bc174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15bc174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5bc174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15bc174f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5bc174f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dd92018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d92018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bc174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bc174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1dd92018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d92018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dd92018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d92018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15bc174f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bc174f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15bc174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5bc174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5bc174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5bc174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15bc174f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5bc174f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15bc174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5bc174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15bc174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5bc174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15bc174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5bc174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23.png"/><Relationship Id="rId5" Type="http://schemas.openxmlformats.org/officeDocument/2006/relationships/image" Target="../media/image2.jpg"/><Relationship Id="rId6" Type="http://schemas.openxmlformats.org/officeDocument/2006/relationships/image" Target="../media/image1.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55675"/>
            <a:ext cx="5783400" cy="1890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Experimental evaluation of a DASH implementation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Arka Deb​ (A20386958), </a:t>
            </a:r>
            <a:endParaRPr/>
          </a:p>
          <a:p>
            <a:pPr indent="0" lvl="0" marL="0" rtl="0" algn="l">
              <a:spcBef>
                <a:spcPts val="0"/>
              </a:spcBef>
              <a:spcAft>
                <a:spcPts val="0"/>
              </a:spcAft>
              <a:buNone/>
            </a:pPr>
            <a:r>
              <a:rPr lang="en"/>
              <a:t>Noor Afshan Fathima​ (A20385838)​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1788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MODEL</a:t>
            </a:r>
            <a:endParaRPr/>
          </a:p>
        </p:txBody>
      </p:sp>
      <p:sp>
        <p:nvSpPr>
          <p:cNvPr id="125" name="Google Shape;125;p22"/>
          <p:cNvSpPr txBox="1"/>
          <p:nvPr>
            <p:ph idx="1" type="body"/>
          </p:nvPr>
        </p:nvSpPr>
        <p:spPr>
          <a:xfrm>
            <a:off x="387900" y="8649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Media content encoded in different versions eg. different bitrates, resolutions, etc.</a:t>
            </a:r>
            <a:endParaRPr/>
          </a:p>
          <a:p>
            <a:pPr indent="-342900" lvl="0" marL="457200" rtl="0" algn="l">
              <a:spcBef>
                <a:spcPts val="0"/>
              </a:spcBef>
              <a:spcAft>
                <a:spcPts val="0"/>
              </a:spcAft>
              <a:buSzPts val="1800"/>
              <a:buChar char="●"/>
            </a:pPr>
            <a:r>
              <a:rPr lang="en"/>
              <a:t>Each version chopped into </a:t>
            </a:r>
            <a:r>
              <a:rPr i="1" lang="en"/>
              <a:t>segments.</a:t>
            </a:r>
            <a:endParaRPr i="1"/>
          </a:p>
          <a:p>
            <a:pPr indent="-342900" lvl="0" marL="457200" rtl="0" algn="l">
              <a:spcBef>
                <a:spcPts val="0"/>
              </a:spcBef>
              <a:spcAft>
                <a:spcPts val="0"/>
              </a:spcAft>
              <a:buSzPts val="1800"/>
              <a:buChar char="●"/>
            </a:pPr>
            <a:r>
              <a:rPr lang="en"/>
              <a:t>Each Segment individually accessed by the client via HTTP-GET request.</a:t>
            </a:r>
            <a:endParaRPr/>
          </a:p>
          <a:p>
            <a:pPr indent="-342900" lvl="0" marL="457200" rtl="0" algn="l">
              <a:spcBef>
                <a:spcPts val="0"/>
              </a:spcBef>
              <a:spcAft>
                <a:spcPts val="0"/>
              </a:spcAft>
              <a:buSzPts val="1800"/>
              <a:buChar char="●"/>
            </a:pPr>
            <a:r>
              <a:rPr lang="en"/>
              <a:t>Each Segment available in different Representation e.g. different quality level, spatial resolution, etc.</a:t>
            </a:r>
            <a:endParaRPr/>
          </a:p>
          <a:p>
            <a:pPr indent="-342900" lvl="0" marL="457200" rtl="0" algn="l">
              <a:spcBef>
                <a:spcPts val="0"/>
              </a:spcBef>
              <a:spcAft>
                <a:spcPts val="0"/>
              </a:spcAft>
              <a:buSzPts val="1800"/>
              <a:buChar char="●"/>
            </a:pPr>
            <a:r>
              <a:rPr lang="en"/>
              <a:t>Set of representations obtained by downloading MPD (Media Presentation Description).</a:t>
            </a:r>
            <a:endParaRPr/>
          </a:p>
          <a:p>
            <a:pPr indent="-342900" lvl="0" marL="457200" rtl="0" algn="l">
              <a:spcBef>
                <a:spcPts val="0"/>
              </a:spcBef>
              <a:spcAft>
                <a:spcPts val="0"/>
              </a:spcAft>
              <a:buSzPts val="1800"/>
              <a:buChar char="●"/>
            </a:pPr>
            <a:r>
              <a:rPr lang="en"/>
              <a:t>After download it is decoded and presented to user.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93800" y="277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 Presentation Description</a:t>
            </a:r>
            <a:endParaRPr/>
          </a:p>
        </p:txBody>
      </p:sp>
      <p:pic>
        <p:nvPicPr>
          <p:cNvPr descr="2.png" id="131" name="Google Shape;131;p23"/>
          <p:cNvPicPr preferRelativeResize="0"/>
          <p:nvPr/>
        </p:nvPicPr>
        <p:blipFill>
          <a:blip r:embed="rId3">
            <a:alphaModFix/>
          </a:blip>
          <a:stretch>
            <a:fillRect/>
          </a:stretch>
        </p:blipFill>
        <p:spPr>
          <a:xfrm>
            <a:off x="1444319" y="963900"/>
            <a:ext cx="6255368" cy="392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52200" y="194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DASH-JS Architecture</a:t>
            </a:r>
            <a:endParaRPr/>
          </a:p>
        </p:txBody>
      </p:sp>
      <p:pic>
        <p:nvPicPr>
          <p:cNvPr descr="Screenshot from 2017-04-22 12:59:53.png" id="137" name="Google Shape;137;p24"/>
          <p:cNvPicPr preferRelativeResize="0"/>
          <p:nvPr/>
        </p:nvPicPr>
        <p:blipFill>
          <a:blip r:embed="rId3">
            <a:alphaModFix/>
          </a:blip>
          <a:stretch>
            <a:fillRect/>
          </a:stretch>
        </p:blipFill>
        <p:spPr>
          <a:xfrm>
            <a:off x="1946163" y="880725"/>
            <a:ext cx="4780279" cy="398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x264</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x264 is an implementation of MPEG4 Part 10, also known as AVC or H264. x264 command (re-) encodes the video in H.264/AVC with the properties we will need.</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x264 provides a command line interface as well as an API.</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We first experimented with x264 for (re-) encoding a raw mp4.</a:t>
            </a:r>
            <a:endParaRPr>
              <a:solidFill>
                <a:srgbClr val="FFFFFF"/>
              </a:solidFill>
              <a:latin typeface="Roboto Slab"/>
              <a:ea typeface="Roboto Slab"/>
              <a:cs typeface="Roboto Slab"/>
              <a:sym typeface="Roboto Slab"/>
            </a:endParaRPr>
          </a:p>
        </p:txBody>
      </p:sp>
      <p:pic>
        <p:nvPicPr>
          <p:cNvPr descr="Selection_027.png" id="144" name="Google Shape;144;p25"/>
          <p:cNvPicPr preferRelativeResize="0"/>
          <p:nvPr/>
        </p:nvPicPr>
        <p:blipFill>
          <a:blip r:embed="rId3">
            <a:alphaModFix/>
          </a:blip>
          <a:stretch>
            <a:fillRect/>
          </a:stretch>
        </p:blipFill>
        <p:spPr>
          <a:xfrm>
            <a:off x="387900" y="3626975"/>
            <a:ext cx="8368200" cy="81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1411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ffmpeg</a:t>
            </a:r>
            <a:endParaRPr/>
          </a:p>
        </p:txBody>
      </p:sp>
      <p:sp>
        <p:nvSpPr>
          <p:cNvPr id="150" name="Google Shape;150;p26"/>
          <p:cNvSpPr txBox="1"/>
          <p:nvPr>
            <p:ph idx="1" type="body"/>
          </p:nvPr>
        </p:nvSpPr>
        <p:spPr>
          <a:xfrm>
            <a:off x="0" y="827225"/>
            <a:ext cx="9144000" cy="43164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sz="1400">
                <a:solidFill>
                  <a:srgbClr val="FFFFFF"/>
                </a:solidFill>
                <a:latin typeface="Times New Roman"/>
                <a:ea typeface="Times New Roman"/>
                <a:cs typeface="Times New Roman"/>
                <a:sym typeface="Times New Roman"/>
              </a:rPr>
              <a:t>It is a very fast video and audio converter. It is used to encode video and pack it to different containers(MP4, MOV, AVI, WMV). It is also more than this. ffmpeg can be seen as a set of libraries allowing you to virtually read any media container using any codec (video or audio).</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descr="Screenshot from 2017-04-25 05:36:08.png" id="151" name="Google Shape;151;p26"/>
          <p:cNvPicPr preferRelativeResize="0"/>
          <p:nvPr/>
        </p:nvPicPr>
        <p:blipFill>
          <a:blip r:embed="rId3">
            <a:alphaModFix/>
          </a:blip>
          <a:stretch>
            <a:fillRect/>
          </a:stretch>
        </p:blipFill>
        <p:spPr>
          <a:xfrm>
            <a:off x="76338" y="2590125"/>
            <a:ext cx="6924675" cy="790575"/>
          </a:xfrm>
          <a:prstGeom prst="rect">
            <a:avLst/>
          </a:prstGeom>
          <a:noFill/>
          <a:ln>
            <a:noFill/>
          </a:ln>
        </p:spPr>
      </p:pic>
      <p:pic>
        <p:nvPicPr>
          <p:cNvPr descr="Screenshot from 2017-04-25 05:37:03.png" id="152" name="Google Shape;152;p26"/>
          <p:cNvPicPr preferRelativeResize="0"/>
          <p:nvPr/>
        </p:nvPicPr>
        <p:blipFill>
          <a:blip r:embed="rId4">
            <a:alphaModFix/>
          </a:blip>
          <a:stretch>
            <a:fillRect/>
          </a:stretch>
        </p:blipFill>
        <p:spPr>
          <a:xfrm>
            <a:off x="95388" y="1766800"/>
            <a:ext cx="6886575" cy="781050"/>
          </a:xfrm>
          <a:prstGeom prst="rect">
            <a:avLst/>
          </a:prstGeom>
          <a:noFill/>
          <a:ln>
            <a:noFill/>
          </a:ln>
        </p:spPr>
      </p:pic>
      <p:pic>
        <p:nvPicPr>
          <p:cNvPr descr="Screenshot from 2017-04-25 05:39:38.png" id="153" name="Google Shape;153;p26"/>
          <p:cNvPicPr preferRelativeResize="0"/>
          <p:nvPr/>
        </p:nvPicPr>
        <p:blipFill>
          <a:blip r:embed="rId5">
            <a:alphaModFix/>
          </a:blip>
          <a:stretch>
            <a:fillRect/>
          </a:stretch>
        </p:blipFill>
        <p:spPr>
          <a:xfrm>
            <a:off x="95400" y="3422963"/>
            <a:ext cx="7029450" cy="733425"/>
          </a:xfrm>
          <a:prstGeom prst="rect">
            <a:avLst/>
          </a:prstGeom>
          <a:noFill/>
          <a:ln>
            <a:noFill/>
          </a:ln>
        </p:spPr>
      </p:pic>
      <p:pic>
        <p:nvPicPr>
          <p:cNvPr descr="Screenshot from 2017-04-25 05:40:56.png" id="154" name="Google Shape;154;p26"/>
          <p:cNvPicPr preferRelativeResize="0"/>
          <p:nvPr/>
        </p:nvPicPr>
        <p:blipFill>
          <a:blip r:embed="rId6">
            <a:alphaModFix/>
          </a:blip>
          <a:stretch>
            <a:fillRect/>
          </a:stretch>
        </p:blipFill>
        <p:spPr>
          <a:xfrm>
            <a:off x="100163" y="4198663"/>
            <a:ext cx="6877050"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GPAC’s MP4Box</a:t>
            </a:r>
            <a:endParaRPr/>
          </a:p>
        </p:txBody>
      </p:sp>
      <p:sp>
        <p:nvSpPr>
          <p:cNvPr id="160" name="Google Shape;160;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Multimedia packager available in GPAC.</a:t>
            </a:r>
            <a:endParaRPr/>
          </a:p>
          <a:p>
            <a:pPr indent="-342900" lvl="0" marL="457200" rtl="0" algn="l">
              <a:spcBef>
                <a:spcPts val="0"/>
              </a:spcBef>
              <a:spcAft>
                <a:spcPts val="0"/>
              </a:spcAft>
              <a:buSzPts val="1800"/>
              <a:buChar char="●"/>
            </a:pPr>
            <a:r>
              <a:rPr lang="en"/>
              <a:t>Used for interleaving, fragmentation and segmentation of video files.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Selection_029.png" id="161" name="Google Shape;161;p27"/>
          <p:cNvPicPr preferRelativeResize="0"/>
          <p:nvPr/>
        </p:nvPicPr>
        <p:blipFill>
          <a:blip r:embed="rId3">
            <a:alphaModFix/>
          </a:blip>
          <a:stretch>
            <a:fillRect/>
          </a:stretch>
        </p:blipFill>
        <p:spPr>
          <a:xfrm>
            <a:off x="279200" y="2351525"/>
            <a:ext cx="8585600" cy="85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Snippet of generated MPD</a:t>
            </a:r>
            <a:endParaRPr/>
          </a:p>
        </p:txBody>
      </p:sp>
      <p:pic>
        <p:nvPicPr>
          <p:cNvPr descr="Screenshot from 2017-04-24 13:20:47.png" id="167" name="Google Shape;167;p28"/>
          <p:cNvPicPr preferRelativeResize="0"/>
          <p:nvPr/>
        </p:nvPicPr>
        <p:blipFill>
          <a:blip r:embed="rId3">
            <a:alphaModFix/>
          </a:blip>
          <a:stretch>
            <a:fillRect/>
          </a:stretch>
        </p:blipFill>
        <p:spPr>
          <a:xfrm>
            <a:off x="2176525" y="686100"/>
            <a:ext cx="4895074" cy="437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MPD Validation</a:t>
            </a:r>
            <a:endParaRPr/>
          </a:p>
        </p:txBody>
      </p:sp>
      <p:pic>
        <p:nvPicPr>
          <p:cNvPr descr="Screenshot from 2017-04-24 21:04:47.png" id="173" name="Google Shape;173;p29"/>
          <p:cNvPicPr preferRelativeResize="0"/>
          <p:nvPr/>
        </p:nvPicPr>
        <p:blipFill>
          <a:blip r:embed="rId3">
            <a:alphaModFix/>
          </a:blip>
          <a:stretch>
            <a:fillRect/>
          </a:stretch>
        </p:blipFill>
        <p:spPr>
          <a:xfrm>
            <a:off x="3190200" y="686100"/>
            <a:ext cx="2647650" cy="445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1323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MPEG-DASH player in website </a:t>
            </a:r>
            <a:endParaRPr/>
          </a:p>
        </p:txBody>
      </p:sp>
      <p:pic>
        <p:nvPicPr>
          <p:cNvPr descr="Selection_025.png" id="179" name="Google Shape;179;p30"/>
          <p:cNvPicPr preferRelativeResize="0"/>
          <p:nvPr/>
        </p:nvPicPr>
        <p:blipFill>
          <a:blip r:embed="rId3">
            <a:alphaModFix/>
          </a:blip>
          <a:stretch>
            <a:fillRect/>
          </a:stretch>
        </p:blipFill>
        <p:spPr>
          <a:xfrm>
            <a:off x="2080138" y="818400"/>
            <a:ext cx="4983724" cy="423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DASH-JS Client Implementation</a:t>
            </a:r>
            <a:endParaRPr/>
          </a:p>
        </p:txBody>
      </p:sp>
      <p:pic>
        <p:nvPicPr>
          <p:cNvPr descr="Selection_031.png" id="185" name="Google Shape;185;p31"/>
          <p:cNvPicPr preferRelativeResize="0"/>
          <p:nvPr/>
        </p:nvPicPr>
        <p:blipFill>
          <a:blip r:embed="rId3">
            <a:alphaModFix/>
          </a:blip>
          <a:stretch>
            <a:fillRect/>
          </a:stretch>
        </p:blipFill>
        <p:spPr>
          <a:xfrm>
            <a:off x="304700" y="686100"/>
            <a:ext cx="8166225" cy="426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Internet video makes up a significant part of the internet traffic and its fraction is constantly growing</a:t>
            </a:r>
            <a:endParaRPr>
              <a:latin typeface="Roboto Slab"/>
              <a:ea typeface="Roboto Slab"/>
              <a:cs typeface="Roboto Slab"/>
              <a:sym typeface="Roboto Slab"/>
            </a:endParaRPr>
          </a:p>
          <a:p>
            <a:pPr indent="-342900" lvl="0" marL="457200" rtl="0" algn="just">
              <a:lnSpc>
                <a:spcPct val="120000"/>
              </a:lnSpc>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Cisco recently unveiled a report showing that by 2019, on-line video will be responsible for 80% of global Internet traffic</a:t>
            </a:r>
            <a:endParaRPr>
              <a:solidFill>
                <a:srgbClr val="FFFFFF"/>
              </a:solidFill>
              <a:latin typeface="Roboto Slab"/>
              <a:ea typeface="Roboto Slab"/>
              <a:cs typeface="Roboto Slab"/>
              <a:sym typeface="Roboto Slab"/>
            </a:endParaRPr>
          </a:p>
          <a:p>
            <a:pPr indent="-342900" lvl="0" marL="457200" rtl="0" algn="just">
              <a:lnSpc>
                <a:spcPct val="120000"/>
              </a:lnSpc>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Movies, Video Series, Concert videos, User generated content videos over social media, education videos, </a:t>
            </a:r>
            <a:r>
              <a:rPr lang="en">
                <a:solidFill>
                  <a:srgbClr val="FFFFFF"/>
                </a:solidFill>
                <a:latin typeface="Roboto Slab"/>
                <a:ea typeface="Roboto Slab"/>
                <a:cs typeface="Roboto Slab"/>
                <a:sym typeface="Roboto Slab"/>
              </a:rPr>
              <a:t>advertising</a:t>
            </a:r>
            <a:r>
              <a:rPr lang="en">
                <a:solidFill>
                  <a:srgbClr val="FFFFFF"/>
                </a:solidFill>
                <a:latin typeface="Roboto Slab"/>
                <a:ea typeface="Roboto Slab"/>
                <a:cs typeface="Roboto Slab"/>
                <a:sym typeface="Roboto Slab"/>
              </a:rPr>
              <a:t> videos, Gameplay videos etc. </a:t>
            </a:r>
            <a:endParaRPr>
              <a:solidFill>
                <a:srgbClr val="FFFFFF"/>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Hosting</a:t>
            </a:r>
            <a:endParaRPr/>
          </a:p>
        </p:txBody>
      </p:sp>
      <p:sp>
        <p:nvSpPr>
          <p:cNvPr id="191" name="Google Shape;19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 Debian Host running Apache Web Server. </a:t>
            </a:r>
            <a:endParaRPr/>
          </a:p>
          <a:p>
            <a:pPr indent="0" lvl="0" marL="0" rtl="0" algn="l">
              <a:spcBef>
                <a:spcPts val="1600"/>
              </a:spcBef>
              <a:spcAft>
                <a:spcPts val="1600"/>
              </a:spcAft>
              <a:buNone/>
            </a:pPr>
            <a:r>
              <a:rPr lang="en"/>
              <a:t>External : Linux Web Server.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87900" y="73125"/>
            <a:ext cx="83682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 analysis graphs</a:t>
            </a:r>
            <a:endParaRPr/>
          </a:p>
        </p:txBody>
      </p:sp>
      <p:pic>
        <p:nvPicPr>
          <p:cNvPr descr="Selection_020.png" id="197" name="Google Shape;197;p33"/>
          <p:cNvPicPr preferRelativeResize="0"/>
          <p:nvPr/>
        </p:nvPicPr>
        <p:blipFill>
          <a:blip r:embed="rId3">
            <a:alphaModFix/>
          </a:blip>
          <a:stretch>
            <a:fillRect/>
          </a:stretch>
        </p:blipFill>
        <p:spPr>
          <a:xfrm>
            <a:off x="387900" y="604300"/>
            <a:ext cx="4267201" cy="1816100"/>
          </a:xfrm>
          <a:prstGeom prst="rect">
            <a:avLst/>
          </a:prstGeom>
          <a:noFill/>
          <a:ln>
            <a:noFill/>
          </a:ln>
        </p:spPr>
      </p:pic>
      <p:pic>
        <p:nvPicPr>
          <p:cNvPr descr="Selection_022.png" id="198" name="Google Shape;198;p33"/>
          <p:cNvPicPr preferRelativeResize="0"/>
          <p:nvPr/>
        </p:nvPicPr>
        <p:blipFill>
          <a:blip r:embed="rId4">
            <a:alphaModFix/>
          </a:blip>
          <a:stretch>
            <a:fillRect/>
          </a:stretch>
        </p:blipFill>
        <p:spPr>
          <a:xfrm>
            <a:off x="479625" y="2701025"/>
            <a:ext cx="4267200" cy="1765300"/>
          </a:xfrm>
          <a:prstGeom prst="rect">
            <a:avLst/>
          </a:prstGeom>
          <a:noFill/>
          <a:ln>
            <a:noFill/>
          </a:ln>
        </p:spPr>
      </p:pic>
      <p:pic>
        <p:nvPicPr>
          <p:cNvPr descr="Selection_021.png" id="199" name="Google Shape;199;p33"/>
          <p:cNvPicPr preferRelativeResize="0"/>
          <p:nvPr/>
        </p:nvPicPr>
        <p:blipFill>
          <a:blip r:embed="rId5">
            <a:alphaModFix/>
          </a:blip>
          <a:stretch>
            <a:fillRect/>
          </a:stretch>
        </p:blipFill>
        <p:spPr>
          <a:xfrm>
            <a:off x="4876800" y="2701025"/>
            <a:ext cx="4267200" cy="1701800"/>
          </a:xfrm>
          <a:prstGeom prst="rect">
            <a:avLst/>
          </a:prstGeom>
          <a:noFill/>
          <a:ln>
            <a:noFill/>
          </a:ln>
        </p:spPr>
      </p:pic>
      <p:sp>
        <p:nvSpPr>
          <p:cNvPr id="200" name="Google Shape;200;p33"/>
          <p:cNvSpPr txBox="1"/>
          <p:nvPr/>
        </p:nvSpPr>
        <p:spPr>
          <a:xfrm>
            <a:off x="4960675" y="706925"/>
            <a:ext cx="70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User</a:t>
            </a:r>
            <a:endParaRPr/>
          </a:p>
        </p:txBody>
      </p:sp>
      <p:sp>
        <p:nvSpPr>
          <p:cNvPr id="201" name="Google Shape;201;p33"/>
          <p:cNvSpPr txBox="1"/>
          <p:nvPr/>
        </p:nvSpPr>
        <p:spPr>
          <a:xfrm>
            <a:off x="479625" y="4546250"/>
            <a:ext cx="70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Double Users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61025" y="0"/>
            <a:ext cx="8368200" cy="4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a:t>
            </a:r>
            <a:endParaRPr/>
          </a:p>
        </p:txBody>
      </p:sp>
      <p:pic>
        <p:nvPicPr>
          <p:cNvPr descr="Selection_026.png" id="207" name="Google Shape;207;p34"/>
          <p:cNvPicPr preferRelativeResize="0"/>
          <p:nvPr/>
        </p:nvPicPr>
        <p:blipFill>
          <a:blip r:embed="rId3">
            <a:alphaModFix/>
          </a:blip>
          <a:stretch>
            <a:fillRect/>
          </a:stretch>
        </p:blipFill>
        <p:spPr>
          <a:xfrm>
            <a:off x="1151425" y="427175"/>
            <a:ext cx="6987399" cy="453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91225" y="1847500"/>
            <a:ext cx="2427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Streaming Stored Video</a:t>
            </a:r>
            <a:endParaRPr/>
          </a:p>
        </p:txBody>
      </p:sp>
      <p:sp>
        <p:nvSpPr>
          <p:cNvPr id="76" name="Google Shape;76;p15"/>
          <p:cNvSpPr txBox="1"/>
          <p:nvPr>
            <p:ph idx="1" type="body"/>
          </p:nvPr>
        </p:nvSpPr>
        <p:spPr>
          <a:xfrm>
            <a:off x="387900" y="1144125"/>
            <a:ext cx="8368200" cy="34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Pre-recorded videos are placed on servers and users send request to these servers to view the videos on demand</a:t>
            </a:r>
            <a:endParaRPr/>
          </a:p>
          <a:p>
            <a:pPr indent="-342900" lvl="0" marL="457200" rtl="0" algn="l">
              <a:spcBef>
                <a:spcPts val="0"/>
              </a:spcBef>
              <a:spcAft>
                <a:spcPts val="0"/>
              </a:spcAft>
              <a:buSzPts val="1800"/>
              <a:buChar char="-"/>
            </a:pPr>
            <a:r>
              <a:rPr lang="en"/>
              <a:t>Watch beginning to end without interruption, stop watching before end, interact : pause, reposition to future or past scene, fast forward</a:t>
            </a:r>
            <a:endParaRPr/>
          </a:p>
          <a:p>
            <a:pPr indent="-342900" lvl="0" marL="457200" rtl="0" algn="l">
              <a:spcBef>
                <a:spcPts val="0"/>
              </a:spcBef>
              <a:spcAft>
                <a:spcPts val="0"/>
              </a:spcAft>
              <a:buSzPts val="1800"/>
              <a:buChar char="-"/>
            </a:pPr>
            <a:r>
              <a:rPr lang="en"/>
              <a:t>Categories: </a:t>
            </a:r>
            <a:endParaRPr/>
          </a:p>
          <a:p>
            <a:pPr indent="-342900" lvl="0" marL="457200" rtl="0" algn="l">
              <a:spcBef>
                <a:spcPts val="0"/>
              </a:spcBef>
              <a:spcAft>
                <a:spcPts val="0"/>
              </a:spcAft>
              <a:buSzPts val="1800"/>
              <a:buChar char="●"/>
            </a:pPr>
            <a:r>
              <a:rPr lang="en"/>
              <a:t>UDP Streaming</a:t>
            </a:r>
            <a:endParaRPr/>
          </a:p>
          <a:p>
            <a:pPr indent="-342900" lvl="0" marL="457200" rtl="0" algn="l">
              <a:spcBef>
                <a:spcPts val="0"/>
              </a:spcBef>
              <a:spcAft>
                <a:spcPts val="0"/>
              </a:spcAft>
              <a:buSzPts val="1800"/>
              <a:buChar char="●"/>
            </a:pPr>
            <a:r>
              <a:rPr lang="en"/>
              <a:t>HTTP streaming</a:t>
            </a:r>
            <a:endParaRPr/>
          </a:p>
          <a:p>
            <a:pPr indent="-342900" lvl="0" marL="457200" rtl="0" algn="l">
              <a:spcBef>
                <a:spcPts val="0"/>
              </a:spcBef>
              <a:spcAft>
                <a:spcPts val="0"/>
              </a:spcAft>
              <a:buSzPts val="1800"/>
              <a:buChar char="●"/>
            </a:pPr>
            <a:r>
              <a:rPr b="1" lang="en"/>
              <a:t>Adaptive HTTP streaming </a:t>
            </a:r>
            <a:endParaRPr b="1"/>
          </a:p>
          <a:p>
            <a:pPr indent="-342900" lvl="0" marL="457200" rtl="0" algn="l">
              <a:spcBef>
                <a:spcPts val="0"/>
              </a:spcBef>
              <a:spcAft>
                <a:spcPts val="0"/>
              </a:spcAft>
              <a:buSzPts val="1800"/>
              <a:buChar char="-"/>
            </a:pPr>
            <a:r>
              <a:rPr lang="en"/>
              <a:t>Common characteristic: client-side application buffering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descr="Screenshot from 2017-04-25 04:40:04.png" id="81" name="Google Shape;81;p16"/>
          <p:cNvPicPr preferRelativeResize="0"/>
          <p:nvPr/>
        </p:nvPicPr>
        <p:blipFill>
          <a:blip r:embed="rId3">
            <a:alphaModFix/>
          </a:blip>
          <a:stretch>
            <a:fillRect/>
          </a:stretch>
        </p:blipFill>
        <p:spPr>
          <a:xfrm>
            <a:off x="152400" y="152400"/>
            <a:ext cx="8818250" cy="489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4294967295" type="body"/>
          </p:nvPr>
        </p:nvSpPr>
        <p:spPr>
          <a:xfrm>
            <a:off x="311700" y="565626"/>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Fundamental Problem</a:t>
            </a:r>
            <a:endParaRPr sz="2400">
              <a:solidFill>
                <a:schemeClr val="accent5"/>
              </a:solidFill>
            </a:endParaRPr>
          </a:p>
        </p:txBody>
      </p:sp>
      <p:cxnSp>
        <p:nvCxnSpPr>
          <p:cNvPr id="87" name="Google Shape;87;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8" name="Google Shape;88;p17"/>
          <p:cNvSpPr txBox="1"/>
          <p:nvPr>
            <p:ph idx="4294967295" type="body"/>
          </p:nvPr>
        </p:nvSpPr>
        <p:spPr>
          <a:xfrm>
            <a:off x="311700" y="1286755"/>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How can you maintain seamless video and audio playback over a network that can not guarantee quality of service ?</a:t>
            </a:r>
            <a:endParaRPr>
              <a:latin typeface="Times New Roman"/>
              <a:ea typeface="Times New Roman"/>
              <a:cs typeface="Times New Roman"/>
              <a:sym typeface="Times New Roman"/>
            </a:endParaRPr>
          </a:p>
        </p:txBody>
      </p:sp>
      <p:sp>
        <p:nvSpPr>
          <p:cNvPr id="89" name="Google Shape;89;p17"/>
          <p:cNvSpPr txBox="1"/>
          <p:nvPr>
            <p:ph idx="4294967295" type="body"/>
          </p:nvPr>
        </p:nvSpPr>
        <p:spPr>
          <a:xfrm>
            <a:off x="4905750" y="565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Solution</a:t>
            </a:r>
            <a:endParaRPr sz="2400">
              <a:solidFill>
                <a:schemeClr val="accent5"/>
              </a:solidFill>
            </a:endParaRPr>
          </a:p>
        </p:txBody>
      </p:sp>
      <p:cxnSp>
        <p:nvCxnSpPr>
          <p:cNvPr id="90" name="Google Shape;90;p17"/>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1" name="Google Shape;91;p17"/>
          <p:cNvSpPr txBox="1"/>
          <p:nvPr>
            <p:ph idx="4294967295" type="body"/>
          </p:nvPr>
        </p:nvSpPr>
        <p:spPr>
          <a:xfrm>
            <a:off x="4905750" y="1286755"/>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A streaming algorithm that adjusts to the bandwidth available on the network.</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descr="Screenshot from 2017-04-25 04:51:05.png" id="96" name="Google Shape;96;p18"/>
          <p:cNvPicPr preferRelativeResize="0"/>
          <p:nvPr/>
        </p:nvPicPr>
        <p:blipFill>
          <a:blip r:embed="rId3">
            <a:alphaModFix/>
          </a:blip>
          <a:stretch>
            <a:fillRect/>
          </a:stretch>
        </p:blipFill>
        <p:spPr>
          <a:xfrm>
            <a:off x="1021463" y="1292175"/>
            <a:ext cx="7101076" cy="3734975"/>
          </a:xfrm>
          <a:prstGeom prst="rect">
            <a:avLst/>
          </a:prstGeom>
          <a:noFill/>
          <a:ln>
            <a:noFill/>
          </a:ln>
        </p:spPr>
      </p:pic>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Adaptive Streaming and DASH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263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Adaptive Streaming and DASH</a:t>
            </a:r>
            <a:endParaRPr/>
          </a:p>
        </p:txBody>
      </p:sp>
      <p:sp>
        <p:nvSpPr>
          <p:cNvPr id="103" name="Google Shape;103;p19"/>
          <p:cNvSpPr txBox="1"/>
          <p:nvPr>
            <p:ph idx="1" type="body"/>
          </p:nvPr>
        </p:nvSpPr>
        <p:spPr>
          <a:xfrm>
            <a:off x="387900" y="949125"/>
            <a:ext cx="8368200" cy="361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Adaptive streaming technologies enable the optimum streaming video viewing experience for a diverse range of devices over a broad set of connection speeds.</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They produce multiple files from the same source file to distribute to viewers watching on different powered devices via different connection speeds.</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Roboto Slab"/>
              <a:buChar char="●"/>
            </a:pPr>
            <a:r>
              <a:rPr lang="en">
                <a:solidFill>
                  <a:srgbClr val="FFFFFF"/>
                </a:solidFill>
                <a:latin typeface="Roboto Slab"/>
                <a:ea typeface="Roboto Slab"/>
                <a:cs typeface="Roboto Slab"/>
                <a:sym typeface="Roboto Slab"/>
              </a:rPr>
              <a:t>They distribute the files adaptively, changing the stream that’s delivered to adapt to changes in effective throughput and available CPU cycles on the playback station.</a:t>
            </a:r>
            <a:endParaRPr>
              <a:solidFill>
                <a:srgbClr val="FFFFFF"/>
              </a:solidFill>
              <a:latin typeface="Roboto Slab"/>
              <a:ea typeface="Roboto Slab"/>
              <a:cs typeface="Roboto Slab"/>
              <a:sym typeface="Roboto Slab"/>
            </a:endParaRPr>
          </a:p>
          <a:p>
            <a:pPr indent="0" lvl="0" marL="0" rtl="0" algn="l">
              <a:spcBef>
                <a:spcPts val="1600"/>
              </a:spcBef>
              <a:spcAft>
                <a:spcPts val="1600"/>
              </a:spcAft>
              <a:buNone/>
            </a:pPr>
            <a:r>
              <a:t/>
            </a:r>
            <a:endParaRPr>
              <a:solidFill>
                <a:srgbClr val="FFFFFF"/>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Netflix_Logo_DigitalVideo_0701.jpg" id="108" name="Google Shape;108;p20"/>
          <p:cNvPicPr preferRelativeResize="0"/>
          <p:nvPr/>
        </p:nvPicPr>
        <p:blipFill>
          <a:blip r:embed="rId3">
            <a:alphaModFix/>
          </a:blip>
          <a:stretch>
            <a:fillRect/>
          </a:stretch>
        </p:blipFill>
        <p:spPr>
          <a:xfrm>
            <a:off x="580175" y="985513"/>
            <a:ext cx="2843774" cy="1599625"/>
          </a:xfrm>
          <a:prstGeom prst="rect">
            <a:avLst/>
          </a:prstGeom>
          <a:noFill/>
          <a:ln>
            <a:noFill/>
          </a:ln>
        </p:spPr>
      </p:pic>
      <p:pic>
        <p:nvPicPr>
          <p:cNvPr descr="yt_1200-vfl4C3T0K.png" id="109" name="Google Shape;109;p20"/>
          <p:cNvPicPr preferRelativeResize="0"/>
          <p:nvPr/>
        </p:nvPicPr>
        <p:blipFill>
          <a:blip r:embed="rId4">
            <a:alphaModFix/>
          </a:blip>
          <a:stretch>
            <a:fillRect/>
          </a:stretch>
        </p:blipFill>
        <p:spPr>
          <a:xfrm>
            <a:off x="3736988" y="1063600"/>
            <a:ext cx="1670025" cy="1670025"/>
          </a:xfrm>
          <a:prstGeom prst="rect">
            <a:avLst/>
          </a:prstGeom>
          <a:noFill/>
          <a:ln>
            <a:noFill/>
          </a:ln>
        </p:spPr>
      </p:pic>
      <p:pic>
        <p:nvPicPr>
          <p:cNvPr descr="photo.jpg" id="110" name="Google Shape;110;p20"/>
          <p:cNvPicPr preferRelativeResize="0"/>
          <p:nvPr/>
        </p:nvPicPr>
        <p:blipFill>
          <a:blip r:embed="rId5">
            <a:alphaModFix/>
          </a:blip>
          <a:stretch>
            <a:fillRect/>
          </a:stretch>
        </p:blipFill>
        <p:spPr>
          <a:xfrm>
            <a:off x="509063" y="2726463"/>
            <a:ext cx="2350338" cy="2350338"/>
          </a:xfrm>
          <a:prstGeom prst="rect">
            <a:avLst/>
          </a:prstGeom>
          <a:noFill/>
          <a:ln>
            <a:noFill/>
          </a:ln>
        </p:spPr>
      </p:pic>
      <p:sp>
        <p:nvSpPr>
          <p:cNvPr id="111" name="Google Shape;111;p20"/>
          <p:cNvSpPr txBox="1"/>
          <p:nvPr>
            <p:ph type="title"/>
          </p:nvPr>
        </p:nvSpPr>
        <p:spPr>
          <a:xfrm>
            <a:off x="407625" y="15610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DASH in practise</a:t>
            </a:r>
            <a:endParaRPr/>
          </a:p>
        </p:txBody>
      </p:sp>
      <p:pic>
        <p:nvPicPr>
          <p:cNvPr descr="Screenshot from 2017-04-25 04:43:15.png" id="112" name="Google Shape;112;p20"/>
          <p:cNvPicPr preferRelativeResize="0"/>
          <p:nvPr/>
        </p:nvPicPr>
        <p:blipFill>
          <a:blip r:embed="rId6">
            <a:alphaModFix/>
          </a:blip>
          <a:stretch>
            <a:fillRect/>
          </a:stretch>
        </p:blipFill>
        <p:spPr>
          <a:xfrm>
            <a:off x="6046960" y="1063600"/>
            <a:ext cx="2472725" cy="3505875"/>
          </a:xfrm>
          <a:prstGeom prst="rect">
            <a:avLst/>
          </a:prstGeom>
          <a:noFill/>
          <a:ln>
            <a:noFill/>
          </a:ln>
        </p:spPr>
      </p:pic>
      <p:pic>
        <p:nvPicPr>
          <p:cNvPr descr="Screenshot from 2017-04-25 04:44:45.png" id="113" name="Google Shape;113;p20"/>
          <p:cNvPicPr preferRelativeResize="0"/>
          <p:nvPr/>
        </p:nvPicPr>
        <p:blipFill>
          <a:blip r:embed="rId7">
            <a:alphaModFix/>
          </a:blip>
          <a:stretch>
            <a:fillRect/>
          </a:stretch>
        </p:blipFill>
        <p:spPr>
          <a:xfrm>
            <a:off x="3730113" y="3193250"/>
            <a:ext cx="1577125" cy="126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60950" y="252575"/>
            <a:ext cx="8222100" cy="5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Landing Page streaming our Gameplay video</a:t>
            </a:r>
            <a:endParaRPr sz="2400"/>
          </a:p>
        </p:txBody>
      </p:sp>
      <p:pic>
        <p:nvPicPr>
          <p:cNvPr descr="Screenshot from 2017-04-03 21:54:14.png" id="119" name="Google Shape;119;p21"/>
          <p:cNvPicPr preferRelativeResize="0"/>
          <p:nvPr/>
        </p:nvPicPr>
        <p:blipFill>
          <a:blip r:embed="rId3">
            <a:alphaModFix/>
          </a:blip>
          <a:stretch>
            <a:fillRect/>
          </a:stretch>
        </p:blipFill>
        <p:spPr>
          <a:xfrm>
            <a:off x="302475" y="926325"/>
            <a:ext cx="8380576" cy="40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