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41" d="100"/>
          <a:sy n="141" d="100"/>
        </p:scale>
        <p:origin x="68" y="72"/>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F1E99-01EB-4754-AFC0-82DE2F27AF26}"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8E08-BE44-40C9-B3AF-FF753A05C0F7}" type="slidenum">
              <a:rPr lang="en-US" smtClean="0"/>
              <a:t>‹#›</a:t>
            </a:fld>
            <a:endParaRPr lang="en-US"/>
          </a:p>
        </p:txBody>
      </p:sp>
    </p:spTree>
    <p:extLst>
      <p:ext uri="{BB962C8B-B14F-4D97-AF65-F5344CB8AC3E}">
        <p14:creationId xmlns:p14="http://schemas.microsoft.com/office/powerpoint/2010/main" val="1294756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6F8E08-BE44-40C9-B3AF-FF753A05C0F7}" type="slidenum">
              <a:rPr lang="en-US" smtClean="0"/>
              <a:t>1</a:t>
            </a:fld>
            <a:endParaRPr lang="en-US"/>
          </a:p>
        </p:txBody>
      </p:sp>
    </p:spTree>
    <p:extLst>
      <p:ext uri="{BB962C8B-B14F-4D97-AF65-F5344CB8AC3E}">
        <p14:creationId xmlns:p14="http://schemas.microsoft.com/office/powerpoint/2010/main" val="359629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0142-BEB6-0B50-726D-6D51DC0D06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08AA29-0AB8-A249-4FAF-C81D98954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349A02-1400-46A4-13D5-72965F4FB82A}"/>
              </a:ext>
            </a:extLst>
          </p:cNvPr>
          <p:cNvSpPr>
            <a:spLocks noGrp="1"/>
          </p:cNvSpPr>
          <p:nvPr>
            <p:ph type="dt" sz="half" idx="10"/>
          </p:nvPr>
        </p:nvSpPr>
        <p:spPr/>
        <p:txBody>
          <a:bodyPr/>
          <a:lstStyle/>
          <a:p>
            <a:fld id="{43C7AF39-9805-4CFB-B9B6-489710798695}" type="datetimeFigureOut">
              <a:rPr lang="en-US" smtClean="0"/>
              <a:t>12/6/2024</a:t>
            </a:fld>
            <a:endParaRPr lang="en-US"/>
          </a:p>
        </p:txBody>
      </p:sp>
      <p:sp>
        <p:nvSpPr>
          <p:cNvPr id="5" name="Footer Placeholder 4">
            <a:extLst>
              <a:ext uri="{FF2B5EF4-FFF2-40B4-BE49-F238E27FC236}">
                <a16:creationId xmlns:a16="http://schemas.microsoft.com/office/drawing/2014/main" id="{178085F0-5FAA-9289-D05E-8CE7060A8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CD84D-8EF3-2E91-8358-FB5F9902AF9E}"/>
              </a:ext>
            </a:extLst>
          </p:cNvPr>
          <p:cNvSpPr>
            <a:spLocks noGrp="1"/>
          </p:cNvSpPr>
          <p:nvPr>
            <p:ph type="sldNum" sz="quarter" idx="12"/>
          </p:nvPr>
        </p:nvSpPr>
        <p:spPr/>
        <p:txBody>
          <a:bodyPr/>
          <a:lstStyle/>
          <a:p>
            <a:fld id="{D716ED40-6D02-45E6-8C73-07D0C388747F}" type="slidenum">
              <a:rPr lang="en-US" smtClean="0"/>
              <a:t>‹#›</a:t>
            </a:fld>
            <a:endParaRPr lang="en-US"/>
          </a:p>
        </p:txBody>
      </p:sp>
    </p:spTree>
    <p:extLst>
      <p:ext uri="{BB962C8B-B14F-4D97-AF65-F5344CB8AC3E}">
        <p14:creationId xmlns:p14="http://schemas.microsoft.com/office/powerpoint/2010/main" val="400577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C367-6C26-4A4C-C895-B80C464133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223E4B-A65E-9E35-A1CF-984C863234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42E93-4511-2A91-00FC-9D1F2CB92B02}"/>
              </a:ext>
            </a:extLst>
          </p:cNvPr>
          <p:cNvSpPr>
            <a:spLocks noGrp="1"/>
          </p:cNvSpPr>
          <p:nvPr>
            <p:ph type="dt" sz="half" idx="10"/>
          </p:nvPr>
        </p:nvSpPr>
        <p:spPr/>
        <p:txBody>
          <a:bodyPr/>
          <a:lstStyle/>
          <a:p>
            <a:fld id="{43C7AF39-9805-4CFB-B9B6-489710798695}" type="datetimeFigureOut">
              <a:rPr lang="en-US" smtClean="0"/>
              <a:t>12/6/2024</a:t>
            </a:fld>
            <a:endParaRPr lang="en-US"/>
          </a:p>
        </p:txBody>
      </p:sp>
      <p:sp>
        <p:nvSpPr>
          <p:cNvPr id="5" name="Footer Placeholder 4">
            <a:extLst>
              <a:ext uri="{FF2B5EF4-FFF2-40B4-BE49-F238E27FC236}">
                <a16:creationId xmlns:a16="http://schemas.microsoft.com/office/drawing/2014/main" id="{C80E4661-910E-B5F3-E616-FD7CD7F0A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84D2F-9284-F1A4-1460-15FDEF7237B9}"/>
              </a:ext>
            </a:extLst>
          </p:cNvPr>
          <p:cNvSpPr>
            <a:spLocks noGrp="1"/>
          </p:cNvSpPr>
          <p:nvPr>
            <p:ph type="sldNum" sz="quarter" idx="12"/>
          </p:nvPr>
        </p:nvSpPr>
        <p:spPr/>
        <p:txBody>
          <a:bodyPr/>
          <a:lstStyle/>
          <a:p>
            <a:fld id="{D716ED40-6D02-45E6-8C73-07D0C388747F}" type="slidenum">
              <a:rPr lang="en-US" smtClean="0"/>
              <a:t>‹#›</a:t>
            </a:fld>
            <a:endParaRPr lang="en-US"/>
          </a:p>
        </p:txBody>
      </p:sp>
    </p:spTree>
    <p:extLst>
      <p:ext uri="{BB962C8B-B14F-4D97-AF65-F5344CB8AC3E}">
        <p14:creationId xmlns:p14="http://schemas.microsoft.com/office/powerpoint/2010/main" val="298768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D789D5-3008-CF18-D0E3-5F2CB4C93A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28A2B4-B3DA-4B65-366D-A2C78599A2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C93FF-F88E-0A58-938E-349C68E73227}"/>
              </a:ext>
            </a:extLst>
          </p:cNvPr>
          <p:cNvSpPr>
            <a:spLocks noGrp="1"/>
          </p:cNvSpPr>
          <p:nvPr>
            <p:ph type="dt" sz="half" idx="10"/>
          </p:nvPr>
        </p:nvSpPr>
        <p:spPr/>
        <p:txBody>
          <a:bodyPr/>
          <a:lstStyle/>
          <a:p>
            <a:fld id="{43C7AF39-9805-4CFB-B9B6-489710798695}" type="datetimeFigureOut">
              <a:rPr lang="en-US" smtClean="0"/>
              <a:t>12/6/2024</a:t>
            </a:fld>
            <a:endParaRPr lang="en-US"/>
          </a:p>
        </p:txBody>
      </p:sp>
      <p:sp>
        <p:nvSpPr>
          <p:cNvPr id="5" name="Footer Placeholder 4">
            <a:extLst>
              <a:ext uri="{FF2B5EF4-FFF2-40B4-BE49-F238E27FC236}">
                <a16:creationId xmlns:a16="http://schemas.microsoft.com/office/drawing/2014/main" id="{5D836898-07AB-A67E-A9E7-C780DD30C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05080-A7CE-D898-6FD0-EA94165A6BB0}"/>
              </a:ext>
            </a:extLst>
          </p:cNvPr>
          <p:cNvSpPr>
            <a:spLocks noGrp="1"/>
          </p:cNvSpPr>
          <p:nvPr>
            <p:ph type="sldNum" sz="quarter" idx="12"/>
          </p:nvPr>
        </p:nvSpPr>
        <p:spPr/>
        <p:txBody>
          <a:bodyPr/>
          <a:lstStyle/>
          <a:p>
            <a:fld id="{D716ED40-6D02-45E6-8C73-07D0C388747F}" type="slidenum">
              <a:rPr lang="en-US" smtClean="0"/>
              <a:t>‹#›</a:t>
            </a:fld>
            <a:endParaRPr lang="en-US"/>
          </a:p>
        </p:txBody>
      </p:sp>
    </p:spTree>
    <p:extLst>
      <p:ext uri="{BB962C8B-B14F-4D97-AF65-F5344CB8AC3E}">
        <p14:creationId xmlns:p14="http://schemas.microsoft.com/office/powerpoint/2010/main" val="133492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29B8-E50C-A8E4-C0EB-9C37985FE5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D434-B6C1-C59F-33D9-CFA9D76E2E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74D89-417E-6B73-4DC6-06E09C2659F2}"/>
              </a:ext>
            </a:extLst>
          </p:cNvPr>
          <p:cNvSpPr>
            <a:spLocks noGrp="1"/>
          </p:cNvSpPr>
          <p:nvPr>
            <p:ph type="dt" sz="half" idx="10"/>
          </p:nvPr>
        </p:nvSpPr>
        <p:spPr/>
        <p:txBody>
          <a:bodyPr/>
          <a:lstStyle/>
          <a:p>
            <a:fld id="{43C7AF39-9805-4CFB-B9B6-489710798695}" type="datetimeFigureOut">
              <a:rPr lang="en-US" smtClean="0"/>
              <a:t>12/6/2024</a:t>
            </a:fld>
            <a:endParaRPr lang="en-US"/>
          </a:p>
        </p:txBody>
      </p:sp>
      <p:sp>
        <p:nvSpPr>
          <p:cNvPr id="5" name="Footer Placeholder 4">
            <a:extLst>
              <a:ext uri="{FF2B5EF4-FFF2-40B4-BE49-F238E27FC236}">
                <a16:creationId xmlns:a16="http://schemas.microsoft.com/office/drawing/2014/main" id="{BD6592D0-F13B-05CC-0A29-185019A44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AE46D-4991-5522-B0D5-16CE1D3E8144}"/>
              </a:ext>
            </a:extLst>
          </p:cNvPr>
          <p:cNvSpPr>
            <a:spLocks noGrp="1"/>
          </p:cNvSpPr>
          <p:nvPr>
            <p:ph type="sldNum" sz="quarter" idx="12"/>
          </p:nvPr>
        </p:nvSpPr>
        <p:spPr/>
        <p:txBody>
          <a:bodyPr/>
          <a:lstStyle/>
          <a:p>
            <a:fld id="{D716ED40-6D02-45E6-8C73-07D0C388747F}" type="slidenum">
              <a:rPr lang="en-US" smtClean="0"/>
              <a:t>‹#›</a:t>
            </a:fld>
            <a:endParaRPr lang="en-US"/>
          </a:p>
        </p:txBody>
      </p:sp>
    </p:spTree>
    <p:extLst>
      <p:ext uri="{BB962C8B-B14F-4D97-AF65-F5344CB8AC3E}">
        <p14:creationId xmlns:p14="http://schemas.microsoft.com/office/powerpoint/2010/main" val="323486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3F0D-BEE6-2F7B-4178-E56638F8E8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1057B4-0018-8AB4-50E0-C117744571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64FF16-C263-E9A7-AEB2-F3B05C2C867D}"/>
              </a:ext>
            </a:extLst>
          </p:cNvPr>
          <p:cNvSpPr>
            <a:spLocks noGrp="1"/>
          </p:cNvSpPr>
          <p:nvPr>
            <p:ph type="dt" sz="half" idx="10"/>
          </p:nvPr>
        </p:nvSpPr>
        <p:spPr/>
        <p:txBody>
          <a:bodyPr/>
          <a:lstStyle/>
          <a:p>
            <a:fld id="{43C7AF39-9805-4CFB-B9B6-489710798695}" type="datetimeFigureOut">
              <a:rPr lang="en-US" smtClean="0"/>
              <a:t>12/6/2024</a:t>
            </a:fld>
            <a:endParaRPr lang="en-US"/>
          </a:p>
        </p:txBody>
      </p:sp>
      <p:sp>
        <p:nvSpPr>
          <p:cNvPr id="5" name="Footer Placeholder 4">
            <a:extLst>
              <a:ext uri="{FF2B5EF4-FFF2-40B4-BE49-F238E27FC236}">
                <a16:creationId xmlns:a16="http://schemas.microsoft.com/office/drawing/2014/main" id="{411E0F2A-FE6C-2263-799F-D36616D61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87378-DAE3-E9A6-8CD1-663FCE18FF43}"/>
              </a:ext>
            </a:extLst>
          </p:cNvPr>
          <p:cNvSpPr>
            <a:spLocks noGrp="1"/>
          </p:cNvSpPr>
          <p:nvPr>
            <p:ph type="sldNum" sz="quarter" idx="12"/>
          </p:nvPr>
        </p:nvSpPr>
        <p:spPr/>
        <p:txBody>
          <a:bodyPr/>
          <a:lstStyle/>
          <a:p>
            <a:fld id="{D716ED40-6D02-45E6-8C73-07D0C388747F}" type="slidenum">
              <a:rPr lang="en-US" smtClean="0"/>
              <a:t>‹#›</a:t>
            </a:fld>
            <a:endParaRPr lang="en-US"/>
          </a:p>
        </p:txBody>
      </p:sp>
    </p:spTree>
    <p:extLst>
      <p:ext uri="{BB962C8B-B14F-4D97-AF65-F5344CB8AC3E}">
        <p14:creationId xmlns:p14="http://schemas.microsoft.com/office/powerpoint/2010/main" val="2826066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DEA6-69B9-403A-97E8-F4EEE95E3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184174-3842-A84A-A834-502178CE4D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F98BA5-7E10-4F48-FD19-B688DA7DED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D2539B-D57B-D9DA-80CF-3F4C892F2681}"/>
              </a:ext>
            </a:extLst>
          </p:cNvPr>
          <p:cNvSpPr>
            <a:spLocks noGrp="1"/>
          </p:cNvSpPr>
          <p:nvPr>
            <p:ph type="dt" sz="half" idx="10"/>
          </p:nvPr>
        </p:nvSpPr>
        <p:spPr/>
        <p:txBody>
          <a:bodyPr/>
          <a:lstStyle/>
          <a:p>
            <a:fld id="{43C7AF39-9805-4CFB-B9B6-489710798695}" type="datetimeFigureOut">
              <a:rPr lang="en-US" smtClean="0"/>
              <a:t>12/6/2024</a:t>
            </a:fld>
            <a:endParaRPr lang="en-US"/>
          </a:p>
        </p:txBody>
      </p:sp>
      <p:sp>
        <p:nvSpPr>
          <p:cNvPr id="6" name="Footer Placeholder 5">
            <a:extLst>
              <a:ext uri="{FF2B5EF4-FFF2-40B4-BE49-F238E27FC236}">
                <a16:creationId xmlns:a16="http://schemas.microsoft.com/office/drawing/2014/main" id="{4BC9CF9E-849C-D4A6-9E01-E50C0EE29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B515F-4F1D-86F1-D05A-8F2D50A6C794}"/>
              </a:ext>
            </a:extLst>
          </p:cNvPr>
          <p:cNvSpPr>
            <a:spLocks noGrp="1"/>
          </p:cNvSpPr>
          <p:nvPr>
            <p:ph type="sldNum" sz="quarter" idx="12"/>
          </p:nvPr>
        </p:nvSpPr>
        <p:spPr/>
        <p:txBody>
          <a:bodyPr/>
          <a:lstStyle/>
          <a:p>
            <a:fld id="{D716ED40-6D02-45E6-8C73-07D0C388747F}" type="slidenum">
              <a:rPr lang="en-US" smtClean="0"/>
              <a:t>‹#›</a:t>
            </a:fld>
            <a:endParaRPr lang="en-US"/>
          </a:p>
        </p:txBody>
      </p:sp>
    </p:spTree>
    <p:extLst>
      <p:ext uri="{BB962C8B-B14F-4D97-AF65-F5344CB8AC3E}">
        <p14:creationId xmlns:p14="http://schemas.microsoft.com/office/powerpoint/2010/main" val="89592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E6642-48EC-046E-949F-971E60A837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7D5413-8141-65F6-DCC3-FFC3FD0382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21C50E-507D-F139-5DFF-B854D68B62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839C91-FFCA-5F6B-DD77-459BD7AD5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B5DA4D-67CD-D197-5D24-C1DA2B3478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259153-E3A1-6E7C-AC16-C9A45587534E}"/>
              </a:ext>
            </a:extLst>
          </p:cNvPr>
          <p:cNvSpPr>
            <a:spLocks noGrp="1"/>
          </p:cNvSpPr>
          <p:nvPr>
            <p:ph type="dt" sz="half" idx="10"/>
          </p:nvPr>
        </p:nvSpPr>
        <p:spPr/>
        <p:txBody>
          <a:bodyPr/>
          <a:lstStyle/>
          <a:p>
            <a:fld id="{43C7AF39-9805-4CFB-B9B6-489710798695}" type="datetimeFigureOut">
              <a:rPr lang="en-US" smtClean="0"/>
              <a:t>12/6/2024</a:t>
            </a:fld>
            <a:endParaRPr lang="en-US"/>
          </a:p>
        </p:txBody>
      </p:sp>
      <p:sp>
        <p:nvSpPr>
          <p:cNvPr id="8" name="Footer Placeholder 7">
            <a:extLst>
              <a:ext uri="{FF2B5EF4-FFF2-40B4-BE49-F238E27FC236}">
                <a16:creationId xmlns:a16="http://schemas.microsoft.com/office/drawing/2014/main" id="{5B4BE973-D47D-1931-E6F0-4398017551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103FA-7E9F-D34E-DBB1-5912415ACBE9}"/>
              </a:ext>
            </a:extLst>
          </p:cNvPr>
          <p:cNvSpPr>
            <a:spLocks noGrp="1"/>
          </p:cNvSpPr>
          <p:nvPr>
            <p:ph type="sldNum" sz="quarter" idx="12"/>
          </p:nvPr>
        </p:nvSpPr>
        <p:spPr/>
        <p:txBody>
          <a:bodyPr/>
          <a:lstStyle/>
          <a:p>
            <a:fld id="{D716ED40-6D02-45E6-8C73-07D0C388747F}" type="slidenum">
              <a:rPr lang="en-US" smtClean="0"/>
              <a:t>‹#›</a:t>
            </a:fld>
            <a:endParaRPr lang="en-US"/>
          </a:p>
        </p:txBody>
      </p:sp>
    </p:spTree>
    <p:extLst>
      <p:ext uri="{BB962C8B-B14F-4D97-AF65-F5344CB8AC3E}">
        <p14:creationId xmlns:p14="http://schemas.microsoft.com/office/powerpoint/2010/main" val="2752423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96FDD-0E98-440B-B78B-8BF60BD8C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E8F8F8-94AA-8DD2-7405-A7B96BF915BA}"/>
              </a:ext>
            </a:extLst>
          </p:cNvPr>
          <p:cNvSpPr>
            <a:spLocks noGrp="1"/>
          </p:cNvSpPr>
          <p:nvPr>
            <p:ph type="dt" sz="half" idx="10"/>
          </p:nvPr>
        </p:nvSpPr>
        <p:spPr/>
        <p:txBody>
          <a:bodyPr/>
          <a:lstStyle/>
          <a:p>
            <a:fld id="{43C7AF39-9805-4CFB-B9B6-489710798695}" type="datetimeFigureOut">
              <a:rPr lang="en-US" smtClean="0"/>
              <a:t>12/6/2024</a:t>
            </a:fld>
            <a:endParaRPr lang="en-US"/>
          </a:p>
        </p:txBody>
      </p:sp>
      <p:sp>
        <p:nvSpPr>
          <p:cNvPr id="4" name="Footer Placeholder 3">
            <a:extLst>
              <a:ext uri="{FF2B5EF4-FFF2-40B4-BE49-F238E27FC236}">
                <a16:creationId xmlns:a16="http://schemas.microsoft.com/office/drawing/2014/main" id="{819D1EFD-89AC-8901-8AFE-0A3CEFFC9D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ACC869-4DAB-F06E-8367-9689ACACD8AF}"/>
              </a:ext>
            </a:extLst>
          </p:cNvPr>
          <p:cNvSpPr>
            <a:spLocks noGrp="1"/>
          </p:cNvSpPr>
          <p:nvPr>
            <p:ph type="sldNum" sz="quarter" idx="12"/>
          </p:nvPr>
        </p:nvSpPr>
        <p:spPr/>
        <p:txBody>
          <a:bodyPr/>
          <a:lstStyle/>
          <a:p>
            <a:fld id="{D716ED40-6D02-45E6-8C73-07D0C388747F}" type="slidenum">
              <a:rPr lang="en-US" smtClean="0"/>
              <a:t>‹#›</a:t>
            </a:fld>
            <a:endParaRPr lang="en-US"/>
          </a:p>
        </p:txBody>
      </p:sp>
    </p:spTree>
    <p:extLst>
      <p:ext uri="{BB962C8B-B14F-4D97-AF65-F5344CB8AC3E}">
        <p14:creationId xmlns:p14="http://schemas.microsoft.com/office/powerpoint/2010/main" val="420466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AB898E-1AE0-8F44-FCD9-448706902E05}"/>
              </a:ext>
            </a:extLst>
          </p:cNvPr>
          <p:cNvSpPr>
            <a:spLocks noGrp="1"/>
          </p:cNvSpPr>
          <p:nvPr>
            <p:ph type="dt" sz="half" idx="10"/>
          </p:nvPr>
        </p:nvSpPr>
        <p:spPr/>
        <p:txBody>
          <a:bodyPr/>
          <a:lstStyle/>
          <a:p>
            <a:fld id="{43C7AF39-9805-4CFB-B9B6-489710798695}" type="datetimeFigureOut">
              <a:rPr lang="en-US" smtClean="0"/>
              <a:t>12/6/2024</a:t>
            </a:fld>
            <a:endParaRPr lang="en-US"/>
          </a:p>
        </p:txBody>
      </p:sp>
      <p:sp>
        <p:nvSpPr>
          <p:cNvPr id="3" name="Footer Placeholder 2">
            <a:extLst>
              <a:ext uri="{FF2B5EF4-FFF2-40B4-BE49-F238E27FC236}">
                <a16:creationId xmlns:a16="http://schemas.microsoft.com/office/drawing/2014/main" id="{58D3E9AC-825E-ABA5-761E-DD3B860B39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CC4BAA-352D-6E30-49EA-D8D94D58F193}"/>
              </a:ext>
            </a:extLst>
          </p:cNvPr>
          <p:cNvSpPr>
            <a:spLocks noGrp="1"/>
          </p:cNvSpPr>
          <p:nvPr>
            <p:ph type="sldNum" sz="quarter" idx="12"/>
          </p:nvPr>
        </p:nvSpPr>
        <p:spPr/>
        <p:txBody>
          <a:bodyPr/>
          <a:lstStyle/>
          <a:p>
            <a:fld id="{D716ED40-6D02-45E6-8C73-07D0C388747F}" type="slidenum">
              <a:rPr lang="en-US" smtClean="0"/>
              <a:t>‹#›</a:t>
            </a:fld>
            <a:endParaRPr lang="en-US"/>
          </a:p>
        </p:txBody>
      </p:sp>
    </p:spTree>
    <p:extLst>
      <p:ext uri="{BB962C8B-B14F-4D97-AF65-F5344CB8AC3E}">
        <p14:creationId xmlns:p14="http://schemas.microsoft.com/office/powerpoint/2010/main" val="77791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596D-35EF-B92E-8D71-05883E705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7743EA-F2CE-AA3A-B360-2FAF2DE0F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355A47-E012-9676-28A8-5FE35284A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44A41-AC35-EDF2-C63C-BED2A89F4080}"/>
              </a:ext>
            </a:extLst>
          </p:cNvPr>
          <p:cNvSpPr>
            <a:spLocks noGrp="1"/>
          </p:cNvSpPr>
          <p:nvPr>
            <p:ph type="dt" sz="half" idx="10"/>
          </p:nvPr>
        </p:nvSpPr>
        <p:spPr/>
        <p:txBody>
          <a:bodyPr/>
          <a:lstStyle/>
          <a:p>
            <a:fld id="{43C7AF39-9805-4CFB-B9B6-489710798695}" type="datetimeFigureOut">
              <a:rPr lang="en-US" smtClean="0"/>
              <a:t>12/6/2024</a:t>
            </a:fld>
            <a:endParaRPr lang="en-US"/>
          </a:p>
        </p:txBody>
      </p:sp>
      <p:sp>
        <p:nvSpPr>
          <p:cNvPr id="6" name="Footer Placeholder 5">
            <a:extLst>
              <a:ext uri="{FF2B5EF4-FFF2-40B4-BE49-F238E27FC236}">
                <a16:creationId xmlns:a16="http://schemas.microsoft.com/office/drawing/2014/main" id="{1CC87538-A515-D687-923E-BEEAEAEB1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6E885-EC71-0DB0-1D53-0B4C0438966B}"/>
              </a:ext>
            </a:extLst>
          </p:cNvPr>
          <p:cNvSpPr>
            <a:spLocks noGrp="1"/>
          </p:cNvSpPr>
          <p:nvPr>
            <p:ph type="sldNum" sz="quarter" idx="12"/>
          </p:nvPr>
        </p:nvSpPr>
        <p:spPr/>
        <p:txBody>
          <a:bodyPr/>
          <a:lstStyle/>
          <a:p>
            <a:fld id="{D716ED40-6D02-45E6-8C73-07D0C388747F}" type="slidenum">
              <a:rPr lang="en-US" smtClean="0"/>
              <a:t>‹#›</a:t>
            </a:fld>
            <a:endParaRPr lang="en-US"/>
          </a:p>
        </p:txBody>
      </p:sp>
    </p:spTree>
    <p:extLst>
      <p:ext uri="{BB962C8B-B14F-4D97-AF65-F5344CB8AC3E}">
        <p14:creationId xmlns:p14="http://schemas.microsoft.com/office/powerpoint/2010/main" val="178613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BE3B-1BCE-9BDE-F11D-919CFB64D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4F714E-9E94-E5A5-C8DE-1C4B40FB1C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A7F2D7-44D3-D84B-C8A2-7660ACFCC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EE48B5-5EB2-BBEB-9261-AC9C1B7F161A}"/>
              </a:ext>
            </a:extLst>
          </p:cNvPr>
          <p:cNvSpPr>
            <a:spLocks noGrp="1"/>
          </p:cNvSpPr>
          <p:nvPr>
            <p:ph type="dt" sz="half" idx="10"/>
          </p:nvPr>
        </p:nvSpPr>
        <p:spPr/>
        <p:txBody>
          <a:bodyPr/>
          <a:lstStyle/>
          <a:p>
            <a:fld id="{43C7AF39-9805-4CFB-B9B6-489710798695}" type="datetimeFigureOut">
              <a:rPr lang="en-US" smtClean="0"/>
              <a:t>12/6/2024</a:t>
            </a:fld>
            <a:endParaRPr lang="en-US"/>
          </a:p>
        </p:txBody>
      </p:sp>
      <p:sp>
        <p:nvSpPr>
          <p:cNvPr id="6" name="Footer Placeholder 5">
            <a:extLst>
              <a:ext uri="{FF2B5EF4-FFF2-40B4-BE49-F238E27FC236}">
                <a16:creationId xmlns:a16="http://schemas.microsoft.com/office/drawing/2014/main" id="{1BF0980B-F906-35FB-6DB9-B0BC93E6E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29BFE-A0F2-5477-384C-B07217BC11F0}"/>
              </a:ext>
            </a:extLst>
          </p:cNvPr>
          <p:cNvSpPr>
            <a:spLocks noGrp="1"/>
          </p:cNvSpPr>
          <p:nvPr>
            <p:ph type="sldNum" sz="quarter" idx="12"/>
          </p:nvPr>
        </p:nvSpPr>
        <p:spPr/>
        <p:txBody>
          <a:bodyPr/>
          <a:lstStyle/>
          <a:p>
            <a:fld id="{D716ED40-6D02-45E6-8C73-07D0C388747F}" type="slidenum">
              <a:rPr lang="en-US" smtClean="0"/>
              <a:t>‹#›</a:t>
            </a:fld>
            <a:endParaRPr lang="en-US"/>
          </a:p>
        </p:txBody>
      </p:sp>
    </p:spTree>
    <p:extLst>
      <p:ext uri="{BB962C8B-B14F-4D97-AF65-F5344CB8AC3E}">
        <p14:creationId xmlns:p14="http://schemas.microsoft.com/office/powerpoint/2010/main" val="3453750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CB8089-C37D-F89E-D963-B987FD4610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ABA09D-72D2-296D-F44D-D0CCD0D67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17E5B-069F-4F99-0316-3E30EADDD4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C7AF39-9805-4CFB-B9B6-489710798695}" type="datetimeFigureOut">
              <a:rPr lang="en-US" smtClean="0"/>
              <a:t>12/6/2024</a:t>
            </a:fld>
            <a:endParaRPr lang="en-US"/>
          </a:p>
        </p:txBody>
      </p:sp>
      <p:sp>
        <p:nvSpPr>
          <p:cNvPr id="5" name="Footer Placeholder 4">
            <a:extLst>
              <a:ext uri="{FF2B5EF4-FFF2-40B4-BE49-F238E27FC236}">
                <a16:creationId xmlns:a16="http://schemas.microsoft.com/office/drawing/2014/main" id="{7128EF96-0CE4-E3F5-01C7-837E3745F7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7A505DA-1947-0A14-7601-549AF4523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16ED40-6D02-45E6-8C73-07D0C388747F}" type="slidenum">
              <a:rPr lang="en-US" smtClean="0"/>
              <a:t>‹#›</a:t>
            </a:fld>
            <a:endParaRPr lang="en-US"/>
          </a:p>
        </p:txBody>
      </p:sp>
    </p:spTree>
    <p:extLst>
      <p:ext uri="{BB962C8B-B14F-4D97-AF65-F5344CB8AC3E}">
        <p14:creationId xmlns:p14="http://schemas.microsoft.com/office/powerpoint/2010/main" val="997633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3.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9">
            <a:extLst>
              <a:ext uri="{FF2B5EF4-FFF2-40B4-BE49-F238E27FC236}">
                <a16:creationId xmlns:a16="http://schemas.microsoft.com/office/drawing/2014/main" id="{555AD85A-FF7F-9C8E-6B53-8C6AA9231A55}"/>
              </a:ext>
            </a:extLst>
          </p:cNvPr>
          <p:cNvSpPr>
            <a:spLocks noGrp="1"/>
          </p:cNvSpPr>
          <p:nvPr>
            <p:ph type="body" idx="1"/>
          </p:nvPr>
        </p:nvSpPr>
        <p:spPr>
          <a:xfrm>
            <a:off x="8260374" y="540544"/>
            <a:ext cx="3226526" cy="1155677"/>
          </a:xfrm>
        </p:spPr>
        <p:txBody>
          <a:bodyPr vert="horz" lIns="91440" tIns="45720" rIns="91440" bIns="45720" rtlCol="0" anchor="ctr">
            <a:normAutofit/>
          </a:bodyPr>
          <a:lstStyle/>
          <a:p>
            <a:pPr marR="0" lvl="0" algn="ctr" fontAlgn="auto">
              <a:spcAft>
                <a:spcPts val="0"/>
              </a:spcAft>
              <a:buClrTx/>
              <a:buSzTx/>
              <a:tabLst/>
              <a:defRPr/>
            </a:pPr>
            <a:r>
              <a:rPr kumimoji="0" lang="en-US" sz="1600" b="1" i="0" u="none" strike="noStrike" cap="none" spc="0" normalizeH="0" baseline="0" noProof="0" dirty="0">
                <a:ln>
                  <a:noFill/>
                </a:ln>
                <a:solidFill>
                  <a:srgbClr val="FFFFFF"/>
                </a:solidFill>
                <a:effectLst/>
                <a:uLnTx/>
                <a:uFillTx/>
              </a:rPr>
              <a:t>Presented </a:t>
            </a:r>
            <a:r>
              <a:rPr lang="en-US" sz="1600" b="1" dirty="0">
                <a:solidFill>
                  <a:srgbClr val="FFFFFF"/>
                </a:solidFill>
              </a:rPr>
              <a:t>b</a:t>
            </a:r>
            <a:r>
              <a:rPr kumimoji="0" lang="en-US" sz="1600" b="1" i="0" u="none" strike="noStrike" cap="none" spc="0" normalizeH="0" baseline="0" noProof="0" dirty="0">
                <a:ln>
                  <a:noFill/>
                </a:ln>
                <a:solidFill>
                  <a:srgbClr val="FFFFFF"/>
                </a:solidFill>
                <a:effectLst/>
                <a:uLnTx/>
                <a:uFillTx/>
              </a:rPr>
              <a:t>y:</a:t>
            </a:r>
          </a:p>
          <a:p>
            <a:pPr marR="0" lvl="0" fontAlgn="auto">
              <a:spcAft>
                <a:spcPts val="0"/>
              </a:spcAft>
              <a:buClrTx/>
              <a:buSzTx/>
              <a:tabLst/>
              <a:defRPr/>
            </a:pPr>
            <a:r>
              <a:rPr kumimoji="0" lang="en-US" sz="1600" b="1" i="0" u="none" strike="noStrike" cap="none" spc="0" normalizeH="0" baseline="0" noProof="0" dirty="0" err="1">
                <a:ln>
                  <a:noFill/>
                </a:ln>
                <a:solidFill>
                  <a:srgbClr val="FFFFFF"/>
                </a:solidFill>
                <a:effectLst/>
                <a:uLnTx/>
                <a:uFillTx/>
              </a:rPr>
              <a:t>Baheer</a:t>
            </a:r>
            <a:r>
              <a:rPr kumimoji="0" lang="en-US" sz="1600" b="1" i="0" u="none" strike="noStrike" cap="none" spc="0" normalizeH="0" baseline="0" noProof="0" dirty="0">
                <a:ln>
                  <a:noFill/>
                </a:ln>
                <a:solidFill>
                  <a:srgbClr val="FFFFFF"/>
                </a:solidFill>
                <a:effectLst/>
                <a:uLnTx/>
                <a:uFillTx/>
              </a:rPr>
              <a:t> Noori (nooria@rpi.edu)</a:t>
            </a:r>
          </a:p>
          <a:p>
            <a:pPr marR="0" lvl="0" fontAlgn="auto">
              <a:spcAft>
                <a:spcPts val="0"/>
              </a:spcAft>
              <a:buClrTx/>
              <a:buSzTx/>
              <a:tabLst/>
              <a:defRPr/>
            </a:pPr>
            <a:r>
              <a:rPr kumimoji="0" lang="en-US" sz="1600" b="1" i="0" u="none" strike="noStrike" cap="none" spc="0" normalizeH="0" baseline="0" noProof="0" dirty="0">
                <a:ln>
                  <a:noFill/>
                </a:ln>
                <a:solidFill>
                  <a:srgbClr val="FFFFFF"/>
                </a:solidFill>
                <a:effectLst/>
                <a:uLnTx/>
                <a:uFillTx/>
              </a:rPr>
              <a:t>Omer Gafar (gafaro@rpi.edu)</a:t>
            </a:r>
          </a:p>
          <a:p>
            <a:endParaRPr lang="en-US" sz="1900" dirty="0">
              <a:solidFill>
                <a:srgbClr val="FFFFFF"/>
              </a:solidFill>
            </a:endParaRPr>
          </a:p>
        </p:txBody>
      </p:sp>
      <p:pic>
        <p:nvPicPr>
          <p:cNvPr id="1026" name="Picture 2" descr="Enterprise woman graduates from Rensselaer Polytechnic Institute">
            <a:extLst>
              <a:ext uri="{FF2B5EF4-FFF2-40B4-BE49-F238E27FC236}">
                <a16:creationId xmlns:a16="http://schemas.microsoft.com/office/drawing/2014/main" id="{ABB5D2CF-A5D4-08D7-4F5E-3E5BCD5BA0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94128" y="488572"/>
            <a:ext cx="966100" cy="966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loster-P92 Digital - HTML, CSS and JavaScript">
            <a:extLst>
              <a:ext uri="{FF2B5EF4-FFF2-40B4-BE49-F238E27FC236}">
                <a16:creationId xmlns:a16="http://schemas.microsoft.com/office/drawing/2014/main" id="{B7CE096F-7C4A-B9FA-8F5E-2207E95D3E0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546" y="858371"/>
            <a:ext cx="1908508" cy="5200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RCOS logo">
            <a:extLst>
              <a:ext uri="{FF2B5EF4-FFF2-40B4-BE49-F238E27FC236}">
                <a16:creationId xmlns:a16="http://schemas.microsoft.com/office/drawing/2014/main" id="{AD7A153D-52C9-75E7-5B77-D1BC76C109C9}"/>
              </a:ext>
            </a:extLst>
          </p:cNvPr>
          <p:cNvPicPr>
            <a:picLocks noChangeAspect="1" noChangeArrowheads="1"/>
          </p:cNvPicPr>
          <p:nvPr/>
        </p:nvPicPr>
        <p:blipFill>
          <a:blip r:embed="rId5" cstate="print">
            <a:duotone>
              <a:prstClr val="black"/>
              <a:srgbClr val="C00000">
                <a:tint val="45000"/>
                <a:satMod val="400000"/>
              </a:srgbClr>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1194128" y="1"/>
            <a:ext cx="997871" cy="4076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ue and yellow snake logo&#10;&#10;Description automatically generated">
            <a:extLst>
              <a:ext uri="{FF2B5EF4-FFF2-40B4-BE49-F238E27FC236}">
                <a16:creationId xmlns:a16="http://schemas.microsoft.com/office/drawing/2014/main" id="{B9D21AD1-850F-C7CC-BFF3-356EDF7B1112}"/>
              </a:ext>
            </a:extLst>
          </p:cNvPr>
          <p:cNvPicPr>
            <a:picLocks noChangeAspect="1"/>
          </p:cNvPicPr>
          <p:nvPr/>
        </p:nvPicPr>
        <p:blipFill>
          <a:blip r:embed="rId7"/>
          <a:stretch>
            <a:fillRect/>
          </a:stretch>
        </p:blipFill>
        <p:spPr>
          <a:xfrm flipH="1">
            <a:off x="1638409" y="258431"/>
            <a:ext cx="480099" cy="478179"/>
          </a:xfrm>
          <a:prstGeom prst="rect">
            <a:avLst/>
          </a:prstGeom>
        </p:spPr>
      </p:pic>
      <p:pic>
        <p:nvPicPr>
          <p:cNvPr id="8" name="Picture 7" descr="A blue and black logo&#10;&#10;Description automatically generated">
            <a:extLst>
              <a:ext uri="{FF2B5EF4-FFF2-40B4-BE49-F238E27FC236}">
                <a16:creationId xmlns:a16="http://schemas.microsoft.com/office/drawing/2014/main" id="{2A32F69F-5AAC-D50D-CF52-BC8E1BAEF39C}"/>
              </a:ext>
            </a:extLst>
          </p:cNvPr>
          <p:cNvPicPr>
            <a:picLocks noChangeAspect="1"/>
          </p:cNvPicPr>
          <p:nvPr/>
        </p:nvPicPr>
        <p:blipFill>
          <a:blip r:embed="rId8"/>
          <a:stretch>
            <a:fillRect/>
          </a:stretch>
        </p:blipFill>
        <p:spPr>
          <a:xfrm flipH="1">
            <a:off x="2239600" y="188317"/>
            <a:ext cx="634291" cy="634291"/>
          </a:xfrm>
          <a:prstGeom prst="rect">
            <a:avLst/>
          </a:prstGeom>
        </p:spPr>
      </p:pic>
      <p:pic>
        <p:nvPicPr>
          <p:cNvPr id="3" name="Picture 2" descr="A white letter on a black background&#10;&#10;Description automatically generated">
            <a:extLst>
              <a:ext uri="{FF2B5EF4-FFF2-40B4-BE49-F238E27FC236}">
                <a16:creationId xmlns:a16="http://schemas.microsoft.com/office/drawing/2014/main" id="{3F287B1D-04F1-B3AD-DABD-8FB168436E6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5330" y="329551"/>
            <a:ext cx="3672290" cy="925417"/>
          </a:xfrm>
          <a:prstGeom prst="rect">
            <a:avLst/>
          </a:prstGeom>
        </p:spPr>
      </p:pic>
      <p:sp>
        <p:nvSpPr>
          <p:cNvPr id="5" name="TextBox 4">
            <a:extLst>
              <a:ext uri="{FF2B5EF4-FFF2-40B4-BE49-F238E27FC236}">
                <a16:creationId xmlns:a16="http://schemas.microsoft.com/office/drawing/2014/main" id="{F9F11575-733C-643C-267B-7F15835DB492}"/>
              </a:ext>
            </a:extLst>
          </p:cNvPr>
          <p:cNvSpPr txBox="1"/>
          <p:nvPr/>
        </p:nvSpPr>
        <p:spPr>
          <a:xfrm>
            <a:off x="916831" y="1609638"/>
            <a:ext cx="1155608" cy="338554"/>
          </a:xfrm>
          <a:prstGeom prst="rect">
            <a:avLst/>
          </a:prstGeom>
          <a:noFill/>
        </p:spPr>
        <p:txBody>
          <a:bodyPr wrap="square" rtlCol="0">
            <a:spAutoFit/>
          </a:bodyPr>
          <a:lstStyle/>
          <a:p>
            <a:r>
              <a:rPr lang="en-US" sz="1600" dirty="0"/>
              <a:t>Overview</a:t>
            </a:r>
          </a:p>
        </p:txBody>
      </p:sp>
      <p:sp>
        <p:nvSpPr>
          <p:cNvPr id="9" name="TextBox 8">
            <a:extLst>
              <a:ext uri="{FF2B5EF4-FFF2-40B4-BE49-F238E27FC236}">
                <a16:creationId xmlns:a16="http://schemas.microsoft.com/office/drawing/2014/main" id="{EDA389A8-E7FF-B744-5A32-E42052C30753}"/>
              </a:ext>
            </a:extLst>
          </p:cNvPr>
          <p:cNvSpPr txBox="1"/>
          <p:nvPr/>
        </p:nvSpPr>
        <p:spPr>
          <a:xfrm>
            <a:off x="229632" y="1964949"/>
            <a:ext cx="2978512" cy="707886"/>
          </a:xfrm>
          <a:prstGeom prst="rect">
            <a:avLst/>
          </a:prstGeom>
          <a:noFill/>
        </p:spPr>
        <p:txBody>
          <a:bodyPr wrap="square" rtlCol="0">
            <a:spAutoFit/>
          </a:bodyPr>
          <a:lstStyle/>
          <a:p>
            <a:r>
              <a:rPr lang="en-US" sz="1000" dirty="0"/>
              <a:t>This project is to create a machine learning model that can accurately predict the outcome of NBA games using box score statistics from the past 10 seasons. </a:t>
            </a:r>
          </a:p>
        </p:txBody>
      </p:sp>
      <p:sp>
        <p:nvSpPr>
          <p:cNvPr id="10" name="TextBox 9">
            <a:extLst>
              <a:ext uri="{FF2B5EF4-FFF2-40B4-BE49-F238E27FC236}">
                <a16:creationId xmlns:a16="http://schemas.microsoft.com/office/drawing/2014/main" id="{959C94D7-2C6F-94FB-C482-DBB54957BFA3}"/>
              </a:ext>
            </a:extLst>
          </p:cNvPr>
          <p:cNvSpPr txBox="1"/>
          <p:nvPr/>
        </p:nvSpPr>
        <p:spPr>
          <a:xfrm>
            <a:off x="896184" y="2695507"/>
            <a:ext cx="1047509" cy="338554"/>
          </a:xfrm>
          <a:prstGeom prst="rect">
            <a:avLst/>
          </a:prstGeom>
          <a:noFill/>
        </p:spPr>
        <p:txBody>
          <a:bodyPr wrap="square" rtlCol="0">
            <a:spAutoFit/>
          </a:bodyPr>
          <a:lstStyle/>
          <a:p>
            <a:r>
              <a:rPr lang="en-US" sz="1600" dirty="0"/>
              <a:t>Objective</a:t>
            </a:r>
          </a:p>
        </p:txBody>
      </p:sp>
      <p:pic>
        <p:nvPicPr>
          <p:cNvPr id="12" name="Picture 4" descr="SQLite Setting-Up Guide | Medium">
            <a:extLst>
              <a:ext uri="{FF2B5EF4-FFF2-40B4-BE49-F238E27FC236}">
                <a16:creationId xmlns:a16="http://schemas.microsoft.com/office/drawing/2014/main" id="{D1227F71-C355-DB23-A218-F4C989FA4B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2953" y="844103"/>
            <a:ext cx="1096709" cy="52002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1C2A360-FB89-2A23-7458-26E0D8F71207}"/>
              </a:ext>
            </a:extLst>
          </p:cNvPr>
          <p:cNvSpPr txBox="1"/>
          <p:nvPr/>
        </p:nvSpPr>
        <p:spPr>
          <a:xfrm>
            <a:off x="233994" y="3056733"/>
            <a:ext cx="3172822" cy="1323439"/>
          </a:xfrm>
          <a:prstGeom prst="rect">
            <a:avLst/>
          </a:prstGeom>
          <a:noFill/>
        </p:spPr>
        <p:txBody>
          <a:bodyPr wrap="square" rtlCol="0">
            <a:spAutoFit/>
          </a:bodyPr>
          <a:lstStyle/>
          <a:p>
            <a:r>
              <a:rPr lang="en-US" sz="1000" dirty="0"/>
              <a:t>The project aims to create a model for accurately predicting NBA game outcomes. The stakeholder, a sports news and entertainment start-up, would use this model for-fun NBA betting. </a:t>
            </a:r>
          </a:p>
          <a:p>
            <a:endParaRPr lang="en-US" sz="1000" dirty="0"/>
          </a:p>
          <a:p>
            <a:r>
              <a:rPr lang="en-US" sz="1000" dirty="0"/>
              <a:t>Users will compete against the model, with prizes for top performers. Our role is to develop the best possible model.</a:t>
            </a:r>
          </a:p>
        </p:txBody>
      </p:sp>
      <p:sp>
        <p:nvSpPr>
          <p:cNvPr id="15" name="TextBox 14">
            <a:extLst>
              <a:ext uri="{FF2B5EF4-FFF2-40B4-BE49-F238E27FC236}">
                <a16:creationId xmlns:a16="http://schemas.microsoft.com/office/drawing/2014/main" id="{1354FFB9-1F58-6E07-63FE-EC6F508CDC72}"/>
              </a:ext>
            </a:extLst>
          </p:cNvPr>
          <p:cNvSpPr txBox="1"/>
          <p:nvPr/>
        </p:nvSpPr>
        <p:spPr>
          <a:xfrm>
            <a:off x="438346" y="4479246"/>
            <a:ext cx="2656055" cy="338554"/>
          </a:xfrm>
          <a:prstGeom prst="rect">
            <a:avLst/>
          </a:prstGeom>
          <a:noFill/>
        </p:spPr>
        <p:txBody>
          <a:bodyPr wrap="square" rtlCol="0">
            <a:spAutoFit/>
          </a:bodyPr>
          <a:lstStyle/>
          <a:p>
            <a:r>
              <a:rPr lang="en-US" sz="1600" dirty="0"/>
              <a:t>Materials and Methods</a:t>
            </a:r>
          </a:p>
        </p:txBody>
      </p:sp>
      <p:pic>
        <p:nvPicPr>
          <p:cNvPr id="21" name="Picture 20">
            <a:extLst>
              <a:ext uri="{FF2B5EF4-FFF2-40B4-BE49-F238E27FC236}">
                <a16:creationId xmlns:a16="http://schemas.microsoft.com/office/drawing/2014/main" id="{222CC2EE-6A2A-8AD7-5B37-89D71EAF34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4312" y="5092235"/>
            <a:ext cx="2668984" cy="282711"/>
          </a:xfrm>
          <a:prstGeom prst="rect">
            <a:avLst/>
          </a:prstGeom>
        </p:spPr>
      </p:pic>
      <p:pic>
        <p:nvPicPr>
          <p:cNvPr id="23" name="Picture 22">
            <a:extLst>
              <a:ext uri="{FF2B5EF4-FFF2-40B4-BE49-F238E27FC236}">
                <a16:creationId xmlns:a16="http://schemas.microsoft.com/office/drawing/2014/main" id="{81FA552D-0472-F121-71D4-EE6AC639B9B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4312" y="4809524"/>
            <a:ext cx="2656055" cy="282711"/>
          </a:xfrm>
          <a:prstGeom prst="rect">
            <a:avLst/>
          </a:prstGeom>
        </p:spPr>
      </p:pic>
      <p:pic>
        <p:nvPicPr>
          <p:cNvPr id="25" name="Picture 24">
            <a:extLst>
              <a:ext uri="{FF2B5EF4-FFF2-40B4-BE49-F238E27FC236}">
                <a16:creationId xmlns:a16="http://schemas.microsoft.com/office/drawing/2014/main" id="{465ED257-33F4-45CA-06ED-5E6B76BDE71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4312" y="5374945"/>
            <a:ext cx="2721701" cy="282712"/>
          </a:xfrm>
          <a:prstGeom prst="rect">
            <a:avLst/>
          </a:prstGeom>
        </p:spPr>
      </p:pic>
      <p:sp>
        <p:nvSpPr>
          <p:cNvPr id="26" name="TextBox 25">
            <a:extLst>
              <a:ext uri="{FF2B5EF4-FFF2-40B4-BE49-F238E27FC236}">
                <a16:creationId xmlns:a16="http://schemas.microsoft.com/office/drawing/2014/main" id="{6F9A6A32-03A0-9191-56E9-0FF8CE23E5E7}"/>
              </a:ext>
            </a:extLst>
          </p:cNvPr>
          <p:cNvSpPr txBox="1"/>
          <p:nvPr/>
        </p:nvSpPr>
        <p:spPr>
          <a:xfrm>
            <a:off x="270030" y="5622850"/>
            <a:ext cx="2799060" cy="1423467"/>
          </a:xfrm>
          <a:prstGeom prst="rect">
            <a:avLst/>
          </a:prstGeom>
          <a:noFill/>
        </p:spPr>
        <p:txBody>
          <a:bodyPr wrap="square" rtlCol="0">
            <a:spAutoFit/>
          </a:bodyPr>
          <a:lstStyle/>
          <a:p>
            <a:r>
              <a:rPr lang="en-US" sz="850" b="1" dirty="0"/>
              <a:t>Scope</a:t>
            </a:r>
            <a:r>
              <a:rPr lang="en-US" sz="850" dirty="0"/>
              <a:t>: Box score data from the past 10 regular </a:t>
            </a:r>
            <a:r>
              <a:rPr lang="en-US" sz="850" b="1" dirty="0"/>
              <a:t>seasons Source</a:t>
            </a:r>
            <a:r>
              <a:rPr lang="en-US" sz="850" dirty="0"/>
              <a:t>: Basketball-Reference.com </a:t>
            </a:r>
            <a:r>
              <a:rPr lang="en-US" sz="850" b="1" dirty="0"/>
              <a:t>Method</a:t>
            </a:r>
            <a:r>
              <a:rPr lang="en-US" sz="850" dirty="0"/>
              <a:t>: Web-scraper</a:t>
            </a:r>
          </a:p>
          <a:p>
            <a:r>
              <a:rPr lang="en-US" sz="850" b="1" dirty="0"/>
              <a:t>SQLite Database</a:t>
            </a:r>
            <a:r>
              <a:rPr lang="en-US" sz="850" dirty="0"/>
              <a:t>: ● 3 tables: Game Info, Player Stats, Team Stats </a:t>
            </a:r>
          </a:p>
          <a:p>
            <a:r>
              <a:rPr lang="en-US" sz="850" dirty="0"/>
              <a:t>● 11,979 NBA games ● 341,669 observations </a:t>
            </a:r>
          </a:p>
          <a:p>
            <a:r>
              <a:rPr lang="en-US" sz="850" dirty="0"/>
              <a:t>● 46 features</a:t>
            </a:r>
          </a:p>
          <a:p>
            <a:r>
              <a:rPr lang="en-US" sz="850" b="1" dirty="0"/>
              <a:t>Processing</a:t>
            </a:r>
            <a:r>
              <a:rPr lang="en-US" sz="850" dirty="0"/>
              <a:t>: Aggregation modeling, responsiveness, feature selection</a:t>
            </a:r>
          </a:p>
          <a:p>
            <a:endParaRPr lang="en-US" sz="1000" dirty="0"/>
          </a:p>
        </p:txBody>
      </p:sp>
      <p:sp>
        <p:nvSpPr>
          <p:cNvPr id="27" name="TextBox 26">
            <a:extLst>
              <a:ext uri="{FF2B5EF4-FFF2-40B4-BE49-F238E27FC236}">
                <a16:creationId xmlns:a16="http://schemas.microsoft.com/office/drawing/2014/main" id="{0C7D5226-19F8-B15F-1544-7C1D06E42542}"/>
              </a:ext>
            </a:extLst>
          </p:cNvPr>
          <p:cNvSpPr txBox="1"/>
          <p:nvPr/>
        </p:nvSpPr>
        <p:spPr>
          <a:xfrm>
            <a:off x="5062745" y="1598398"/>
            <a:ext cx="1828800" cy="338554"/>
          </a:xfrm>
          <a:prstGeom prst="rect">
            <a:avLst/>
          </a:prstGeom>
          <a:noFill/>
        </p:spPr>
        <p:txBody>
          <a:bodyPr wrap="square" rtlCol="0">
            <a:spAutoFit/>
          </a:bodyPr>
          <a:lstStyle/>
          <a:p>
            <a:r>
              <a:rPr lang="en-US" sz="1600" dirty="0"/>
              <a:t>Model Selection</a:t>
            </a:r>
          </a:p>
        </p:txBody>
      </p:sp>
      <p:sp>
        <p:nvSpPr>
          <p:cNvPr id="28" name="TextBox 27">
            <a:extLst>
              <a:ext uri="{FF2B5EF4-FFF2-40B4-BE49-F238E27FC236}">
                <a16:creationId xmlns:a16="http://schemas.microsoft.com/office/drawing/2014/main" id="{D3CBE1C2-31B3-26C3-F11A-E79B8037B3A7}"/>
              </a:ext>
            </a:extLst>
          </p:cNvPr>
          <p:cNvSpPr txBox="1"/>
          <p:nvPr/>
        </p:nvSpPr>
        <p:spPr>
          <a:xfrm>
            <a:off x="4381089" y="1936952"/>
            <a:ext cx="3455581" cy="1015663"/>
          </a:xfrm>
          <a:prstGeom prst="rect">
            <a:avLst/>
          </a:prstGeom>
          <a:noFill/>
        </p:spPr>
        <p:txBody>
          <a:bodyPr wrap="square" rtlCol="0">
            <a:spAutoFit/>
          </a:bodyPr>
          <a:lstStyle/>
          <a:p>
            <a:r>
              <a:rPr lang="en-US" sz="1000" dirty="0"/>
              <a:t>● Logistic Regression (LR) </a:t>
            </a:r>
          </a:p>
          <a:p>
            <a:r>
              <a:rPr lang="en-US" sz="1000" dirty="0"/>
              <a:t>● K-Nearest Neighbors (KNN) </a:t>
            </a:r>
          </a:p>
          <a:p>
            <a:r>
              <a:rPr lang="en-US" sz="1000" dirty="0"/>
              <a:t>● Random Forest (RF) </a:t>
            </a:r>
          </a:p>
          <a:p>
            <a:r>
              <a:rPr lang="en-US" sz="1000" dirty="0"/>
              <a:t>● Gaussian Naive-Bayes (GNB) ● Support Vector (SVC)</a:t>
            </a:r>
          </a:p>
          <a:p>
            <a:r>
              <a:rPr lang="en-US" sz="1000" dirty="0"/>
              <a:t>● Neural Network (NN) </a:t>
            </a:r>
          </a:p>
          <a:p>
            <a:r>
              <a:rPr lang="en-US" sz="1000" dirty="0"/>
              <a:t>● Elo Rating System</a:t>
            </a:r>
          </a:p>
        </p:txBody>
      </p:sp>
      <p:sp>
        <p:nvSpPr>
          <p:cNvPr id="29" name="TextBox 28">
            <a:extLst>
              <a:ext uri="{FF2B5EF4-FFF2-40B4-BE49-F238E27FC236}">
                <a16:creationId xmlns:a16="http://schemas.microsoft.com/office/drawing/2014/main" id="{91E6D605-D6B4-56BE-7949-C0CF92A3CFC6}"/>
              </a:ext>
            </a:extLst>
          </p:cNvPr>
          <p:cNvSpPr txBox="1"/>
          <p:nvPr/>
        </p:nvSpPr>
        <p:spPr>
          <a:xfrm>
            <a:off x="4987146" y="2957658"/>
            <a:ext cx="2243469" cy="338554"/>
          </a:xfrm>
          <a:prstGeom prst="rect">
            <a:avLst/>
          </a:prstGeom>
          <a:noFill/>
        </p:spPr>
        <p:txBody>
          <a:bodyPr wrap="square" rtlCol="0">
            <a:spAutoFit/>
          </a:bodyPr>
          <a:lstStyle/>
          <a:p>
            <a:r>
              <a:rPr lang="en-US" sz="1600" dirty="0"/>
              <a:t>Model Comparison </a:t>
            </a:r>
          </a:p>
        </p:txBody>
      </p:sp>
      <p:sp>
        <p:nvSpPr>
          <p:cNvPr id="30" name="TextBox 29">
            <a:extLst>
              <a:ext uri="{FF2B5EF4-FFF2-40B4-BE49-F238E27FC236}">
                <a16:creationId xmlns:a16="http://schemas.microsoft.com/office/drawing/2014/main" id="{52B51514-1DA1-C006-F118-5F96960AD8EF}"/>
              </a:ext>
            </a:extLst>
          </p:cNvPr>
          <p:cNvSpPr txBox="1"/>
          <p:nvPr/>
        </p:nvSpPr>
        <p:spPr>
          <a:xfrm>
            <a:off x="3510259" y="3419488"/>
            <a:ext cx="2721701" cy="1384995"/>
          </a:xfrm>
          <a:prstGeom prst="rect">
            <a:avLst/>
          </a:prstGeom>
          <a:noFill/>
        </p:spPr>
        <p:txBody>
          <a:bodyPr wrap="square" rtlCol="0">
            <a:spAutoFit/>
          </a:bodyPr>
          <a:lstStyle/>
          <a:p>
            <a:r>
              <a:rPr lang="en-US" sz="1200" dirty="0"/>
              <a:t>● Baseline Model:</a:t>
            </a:r>
          </a:p>
          <a:p>
            <a:r>
              <a:rPr lang="en-US" sz="1200" dirty="0"/>
              <a:t>     ○ Accuracy: 57.2% </a:t>
            </a:r>
          </a:p>
          <a:p>
            <a:r>
              <a:rPr lang="en-US" sz="1200" dirty="0"/>
              <a:t>● Models behaved similarly: </a:t>
            </a:r>
          </a:p>
          <a:p>
            <a:r>
              <a:rPr lang="en-US" sz="1200" dirty="0"/>
              <a:t>     ○ Accuracy: 59-62% </a:t>
            </a:r>
          </a:p>
          <a:p>
            <a:r>
              <a:rPr lang="en-US" sz="1200" dirty="0"/>
              <a:t>     ○ Error Distribution </a:t>
            </a:r>
          </a:p>
          <a:p>
            <a:r>
              <a:rPr lang="en-US" sz="1200" dirty="0"/>
              <a:t>● Higher error in the first half of a season</a:t>
            </a:r>
          </a:p>
        </p:txBody>
      </p:sp>
      <p:pic>
        <p:nvPicPr>
          <p:cNvPr id="32" name="Picture 31" descr="A graph showing a number of different colored lines&#10;&#10;Description automatically generated">
            <a:extLst>
              <a:ext uri="{FF2B5EF4-FFF2-40B4-BE49-F238E27FC236}">
                <a16:creationId xmlns:a16="http://schemas.microsoft.com/office/drawing/2014/main" id="{C1273530-05EF-189D-F4AB-D0CB5CCB447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05978" y="3235312"/>
            <a:ext cx="2979207" cy="1861724"/>
          </a:xfrm>
          <a:prstGeom prst="rect">
            <a:avLst/>
          </a:prstGeom>
        </p:spPr>
      </p:pic>
      <p:sp>
        <p:nvSpPr>
          <p:cNvPr id="33" name="TextBox 32">
            <a:extLst>
              <a:ext uri="{FF2B5EF4-FFF2-40B4-BE49-F238E27FC236}">
                <a16:creationId xmlns:a16="http://schemas.microsoft.com/office/drawing/2014/main" id="{316AB8B8-B11E-7CD7-9318-FB919FA5A97A}"/>
              </a:ext>
            </a:extLst>
          </p:cNvPr>
          <p:cNvSpPr txBox="1"/>
          <p:nvPr/>
        </p:nvSpPr>
        <p:spPr>
          <a:xfrm>
            <a:off x="100601" y="329551"/>
            <a:ext cx="1715442" cy="338554"/>
          </a:xfrm>
          <a:prstGeom prst="rect">
            <a:avLst/>
          </a:prstGeom>
          <a:noFill/>
        </p:spPr>
        <p:txBody>
          <a:bodyPr wrap="square" rtlCol="0">
            <a:spAutoFit/>
          </a:bodyPr>
          <a:lstStyle/>
          <a:p>
            <a:r>
              <a:rPr lang="en-US" sz="1600" b="1" dirty="0">
                <a:solidFill>
                  <a:schemeClr val="bg1"/>
                </a:solidFill>
              </a:rPr>
              <a:t>Powered By:</a:t>
            </a:r>
          </a:p>
        </p:txBody>
      </p:sp>
      <p:sp>
        <p:nvSpPr>
          <p:cNvPr id="34" name="TextBox 33">
            <a:extLst>
              <a:ext uri="{FF2B5EF4-FFF2-40B4-BE49-F238E27FC236}">
                <a16:creationId xmlns:a16="http://schemas.microsoft.com/office/drawing/2014/main" id="{2411C4EE-62B5-C05B-BAA4-E16E1F1DC312}"/>
              </a:ext>
            </a:extLst>
          </p:cNvPr>
          <p:cNvSpPr txBox="1"/>
          <p:nvPr/>
        </p:nvSpPr>
        <p:spPr>
          <a:xfrm>
            <a:off x="5030091" y="5116318"/>
            <a:ext cx="1861454" cy="338554"/>
          </a:xfrm>
          <a:prstGeom prst="rect">
            <a:avLst/>
          </a:prstGeom>
          <a:noFill/>
        </p:spPr>
        <p:txBody>
          <a:bodyPr wrap="square" rtlCol="0">
            <a:spAutoFit/>
          </a:bodyPr>
          <a:lstStyle/>
          <a:p>
            <a:r>
              <a:rPr lang="en-US" sz="1600" dirty="0"/>
              <a:t>Feature Selection</a:t>
            </a:r>
          </a:p>
        </p:txBody>
      </p:sp>
      <p:sp>
        <p:nvSpPr>
          <p:cNvPr id="35" name="TextBox 34">
            <a:extLst>
              <a:ext uri="{FF2B5EF4-FFF2-40B4-BE49-F238E27FC236}">
                <a16:creationId xmlns:a16="http://schemas.microsoft.com/office/drawing/2014/main" id="{1411BEEC-0FFE-3AC4-246C-C551F918EF62}"/>
              </a:ext>
            </a:extLst>
          </p:cNvPr>
          <p:cNvSpPr txBox="1"/>
          <p:nvPr/>
        </p:nvSpPr>
        <p:spPr>
          <a:xfrm>
            <a:off x="3524797" y="5454872"/>
            <a:ext cx="1690488" cy="1692771"/>
          </a:xfrm>
          <a:prstGeom prst="rect">
            <a:avLst/>
          </a:prstGeom>
          <a:noFill/>
        </p:spPr>
        <p:txBody>
          <a:bodyPr wrap="square" rtlCol="0">
            <a:spAutoFit/>
          </a:bodyPr>
          <a:lstStyle/>
          <a:p>
            <a:r>
              <a:rPr lang="en-US" sz="800" dirty="0"/>
              <a:t>● Despite </a:t>
            </a:r>
            <a:r>
              <a:rPr lang="en-US" sz="800" dirty="0" err="1"/>
              <a:t>colinearity</a:t>
            </a:r>
            <a:r>
              <a:rPr lang="en-US" sz="800" dirty="0"/>
              <a:t>, high feature counts increased accuracy</a:t>
            </a:r>
          </a:p>
          <a:p>
            <a:br>
              <a:rPr lang="en-US" sz="800" dirty="0"/>
            </a:br>
            <a:r>
              <a:rPr lang="en-US" sz="800" dirty="0"/>
              <a:t>● The key here is that there are a number of similar stats that are highly colinear. For example, the various shooting and scoring stats are highly correlated, as are the various rebounding stats. This will have implications on judging feature importance later.</a:t>
            </a:r>
          </a:p>
          <a:p>
            <a:br>
              <a:rPr lang="en-US" sz="800" dirty="0"/>
            </a:br>
            <a:endParaRPr lang="en-US" sz="800" dirty="0"/>
          </a:p>
        </p:txBody>
      </p:sp>
      <p:pic>
        <p:nvPicPr>
          <p:cNvPr id="37" name="Picture 36" descr="A graph with a line&#10;&#10;Description automatically generated">
            <a:extLst>
              <a:ext uri="{FF2B5EF4-FFF2-40B4-BE49-F238E27FC236}">
                <a16:creationId xmlns:a16="http://schemas.microsoft.com/office/drawing/2014/main" id="{69C8E07E-7B38-E915-E897-66E32D50E4B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15285" y="5429923"/>
            <a:ext cx="1972127" cy="1326469"/>
          </a:xfrm>
          <a:prstGeom prst="rect">
            <a:avLst/>
          </a:prstGeom>
        </p:spPr>
      </p:pic>
      <p:sp>
        <p:nvSpPr>
          <p:cNvPr id="38" name="TextBox 37">
            <a:extLst>
              <a:ext uri="{FF2B5EF4-FFF2-40B4-BE49-F238E27FC236}">
                <a16:creationId xmlns:a16="http://schemas.microsoft.com/office/drawing/2014/main" id="{487A919A-EEC8-F804-6E4B-B276510235EA}"/>
              </a:ext>
            </a:extLst>
          </p:cNvPr>
          <p:cNvSpPr txBox="1"/>
          <p:nvPr/>
        </p:nvSpPr>
        <p:spPr>
          <a:xfrm>
            <a:off x="9513787" y="1589201"/>
            <a:ext cx="1964485" cy="338554"/>
          </a:xfrm>
          <a:prstGeom prst="rect">
            <a:avLst/>
          </a:prstGeom>
          <a:noFill/>
        </p:spPr>
        <p:txBody>
          <a:bodyPr wrap="square" rtlCol="0">
            <a:spAutoFit/>
          </a:bodyPr>
          <a:lstStyle/>
          <a:p>
            <a:r>
              <a:rPr lang="en-US" sz="1600" dirty="0"/>
              <a:t>ELO Rating System</a:t>
            </a:r>
          </a:p>
        </p:txBody>
      </p:sp>
      <p:sp>
        <p:nvSpPr>
          <p:cNvPr id="39" name="TextBox 38">
            <a:extLst>
              <a:ext uri="{FF2B5EF4-FFF2-40B4-BE49-F238E27FC236}">
                <a16:creationId xmlns:a16="http://schemas.microsoft.com/office/drawing/2014/main" id="{2DCDEA55-D817-E19E-0E0A-08249E0FF76C}"/>
              </a:ext>
            </a:extLst>
          </p:cNvPr>
          <p:cNvSpPr txBox="1"/>
          <p:nvPr/>
        </p:nvSpPr>
        <p:spPr>
          <a:xfrm>
            <a:off x="8635425" y="1949574"/>
            <a:ext cx="2212259" cy="707886"/>
          </a:xfrm>
          <a:prstGeom prst="rect">
            <a:avLst/>
          </a:prstGeom>
          <a:noFill/>
        </p:spPr>
        <p:txBody>
          <a:bodyPr wrap="square" rtlCol="0">
            <a:spAutoFit/>
          </a:bodyPr>
          <a:lstStyle/>
          <a:p>
            <a:r>
              <a:rPr lang="en-US" sz="800" dirty="0"/>
              <a:t>Data Requirements:       </a:t>
            </a:r>
          </a:p>
          <a:p>
            <a:r>
              <a:rPr lang="en-US" sz="800" dirty="0"/>
              <a:t>  ● Team Elo ratings </a:t>
            </a:r>
          </a:p>
          <a:p>
            <a:r>
              <a:rPr lang="en-US" sz="800" dirty="0"/>
              <a:t>  ● Away/Home Team </a:t>
            </a:r>
          </a:p>
          <a:p>
            <a:r>
              <a:rPr lang="en-US" sz="800" dirty="0"/>
              <a:t>  ● Game Outcome </a:t>
            </a:r>
          </a:p>
          <a:p>
            <a:endParaRPr lang="en-US" sz="800" dirty="0"/>
          </a:p>
        </p:txBody>
      </p:sp>
      <p:pic>
        <p:nvPicPr>
          <p:cNvPr id="41" name="Picture 40">
            <a:extLst>
              <a:ext uri="{FF2B5EF4-FFF2-40B4-BE49-F238E27FC236}">
                <a16:creationId xmlns:a16="http://schemas.microsoft.com/office/drawing/2014/main" id="{A6D74349-C462-6A29-0E11-55663A357148}"/>
              </a:ext>
            </a:extLst>
          </p:cNvPr>
          <p:cNvPicPr>
            <a:picLocks noChangeAspect="1"/>
          </p:cNvPicPr>
          <p:nvPr/>
        </p:nvPicPr>
        <p:blipFill>
          <a:blip r:embed="rId16"/>
          <a:stretch>
            <a:fillRect/>
          </a:stretch>
        </p:blipFill>
        <p:spPr>
          <a:xfrm>
            <a:off x="7279149" y="5256944"/>
            <a:ext cx="1609192" cy="1518434"/>
          </a:xfrm>
          <a:prstGeom prst="rect">
            <a:avLst/>
          </a:prstGeom>
        </p:spPr>
      </p:pic>
      <p:sp>
        <p:nvSpPr>
          <p:cNvPr id="42" name="TextBox 41">
            <a:extLst>
              <a:ext uri="{FF2B5EF4-FFF2-40B4-BE49-F238E27FC236}">
                <a16:creationId xmlns:a16="http://schemas.microsoft.com/office/drawing/2014/main" id="{E2F01E50-63C1-B565-6091-9148D94BACEA}"/>
              </a:ext>
            </a:extLst>
          </p:cNvPr>
          <p:cNvSpPr txBox="1"/>
          <p:nvPr/>
        </p:nvSpPr>
        <p:spPr>
          <a:xfrm>
            <a:off x="9720603" y="1918508"/>
            <a:ext cx="1388191" cy="707886"/>
          </a:xfrm>
          <a:prstGeom prst="rect">
            <a:avLst/>
          </a:prstGeom>
          <a:noFill/>
        </p:spPr>
        <p:txBody>
          <a:bodyPr wrap="square" rtlCol="0">
            <a:spAutoFit/>
          </a:bodyPr>
          <a:lstStyle/>
          <a:p>
            <a:r>
              <a:rPr lang="en-US" sz="800" dirty="0"/>
              <a:t>Assumptions: </a:t>
            </a:r>
          </a:p>
          <a:p>
            <a:r>
              <a:rPr lang="en-US" sz="800" dirty="0"/>
              <a:t>   ● Head-to-head </a:t>
            </a:r>
          </a:p>
          <a:p>
            <a:r>
              <a:rPr lang="en-US" sz="800" dirty="0"/>
              <a:t>   ● Winner: gains rating Loser: loses rating </a:t>
            </a:r>
          </a:p>
          <a:p>
            <a:r>
              <a:rPr lang="en-US" sz="800" dirty="0"/>
              <a:t>   ● Zero-sum</a:t>
            </a:r>
          </a:p>
        </p:txBody>
      </p:sp>
      <p:sp>
        <p:nvSpPr>
          <p:cNvPr id="43" name="TextBox 42">
            <a:extLst>
              <a:ext uri="{FF2B5EF4-FFF2-40B4-BE49-F238E27FC236}">
                <a16:creationId xmlns:a16="http://schemas.microsoft.com/office/drawing/2014/main" id="{3E7DEE25-5C17-DB2B-FE9A-7D3D9C6E49C5}"/>
              </a:ext>
            </a:extLst>
          </p:cNvPr>
          <p:cNvSpPr txBox="1"/>
          <p:nvPr/>
        </p:nvSpPr>
        <p:spPr>
          <a:xfrm>
            <a:off x="10779301" y="1923062"/>
            <a:ext cx="1598893" cy="707886"/>
          </a:xfrm>
          <a:prstGeom prst="rect">
            <a:avLst/>
          </a:prstGeom>
          <a:noFill/>
        </p:spPr>
        <p:txBody>
          <a:bodyPr wrap="square" rtlCol="0">
            <a:spAutoFit/>
          </a:bodyPr>
          <a:lstStyle/>
          <a:p>
            <a:r>
              <a:rPr lang="en-US" sz="800" dirty="0"/>
              <a:t>Additional Adjustments: </a:t>
            </a:r>
          </a:p>
          <a:p>
            <a:r>
              <a:rPr lang="en-US" sz="800" dirty="0"/>
              <a:t>  ● Margin of Victory </a:t>
            </a:r>
          </a:p>
          <a:p>
            <a:r>
              <a:rPr lang="en-US" sz="800" dirty="0"/>
              <a:t>  ● Seasonal Reset </a:t>
            </a:r>
          </a:p>
          <a:p>
            <a:r>
              <a:rPr lang="en-US" sz="800" dirty="0"/>
              <a:t>Performance: </a:t>
            </a:r>
          </a:p>
          <a:p>
            <a:r>
              <a:rPr lang="en-US" sz="800" dirty="0"/>
              <a:t>  ● 65.3% accuracy</a:t>
            </a:r>
          </a:p>
        </p:txBody>
      </p:sp>
      <p:sp>
        <p:nvSpPr>
          <p:cNvPr id="46" name="TextBox 45">
            <a:extLst>
              <a:ext uri="{FF2B5EF4-FFF2-40B4-BE49-F238E27FC236}">
                <a16:creationId xmlns:a16="http://schemas.microsoft.com/office/drawing/2014/main" id="{33A547EA-9BAF-70A2-3CCC-F3BCC30FDCAD}"/>
              </a:ext>
            </a:extLst>
          </p:cNvPr>
          <p:cNvSpPr txBox="1"/>
          <p:nvPr/>
        </p:nvSpPr>
        <p:spPr>
          <a:xfrm>
            <a:off x="9856847" y="4750111"/>
            <a:ext cx="1278363" cy="338554"/>
          </a:xfrm>
          <a:prstGeom prst="rect">
            <a:avLst/>
          </a:prstGeom>
          <a:noFill/>
        </p:spPr>
        <p:txBody>
          <a:bodyPr wrap="square" rtlCol="0">
            <a:spAutoFit/>
          </a:bodyPr>
          <a:lstStyle/>
          <a:p>
            <a:r>
              <a:rPr lang="en-US" sz="1600" dirty="0"/>
              <a:t>Next Steps</a:t>
            </a:r>
          </a:p>
        </p:txBody>
      </p:sp>
      <p:sp>
        <p:nvSpPr>
          <p:cNvPr id="47" name="TextBox 46">
            <a:extLst>
              <a:ext uri="{FF2B5EF4-FFF2-40B4-BE49-F238E27FC236}">
                <a16:creationId xmlns:a16="http://schemas.microsoft.com/office/drawing/2014/main" id="{49065C3E-4C9E-8E25-00E4-CBAD674C5EE2}"/>
              </a:ext>
            </a:extLst>
          </p:cNvPr>
          <p:cNvSpPr txBox="1"/>
          <p:nvPr/>
        </p:nvSpPr>
        <p:spPr>
          <a:xfrm>
            <a:off x="9184208" y="5072895"/>
            <a:ext cx="2766730" cy="1785104"/>
          </a:xfrm>
          <a:prstGeom prst="rect">
            <a:avLst/>
          </a:prstGeom>
          <a:noFill/>
        </p:spPr>
        <p:txBody>
          <a:bodyPr wrap="square" rtlCol="0">
            <a:spAutoFit/>
          </a:bodyPr>
          <a:lstStyle/>
          <a:p>
            <a:r>
              <a:rPr lang="en-US" sz="1000" dirty="0"/>
              <a:t>Overall, the project was a success. I was able to collect the data, create and compare models and datasets, and select a model suitable for the stakeholder. The results did not meet the original goal of 68% accuracy, but there are several promising leads for future iterations of this project:</a:t>
            </a:r>
          </a:p>
          <a:p>
            <a:endParaRPr lang="en-US" sz="1000" dirty="0"/>
          </a:p>
          <a:p>
            <a:r>
              <a:rPr lang="en-US" sz="1000" dirty="0"/>
              <a:t>● more extensive data collection</a:t>
            </a:r>
          </a:p>
          <a:p>
            <a:r>
              <a:rPr lang="en-US" sz="1000" dirty="0"/>
              <a:t>● player aggregated data</a:t>
            </a:r>
          </a:p>
          <a:p>
            <a:r>
              <a:rPr lang="en-US" sz="1000" dirty="0"/>
              <a:t>● additional model adjustments</a:t>
            </a:r>
          </a:p>
        </p:txBody>
      </p:sp>
      <p:sp>
        <p:nvSpPr>
          <p:cNvPr id="48" name="TextBox 47">
            <a:extLst>
              <a:ext uri="{FF2B5EF4-FFF2-40B4-BE49-F238E27FC236}">
                <a16:creationId xmlns:a16="http://schemas.microsoft.com/office/drawing/2014/main" id="{EA27946E-D934-4569-D1AA-F6356FB52285}"/>
              </a:ext>
            </a:extLst>
          </p:cNvPr>
          <p:cNvSpPr txBox="1"/>
          <p:nvPr/>
        </p:nvSpPr>
        <p:spPr>
          <a:xfrm>
            <a:off x="9856847" y="2703161"/>
            <a:ext cx="1253110" cy="338554"/>
          </a:xfrm>
          <a:prstGeom prst="rect">
            <a:avLst/>
          </a:prstGeom>
          <a:noFill/>
        </p:spPr>
        <p:txBody>
          <a:bodyPr wrap="square" rtlCol="0">
            <a:spAutoFit/>
          </a:bodyPr>
          <a:lstStyle/>
          <a:p>
            <a:r>
              <a:rPr lang="en-US" sz="1600" dirty="0"/>
              <a:t>Results</a:t>
            </a:r>
          </a:p>
        </p:txBody>
      </p:sp>
      <p:sp>
        <p:nvSpPr>
          <p:cNvPr id="49" name="TextBox 48">
            <a:extLst>
              <a:ext uri="{FF2B5EF4-FFF2-40B4-BE49-F238E27FC236}">
                <a16:creationId xmlns:a16="http://schemas.microsoft.com/office/drawing/2014/main" id="{3B2FE095-0EC5-9E8E-C1AF-CFCBCDACF6C8}"/>
              </a:ext>
            </a:extLst>
          </p:cNvPr>
          <p:cNvSpPr txBox="1"/>
          <p:nvPr/>
        </p:nvSpPr>
        <p:spPr>
          <a:xfrm>
            <a:off x="8810945" y="3119250"/>
            <a:ext cx="1371600" cy="1138773"/>
          </a:xfrm>
          <a:prstGeom prst="rect">
            <a:avLst/>
          </a:prstGeom>
          <a:noFill/>
        </p:spPr>
        <p:txBody>
          <a:bodyPr wrap="square" rtlCol="0">
            <a:spAutoFit/>
          </a:bodyPr>
          <a:lstStyle/>
          <a:p>
            <a:r>
              <a:rPr lang="en-US" sz="850" dirty="0"/>
              <a:t>Top Performing Models:</a:t>
            </a:r>
          </a:p>
          <a:p>
            <a:r>
              <a:rPr lang="en-US" sz="850" dirty="0"/>
              <a:t>● Elo System 65.3% accuracy</a:t>
            </a:r>
          </a:p>
          <a:p>
            <a:r>
              <a:rPr lang="en-US" sz="850" dirty="0"/>
              <a:t>● GNB 63.5% accuracy</a:t>
            </a:r>
          </a:p>
          <a:p>
            <a:r>
              <a:rPr lang="en-US" sz="850" dirty="0"/>
              <a:t>● RFC 63.2% accuracy</a:t>
            </a:r>
          </a:p>
          <a:p>
            <a:r>
              <a:rPr lang="en-US" sz="850" dirty="0"/>
              <a:t>Top Performing Data:</a:t>
            </a:r>
          </a:p>
          <a:p>
            <a:r>
              <a:rPr lang="en-US" sz="850" dirty="0"/>
              <a:t>● 20-game Four Factor dataset</a:t>
            </a:r>
          </a:p>
        </p:txBody>
      </p:sp>
      <p:pic>
        <p:nvPicPr>
          <p:cNvPr id="51" name="Picture 50" descr="A chart of different colors&#10;&#10;Description automatically generated">
            <a:extLst>
              <a:ext uri="{FF2B5EF4-FFF2-40B4-BE49-F238E27FC236}">
                <a16:creationId xmlns:a16="http://schemas.microsoft.com/office/drawing/2014/main" id="{EF651834-F728-AD84-AE33-C6576DDF188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016227" y="3056733"/>
            <a:ext cx="2175773" cy="1492723"/>
          </a:xfrm>
          <a:prstGeom prst="rect">
            <a:avLst/>
          </a:prstGeom>
        </p:spPr>
      </p:pic>
    </p:spTree>
    <p:extLst>
      <p:ext uri="{BB962C8B-B14F-4D97-AF65-F5344CB8AC3E}">
        <p14:creationId xmlns:p14="http://schemas.microsoft.com/office/powerpoint/2010/main" val="1939548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438</TotalTime>
  <Words>467</Words>
  <Application>Microsoft Office PowerPoint</Application>
  <PresentationFormat>Widescreen</PresentationFormat>
  <Paragraphs>62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Gafar, Omer</dc:creator>
  <cp:lastModifiedBy>Gafar, Omer</cp:lastModifiedBy>
  <cp:revision>3</cp:revision>
  <dcterms:created xsi:type="dcterms:W3CDTF">2024-12-06T01:47:33Z</dcterms:created>
  <dcterms:modified xsi:type="dcterms:W3CDTF">2024-12-06T12:21:40Z</dcterms:modified>
</cp:coreProperties>
</file>