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1716" y="-3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ratio </c:v>
                </c:pt>
              </c:strCache>
            </c:strRef>
          </c:tx>
          <c:marker>
            <c:symbol val="none"/>
          </c:marker>
          <c:cat>
            <c:numRef>
              <c:f>Sheet1!$A$2:$A$6</c:f>
              <c:numCache>
                <c:formatCode>General</c:formatCode>
                <c:ptCount val="5"/>
                <c:pt idx="0">
                  <c:v>2019</c:v>
                </c:pt>
                <c:pt idx="1">
                  <c:v>2018</c:v>
                </c:pt>
                <c:pt idx="2">
                  <c:v>2017</c:v>
                </c:pt>
                <c:pt idx="3">
                  <c:v>2016</c:v>
                </c:pt>
                <c:pt idx="4">
                  <c:v>2015</c:v>
                </c:pt>
              </c:numCache>
            </c:numRef>
          </c:cat>
          <c:val>
            <c:numRef>
              <c:f>Sheet1!$B$2:$B$6</c:f>
              <c:numCache>
                <c:formatCode>General</c:formatCode>
                <c:ptCount val="5"/>
                <c:pt idx="0">
                  <c:v>0.89</c:v>
                </c:pt>
                <c:pt idx="1">
                  <c:v>1.24</c:v>
                </c:pt>
                <c:pt idx="2">
                  <c:v>1.36</c:v>
                </c:pt>
                <c:pt idx="3">
                  <c:v>1.84</c:v>
                </c:pt>
                <c:pt idx="4">
                  <c:v>2.3199999999999998</c:v>
                </c:pt>
              </c:numCache>
            </c:numRef>
          </c:val>
          <c:smooth val="0"/>
        </c:ser>
        <c:ser>
          <c:idx val="1"/>
          <c:order val="1"/>
          <c:tx>
            <c:strRef>
              <c:f>Sheet1!$C$1</c:f>
              <c:strCache>
                <c:ptCount val="1"/>
                <c:pt idx="0">
                  <c:v>quick ratio </c:v>
                </c:pt>
              </c:strCache>
            </c:strRef>
          </c:tx>
          <c:spPr>
            <a:ln w="25400" cap="flat" cmpd="sng" algn="ctr">
              <a:solidFill>
                <a:schemeClr val="accent5"/>
              </a:solidFill>
              <a:prstDash val="solid"/>
            </a:ln>
            <a:effectLst/>
          </c:spPr>
          <c:marker>
            <c:symbol val="none"/>
          </c:marker>
          <c:cat>
            <c:numRef>
              <c:f>Sheet1!$A$2:$A$6</c:f>
              <c:numCache>
                <c:formatCode>General</c:formatCode>
                <c:ptCount val="5"/>
                <c:pt idx="0">
                  <c:v>2019</c:v>
                </c:pt>
                <c:pt idx="1">
                  <c:v>2018</c:v>
                </c:pt>
                <c:pt idx="2">
                  <c:v>2017</c:v>
                </c:pt>
                <c:pt idx="3">
                  <c:v>2016</c:v>
                </c:pt>
                <c:pt idx="4">
                  <c:v>2015</c:v>
                </c:pt>
              </c:numCache>
            </c:numRef>
          </c:cat>
          <c:val>
            <c:numRef>
              <c:f>Sheet1!$C$2:$C$6</c:f>
              <c:numCache>
                <c:formatCode>General</c:formatCode>
                <c:ptCount val="5"/>
                <c:pt idx="0">
                  <c:v>0.24</c:v>
                </c:pt>
                <c:pt idx="1">
                  <c:v>0.6</c:v>
                </c:pt>
                <c:pt idx="2">
                  <c:v>0.65</c:v>
                </c:pt>
                <c:pt idx="3">
                  <c:v>1.0900000000000001</c:v>
                </c:pt>
                <c:pt idx="4">
                  <c:v>1.47</c:v>
                </c:pt>
              </c:numCache>
            </c:numRef>
          </c:val>
          <c:smooth val="0"/>
        </c:ser>
        <c:ser>
          <c:idx val="2"/>
          <c:order val="2"/>
          <c:tx>
            <c:strRef>
              <c:f>Sheet1!$D$1</c:f>
              <c:strCache>
                <c:ptCount val="1"/>
                <c:pt idx="0">
                  <c:v>cash ratio </c:v>
                </c:pt>
              </c:strCache>
            </c:strRef>
          </c:tx>
          <c:marker>
            <c:symbol val="none"/>
          </c:marker>
          <c:cat>
            <c:numRef>
              <c:f>Sheet1!$A$2:$A$6</c:f>
              <c:numCache>
                <c:formatCode>General</c:formatCode>
                <c:ptCount val="5"/>
                <c:pt idx="0">
                  <c:v>2019</c:v>
                </c:pt>
                <c:pt idx="1">
                  <c:v>2018</c:v>
                </c:pt>
                <c:pt idx="2">
                  <c:v>2017</c:v>
                </c:pt>
                <c:pt idx="3">
                  <c:v>2016</c:v>
                </c:pt>
                <c:pt idx="4">
                  <c:v>2015</c:v>
                </c:pt>
              </c:numCache>
            </c:numRef>
          </c:cat>
          <c:val>
            <c:numRef>
              <c:f>Sheet1!$D$2:$D$6</c:f>
              <c:numCache>
                <c:formatCode>General</c:formatCode>
                <c:ptCount val="5"/>
                <c:pt idx="0">
                  <c:v>0.02</c:v>
                </c:pt>
                <c:pt idx="1">
                  <c:v>0.02</c:v>
                </c:pt>
                <c:pt idx="2">
                  <c:v>0.17</c:v>
                </c:pt>
                <c:pt idx="3">
                  <c:v>0.73</c:v>
                </c:pt>
                <c:pt idx="4">
                  <c:v>1.014</c:v>
                </c:pt>
              </c:numCache>
            </c:numRef>
          </c:val>
          <c:smooth val="0"/>
        </c:ser>
        <c:dLbls>
          <c:showLegendKey val="0"/>
          <c:showVal val="0"/>
          <c:showCatName val="0"/>
          <c:showSerName val="0"/>
          <c:showPercent val="0"/>
          <c:showBubbleSize val="0"/>
        </c:dLbls>
        <c:marker val="1"/>
        <c:smooth val="0"/>
        <c:axId val="178109056"/>
        <c:axId val="178110848"/>
      </c:lineChart>
      <c:catAx>
        <c:axId val="178109056"/>
        <c:scaling>
          <c:orientation val="minMax"/>
        </c:scaling>
        <c:delete val="0"/>
        <c:axPos val="b"/>
        <c:numFmt formatCode="General" sourceLinked="1"/>
        <c:majorTickMark val="out"/>
        <c:minorTickMark val="none"/>
        <c:tickLblPos val="nextTo"/>
        <c:crossAx val="178110848"/>
        <c:crosses val="autoZero"/>
        <c:auto val="1"/>
        <c:lblAlgn val="ctr"/>
        <c:lblOffset val="100"/>
        <c:noMultiLvlLbl val="0"/>
      </c:catAx>
      <c:valAx>
        <c:axId val="178110848"/>
        <c:scaling>
          <c:orientation val="minMax"/>
        </c:scaling>
        <c:delete val="0"/>
        <c:axPos val="l"/>
        <c:majorGridlines/>
        <c:numFmt formatCode="General" sourceLinked="1"/>
        <c:majorTickMark val="out"/>
        <c:minorTickMark val="none"/>
        <c:tickLblPos val="nextTo"/>
        <c:crossAx val="178109056"/>
        <c:crosses val="autoZero"/>
        <c:crossBetween val="between"/>
      </c:valAx>
      <c:spPr>
        <a:solidFill>
          <a:schemeClr val="accent3">
            <a:lumMod val="40000"/>
            <a:lumOff val="60000"/>
          </a:schemeClr>
        </a:solidFill>
        <a:effectLst>
          <a:glow rad="101600">
            <a:schemeClr val="accent1">
              <a:satMod val="175000"/>
              <a:alpha val="40000"/>
            </a:schemeClr>
          </a:glow>
          <a:outerShdw blurRad="63500" sx="102000" sy="102000" algn="ctr" rotWithShape="0">
            <a:prstClr val="black">
              <a:alpha val="40000"/>
            </a:prstClr>
          </a:outerShdw>
        </a:effectLst>
      </c:spPr>
    </c:plotArea>
    <c:legend>
      <c:legendPos val="r"/>
      <c:layout>
        <c:manualLayout>
          <c:xMode val="edge"/>
          <c:yMode val="edge"/>
          <c:x val="0.79224464129483818"/>
          <c:y val="0.33680789901262342"/>
          <c:w val="0.20775535870516185"/>
          <c:h val="0.33828865141857267"/>
        </c:manualLayout>
      </c:layout>
      <c:overlay val="0"/>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vert="horz"/>
        <a:lstStyle/>
        <a:p>
          <a:pPr>
            <a:defRPr/>
          </a:pPr>
          <a:endParaRPr lang="en-US"/>
        </a:p>
      </c:txPr>
    </c:title>
    <c:autoTitleDeleted val="0"/>
    <c:plotArea>
      <c:layout>
        <c:manualLayout>
          <c:layoutTarget val="inner"/>
          <c:xMode val="edge"/>
          <c:yMode val="edge"/>
          <c:x val="4.3079979585885095E-2"/>
          <c:y val="0.11245893967758906"/>
          <c:w val="0.943031131525226"/>
          <c:h val="0.70980805631862209"/>
        </c:manualLayout>
      </c:layout>
      <c:lineChart>
        <c:grouping val="standard"/>
        <c:varyColors val="0"/>
        <c:ser>
          <c:idx val="0"/>
          <c:order val="0"/>
          <c:tx>
            <c:strRef>
              <c:f>Sheet1!$B$1</c:f>
              <c:strCache>
                <c:ptCount val="1"/>
                <c:pt idx="0">
                  <c:v>2019</c:v>
                </c:pt>
              </c:strCache>
            </c:strRef>
          </c:tx>
          <c:spPr>
            <a:ln w="28575" cap="rnd">
              <a:solidFill>
                <a:schemeClr val="accent1"/>
              </a:solidFill>
              <a:round/>
            </a:ln>
            <a:effectLst/>
          </c:spPr>
          <c:marker>
            <c:symbol val="none"/>
          </c:marker>
          <c:cat>
            <c:strRef>
              <c:f>Sheet1!$A$2:$A$8</c:f>
              <c:strCache>
                <c:ptCount val="7"/>
                <c:pt idx="0">
                  <c:v>Inventory turnover</c:v>
                </c:pt>
                <c:pt idx="1">
                  <c:v>Inventory turnover in days</c:v>
                </c:pt>
                <c:pt idx="2">
                  <c:v>Average collection period</c:v>
                </c:pt>
                <c:pt idx="3">
                  <c:v>Average payment period</c:v>
                </c:pt>
                <c:pt idx="4">
                  <c:v>cash conversion cycle</c:v>
                </c:pt>
                <c:pt idx="5">
                  <c:v>Total asset turnover</c:v>
                </c:pt>
                <c:pt idx="6">
                  <c:v>Fixed asset turnover</c:v>
                </c:pt>
              </c:strCache>
            </c:strRef>
          </c:cat>
          <c:val>
            <c:numRef>
              <c:f>Sheet1!$B$2:$B$8</c:f>
              <c:numCache>
                <c:formatCode>General</c:formatCode>
                <c:ptCount val="7"/>
                <c:pt idx="0">
                  <c:v>6.06</c:v>
                </c:pt>
                <c:pt idx="1">
                  <c:v>60.23</c:v>
                </c:pt>
                <c:pt idx="2">
                  <c:v>20.85</c:v>
                </c:pt>
                <c:pt idx="3">
                  <c:v>31.05</c:v>
                </c:pt>
                <c:pt idx="4">
                  <c:v>50.03</c:v>
                </c:pt>
                <c:pt idx="5">
                  <c:v>2.11</c:v>
                </c:pt>
                <c:pt idx="6">
                  <c:v>4.16</c:v>
                </c:pt>
              </c:numCache>
            </c:numRef>
          </c:val>
          <c:smooth val="0"/>
          <c:extLst xmlns:c16r2="http://schemas.microsoft.com/office/drawing/2015/06/chart">
            <c:ext xmlns:c16="http://schemas.microsoft.com/office/drawing/2014/chart" uri="{C3380CC4-5D6E-409C-BE32-E72D297353CC}">
              <c16:uniqueId val="{00000000-4E47-4176-A0FE-4C997BF81DE1}"/>
            </c:ext>
          </c:extLst>
        </c:ser>
        <c:ser>
          <c:idx val="1"/>
          <c:order val="1"/>
          <c:tx>
            <c:strRef>
              <c:f>Sheet1!$C$1</c:f>
              <c:strCache>
                <c:ptCount val="1"/>
                <c:pt idx="0">
                  <c:v>2018</c:v>
                </c:pt>
              </c:strCache>
            </c:strRef>
          </c:tx>
          <c:spPr>
            <a:ln w="28575" cap="rnd">
              <a:solidFill>
                <a:schemeClr val="accent2"/>
              </a:solidFill>
              <a:round/>
            </a:ln>
            <a:effectLst/>
          </c:spPr>
          <c:marker>
            <c:symbol val="none"/>
          </c:marker>
          <c:cat>
            <c:strRef>
              <c:f>Sheet1!$A$2:$A$8</c:f>
              <c:strCache>
                <c:ptCount val="7"/>
                <c:pt idx="0">
                  <c:v>Inventory turnover</c:v>
                </c:pt>
                <c:pt idx="1">
                  <c:v>Inventory turnover in days</c:v>
                </c:pt>
                <c:pt idx="2">
                  <c:v>Average collection period</c:v>
                </c:pt>
                <c:pt idx="3">
                  <c:v>Average payment period</c:v>
                </c:pt>
                <c:pt idx="4">
                  <c:v>cash conversion cycle</c:v>
                </c:pt>
                <c:pt idx="5">
                  <c:v>Total asset turnover</c:v>
                </c:pt>
                <c:pt idx="6">
                  <c:v>Fixed asset turnover</c:v>
                </c:pt>
              </c:strCache>
            </c:strRef>
          </c:cat>
          <c:val>
            <c:numRef>
              <c:f>Sheet1!$C$2:$C$8</c:f>
              <c:numCache>
                <c:formatCode>General</c:formatCode>
                <c:ptCount val="7"/>
                <c:pt idx="0">
                  <c:v>9.4</c:v>
                </c:pt>
                <c:pt idx="1">
                  <c:v>38.82</c:v>
                </c:pt>
                <c:pt idx="2">
                  <c:v>28.62</c:v>
                </c:pt>
                <c:pt idx="3">
                  <c:v>54.2</c:v>
                </c:pt>
                <c:pt idx="4">
                  <c:v>13.24</c:v>
                </c:pt>
                <c:pt idx="5">
                  <c:v>2.08</c:v>
                </c:pt>
                <c:pt idx="6">
                  <c:v>3.58</c:v>
                </c:pt>
              </c:numCache>
            </c:numRef>
          </c:val>
          <c:smooth val="0"/>
          <c:extLst xmlns:c16r2="http://schemas.microsoft.com/office/drawing/2015/06/chart">
            <c:ext xmlns:c16="http://schemas.microsoft.com/office/drawing/2014/chart" uri="{C3380CC4-5D6E-409C-BE32-E72D297353CC}">
              <c16:uniqueId val="{00000001-4E47-4176-A0FE-4C997BF81DE1}"/>
            </c:ext>
          </c:extLst>
        </c:ser>
        <c:ser>
          <c:idx val="2"/>
          <c:order val="2"/>
          <c:tx>
            <c:strRef>
              <c:f>Sheet1!$D$1</c:f>
              <c:strCache>
                <c:ptCount val="1"/>
                <c:pt idx="0">
                  <c:v>2017</c:v>
                </c:pt>
              </c:strCache>
            </c:strRef>
          </c:tx>
          <c:spPr>
            <a:ln w="28575" cap="rnd">
              <a:solidFill>
                <a:schemeClr val="accent3"/>
              </a:solidFill>
              <a:round/>
            </a:ln>
            <a:effectLst/>
          </c:spPr>
          <c:marker>
            <c:symbol val="none"/>
          </c:marker>
          <c:cat>
            <c:strRef>
              <c:f>Sheet1!$A$2:$A$8</c:f>
              <c:strCache>
                <c:ptCount val="7"/>
                <c:pt idx="0">
                  <c:v>Inventory turnover</c:v>
                </c:pt>
                <c:pt idx="1">
                  <c:v>Inventory turnover in days</c:v>
                </c:pt>
                <c:pt idx="2">
                  <c:v>Average collection period</c:v>
                </c:pt>
                <c:pt idx="3">
                  <c:v>Average payment period</c:v>
                </c:pt>
                <c:pt idx="4">
                  <c:v>cash conversion cycle</c:v>
                </c:pt>
                <c:pt idx="5">
                  <c:v>Total asset turnover</c:v>
                </c:pt>
                <c:pt idx="6">
                  <c:v>Fixed asset turnover</c:v>
                </c:pt>
              </c:strCache>
            </c:strRef>
          </c:cat>
          <c:val>
            <c:numRef>
              <c:f>Sheet1!$D$2:$D$8</c:f>
              <c:numCache>
                <c:formatCode>General</c:formatCode>
                <c:ptCount val="7"/>
                <c:pt idx="0">
                  <c:v>8.26</c:v>
                </c:pt>
                <c:pt idx="1">
                  <c:v>44.18</c:v>
                </c:pt>
                <c:pt idx="2">
                  <c:v>22.91</c:v>
                </c:pt>
                <c:pt idx="3">
                  <c:v>42.43</c:v>
                </c:pt>
                <c:pt idx="4">
                  <c:v>24.66</c:v>
                </c:pt>
                <c:pt idx="5">
                  <c:v>1.67</c:v>
                </c:pt>
                <c:pt idx="6">
                  <c:v>2.6</c:v>
                </c:pt>
              </c:numCache>
            </c:numRef>
          </c:val>
          <c:smooth val="0"/>
          <c:extLst xmlns:c16r2="http://schemas.microsoft.com/office/drawing/2015/06/chart">
            <c:ext xmlns:c16="http://schemas.microsoft.com/office/drawing/2014/chart" uri="{C3380CC4-5D6E-409C-BE32-E72D297353CC}">
              <c16:uniqueId val="{00000002-4E47-4176-A0FE-4C997BF81DE1}"/>
            </c:ext>
          </c:extLst>
        </c:ser>
        <c:ser>
          <c:idx val="3"/>
          <c:order val="3"/>
          <c:tx>
            <c:strRef>
              <c:f>Sheet1!$E$1</c:f>
              <c:strCache>
                <c:ptCount val="1"/>
                <c:pt idx="0">
                  <c:v>2016</c:v>
                </c:pt>
              </c:strCache>
            </c:strRef>
          </c:tx>
          <c:spPr>
            <a:ln w="28575" cap="rnd">
              <a:solidFill>
                <a:schemeClr val="accent4"/>
              </a:solidFill>
              <a:round/>
            </a:ln>
            <a:effectLst/>
          </c:spPr>
          <c:marker>
            <c:symbol val="none"/>
          </c:marker>
          <c:cat>
            <c:strRef>
              <c:f>Sheet1!$A$2:$A$8</c:f>
              <c:strCache>
                <c:ptCount val="7"/>
                <c:pt idx="0">
                  <c:v>Inventory turnover</c:v>
                </c:pt>
                <c:pt idx="1">
                  <c:v>Inventory turnover in days</c:v>
                </c:pt>
                <c:pt idx="2">
                  <c:v>Average collection period</c:v>
                </c:pt>
                <c:pt idx="3">
                  <c:v>Average payment period</c:v>
                </c:pt>
                <c:pt idx="4">
                  <c:v>cash conversion cycle</c:v>
                </c:pt>
                <c:pt idx="5">
                  <c:v>Total asset turnover</c:v>
                </c:pt>
                <c:pt idx="6">
                  <c:v>Fixed asset turnover</c:v>
                </c:pt>
              </c:strCache>
            </c:strRef>
          </c:cat>
          <c:val>
            <c:numRef>
              <c:f>Sheet1!$E$2:$E$8</c:f>
              <c:numCache>
                <c:formatCode>General</c:formatCode>
                <c:ptCount val="7"/>
                <c:pt idx="0">
                  <c:v>6.81</c:v>
                </c:pt>
                <c:pt idx="1">
                  <c:v>53.59</c:v>
                </c:pt>
                <c:pt idx="2">
                  <c:v>22.77</c:v>
                </c:pt>
                <c:pt idx="3">
                  <c:v>42.8</c:v>
                </c:pt>
                <c:pt idx="4">
                  <c:v>33.56</c:v>
                </c:pt>
                <c:pt idx="5">
                  <c:v>1.73</c:v>
                </c:pt>
                <c:pt idx="6">
                  <c:v>3.9</c:v>
                </c:pt>
              </c:numCache>
            </c:numRef>
          </c:val>
          <c:smooth val="0"/>
          <c:extLst xmlns:c16r2="http://schemas.microsoft.com/office/drawing/2015/06/chart">
            <c:ext xmlns:c16="http://schemas.microsoft.com/office/drawing/2014/chart" uri="{C3380CC4-5D6E-409C-BE32-E72D297353CC}">
              <c16:uniqueId val="{00000003-4E47-4176-A0FE-4C997BF81DE1}"/>
            </c:ext>
          </c:extLst>
        </c:ser>
        <c:ser>
          <c:idx val="4"/>
          <c:order val="4"/>
          <c:tx>
            <c:strRef>
              <c:f>Sheet1!$F$1</c:f>
              <c:strCache>
                <c:ptCount val="1"/>
                <c:pt idx="0">
                  <c:v>2015</c:v>
                </c:pt>
              </c:strCache>
            </c:strRef>
          </c:tx>
          <c:spPr>
            <a:ln w="28575" cap="rnd">
              <a:solidFill>
                <a:schemeClr val="accent5"/>
              </a:solidFill>
              <a:round/>
            </a:ln>
            <a:effectLst/>
          </c:spPr>
          <c:marker>
            <c:symbol val="none"/>
          </c:marker>
          <c:cat>
            <c:strRef>
              <c:f>Sheet1!$A$2:$A$8</c:f>
              <c:strCache>
                <c:ptCount val="7"/>
                <c:pt idx="0">
                  <c:v>Inventory turnover</c:v>
                </c:pt>
                <c:pt idx="1">
                  <c:v>Inventory turnover in days</c:v>
                </c:pt>
                <c:pt idx="2">
                  <c:v>Average collection period</c:v>
                </c:pt>
                <c:pt idx="3">
                  <c:v>Average payment period</c:v>
                </c:pt>
                <c:pt idx="4">
                  <c:v>cash conversion cycle</c:v>
                </c:pt>
                <c:pt idx="5">
                  <c:v>Total asset turnover</c:v>
                </c:pt>
                <c:pt idx="6">
                  <c:v>Fixed asset turnover</c:v>
                </c:pt>
              </c:strCache>
            </c:strRef>
          </c:cat>
          <c:val>
            <c:numRef>
              <c:f>Sheet1!$F$2:$F$8</c:f>
              <c:numCache>
                <c:formatCode>General</c:formatCode>
                <c:ptCount val="7"/>
                <c:pt idx="0">
                  <c:v>9.6920000000000002</c:v>
                </c:pt>
                <c:pt idx="1">
                  <c:v>37.65</c:v>
                </c:pt>
                <c:pt idx="2">
                  <c:v>19.3</c:v>
                </c:pt>
                <c:pt idx="3">
                  <c:v>31.55</c:v>
                </c:pt>
                <c:pt idx="4">
                  <c:v>25.45</c:v>
                </c:pt>
                <c:pt idx="5">
                  <c:v>3.06</c:v>
                </c:pt>
                <c:pt idx="6">
                  <c:v>17.59</c:v>
                </c:pt>
              </c:numCache>
            </c:numRef>
          </c:val>
          <c:smooth val="0"/>
          <c:extLst xmlns:c16r2="http://schemas.microsoft.com/office/drawing/2015/06/chart">
            <c:ext xmlns:c16="http://schemas.microsoft.com/office/drawing/2014/chart" uri="{C3380CC4-5D6E-409C-BE32-E72D297353CC}">
              <c16:uniqueId val="{00000004-4E47-4176-A0FE-4C997BF81DE1}"/>
            </c:ext>
          </c:extLst>
        </c:ser>
        <c:dLbls>
          <c:showLegendKey val="0"/>
          <c:showVal val="0"/>
          <c:showCatName val="0"/>
          <c:showSerName val="0"/>
          <c:showPercent val="0"/>
          <c:showBubbleSize val="0"/>
        </c:dLbls>
        <c:marker val="1"/>
        <c:smooth val="0"/>
        <c:axId val="178414336"/>
        <c:axId val="178415872"/>
      </c:lineChart>
      <c:catAx>
        <c:axId val="17841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78415872"/>
        <c:crosses val="autoZero"/>
        <c:auto val="1"/>
        <c:lblAlgn val="ctr"/>
        <c:lblOffset val="100"/>
        <c:noMultiLvlLbl val="0"/>
      </c:catAx>
      <c:valAx>
        <c:axId val="178415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178414336"/>
        <c:crosses val="autoZero"/>
        <c:crossBetween val="between"/>
      </c:valAx>
      <c:spPr>
        <a:solidFill>
          <a:schemeClr val="accent3">
            <a:lumMod val="40000"/>
            <a:lumOff val="60000"/>
          </a:schemeClr>
        </a:solidFill>
        <a:ln w="25400" cap="flat" cmpd="sng" algn="ctr">
          <a:solidFill>
            <a:schemeClr val="accent5"/>
          </a:solidFill>
          <a:prstDash val="solid"/>
        </a:ln>
        <a:effectLst/>
      </c:spPr>
    </c:plotArea>
    <c:legend>
      <c:legendPos val="b"/>
      <c:layout/>
      <c:overlay val="0"/>
      <c:spPr>
        <a:noFill/>
        <a:ln>
          <a:noFill/>
        </a:ln>
        <a:effectLst/>
      </c:spPr>
      <c:txPr>
        <a:bodyPr rot="0" vert="horz"/>
        <a:lstStyle/>
        <a:p>
          <a:pPr>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accent5"/>
      </a:solidFill>
      <a:prstDash val="solid"/>
    </a:ln>
    <a:effectLst>
      <a:glow rad="101600">
        <a:schemeClr val="accent1">
          <a:satMod val="175000"/>
          <a:alpha val="40000"/>
        </a:schemeClr>
      </a:glow>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vert="horz"/>
        <a:lstStyle/>
        <a:p>
          <a:pPr>
            <a:defRPr/>
          </a:pPr>
          <a:endParaRPr lang="en-US"/>
        </a:p>
      </c:txPr>
    </c:title>
    <c:autoTitleDeleted val="0"/>
    <c:plotArea>
      <c:layout>
        <c:manualLayout>
          <c:layoutTarget val="inner"/>
          <c:xMode val="edge"/>
          <c:yMode val="edge"/>
          <c:x val="8.0206328375619709E-2"/>
          <c:y val="0.19325942346413347"/>
          <c:w val="0.88738626421697286"/>
          <c:h val="0.6263951381077365"/>
        </c:manualLayout>
      </c:layout>
      <c:lineChart>
        <c:grouping val="standard"/>
        <c:varyColors val="0"/>
        <c:ser>
          <c:idx val="0"/>
          <c:order val="0"/>
          <c:tx>
            <c:strRef>
              <c:f>Sheet1!$B$1</c:f>
              <c:strCache>
                <c:ptCount val="1"/>
                <c:pt idx="0">
                  <c:v>2019</c:v>
                </c:pt>
              </c:strCache>
            </c:strRef>
          </c:tx>
          <c:spPr>
            <a:ln w="28575" cap="rnd">
              <a:solidFill>
                <a:schemeClr val="accent1"/>
              </a:solidFill>
              <a:round/>
            </a:ln>
            <a:effectLst/>
          </c:spPr>
          <c:marker>
            <c:symbol val="none"/>
          </c:marker>
          <c:cat>
            <c:strRef>
              <c:f>Sheet1!$A$2:$A$5</c:f>
              <c:strCache>
                <c:ptCount val="4"/>
                <c:pt idx="0">
                  <c:v>Debt ratio</c:v>
                </c:pt>
                <c:pt idx="1">
                  <c:v>Interest coverage</c:v>
                </c:pt>
                <c:pt idx="2">
                  <c:v>Debt to equity ratio</c:v>
                </c:pt>
                <c:pt idx="3">
                  <c:v>Financial leverage multiply</c:v>
                </c:pt>
              </c:strCache>
            </c:strRef>
          </c:cat>
          <c:val>
            <c:numRef>
              <c:f>Sheet1!$B$2:$B$5</c:f>
              <c:numCache>
                <c:formatCode>General</c:formatCode>
                <c:ptCount val="4"/>
                <c:pt idx="0">
                  <c:v>55.52</c:v>
                </c:pt>
                <c:pt idx="1">
                  <c:v>5.0599999999999996</c:v>
                </c:pt>
                <c:pt idx="2">
                  <c:v>1.24</c:v>
                </c:pt>
                <c:pt idx="3">
                  <c:v>2.2400000000000002</c:v>
                </c:pt>
              </c:numCache>
            </c:numRef>
          </c:val>
          <c:smooth val="0"/>
          <c:extLst xmlns:c16r2="http://schemas.microsoft.com/office/drawing/2015/06/chart">
            <c:ext xmlns:c16="http://schemas.microsoft.com/office/drawing/2014/chart" uri="{C3380CC4-5D6E-409C-BE32-E72D297353CC}">
              <c16:uniqueId val="{00000000-5A66-4232-87D5-3BE3A0B445CD}"/>
            </c:ext>
          </c:extLst>
        </c:ser>
        <c:ser>
          <c:idx val="1"/>
          <c:order val="1"/>
          <c:tx>
            <c:strRef>
              <c:f>Sheet1!$C$1</c:f>
              <c:strCache>
                <c:ptCount val="1"/>
                <c:pt idx="0">
                  <c:v>2018</c:v>
                </c:pt>
              </c:strCache>
            </c:strRef>
          </c:tx>
          <c:spPr>
            <a:ln w="28575" cap="rnd">
              <a:solidFill>
                <a:schemeClr val="accent2"/>
              </a:solidFill>
              <a:round/>
            </a:ln>
            <a:effectLst/>
          </c:spPr>
          <c:marker>
            <c:symbol val="none"/>
          </c:marker>
          <c:cat>
            <c:strRef>
              <c:f>Sheet1!$A$2:$A$5</c:f>
              <c:strCache>
                <c:ptCount val="4"/>
                <c:pt idx="0">
                  <c:v>Debt ratio</c:v>
                </c:pt>
                <c:pt idx="1">
                  <c:v>Interest coverage</c:v>
                </c:pt>
                <c:pt idx="2">
                  <c:v>Debt to equity ratio</c:v>
                </c:pt>
                <c:pt idx="3">
                  <c:v>Financial leverage multiply</c:v>
                </c:pt>
              </c:strCache>
            </c:strRef>
          </c:cat>
          <c:val>
            <c:numRef>
              <c:f>Sheet1!$C$2:$C$5</c:f>
              <c:numCache>
                <c:formatCode>General</c:formatCode>
                <c:ptCount val="4"/>
                <c:pt idx="0">
                  <c:v>34.28</c:v>
                </c:pt>
                <c:pt idx="1">
                  <c:v>28.81</c:v>
                </c:pt>
                <c:pt idx="2">
                  <c:v>0.52</c:v>
                </c:pt>
                <c:pt idx="3">
                  <c:v>1.52</c:v>
                </c:pt>
              </c:numCache>
            </c:numRef>
          </c:val>
          <c:smooth val="0"/>
          <c:extLst xmlns:c16r2="http://schemas.microsoft.com/office/drawing/2015/06/chart">
            <c:ext xmlns:c16="http://schemas.microsoft.com/office/drawing/2014/chart" uri="{C3380CC4-5D6E-409C-BE32-E72D297353CC}">
              <c16:uniqueId val="{00000001-5A66-4232-87D5-3BE3A0B445CD}"/>
            </c:ext>
          </c:extLst>
        </c:ser>
        <c:ser>
          <c:idx val="2"/>
          <c:order val="2"/>
          <c:tx>
            <c:strRef>
              <c:f>Sheet1!$D$1</c:f>
              <c:strCache>
                <c:ptCount val="1"/>
                <c:pt idx="0">
                  <c:v>2017</c:v>
                </c:pt>
              </c:strCache>
            </c:strRef>
          </c:tx>
          <c:spPr>
            <a:ln w="28575" cap="rnd">
              <a:solidFill>
                <a:schemeClr val="accent3"/>
              </a:solidFill>
              <a:round/>
            </a:ln>
            <a:effectLst/>
          </c:spPr>
          <c:marker>
            <c:symbol val="none"/>
          </c:marker>
          <c:cat>
            <c:strRef>
              <c:f>Sheet1!$A$2:$A$5</c:f>
              <c:strCache>
                <c:ptCount val="4"/>
                <c:pt idx="0">
                  <c:v>Debt ratio</c:v>
                </c:pt>
                <c:pt idx="1">
                  <c:v>Interest coverage</c:v>
                </c:pt>
                <c:pt idx="2">
                  <c:v>Debt to equity ratio</c:v>
                </c:pt>
                <c:pt idx="3">
                  <c:v>Financial leverage multiply</c:v>
                </c:pt>
              </c:strCache>
            </c:strRef>
          </c:cat>
          <c:val>
            <c:numRef>
              <c:f>Sheet1!$D$2:$D$5</c:f>
              <c:numCache>
                <c:formatCode>General</c:formatCode>
                <c:ptCount val="4"/>
                <c:pt idx="0">
                  <c:v>32.33</c:v>
                </c:pt>
                <c:pt idx="1">
                  <c:v>42.86</c:v>
                </c:pt>
                <c:pt idx="2">
                  <c:v>0.47</c:v>
                </c:pt>
                <c:pt idx="3">
                  <c:v>1.47</c:v>
                </c:pt>
              </c:numCache>
            </c:numRef>
          </c:val>
          <c:smooth val="0"/>
          <c:extLst xmlns:c16r2="http://schemas.microsoft.com/office/drawing/2015/06/chart">
            <c:ext xmlns:c16="http://schemas.microsoft.com/office/drawing/2014/chart" uri="{C3380CC4-5D6E-409C-BE32-E72D297353CC}">
              <c16:uniqueId val="{00000002-5A66-4232-87D5-3BE3A0B445CD}"/>
            </c:ext>
          </c:extLst>
        </c:ser>
        <c:ser>
          <c:idx val="3"/>
          <c:order val="3"/>
          <c:tx>
            <c:strRef>
              <c:f>Sheet1!$E$1</c:f>
              <c:strCache>
                <c:ptCount val="1"/>
                <c:pt idx="0">
                  <c:v>2016</c:v>
                </c:pt>
              </c:strCache>
            </c:strRef>
          </c:tx>
          <c:spPr>
            <a:ln w="28575" cap="rnd">
              <a:solidFill>
                <a:schemeClr val="accent4"/>
              </a:solidFill>
              <a:round/>
            </a:ln>
            <a:effectLst/>
          </c:spPr>
          <c:marker>
            <c:symbol val="none"/>
          </c:marker>
          <c:cat>
            <c:strRef>
              <c:f>Sheet1!$A$2:$A$5</c:f>
              <c:strCache>
                <c:ptCount val="4"/>
                <c:pt idx="0">
                  <c:v>Debt ratio</c:v>
                </c:pt>
                <c:pt idx="1">
                  <c:v>Interest coverage</c:v>
                </c:pt>
                <c:pt idx="2">
                  <c:v>Debt to equity ratio</c:v>
                </c:pt>
                <c:pt idx="3">
                  <c:v>Financial leverage multiply</c:v>
                </c:pt>
              </c:strCache>
            </c:strRef>
          </c:cat>
          <c:val>
            <c:numRef>
              <c:f>Sheet1!$E$2:$E$5</c:f>
              <c:numCache>
                <c:formatCode>General</c:formatCode>
                <c:ptCount val="4"/>
                <c:pt idx="0">
                  <c:v>31.8</c:v>
                </c:pt>
                <c:pt idx="1">
                  <c:v>8871</c:v>
                </c:pt>
                <c:pt idx="2">
                  <c:v>0.46</c:v>
                </c:pt>
                <c:pt idx="3">
                  <c:v>1.46</c:v>
                </c:pt>
              </c:numCache>
            </c:numRef>
          </c:val>
          <c:smooth val="0"/>
          <c:extLst xmlns:c16r2="http://schemas.microsoft.com/office/drawing/2015/06/chart">
            <c:ext xmlns:c16="http://schemas.microsoft.com/office/drawing/2014/chart" uri="{C3380CC4-5D6E-409C-BE32-E72D297353CC}">
              <c16:uniqueId val="{00000003-5A66-4232-87D5-3BE3A0B445CD}"/>
            </c:ext>
          </c:extLst>
        </c:ser>
        <c:ser>
          <c:idx val="4"/>
          <c:order val="4"/>
          <c:tx>
            <c:strRef>
              <c:f>Sheet1!$F$1</c:f>
              <c:strCache>
                <c:ptCount val="1"/>
                <c:pt idx="0">
                  <c:v>2015</c:v>
                </c:pt>
              </c:strCache>
            </c:strRef>
          </c:tx>
          <c:spPr>
            <a:ln w="28575" cap="rnd">
              <a:solidFill>
                <a:schemeClr val="accent5"/>
              </a:solidFill>
              <a:round/>
            </a:ln>
            <a:effectLst/>
          </c:spPr>
          <c:marker>
            <c:symbol val="none"/>
          </c:marker>
          <c:cat>
            <c:strRef>
              <c:f>Sheet1!$A$2:$A$5</c:f>
              <c:strCache>
                <c:ptCount val="4"/>
                <c:pt idx="0">
                  <c:v>Debt ratio</c:v>
                </c:pt>
                <c:pt idx="1">
                  <c:v>Interest coverage</c:v>
                </c:pt>
                <c:pt idx="2">
                  <c:v>Debt to equity ratio</c:v>
                </c:pt>
                <c:pt idx="3">
                  <c:v>Financial leverage multiply</c:v>
                </c:pt>
              </c:strCache>
            </c:strRef>
          </c:cat>
          <c:val>
            <c:numRef>
              <c:f>Sheet1!$F$2:$F$5</c:f>
              <c:numCache>
                <c:formatCode>General</c:formatCode>
                <c:ptCount val="4"/>
                <c:pt idx="0">
                  <c:v>37.71</c:v>
                </c:pt>
                <c:pt idx="1">
                  <c:v>4889</c:v>
                </c:pt>
                <c:pt idx="2">
                  <c:v>0.6</c:v>
                </c:pt>
                <c:pt idx="3">
                  <c:v>1.6</c:v>
                </c:pt>
              </c:numCache>
            </c:numRef>
          </c:val>
          <c:smooth val="0"/>
          <c:extLst xmlns:c16r2="http://schemas.microsoft.com/office/drawing/2015/06/chart">
            <c:ext xmlns:c16="http://schemas.microsoft.com/office/drawing/2014/chart" uri="{C3380CC4-5D6E-409C-BE32-E72D297353CC}">
              <c16:uniqueId val="{00000004-5A66-4232-87D5-3BE3A0B445CD}"/>
            </c:ext>
          </c:extLst>
        </c:ser>
        <c:dLbls>
          <c:showLegendKey val="0"/>
          <c:showVal val="0"/>
          <c:showCatName val="0"/>
          <c:showSerName val="0"/>
          <c:showPercent val="0"/>
          <c:showBubbleSize val="0"/>
        </c:dLbls>
        <c:marker val="1"/>
        <c:smooth val="0"/>
        <c:axId val="178936064"/>
        <c:axId val="178941952"/>
      </c:lineChart>
      <c:catAx>
        <c:axId val="178936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78941952"/>
        <c:crosses val="autoZero"/>
        <c:auto val="1"/>
        <c:lblAlgn val="ctr"/>
        <c:lblOffset val="100"/>
        <c:noMultiLvlLbl val="0"/>
      </c:catAx>
      <c:valAx>
        <c:axId val="178941952"/>
        <c:scaling>
          <c:orientation val="minMax"/>
        </c:scaling>
        <c:delete val="0"/>
        <c:axPos val="l"/>
        <c:numFmt formatCode="General" sourceLinked="1"/>
        <c:majorTickMark val="none"/>
        <c:minorTickMark val="none"/>
        <c:tickLblPos val="nextTo"/>
        <c:spPr>
          <a:noFill/>
          <a:ln>
            <a:noFill/>
          </a:ln>
          <a:effectLst/>
        </c:spPr>
        <c:txPr>
          <a:bodyPr rot="-60000000" vert="horz"/>
          <a:lstStyle/>
          <a:p>
            <a:pPr>
              <a:defRPr/>
            </a:pPr>
            <a:endParaRPr lang="en-US"/>
          </a:p>
        </c:txPr>
        <c:crossAx val="178936064"/>
        <c:crosses val="autoZero"/>
        <c:crossBetween val="between"/>
      </c:valAx>
      <c:spPr>
        <a:solidFill>
          <a:schemeClr val="accent3">
            <a:lumMod val="40000"/>
            <a:lumOff val="60000"/>
          </a:schemeClr>
        </a:solidFill>
        <a:ln w="25400" cap="flat" cmpd="sng" algn="ctr">
          <a:solidFill>
            <a:schemeClr val="accent1"/>
          </a:solidFill>
          <a:prstDash val="solid"/>
        </a:ln>
        <a:effectLst/>
      </c:spPr>
    </c:plotArea>
    <c:legend>
      <c:legendPos val="b"/>
      <c:layout/>
      <c:overlay val="0"/>
      <c:spPr>
        <a:noFill/>
        <a:ln>
          <a:noFill/>
        </a:ln>
        <a:effectLst/>
      </c:spPr>
      <c:txPr>
        <a:bodyPr rot="0" vert="horz"/>
        <a:lstStyle/>
        <a:p>
          <a:pPr>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accent5"/>
      </a:solidFill>
      <a:prstDash val="solid"/>
    </a:ln>
    <a:effectLst>
      <a:glow rad="101600">
        <a:schemeClr val="accent1">
          <a:satMod val="175000"/>
          <a:alpha val="40000"/>
        </a:schemeClr>
      </a:glow>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vert="horz"/>
        <a:lstStyle/>
        <a:p>
          <a:pPr>
            <a:defRPr/>
          </a:pPr>
          <a:endParaRPr lang="en-US"/>
        </a:p>
      </c:txPr>
    </c:title>
    <c:autoTitleDeleted val="0"/>
    <c:plotArea>
      <c:layout>
        <c:manualLayout>
          <c:layoutTarget val="inner"/>
          <c:xMode val="edge"/>
          <c:yMode val="edge"/>
          <c:x val="8.8694711772139598E-2"/>
          <c:y val="8.7239555427209653E-2"/>
          <c:w val="0.89741639933897155"/>
          <c:h val="0.76664082317950899"/>
        </c:manualLayout>
      </c:layout>
      <c:lineChart>
        <c:grouping val="standard"/>
        <c:varyColors val="0"/>
        <c:ser>
          <c:idx val="0"/>
          <c:order val="0"/>
          <c:tx>
            <c:strRef>
              <c:f>Sheet1!$B$1</c:f>
              <c:strCache>
                <c:ptCount val="1"/>
                <c:pt idx="0">
                  <c:v>2019</c:v>
                </c:pt>
              </c:strCache>
            </c:strRef>
          </c:tx>
          <c:spPr>
            <a:ln w="28575" cap="rnd">
              <a:solidFill>
                <a:schemeClr val="accent1"/>
              </a:solidFill>
              <a:round/>
            </a:ln>
            <a:effectLst/>
          </c:spPr>
          <c:marker>
            <c:symbol val="none"/>
          </c:marker>
          <c:cat>
            <c:strRef>
              <c:f>Sheet1!$A$2:$A$8</c:f>
              <c:strCache>
                <c:ptCount val="7"/>
                <c:pt idx="0">
                  <c:v>Gross profit margin</c:v>
                </c:pt>
                <c:pt idx="1">
                  <c:v>Operating profit</c:v>
                </c:pt>
                <c:pt idx="2">
                  <c:v>Net income margin</c:v>
                </c:pt>
                <c:pt idx="3">
                  <c:v>Return on asset</c:v>
                </c:pt>
                <c:pt idx="4">
                  <c:v>Return on equity </c:v>
                </c:pt>
                <c:pt idx="5">
                  <c:v>Earning oer share </c:v>
                </c:pt>
                <c:pt idx="6">
                  <c:v>divident per share</c:v>
                </c:pt>
              </c:strCache>
            </c:strRef>
          </c:cat>
          <c:val>
            <c:numRef>
              <c:f>Sheet1!$B$2:$B$8</c:f>
              <c:numCache>
                <c:formatCode>0.00%</c:formatCode>
                <c:ptCount val="7"/>
                <c:pt idx="0">
                  <c:v>2.8000000000000001E-2</c:v>
                </c:pt>
                <c:pt idx="1">
                  <c:v>3.6999999999999998E-2</c:v>
                </c:pt>
                <c:pt idx="2">
                  <c:v>5.3999999999999999E-2</c:v>
                </c:pt>
                <c:pt idx="3">
                  <c:v>0.11409999999999999</c:v>
                </c:pt>
                <c:pt idx="4">
                  <c:v>0.25659999999999999</c:v>
                </c:pt>
                <c:pt idx="5" formatCode="General">
                  <c:v>202.89</c:v>
                </c:pt>
                <c:pt idx="6" formatCode="General">
                  <c:v>18.77</c:v>
                </c:pt>
              </c:numCache>
            </c:numRef>
          </c:val>
          <c:smooth val="0"/>
          <c:extLst xmlns:c16r2="http://schemas.microsoft.com/office/drawing/2015/06/chart">
            <c:ext xmlns:c16="http://schemas.microsoft.com/office/drawing/2014/chart" uri="{C3380CC4-5D6E-409C-BE32-E72D297353CC}">
              <c16:uniqueId val="{00000000-16C6-4F0C-A23F-AB3AC31607A8}"/>
            </c:ext>
          </c:extLst>
        </c:ser>
        <c:ser>
          <c:idx val="1"/>
          <c:order val="1"/>
          <c:tx>
            <c:strRef>
              <c:f>Sheet1!$C$1</c:f>
              <c:strCache>
                <c:ptCount val="1"/>
                <c:pt idx="0">
                  <c:v>2018</c:v>
                </c:pt>
              </c:strCache>
            </c:strRef>
          </c:tx>
          <c:spPr>
            <a:ln w="28575" cap="rnd">
              <a:solidFill>
                <a:schemeClr val="accent2"/>
              </a:solidFill>
              <a:round/>
            </a:ln>
            <a:effectLst/>
          </c:spPr>
          <c:marker>
            <c:symbol val="none"/>
          </c:marker>
          <c:cat>
            <c:strRef>
              <c:f>Sheet1!$A$2:$A$8</c:f>
              <c:strCache>
                <c:ptCount val="7"/>
                <c:pt idx="0">
                  <c:v>Gross profit margin</c:v>
                </c:pt>
                <c:pt idx="1">
                  <c:v>Operating profit</c:v>
                </c:pt>
                <c:pt idx="2">
                  <c:v>Net income margin</c:v>
                </c:pt>
                <c:pt idx="3">
                  <c:v>Return on asset</c:v>
                </c:pt>
                <c:pt idx="4">
                  <c:v>Return on equity </c:v>
                </c:pt>
                <c:pt idx="5">
                  <c:v>Earning oer share </c:v>
                </c:pt>
                <c:pt idx="6">
                  <c:v>divident per share</c:v>
                </c:pt>
              </c:strCache>
            </c:strRef>
          </c:cat>
          <c:val>
            <c:numRef>
              <c:f>Sheet1!$C$2:$C$8</c:f>
              <c:numCache>
                <c:formatCode>0%</c:formatCode>
                <c:ptCount val="7"/>
                <c:pt idx="0" formatCode="0.00%">
                  <c:v>2.7E-2</c:v>
                </c:pt>
                <c:pt idx="1">
                  <c:v>0.01</c:v>
                </c:pt>
                <c:pt idx="2" formatCode="0.00%">
                  <c:v>1.2E-2</c:v>
                </c:pt>
                <c:pt idx="3" formatCode="0.00%">
                  <c:v>2.69E-2</c:v>
                </c:pt>
                <c:pt idx="4">
                  <c:v>0.04</c:v>
                </c:pt>
                <c:pt idx="5" formatCode="General">
                  <c:v>32.75</c:v>
                </c:pt>
                <c:pt idx="6" formatCode="General">
                  <c:v>33.1</c:v>
                </c:pt>
              </c:numCache>
            </c:numRef>
          </c:val>
          <c:smooth val="0"/>
          <c:extLst xmlns:c16r2="http://schemas.microsoft.com/office/drawing/2015/06/chart">
            <c:ext xmlns:c16="http://schemas.microsoft.com/office/drawing/2014/chart" uri="{C3380CC4-5D6E-409C-BE32-E72D297353CC}">
              <c16:uniqueId val="{00000001-16C6-4F0C-A23F-AB3AC31607A8}"/>
            </c:ext>
          </c:extLst>
        </c:ser>
        <c:ser>
          <c:idx val="2"/>
          <c:order val="2"/>
          <c:tx>
            <c:strRef>
              <c:f>Sheet1!$D$1</c:f>
              <c:strCache>
                <c:ptCount val="1"/>
                <c:pt idx="0">
                  <c:v>2017</c:v>
                </c:pt>
              </c:strCache>
            </c:strRef>
          </c:tx>
          <c:spPr>
            <a:ln w="28575" cap="rnd">
              <a:solidFill>
                <a:schemeClr val="accent3"/>
              </a:solidFill>
              <a:round/>
            </a:ln>
            <a:effectLst/>
          </c:spPr>
          <c:marker>
            <c:symbol val="none"/>
          </c:marker>
          <c:cat>
            <c:strRef>
              <c:f>Sheet1!$A$2:$A$8</c:f>
              <c:strCache>
                <c:ptCount val="7"/>
                <c:pt idx="0">
                  <c:v>Gross profit margin</c:v>
                </c:pt>
                <c:pt idx="1">
                  <c:v>Operating profit</c:v>
                </c:pt>
                <c:pt idx="2">
                  <c:v>Net income margin</c:v>
                </c:pt>
                <c:pt idx="3">
                  <c:v>Return on asset</c:v>
                </c:pt>
                <c:pt idx="4">
                  <c:v>Return on equity </c:v>
                </c:pt>
                <c:pt idx="5">
                  <c:v>Earning oer share </c:v>
                </c:pt>
                <c:pt idx="6">
                  <c:v>divident per share</c:v>
                </c:pt>
              </c:strCache>
            </c:strRef>
          </c:cat>
          <c:val>
            <c:numRef>
              <c:f>Sheet1!$D$2:$D$8</c:f>
              <c:numCache>
                <c:formatCode>0.00%</c:formatCode>
                <c:ptCount val="7"/>
                <c:pt idx="0">
                  <c:v>8.6499999999999994E-2</c:v>
                </c:pt>
                <c:pt idx="1">
                  <c:v>7.2599999999999998E-2</c:v>
                </c:pt>
                <c:pt idx="2">
                  <c:v>7.4800000000000005E-2</c:v>
                </c:pt>
                <c:pt idx="3">
                  <c:v>0.1255</c:v>
                </c:pt>
                <c:pt idx="4">
                  <c:v>0.18559999999999999</c:v>
                </c:pt>
                <c:pt idx="5" formatCode="General">
                  <c:v>148.51</c:v>
                </c:pt>
                <c:pt idx="6" formatCode="General">
                  <c:v>29.33</c:v>
                </c:pt>
              </c:numCache>
            </c:numRef>
          </c:val>
          <c:smooth val="0"/>
          <c:extLst xmlns:c16r2="http://schemas.microsoft.com/office/drawing/2015/06/chart">
            <c:ext xmlns:c16="http://schemas.microsoft.com/office/drawing/2014/chart" uri="{C3380CC4-5D6E-409C-BE32-E72D297353CC}">
              <c16:uniqueId val="{00000002-16C6-4F0C-A23F-AB3AC31607A8}"/>
            </c:ext>
          </c:extLst>
        </c:ser>
        <c:ser>
          <c:idx val="3"/>
          <c:order val="3"/>
          <c:tx>
            <c:strRef>
              <c:f>Sheet1!$E$1</c:f>
              <c:strCache>
                <c:ptCount val="1"/>
                <c:pt idx="0">
                  <c:v>2016</c:v>
                </c:pt>
              </c:strCache>
            </c:strRef>
          </c:tx>
          <c:spPr>
            <a:ln w="28575" cap="rnd">
              <a:solidFill>
                <a:schemeClr val="accent4"/>
              </a:solidFill>
              <a:round/>
            </a:ln>
            <a:effectLst/>
          </c:spPr>
          <c:marker>
            <c:symbol val="none"/>
          </c:marker>
          <c:cat>
            <c:strRef>
              <c:f>Sheet1!$A$2:$A$8</c:f>
              <c:strCache>
                <c:ptCount val="7"/>
                <c:pt idx="0">
                  <c:v>Gross profit margin</c:v>
                </c:pt>
                <c:pt idx="1">
                  <c:v>Operating profit</c:v>
                </c:pt>
                <c:pt idx="2">
                  <c:v>Net income margin</c:v>
                </c:pt>
                <c:pt idx="3">
                  <c:v>Return on asset</c:v>
                </c:pt>
                <c:pt idx="4">
                  <c:v>Return on equity </c:v>
                </c:pt>
                <c:pt idx="5">
                  <c:v>Earning oer share </c:v>
                </c:pt>
                <c:pt idx="6">
                  <c:v>divident per share</c:v>
                </c:pt>
              </c:strCache>
            </c:strRef>
          </c:cat>
          <c:val>
            <c:numRef>
              <c:f>Sheet1!$E$2:$E$8</c:f>
              <c:numCache>
                <c:formatCode>0.00%</c:formatCode>
                <c:ptCount val="7"/>
                <c:pt idx="0">
                  <c:v>0.1113</c:v>
                </c:pt>
                <c:pt idx="1">
                  <c:v>9.4500000000000001E-2</c:v>
                </c:pt>
                <c:pt idx="2">
                  <c:v>8.1000000000000003E-2</c:v>
                </c:pt>
                <c:pt idx="3">
                  <c:v>0.14230000000000001</c:v>
                </c:pt>
                <c:pt idx="4">
                  <c:v>0.2087</c:v>
                </c:pt>
                <c:pt idx="5" formatCode="General">
                  <c:v>167.02</c:v>
                </c:pt>
                <c:pt idx="6" formatCode="General">
                  <c:v>17.27</c:v>
                </c:pt>
              </c:numCache>
            </c:numRef>
          </c:val>
          <c:smooth val="0"/>
          <c:extLst xmlns:c16r2="http://schemas.microsoft.com/office/drawing/2015/06/chart">
            <c:ext xmlns:c16="http://schemas.microsoft.com/office/drawing/2014/chart" uri="{C3380CC4-5D6E-409C-BE32-E72D297353CC}">
              <c16:uniqueId val="{00000003-16C6-4F0C-A23F-AB3AC31607A8}"/>
            </c:ext>
          </c:extLst>
        </c:ser>
        <c:ser>
          <c:idx val="4"/>
          <c:order val="4"/>
          <c:tx>
            <c:strRef>
              <c:f>Sheet1!$F$1</c:f>
              <c:strCache>
                <c:ptCount val="1"/>
                <c:pt idx="0">
                  <c:v>2015</c:v>
                </c:pt>
              </c:strCache>
            </c:strRef>
          </c:tx>
          <c:spPr>
            <a:ln w="28575" cap="rnd">
              <a:solidFill>
                <a:schemeClr val="accent5"/>
              </a:solidFill>
              <a:round/>
            </a:ln>
            <a:effectLst/>
          </c:spPr>
          <c:marker>
            <c:symbol val="none"/>
          </c:marker>
          <c:cat>
            <c:strRef>
              <c:f>Sheet1!$A$2:$A$8</c:f>
              <c:strCache>
                <c:ptCount val="7"/>
                <c:pt idx="0">
                  <c:v>Gross profit margin</c:v>
                </c:pt>
                <c:pt idx="1">
                  <c:v>Operating profit</c:v>
                </c:pt>
                <c:pt idx="2">
                  <c:v>Net income margin</c:v>
                </c:pt>
                <c:pt idx="3">
                  <c:v>Return on asset</c:v>
                </c:pt>
                <c:pt idx="4">
                  <c:v>Return on equity </c:v>
                </c:pt>
                <c:pt idx="5">
                  <c:v>Earning oer share </c:v>
                </c:pt>
                <c:pt idx="6">
                  <c:v>divident per share</c:v>
                </c:pt>
              </c:strCache>
            </c:strRef>
          </c:cat>
          <c:val>
            <c:numRef>
              <c:f>Sheet1!$F$2:$F$8</c:f>
              <c:numCache>
                <c:formatCode>0.00%</c:formatCode>
                <c:ptCount val="7"/>
                <c:pt idx="0">
                  <c:v>4.3700000000000003E-2</c:v>
                </c:pt>
                <c:pt idx="1">
                  <c:v>3.2899999999999999E-2</c:v>
                </c:pt>
                <c:pt idx="2">
                  <c:v>2.4899999999999999E-2</c:v>
                </c:pt>
                <c:pt idx="3">
                  <c:v>7.5999999999999998E-2</c:v>
                </c:pt>
                <c:pt idx="4">
                  <c:v>0.123</c:v>
                </c:pt>
                <c:pt idx="5" formatCode="General">
                  <c:v>100.24</c:v>
                </c:pt>
              </c:numCache>
            </c:numRef>
          </c:val>
          <c:smooth val="0"/>
          <c:extLst xmlns:c16r2="http://schemas.microsoft.com/office/drawing/2015/06/chart">
            <c:ext xmlns:c16="http://schemas.microsoft.com/office/drawing/2014/chart" uri="{C3380CC4-5D6E-409C-BE32-E72D297353CC}">
              <c16:uniqueId val="{00000004-16C6-4F0C-A23F-AB3AC31607A8}"/>
            </c:ext>
          </c:extLst>
        </c:ser>
        <c:dLbls>
          <c:showLegendKey val="0"/>
          <c:showVal val="0"/>
          <c:showCatName val="0"/>
          <c:showSerName val="0"/>
          <c:showPercent val="0"/>
          <c:showBubbleSize val="0"/>
        </c:dLbls>
        <c:marker val="1"/>
        <c:smooth val="0"/>
        <c:axId val="179052544"/>
        <c:axId val="179054080"/>
      </c:lineChart>
      <c:catAx>
        <c:axId val="17905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79054080"/>
        <c:crosses val="autoZero"/>
        <c:auto val="1"/>
        <c:lblAlgn val="ctr"/>
        <c:lblOffset val="100"/>
        <c:noMultiLvlLbl val="0"/>
      </c:catAx>
      <c:valAx>
        <c:axId val="1790540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vert="horz"/>
          <a:lstStyle/>
          <a:p>
            <a:pPr>
              <a:defRPr/>
            </a:pPr>
            <a:endParaRPr lang="en-US"/>
          </a:p>
        </c:txPr>
        <c:crossAx val="179052544"/>
        <c:crosses val="autoZero"/>
        <c:crossBetween val="between"/>
      </c:valAx>
      <c:spPr>
        <a:solidFill>
          <a:schemeClr val="accent3">
            <a:lumMod val="40000"/>
            <a:lumOff val="60000"/>
          </a:schemeClr>
        </a:solidFill>
        <a:ln>
          <a:noFill/>
        </a:ln>
        <a:effectLst/>
      </c:spPr>
    </c:plotArea>
    <c:legend>
      <c:legendPos val="b"/>
      <c:layout/>
      <c:overlay val="0"/>
      <c:spPr>
        <a:noFill/>
        <a:ln>
          <a:noFill/>
        </a:ln>
        <a:effectLst/>
      </c:spPr>
      <c:txPr>
        <a:bodyPr rot="0" vert="horz"/>
        <a:lstStyle/>
        <a:p>
          <a:pPr>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accent5"/>
      </a:solidFill>
      <a:prstDash val="solid"/>
    </a:ln>
    <a:effectLst>
      <a:glow rad="101600">
        <a:schemeClr val="accent1">
          <a:satMod val="175000"/>
          <a:alpha val="40000"/>
        </a:schemeClr>
      </a:glow>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vert="horz"/>
        <a:lstStyle/>
        <a:p>
          <a:pPr>
            <a:defRPr/>
          </a:pPr>
          <a:endParaRPr lang="en-US"/>
        </a:p>
      </c:txPr>
    </c:title>
    <c:autoTitleDeleted val="0"/>
    <c:plotArea>
      <c:layout>
        <c:manualLayout>
          <c:layoutTarget val="inner"/>
          <c:xMode val="edge"/>
          <c:yMode val="edge"/>
          <c:x val="3.7900233305698271E-2"/>
          <c:y val="0.12652401267973246"/>
          <c:w val="0.93926744989988709"/>
          <c:h val="0.70490810463983022"/>
        </c:manualLayout>
      </c:layout>
      <c:lineChart>
        <c:grouping val="standard"/>
        <c:varyColors val="0"/>
        <c:ser>
          <c:idx val="0"/>
          <c:order val="0"/>
          <c:tx>
            <c:strRef>
              <c:f>Sheet1!$B$1</c:f>
              <c:strCache>
                <c:ptCount val="1"/>
                <c:pt idx="0">
                  <c:v>cash flow coverage ratio</c:v>
                </c:pt>
              </c:strCache>
            </c:strRef>
          </c:tx>
          <c:spPr>
            <a:ln w="28575" cap="rnd">
              <a:solidFill>
                <a:schemeClr val="accent1"/>
              </a:solidFill>
              <a:round/>
            </a:ln>
            <a:effectLst/>
          </c:spPr>
          <c:marker>
            <c:symbol val="none"/>
          </c:marker>
          <c:cat>
            <c:numRef>
              <c:f>Sheet1!$A$2:$A$6</c:f>
              <c:numCache>
                <c:formatCode>General</c:formatCode>
                <c:ptCount val="5"/>
                <c:pt idx="0">
                  <c:v>2019</c:v>
                </c:pt>
                <c:pt idx="1">
                  <c:v>2018</c:v>
                </c:pt>
                <c:pt idx="2">
                  <c:v>2017</c:v>
                </c:pt>
                <c:pt idx="3">
                  <c:v>2016</c:v>
                </c:pt>
                <c:pt idx="4">
                  <c:v>2015</c:v>
                </c:pt>
              </c:numCache>
            </c:numRef>
          </c:cat>
          <c:val>
            <c:numRef>
              <c:f>Sheet1!$B$2:$B$6</c:f>
              <c:numCache>
                <c:formatCode>General</c:formatCode>
                <c:ptCount val="5"/>
                <c:pt idx="0">
                  <c:v>0.49</c:v>
                </c:pt>
                <c:pt idx="1">
                  <c:v>0.6</c:v>
                </c:pt>
                <c:pt idx="2">
                  <c:v>0.33</c:v>
                </c:pt>
                <c:pt idx="3">
                  <c:v>0.65</c:v>
                </c:pt>
                <c:pt idx="4">
                  <c:v>0.48</c:v>
                </c:pt>
              </c:numCache>
            </c:numRef>
          </c:val>
          <c:smooth val="0"/>
          <c:extLst xmlns:c16r2="http://schemas.microsoft.com/office/drawing/2015/06/chart">
            <c:ext xmlns:c16="http://schemas.microsoft.com/office/drawing/2014/chart" uri="{C3380CC4-5D6E-409C-BE32-E72D297353CC}">
              <c16:uniqueId val="{00000000-D295-42B1-99E7-69E304714F4C}"/>
            </c:ext>
          </c:extLst>
        </c:ser>
        <c:ser>
          <c:idx val="1"/>
          <c:order val="1"/>
          <c:tx>
            <c:strRef>
              <c:f>Sheet1!$C$1</c:f>
              <c:strCache>
                <c:ptCount val="1"/>
                <c:pt idx="0">
                  <c:v>Column2</c:v>
                </c:pt>
              </c:strCache>
            </c:strRef>
          </c:tx>
          <c:spPr>
            <a:ln w="28575" cap="rnd">
              <a:solidFill>
                <a:schemeClr val="accent2"/>
              </a:solidFill>
              <a:round/>
            </a:ln>
            <a:effectLst/>
          </c:spPr>
          <c:marker>
            <c:symbol val="none"/>
          </c:marker>
          <c:cat>
            <c:numRef>
              <c:f>Sheet1!$A$2:$A$6</c:f>
              <c:numCache>
                <c:formatCode>General</c:formatCode>
                <c:ptCount val="5"/>
                <c:pt idx="0">
                  <c:v>2019</c:v>
                </c:pt>
                <c:pt idx="1">
                  <c:v>2018</c:v>
                </c:pt>
                <c:pt idx="2">
                  <c:v>2017</c:v>
                </c:pt>
                <c:pt idx="3">
                  <c:v>2016</c:v>
                </c:pt>
                <c:pt idx="4">
                  <c:v>2015</c:v>
                </c:pt>
              </c:numCache>
            </c:numRef>
          </c:cat>
          <c:val>
            <c:numRef>
              <c:f>Sheet1!$C$2:$C$6</c:f>
              <c:numCache>
                <c:formatCode>General</c:formatCode>
                <c:ptCount val="5"/>
              </c:numCache>
            </c:numRef>
          </c:val>
          <c:smooth val="0"/>
          <c:extLst xmlns:c16r2="http://schemas.microsoft.com/office/drawing/2015/06/chart">
            <c:ext xmlns:c16="http://schemas.microsoft.com/office/drawing/2014/chart" uri="{C3380CC4-5D6E-409C-BE32-E72D297353CC}">
              <c16:uniqueId val="{00000001-D295-42B1-99E7-69E304714F4C}"/>
            </c:ext>
          </c:extLst>
        </c:ser>
        <c:ser>
          <c:idx val="2"/>
          <c:order val="2"/>
          <c:tx>
            <c:strRef>
              <c:f>Sheet1!$D$1</c:f>
              <c:strCache>
                <c:ptCount val="1"/>
                <c:pt idx="0">
                  <c:v>Column1</c:v>
                </c:pt>
              </c:strCache>
            </c:strRef>
          </c:tx>
          <c:spPr>
            <a:ln w="28575" cap="rnd">
              <a:solidFill>
                <a:schemeClr val="accent3"/>
              </a:solidFill>
              <a:round/>
            </a:ln>
            <a:effectLst/>
          </c:spPr>
          <c:marker>
            <c:symbol val="none"/>
          </c:marker>
          <c:cat>
            <c:numRef>
              <c:f>Sheet1!$A$2:$A$6</c:f>
              <c:numCache>
                <c:formatCode>General</c:formatCode>
                <c:ptCount val="5"/>
                <c:pt idx="0">
                  <c:v>2019</c:v>
                </c:pt>
                <c:pt idx="1">
                  <c:v>2018</c:v>
                </c:pt>
                <c:pt idx="2">
                  <c:v>2017</c:v>
                </c:pt>
                <c:pt idx="3">
                  <c:v>2016</c:v>
                </c:pt>
                <c:pt idx="4">
                  <c:v>2015</c:v>
                </c:pt>
              </c:numCache>
            </c:numRef>
          </c:cat>
          <c:val>
            <c:numRef>
              <c:f>Sheet1!$D$2:$D$6</c:f>
              <c:numCache>
                <c:formatCode>General</c:formatCode>
                <c:ptCount val="5"/>
              </c:numCache>
            </c:numRef>
          </c:val>
          <c:smooth val="0"/>
          <c:extLst xmlns:c16r2="http://schemas.microsoft.com/office/drawing/2015/06/chart">
            <c:ext xmlns:c16="http://schemas.microsoft.com/office/drawing/2014/chart" uri="{C3380CC4-5D6E-409C-BE32-E72D297353CC}">
              <c16:uniqueId val="{00000002-D295-42B1-99E7-69E304714F4C}"/>
            </c:ext>
          </c:extLst>
        </c:ser>
        <c:dLbls>
          <c:showLegendKey val="0"/>
          <c:showVal val="0"/>
          <c:showCatName val="0"/>
          <c:showSerName val="0"/>
          <c:showPercent val="0"/>
          <c:showBubbleSize val="0"/>
        </c:dLbls>
        <c:marker val="1"/>
        <c:smooth val="0"/>
        <c:axId val="182640640"/>
        <c:axId val="182642176"/>
      </c:lineChart>
      <c:catAx>
        <c:axId val="18264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82642176"/>
        <c:crosses val="autoZero"/>
        <c:auto val="1"/>
        <c:lblAlgn val="ctr"/>
        <c:lblOffset val="100"/>
        <c:noMultiLvlLbl val="0"/>
      </c:catAx>
      <c:valAx>
        <c:axId val="18264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182640640"/>
        <c:crosses val="autoZero"/>
        <c:crossBetween val="between"/>
      </c:valAx>
      <c:spPr>
        <a:noFill/>
        <a:ln>
          <a:noFill/>
        </a:ln>
        <a:effectLst/>
      </c:spPr>
    </c:plotArea>
    <c:legend>
      <c:legendPos val="b"/>
      <c:layout/>
      <c:overlay val="0"/>
      <c:spPr>
        <a:noFill/>
        <a:ln>
          <a:noFill/>
        </a:ln>
        <a:effectLst/>
      </c:spPr>
      <c:txPr>
        <a:bodyPr rot="0" vert="horz"/>
        <a:lstStyle/>
        <a:p>
          <a:pPr>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3">
        <a:lumMod val="40000"/>
        <a:lumOff val="60000"/>
      </a:schemeClr>
    </a:solidFill>
    <a:ln w="25400" cap="flat" cmpd="sng" algn="ctr">
      <a:solidFill>
        <a:schemeClr val="accent5"/>
      </a:solidFill>
      <a:prstDash val="solid"/>
    </a:ln>
    <a:effectLst>
      <a:glow rad="101600">
        <a:schemeClr val="accent1">
          <a:satMod val="175000"/>
          <a:alpha val="40000"/>
        </a:schemeClr>
      </a:glow>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vert="horz"/>
        <a:lstStyle/>
        <a:p>
          <a:pPr>
            <a:defRPr/>
          </a:pPr>
          <a:endParaRPr lang="en-US"/>
        </a:p>
      </c:txPr>
    </c:title>
    <c:autoTitleDeleted val="0"/>
    <c:plotArea>
      <c:layout>
        <c:manualLayout>
          <c:layoutTarget val="inner"/>
          <c:xMode val="edge"/>
          <c:yMode val="edge"/>
          <c:x val="5.3169291338582676E-2"/>
          <c:y val="0.15462348456442945"/>
          <c:w val="0.9190529308836396"/>
          <c:h val="0.66998656417947755"/>
        </c:manualLayout>
      </c:layout>
      <c:lineChart>
        <c:grouping val="standard"/>
        <c:varyColors val="0"/>
        <c:ser>
          <c:idx val="0"/>
          <c:order val="0"/>
          <c:tx>
            <c:strRef>
              <c:f>Sheet1!$B$1</c:f>
              <c:strCache>
                <c:ptCount val="1"/>
                <c:pt idx="0">
                  <c:v>Account receivable turnover in days</c:v>
                </c:pt>
              </c:strCache>
            </c:strRef>
          </c:tx>
          <c:spPr>
            <a:ln w="28575" cap="rnd">
              <a:solidFill>
                <a:schemeClr val="accent1"/>
              </a:solidFill>
              <a:round/>
            </a:ln>
            <a:effectLst/>
          </c:spPr>
          <c:marker>
            <c:symbol val="none"/>
          </c:marker>
          <c:cat>
            <c:numRef>
              <c:f>Sheet1!$A$2:$A$6</c:f>
              <c:numCache>
                <c:formatCode>General</c:formatCode>
                <c:ptCount val="5"/>
                <c:pt idx="0">
                  <c:v>2019</c:v>
                </c:pt>
                <c:pt idx="1">
                  <c:v>2018</c:v>
                </c:pt>
                <c:pt idx="2">
                  <c:v>2017</c:v>
                </c:pt>
                <c:pt idx="3">
                  <c:v>2016</c:v>
                </c:pt>
                <c:pt idx="4">
                  <c:v>2015</c:v>
                </c:pt>
              </c:numCache>
            </c:numRef>
          </c:cat>
          <c:val>
            <c:numRef>
              <c:f>Sheet1!$B$2:$B$6</c:f>
              <c:numCache>
                <c:formatCode>General</c:formatCode>
                <c:ptCount val="5"/>
                <c:pt idx="0">
                  <c:v>20.85</c:v>
                </c:pt>
                <c:pt idx="1">
                  <c:v>28.63</c:v>
                </c:pt>
                <c:pt idx="2">
                  <c:v>22.91</c:v>
                </c:pt>
                <c:pt idx="3">
                  <c:v>22.77</c:v>
                </c:pt>
                <c:pt idx="4">
                  <c:v>19.3</c:v>
                </c:pt>
              </c:numCache>
            </c:numRef>
          </c:val>
          <c:smooth val="0"/>
          <c:extLst xmlns:c16r2="http://schemas.microsoft.com/office/drawing/2015/06/chart">
            <c:ext xmlns:c16="http://schemas.microsoft.com/office/drawing/2014/chart" uri="{C3380CC4-5D6E-409C-BE32-E72D297353CC}">
              <c16:uniqueId val="{00000000-B0BC-43E9-9CB8-708A4B670157}"/>
            </c:ext>
          </c:extLst>
        </c:ser>
        <c:ser>
          <c:idx val="1"/>
          <c:order val="1"/>
          <c:tx>
            <c:strRef>
              <c:f>Sheet1!$C$1</c:f>
              <c:strCache>
                <c:ptCount val="1"/>
                <c:pt idx="0">
                  <c:v>Column3</c:v>
                </c:pt>
              </c:strCache>
            </c:strRef>
          </c:tx>
          <c:spPr>
            <a:ln w="28575" cap="rnd">
              <a:solidFill>
                <a:schemeClr val="accent2"/>
              </a:solidFill>
              <a:round/>
            </a:ln>
            <a:effectLst/>
          </c:spPr>
          <c:marker>
            <c:symbol val="none"/>
          </c:marker>
          <c:cat>
            <c:numRef>
              <c:f>Sheet1!$A$2:$A$6</c:f>
              <c:numCache>
                <c:formatCode>General</c:formatCode>
                <c:ptCount val="5"/>
                <c:pt idx="0">
                  <c:v>2019</c:v>
                </c:pt>
                <c:pt idx="1">
                  <c:v>2018</c:v>
                </c:pt>
                <c:pt idx="2">
                  <c:v>2017</c:v>
                </c:pt>
                <c:pt idx="3">
                  <c:v>2016</c:v>
                </c:pt>
                <c:pt idx="4">
                  <c:v>2015</c:v>
                </c:pt>
              </c:numCache>
            </c:numRef>
          </c:cat>
          <c:val>
            <c:numRef>
              <c:f>Sheet1!$C$2:$C$6</c:f>
              <c:numCache>
                <c:formatCode>General</c:formatCode>
                <c:ptCount val="5"/>
              </c:numCache>
            </c:numRef>
          </c:val>
          <c:smooth val="0"/>
          <c:extLst xmlns:c16r2="http://schemas.microsoft.com/office/drawing/2015/06/chart">
            <c:ext xmlns:c16="http://schemas.microsoft.com/office/drawing/2014/chart" uri="{C3380CC4-5D6E-409C-BE32-E72D297353CC}">
              <c16:uniqueId val="{00000001-B0BC-43E9-9CB8-708A4B670157}"/>
            </c:ext>
          </c:extLst>
        </c:ser>
        <c:ser>
          <c:idx val="2"/>
          <c:order val="2"/>
          <c:tx>
            <c:strRef>
              <c:f>Sheet1!$D$1</c:f>
              <c:strCache>
                <c:ptCount val="1"/>
                <c:pt idx="0">
                  <c:v>Column4</c:v>
                </c:pt>
              </c:strCache>
            </c:strRef>
          </c:tx>
          <c:spPr>
            <a:ln w="28575" cap="rnd">
              <a:solidFill>
                <a:schemeClr val="accent3"/>
              </a:solidFill>
              <a:round/>
            </a:ln>
            <a:effectLst/>
          </c:spPr>
          <c:marker>
            <c:symbol val="none"/>
          </c:marker>
          <c:cat>
            <c:numRef>
              <c:f>Sheet1!$A$2:$A$6</c:f>
              <c:numCache>
                <c:formatCode>General</c:formatCode>
                <c:ptCount val="5"/>
                <c:pt idx="0">
                  <c:v>2019</c:v>
                </c:pt>
                <c:pt idx="1">
                  <c:v>2018</c:v>
                </c:pt>
                <c:pt idx="2">
                  <c:v>2017</c:v>
                </c:pt>
                <c:pt idx="3">
                  <c:v>2016</c:v>
                </c:pt>
                <c:pt idx="4">
                  <c:v>2015</c:v>
                </c:pt>
              </c:numCache>
            </c:numRef>
          </c:cat>
          <c:val>
            <c:numRef>
              <c:f>Sheet1!$D$2:$D$6</c:f>
              <c:numCache>
                <c:formatCode>General</c:formatCode>
                <c:ptCount val="5"/>
              </c:numCache>
            </c:numRef>
          </c:val>
          <c:smooth val="0"/>
          <c:extLst xmlns:c16r2="http://schemas.microsoft.com/office/drawing/2015/06/chart">
            <c:ext xmlns:c16="http://schemas.microsoft.com/office/drawing/2014/chart" uri="{C3380CC4-5D6E-409C-BE32-E72D297353CC}">
              <c16:uniqueId val="{00000002-B0BC-43E9-9CB8-708A4B670157}"/>
            </c:ext>
          </c:extLst>
        </c:ser>
        <c:ser>
          <c:idx val="3"/>
          <c:order val="3"/>
          <c:tx>
            <c:strRef>
              <c:f>Sheet1!$E$1</c:f>
              <c:strCache>
                <c:ptCount val="1"/>
                <c:pt idx="0">
                  <c:v>Column2</c:v>
                </c:pt>
              </c:strCache>
            </c:strRef>
          </c:tx>
          <c:spPr>
            <a:ln w="28575" cap="rnd">
              <a:solidFill>
                <a:schemeClr val="accent4"/>
              </a:solidFill>
              <a:round/>
            </a:ln>
            <a:effectLst/>
          </c:spPr>
          <c:marker>
            <c:symbol val="none"/>
          </c:marker>
          <c:cat>
            <c:numRef>
              <c:f>Sheet1!$A$2:$A$6</c:f>
              <c:numCache>
                <c:formatCode>General</c:formatCode>
                <c:ptCount val="5"/>
                <c:pt idx="0">
                  <c:v>2019</c:v>
                </c:pt>
                <c:pt idx="1">
                  <c:v>2018</c:v>
                </c:pt>
                <c:pt idx="2">
                  <c:v>2017</c:v>
                </c:pt>
                <c:pt idx="3">
                  <c:v>2016</c:v>
                </c:pt>
                <c:pt idx="4">
                  <c:v>2015</c:v>
                </c:pt>
              </c:numCache>
            </c:numRef>
          </c:cat>
          <c:val>
            <c:numRef>
              <c:f>Sheet1!$E$2:$E$6</c:f>
              <c:numCache>
                <c:formatCode>General</c:formatCode>
                <c:ptCount val="5"/>
              </c:numCache>
            </c:numRef>
          </c:val>
          <c:smooth val="0"/>
          <c:extLst xmlns:c16r2="http://schemas.microsoft.com/office/drawing/2015/06/chart">
            <c:ext xmlns:c16="http://schemas.microsoft.com/office/drawing/2014/chart" uri="{C3380CC4-5D6E-409C-BE32-E72D297353CC}">
              <c16:uniqueId val="{00000003-B0BC-43E9-9CB8-708A4B670157}"/>
            </c:ext>
          </c:extLst>
        </c:ser>
        <c:ser>
          <c:idx val="4"/>
          <c:order val="4"/>
          <c:tx>
            <c:strRef>
              <c:f>Sheet1!$F$1</c:f>
              <c:strCache>
                <c:ptCount val="1"/>
                <c:pt idx="0">
                  <c:v>Column1</c:v>
                </c:pt>
              </c:strCache>
            </c:strRef>
          </c:tx>
          <c:spPr>
            <a:ln w="28575" cap="rnd">
              <a:solidFill>
                <a:schemeClr val="accent5"/>
              </a:solidFill>
              <a:round/>
            </a:ln>
            <a:effectLst/>
          </c:spPr>
          <c:marker>
            <c:symbol val="none"/>
          </c:marker>
          <c:cat>
            <c:numRef>
              <c:f>Sheet1!$A$2:$A$6</c:f>
              <c:numCache>
                <c:formatCode>General</c:formatCode>
                <c:ptCount val="5"/>
                <c:pt idx="0">
                  <c:v>2019</c:v>
                </c:pt>
                <c:pt idx="1">
                  <c:v>2018</c:v>
                </c:pt>
                <c:pt idx="2">
                  <c:v>2017</c:v>
                </c:pt>
                <c:pt idx="3">
                  <c:v>2016</c:v>
                </c:pt>
                <c:pt idx="4">
                  <c:v>2015</c:v>
                </c:pt>
              </c:numCache>
            </c:numRef>
          </c:cat>
          <c:val>
            <c:numRef>
              <c:f>Sheet1!$F$2:$F$6</c:f>
              <c:numCache>
                <c:formatCode>General</c:formatCode>
                <c:ptCount val="5"/>
              </c:numCache>
            </c:numRef>
          </c:val>
          <c:smooth val="0"/>
          <c:extLst xmlns:c16r2="http://schemas.microsoft.com/office/drawing/2015/06/chart">
            <c:ext xmlns:c16="http://schemas.microsoft.com/office/drawing/2014/chart" uri="{C3380CC4-5D6E-409C-BE32-E72D297353CC}">
              <c16:uniqueId val="{00000004-B0BC-43E9-9CB8-708A4B670157}"/>
            </c:ext>
          </c:extLst>
        </c:ser>
        <c:dLbls>
          <c:showLegendKey val="0"/>
          <c:showVal val="0"/>
          <c:showCatName val="0"/>
          <c:showSerName val="0"/>
          <c:showPercent val="0"/>
          <c:showBubbleSize val="0"/>
        </c:dLbls>
        <c:marker val="1"/>
        <c:smooth val="0"/>
        <c:axId val="183256576"/>
        <c:axId val="183258112"/>
      </c:lineChart>
      <c:catAx>
        <c:axId val="18325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83258112"/>
        <c:crosses val="autoZero"/>
        <c:auto val="1"/>
        <c:lblAlgn val="ctr"/>
        <c:lblOffset val="100"/>
        <c:noMultiLvlLbl val="0"/>
      </c:catAx>
      <c:valAx>
        <c:axId val="183258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en-US"/>
          </a:p>
        </c:txPr>
        <c:crossAx val="183256576"/>
        <c:crosses val="autoZero"/>
        <c:crossBetween val="between"/>
      </c:valAx>
      <c:spPr>
        <a:solidFill>
          <a:schemeClr val="accent3">
            <a:lumMod val="40000"/>
            <a:lumOff val="60000"/>
          </a:schemeClr>
        </a:solidFill>
        <a:ln>
          <a:noFill/>
        </a:ln>
        <a:effectLst/>
      </c:spPr>
    </c:plotArea>
    <c:legend>
      <c:legendPos val="b"/>
      <c:layout/>
      <c:overlay val="0"/>
      <c:spPr>
        <a:noFill/>
        <a:ln>
          <a:noFill/>
        </a:ln>
        <a:effectLst/>
      </c:spPr>
      <c:txPr>
        <a:bodyPr rot="0" vert="horz"/>
        <a:lstStyle/>
        <a:p>
          <a:pPr>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accent5"/>
      </a:solidFill>
      <a:prstDash val="solid"/>
    </a:ln>
    <a:effectLst>
      <a:glow rad="101600">
        <a:schemeClr val="accent1">
          <a:satMod val="175000"/>
          <a:alpha val="40000"/>
        </a:schemeClr>
      </a:glow>
    </a:effectLst>
  </c:spPr>
  <c:txPr>
    <a:bodyPr/>
    <a:lstStyle/>
    <a:p>
      <a:pPr>
        <a:defRPr>
          <a:solidFill>
            <a:schemeClr val="dk1"/>
          </a:solidFill>
          <a:latin typeface="+mn-lt"/>
          <a:ea typeface="+mn-ea"/>
          <a:cs typeface="+mn-cs"/>
        </a:defRPr>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cdr:x>
      <cdr:y>0.10169</cdr:y>
    </cdr:from>
    <cdr:to>
      <cdr:x>1</cdr:x>
      <cdr:y>0.45883</cdr:y>
    </cdr:to>
    <cdr:sp macro="" textlink="">
      <cdr:nvSpPr>
        <cdr:cNvPr id="2" name="Title 1"/>
        <cdr:cNvSpPr>
          <a:spLocks xmlns:a="http://schemas.openxmlformats.org/drawingml/2006/main" noGrp="1"/>
        </cdr:cNvSpPr>
      </cdr:nvSpPr>
      <cdr:spPr>
        <a:xfrm xmlns:a="http://schemas.openxmlformats.org/drawingml/2006/main">
          <a:off x="508000" y="325438"/>
          <a:ext cx="8229600" cy="1143000"/>
        </a:xfrm>
        <a:prstGeom xmlns:a="http://schemas.openxmlformats.org/drawingml/2006/main" prst="rect">
          <a:avLst/>
        </a:prstGeom>
      </cdr:spPr>
    </cdr:sp>
  </cdr:relSizeAnchor>
  <cdr:relSizeAnchor xmlns:cdr="http://schemas.openxmlformats.org/drawingml/2006/chartDrawing">
    <cdr:from>
      <cdr:x>0</cdr:x>
      <cdr:y>0.10169</cdr:y>
    </cdr:from>
    <cdr:to>
      <cdr:x>1</cdr:x>
      <cdr:y>0.45883</cdr:y>
    </cdr:to>
    <cdr:sp macro="" textlink="">
      <cdr:nvSpPr>
        <cdr:cNvPr id="3" name="Title 1"/>
        <cdr:cNvSpPr>
          <a:spLocks xmlns:a="http://schemas.openxmlformats.org/drawingml/2006/main" noGrp="1"/>
        </cdr:cNvSpPr>
      </cdr:nvSpPr>
      <cdr:spPr>
        <a:xfrm xmlns:a="http://schemas.openxmlformats.org/drawingml/2006/main">
          <a:off x="508000" y="325438"/>
          <a:ext cx="8229600" cy="1143000"/>
        </a:xfrm>
        <a:prstGeom xmlns:a="http://schemas.openxmlformats.org/drawingml/2006/main" prst="rect">
          <a:avLst/>
        </a:prstGeom>
      </cdr:spPr>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77B48B-7BA2-4382-A1BD-5FB9F277A5D7}"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186640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7B48B-7BA2-4382-A1BD-5FB9F277A5D7}"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420482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7B48B-7BA2-4382-A1BD-5FB9F277A5D7}"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4061574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7B48B-7BA2-4382-A1BD-5FB9F277A5D7}"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22750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77B48B-7BA2-4382-A1BD-5FB9F277A5D7}" type="datetimeFigureOut">
              <a:rPr lang="en-US" smtClean="0"/>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288394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77B48B-7BA2-4382-A1BD-5FB9F277A5D7}"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84810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77B48B-7BA2-4382-A1BD-5FB9F277A5D7}" type="datetimeFigureOut">
              <a:rPr lang="en-US" smtClean="0"/>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112007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77B48B-7BA2-4382-A1BD-5FB9F277A5D7}" type="datetimeFigureOut">
              <a:rPr lang="en-US" smtClean="0"/>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348711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7B48B-7BA2-4382-A1BD-5FB9F277A5D7}" type="datetimeFigureOut">
              <a:rPr lang="en-US" smtClean="0"/>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275252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7B48B-7BA2-4382-A1BD-5FB9F277A5D7}"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97090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7B48B-7BA2-4382-A1BD-5FB9F277A5D7}" type="datetimeFigureOut">
              <a:rPr lang="en-US" smtClean="0"/>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3CB3-6C20-4230-94AF-6844F9C1137C}" type="slidenum">
              <a:rPr lang="en-US" smtClean="0"/>
              <a:t>‹#›</a:t>
            </a:fld>
            <a:endParaRPr lang="en-US"/>
          </a:p>
        </p:txBody>
      </p:sp>
    </p:spTree>
    <p:extLst>
      <p:ext uri="{BB962C8B-B14F-4D97-AF65-F5344CB8AC3E}">
        <p14:creationId xmlns:p14="http://schemas.microsoft.com/office/powerpoint/2010/main" val="225155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7B48B-7BA2-4382-A1BD-5FB9F277A5D7}" type="datetimeFigureOut">
              <a:rPr lang="en-US" smtClean="0"/>
              <a:t>6/23/2020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3CB3-6C20-4230-94AF-6844F9C1137C}" type="slidenum">
              <a:rPr lang="en-US" smtClean="0"/>
              <a:t>‹#›</a:t>
            </a:fld>
            <a:endParaRPr lang="en-US"/>
          </a:p>
        </p:txBody>
      </p:sp>
    </p:spTree>
    <p:extLst>
      <p:ext uri="{BB962C8B-B14F-4D97-AF65-F5344CB8AC3E}">
        <p14:creationId xmlns:p14="http://schemas.microsoft.com/office/powerpoint/2010/main" val="3064396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284" y="692696"/>
            <a:ext cx="6879431" cy="5328592"/>
          </a:xfrm>
          <a:prstGeom prst="rect">
            <a:avLst/>
          </a:prstGeom>
          <a:ln>
            <a:solidFill>
              <a:schemeClr val="accent1">
                <a:lumMod val="75000"/>
              </a:schemeClr>
            </a:solidFill>
          </a:ln>
          <a:effectLst>
            <a:glow rad="101600">
              <a:schemeClr val="accent1">
                <a:satMod val="175000"/>
                <a:alpha val="40000"/>
              </a:schemeClr>
            </a:glow>
            <a:outerShdw blurRad="63500" sx="102000" sy="102000" algn="ctr" rotWithShape="0">
              <a:prstClr val="black">
                <a:alpha val="40000"/>
              </a:prstClr>
            </a:outerShdw>
          </a:effectLst>
        </p:spPr>
      </p:pic>
    </p:spTree>
    <p:extLst>
      <p:ext uri="{BB962C8B-B14F-4D97-AF65-F5344CB8AC3E}">
        <p14:creationId xmlns:p14="http://schemas.microsoft.com/office/powerpoint/2010/main" val="8955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DEBT RATIO:</a:t>
            </a:r>
            <a:endParaRPr lang="en-US" b="1" dirty="0"/>
          </a:p>
        </p:txBody>
      </p:sp>
      <p:sp>
        <p:nvSpPr>
          <p:cNvPr id="3" name="Content Placeholder 2"/>
          <p:cNvSpPr>
            <a:spLocks noGrp="1"/>
          </p:cNvSpPr>
          <p:nvPr>
            <p:ph idx="1"/>
          </p:nvPr>
        </p:nvSpPr>
        <p:spPr>
          <a:effectLst>
            <a:glow rad="101600">
              <a:schemeClr val="accent1">
                <a:satMod val="175000"/>
                <a:alpha val="40000"/>
              </a:schemeClr>
            </a:glow>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fontScale="85000" lnSpcReduction="10000"/>
          </a:bodyPr>
          <a:lstStyle/>
          <a:p>
            <a:pPr marL="0" indent="0" algn="ctr">
              <a:buNone/>
            </a:pPr>
            <a:endParaRPr lang="en-US" sz="2600" dirty="0" smtClean="0">
              <a:latin typeface="Arial" pitchFamily="34" charset="0"/>
              <a:cs typeface="Arial" pitchFamily="34" charset="0"/>
            </a:endParaRPr>
          </a:p>
          <a:p>
            <a:pPr marL="0" indent="0" algn="ctr">
              <a:buNone/>
            </a:pPr>
            <a:r>
              <a:rPr lang="en-US" sz="2600" dirty="0" smtClean="0">
                <a:latin typeface="Arial" pitchFamily="34" charset="0"/>
                <a:cs typeface="Arial" pitchFamily="34" charset="0"/>
              </a:rPr>
              <a:t>“</a:t>
            </a:r>
            <a:r>
              <a:rPr lang="en-US" sz="2600" dirty="0">
                <a:latin typeface="Arial" pitchFamily="34" charset="0"/>
                <a:cs typeface="Arial" pitchFamily="34" charset="0"/>
              </a:rPr>
              <a:t>This Ratio measures mixtures of debts or loans of the company. It is the financial ratio that indicates the percentage of company’s assets that provided via debts. A debt greater than 1.0 tells that company’s debt is greater than its assets. ‘’</a:t>
            </a:r>
          </a:p>
          <a:p>
            <a:pPr marL="0" indent="0">
              <a:buNone/>
            </a:pPr>
            <a:r>
              <a:rPr lang="en-US" sz="2900" b="1" dirty="0">
                <a:latin typeface="Arial" pitchFamily="34" charset="0"/>
                <a:cs typeface="Arial" pitchFamily="34" charset="0"/>
              </a:rPr>
              <a:t> </a:t>
            </a:r>
            <a:endParaRPr lang="en-US" sz="2900" dirty="0">
              <a:latin typeface="Arial" pitchFamily="34" charset="0"/>
              <a:cs typeface="Arial" pitchFamily="34" charset="0"/>
            </a:endParaRPr>
          </a:p>
          <a:p>
            <a:pPr lvl="0"/>
            <a:r>
              <a:rPr lang="en-US" sz="2800" b="1" dirty="0">
                <a:latin typeface="Arial" pitchFamily="34" charset="0"/>
                <a:cs typeface="Arial" pitchFamily="34" charset="0"/>
              </a:rPr>
              <a:t>Debt Ratio </a:t>
            </a:r>
            <a:r>
              <a:rPr lang="en-US" sz="2800" dirty="0">
                <a:latin typeface="Arial" pitchFamily="34" charset="0"/>
                <a:cs typeface="Arial" pitchFamily="34" charset="0"/>
              </a:rPr>
              <a:t>=</a:t>
            </a:r>
            <a:r>
              <a:rPr lang="en-US" sz="2600" dirty="0">
                <a:latin typeface="Arial" pitchFamily="34" charset="0"/>
                <a:cs typeface="Arial" pitchFamily="34" charset="0"/>
              </a:rPr>
              <a:t>Total liability/Total asset</a:t>
            </a:r>
          </a:p>
          <a:p>
            <a:pPr lvl="0"/>
            <a:r>
              <a:rPr lang="en-US" sz="2800" b="1" dirty="0">
                <a:latin typeface="Arial" pitchFamily="34" charset="0"/>
                <a:cs typeface="Arial" pitchFamily="34" charset="0"/>
              </a:rPr>
              <a:t>Interest coverage ratio =</a:t>
            </a:r>
            <a:r>
              <a:rPr lang="en-US" sz="2600" dirty="0">
                <a:latin typeface="Arial" pitchFamily="34" charset="0"/>
                <a:cs typeface="Arial" pitchFamily="34" charset="0"/>
              </a:rPr>
              <a:t>Earnings before interest and tax/interest expense</a:t>
            </a:r>
          </a:p>
          <a:p>
            <a:pPr lvl="0"/>
            <a:r>
              <a:rPr lang="en-US" sz="2800" b="1" dirty="0">
                <a:latin typeface="Arial" pitchFamily="34" charset="0"/>
                <a:cs typeface="Arial" pitchFamily="34" charset="0"/>
              </a:rPr>
              <a:t>Debt to equity ratio </a:t>
            </a:r>
            <a:r>
              <a:rPr lang="en-US" sz="2800" dirty="0">
                <a:latin typeface="Arial" pitchFamily="34" charset="0"/>
                <a:cs typeface="Arial" pitchFamily="34" charset="0"/>
              </a:rPr>
              <a:t>=</a:t>
            </a:r>
            <a:r>
              <a:rPr lang="en-US" sz="2600" dirty="0">
                <a:latin typeface="Arial" pitchFamily="34" charset="0"/>
                <a:cs typeface="Arial" pitchFamily="34" charset="0"/>
              </a:rPr>
              <a:t>Total liability/Total equity</a:t>
            </a:r>
          </a:p>
          <a:p>
            <a:pPr lvl="0"/>
            <a:r>
              <a:rPr lang="en-US" sz="2800" b="1" dirty="0">
                <a:latin typeface="Arial" pitchFamily="34" charset="0"/>
                <a:cs typeface="Arial" pitchFamily="34" charset="0"/>
              </a:rPr>
              <a:t>Financial leverage multiply </a:t>
            </a:r>
            <a:r>
              <a:rPr lang="en-US" dirty="0">
                <a:latin typeface="Arial" pitchFamily="34" charset="0"/>
                <a:cs typeface="Arial" pitchFamily="34" charset="0"/>
              </a:rPr>
              <a:t>=</a:t>
            </a:r>
            <a:r>
              <a:rPr lang="en-US" sz="2600" dirty="0">
                <a:latin typeface="Arial" pitchFamily="34" charset="0"/>
                <a:cs typeface="Arial" pitchFamily="34" charset="0"/>
              </a:rPr>
              <a:t>Total asset/total equity</a:t>
            </a:r>
          </a:p>
          <a:p>
            <a:pPr marL="0" indent="0">
              <a:buNone/>
            </a:pPr>
            <a:r>
              <a:rPr lang="en-US" dirty="0">
                <a:latin typeface="Arial" pitchFamily="34" charset="0"/>
                <a:cs typeface="Arial" pitchFamily="34" charset="0"/>
              </a:rPr>
              <a:t> </a:t>
            </a:r>
          </a:p>
          <a:p>
            <a:endParaRPr lang="en-US" dirty="0"/>
          </a:p>
        </p:txBody>
      </p:sp>
    </p:spTree>
    <p:extLst>
      <p:ext uri="{BB962C8B-B14F-4D97-AF65-F5344CB8AC3E}">
        <p14:creationId xmlns:p14="http://schemas.microsoft.com/office/powerpoint/2010/main" val="3346316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77723110"/>
              </p:ext>
            </p:extLst>
          </p:nvPr>
        </p:nvGraphicFramePr>
        <p:xfrm>
          <a:off x="539552" y="1412776"/>
          <a:ext cx="8229599" cy="4538216"/>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514856">
                <a:tc>
                  <a:txBody>
                    <a:bodyPr/>
                    <a:lstStyle/>
                    <a:p>
                      <a:r>
                        <a:rPr lang="en-US" dirty="0" smtClean="0"/>
                        <a:t>S No:</a:t>
                      </a:r>
                      <a:endParaRPr lang="en-US" dirty="0"/>
                    </a:p>
                  </a:txBody>
                  <a:tcPr/>
                </a:tc>
                <a:tc>
                  <a:txBody>
                    <a:bodyPr/>
                    <a:lstStyle/>
                    <a:p>
                      <a:r>
                        <a:rPr lang="en-US" dirty="0" smtClean="0"/>
                        <a:t>Ratio’s:</a:t>
                      </a:r>
                      <a:endParaRPr lang="en-US" dirty="0"/>
                    </a:p>
                  </a:txBody>
                  <a:tcPr/>
                </a:tc>
                <a:tc>
                  <a:txBody>
                    <a:bodyPr/>
                    <a:lstStyle/>
                    <a:p>
                      <a:r>
                        <a:rPr lang="en-US" dirty="0" smtClean="0"/>
                        <a:t>2019</a:t>
                      </a:r>
                      <a:endParaRPr lang="en-US" dirty="0"/>
                    </a:p>
                  </a:txBody>
                  <a:tcPr/>
                </a:tc>
                <a:tc>
                  <a:txBody>
                    <a:bodyPr/>
                    <a:lstStyle/>
                    <a:p>
                      <a:r>
                        <a:rPr lang="en-US" dirty="0" smtClean="0"/>
                        <a:t>2018</a:t>
                      </a:r>
                      <a:endParaRPr lang="en-US" dirty="0"/>
                    </a:p>
                  </a:txBody>
                  <a:tcPr/>
                </a:tc>
                <a:tc>
                  <a:txBody>
                    <a:bodyPr/>
                    <a:lstStyle/>
                    <a:p>
                      <a:r>
                        <a:rPr lang="en-US" dirty="0" smtClean="0"/>
                        <a:t>2017</a:t>
                      </a:r>
                      <a:endParaRPr lang="en-US" dirty="0"/>
                    </a:p>
                  </a:txBody>
                  <a:tcPr/>
                </a:tc>
                <a:tc>
                  <a:txBody>
                    <a:bodyPr/>
                    <a:lstStyle/>
                    <a:p>
                      <a:r>
                        <a:rPr lang="en-US" dirty="0" smtClean="0"/>
                        <a:t>2016</a:t>
                      </a:r>
                      <a:endParaRPr lang="en-US" dirty="0"/>
                    </a:p>
                  </a:txBody>
                  <a:tcPr/>
                </a:tc>
                <a:tc>
                  <a:txBody>
                    <a:bodyPr/>
                    <a:lstStyle/>
                    <a:p>
                      <a:r>
                        <a:rPr lang="en-US" dirty="0" smtClean="0"/>
                        <a:t>2015</a:t>
                      </a:r>
                      <a:endParaRPr lang="en-US" dirty="0"/>
                    </a:p>
                  </a:txBody>
                  <a:tcPr/>
                </a:tc>
              </a:tr>
              <a:tr h="449848">
                <a:tc>
                  <a:txBody>
                    <a:bodyPr/>
                    <a:lstStyle/>
                    <a:p>
                      <a:r>
                        <a:rPr lang="en-US" sz="2000" dirty="0" smtClean="0"/>
                        <a:t>1</a:t>
                      </a:r>
                      <a:endParaRPr lang="en-US" sz="2000" dirty="0"/>
                    </a:p>
                  </a:txBody>
                  <a:tcPr/>
                </a:tc>
                <a:tc>
                  <a:txBody>
                    <a:bodyPr/>
                    <a:lstStyle/>
                    <a:p>
                      <a:r>
                        <a:rPr lang="en-US" sz="2000" dirty="0" smtClean="0"/>
                        <a:t>Debt Ratio</a:t>
                      </a:r>
                      <a:endParaRPr lang="en-US" sz="2000" dirty="0"/>
                    </a:p>
                  </a:txBody>
                  <a:tcPr/>
                </a:tc>
                <a:tc>
                  <a:txBody>
                    <a:bodyPr/>
                    <a:lstStyle/>
                    <a:p>
                      <a:r>
                        <a:rPr lang="en-US" sz="2000" dirty="0" smtClean="0"/>
                        <a:t>=55.52%</a:t>
                      </a:r>
                      <a:endParaRPr lang="en-US" sz="2000" dirty="0"/>
                    </a:p>
                  </a:txBody>
                  <a:tcPr/>
                </a:tc>
                <a:tc>
                  <a:txBody>
                    <a:bodyPr/>
                    <a:lstStyle/>
                    <a:p>
                      <a:r>
                        <a:rPr lang="en-US" sz="2000" dirty="0" smtClean="0"/>
                        <a:t>=34.28%</a:t>
                      </a:r>
                      <a:endParaRPr lang="en-US" sz="2000" dirty="0"/>
                    </a:p>
                  </a:txBody>
                  <a:tcPr/>
                </a:tc>
                <a:tc>
                  <a:txBody>
                    <a:bodyPr/>
                    <a:lstStyle/>
                    <a:p>
                      <a:r>
                        <a:rPr lang="en-US" sz="2000" dirty="0" smtClean="0"/>
                        <a:t>=32.33%</a:t>
                      </a:r>
                      <a:endParaRPr lang="en-US" sz="2000" dirty="0"/>
                    </a:p>
                  </a:txBody>
                  <a:tcPr/>
                </a:tc>
                <a:tc>
                  <a:txBody>
                    <a:bodyPr/>
                    <a:lstStyle/>
                    <a:p>
                      <a:r>
                        <a:rPr lang="en-US" sz="2000" dirty="0" smtClean="0"/>
                        <a:t>=31.8%</a:t>
                      </a:r>
                      <a:endParaRPr lang="en-US" sz="2000" dirty="0"/>
                    </a:p>
                  </a:txBody>
                  <a:tcPr/>
                </a:tc>
                <a:tc>
                  <a:txBody>
                    <a:bodyPr/>
                    <a:lstStyle/>
                    <a:p>
                      <a:r>
                        <a:rPr lang="en-US" sz="2000" dirty="0" smtClean="0"/>
                        <a:t>=37.71%</a:t>
                      </a:r>
                      <a:endParaRPr lang="en-US" sz="2000" dirty="0"/>
                    </a:p>
                  </a:txBody>
                  <a:tcPr/>
                </a:tc>
              </a:tr>
              <a:tr h="370840">
                <a:tc>
                  <a:txBody>
                    <a:bodyPr/>
                    <a:lstStyle/>
                    <a:p>
                      <a:r>
                        <a:rPr lang="en-US" sz="2000" dirty="0" smtClean="0"/>
                        <a:t>2</a:t>
                      </a:r>
                      <a:endParaRPr lang="en-US" sz="2000" dirty="0"/>
                    </a:p>
                  </a:txBody>
                  <a:tcPr/>
                </a:tc>
                <a:tc>
                  <a:txBody>
                    <a:bodyPr/>
                    <a:lstStyle/>
                    <a:p>
                      <a:r>
                        <a:rPr lang="en-US" sz="2000" dirty="0" smtClean="0"/>
                        <a:t>Interest Coverage Ratio</a:t>
                      </a:r>
                      <a:endParaRPr lang="en-US" sz="2000" dirty="0"/>
                    </a:p>
                  </a:txBody>
                  <a:tcPr/>
                </a:tc>
                <a:tc>
                  <a:txBody>
                    <a:bodyPr/>
                    <a:lstStyle/>
                    <a:p>
                      <a:r>
                        <a:rPr lang="en-US" sz="2000" dirty="0" smtClean="0"/>
                        <a:t>=5.08 times</a:t>
                      </a:r>
                      <a:endParaRPr lang="en-US" sz="2000" dirty="0"/>
                    </a:p>
                  </a:txBody>
                  <a:tcPr/>
                </a:tc>
                <a:tc>
                  <a:txBody>
                    <a:bodyPr/>
                    <a:lstStyle/>
                    <a:p>
                      <a:r>
                        <a:rPr lang="en-US" sz="2000" dirty="0" smtClean="0"/>
                        <a:t>=28.81 times</a:t>
                      </a:r>
                    </a:p>
                    <a:p>
                      <a:endParaRPr lang="en-US" sz="2000" dirty="0"/>
                    </a:p>
                  </a:txBody>
                  <a:tcPr/>
                </a:tc>
                <a:tc>
                  <a:txBody>
                    <a:bodyPr/>
                    <a:lstStyle/>
                    <a:p>
                      <a:r>
                        <a:rPr lang="en-US" sz="2000" dirty="0" smtClean="0"/>
                        <a:t>=42.86 times</a:t>
                      </a:r>
                    </a:p>
                    <a:p>
                      <a:endParaRPr lang="en-US" sz="2000" dirty="0"/>
                    </a:p>
                  </a:txBody>
                  <a:tcPr/>
                </a:tc>
                <a:tc>
                  <a:txBody>
                    <a:bodyPr/>
                    <a:lstStyle/>
                    <a:p>
                      <a:r>
                        <a:rPr lang="en-US" sz="2000" dirty="0" smtClean="0"/>
                        <a:t>=8871</a:t>
                      </a:r>
                      <a:r>
                        <a:rPr lang="en-US" sz="2000" baseline="0" dirty="0" smtClean="0"/>
                        <a:t> times</a:t>
                      </a:r>
                      <a:endParaRPr lang="en-US" sz="2000" dirty="0"/>
                    </a:p>
                  </a:txBody>
                  <a:tcPr/>
                </a:tc>
                <a:tc>
                  <a:txBody>
                    <a:bodyPr/>
                    <a:lstStyle/>
                    <a:p>
                      <a:r>
                        <a:rPr lang="en-US" sz="2000" dirty="0" smtClean="0"/>
                        <a:t>=4889 times</a:t>
                      </a:r>
                      <a:endParaRPr lang="en-US" sz="2000" dirty="0"/>
                    </a:p>
                  </a:txBody>
                  <a:tcPr/>
                </a:tc>
              </a:tr>
              <a:tr h="370840">
                <a:tc>
                  <a:txBody>
                    <a:bodyPr/>
                    <a:lstStyle/>
                    <a:p>
                      <a:r>
                        <a:rPr lang="en-US" sz="2000" dirty="0" smtClean="0"/>
                        <a:t>3</a:t>
                      </a:r>
                      <a:endParaRPr lang="en-US" sz="2000" dirty="0"/>
                    </a:p>
                  </a:txBody>
                  <a:tcPr/>
                </a:tc>
                <a:tc>
                  <a:txBody>
                    <a:bodyPr/>
                    <a:lstStyle/>
                    <a:p>
                      <a:r>
                        <a:rPr lang="en-US" sz="2000" dirty="0" smtClean="0"/>
                        <a:t>Debt</a:t>
                      </a:r>
                      <a:r>
                        <a:rPr lang="en-US" sz="2000" baseline="0" dirty="0" smtClean="0"/>
                        <a:t> To Equity Ratio</a:t>
                      </a:r>
                      <a:endParaRPr lang="en-US" sz="2000" dirty="0"/>
                    </a:p>
                  </a:txBody>
                  <a:tcPr/>
                </a:tc>
                <a:tc>
                  <a:txBody>
                    <a:bodyPr/>
                    <a:lstStyle/>
                    <a:p>
                      <a:r>
                        <a:rPr lang="en-US" sz="2000" dirty="0" smtClean="0"/>
                        <a:t>=1.24 times</a:t>
                      </a:r>
                      <a:endParaRPr lang="en-US" sz="2000" dirty="0"/>
                    </a:p>
                  </a:txBody>
                  <a:tcPr/>
                </a:tc>
                <a:tc>
                  <a:txBody>
                    <a:bodyPr/>
                    <a:lstStyle/>
                    <a:p>
                      <a:r>
                        <a:rPr lang="en-US" sz="2000" dirty="0" smtClean="0"/>
                        <a:t>=0.52 times</a:t>
                      </a:r>
                      <a:endParaRPr lang="en-US" sz="2000" dirty="0"/>
                    </a:p>
                  </a:txBody>
                  <a:tcPr/>
                </a:tc>
                <a:tc>
                  <a:txBody>
                    <a:bodyPr/>
                    <a:lstStyle/>
                    <a:p>
                      <a:r>
                        <a:rPr lang="en-US" sz="2000" dirty="0" smtClean="0"/>
                        <a:t>=0.47 times</a:t>
                      </a:r>
                      <a:endParaRPr lang="en-US" sz="2000" dirty="0"/>
                    </a:p>
                  </a:txBody>
                  <a:tcPr/>
                </a:tc>
                <a:tc>
                  <a:txBody>
                    <a:bodyPr/>
                    <a:lstStyle/>
                    <a:p>
                      <a:r>
                        <a:rPr lang="en-US" sz="2000" dirty="0" smtClean="0"/>
                        <a:t>=0.46 times</a:t>
                      </a:r>
                      <a:endParaRPr lang="en-US" sz="2000" dirty="0"/>
                    </a:p>
                  </a:txBody>
                  <a:tcPr/>
                </a:tc>
                <a:tc>
                  <a:txBody>
                    <a:bodyPr/>
                    <a:lstStyle/>
                    <a:p>
                      <a:r>
                        <a:rPr lang="en-US" sz="2000" dirty="0" smtClean="0"/>
                        <a:t>=0.60 times</a:t>
                      </a:r>
                      <a:endParaRPr lang="en-US" sz="2000" dirty="0"/>
                    </a:p>
                  </a:txBody>
                  <a:tcPr/>
                </a:tc>
              </a:tr>
              <a:tr h="950912">
                <a:tc>
                  <a:txBody>
                    <a:bodyPr/>
                    <a:lstStyle/>
                    <a:p>
                      <a:r>
                        <a:rPr lang="en-US" sz="2000" dirty="0" smtClean="0"/>
                        <a:t>4</a:t>
                      </a:r>
                      <a:endParaRPr lang="en-US" sz="2000" dirty="0"/>
                    </a:p>
                  </a:txBody>
                  <a:tcPr/>
                </a:tc>
                <a:tc>
                  <a:txBody>
                    <a:bodyPr/>
                    <a:lstStyle/>
                    <a:p>
                      <a:r>
                        <a:rPr lang="en-US" sz="2000" dirty="0" smtClean="0"/>
                        <a:t>Financial Leverage</a:t>
                      </a:r>
                      <a:r>
                        <a:rPr lang="en-US" sz="2000" baseline="0" dirty="0" smtClean="0"/>
                        <a:t> Multiplier Ratio</a:t>
                      </a:r>
                      <a:endParaRPr lang="en-US" sz="2000" dirty="0"/>
                    </a:p>
                  </a:txBody>
                  <a:tcPr/>
                </a:tc>
                <a:tc>
                  <a:txBody>
                    <a:bodyPr/>
                    <a:lstStyle/>
                    <a:p>
                      <a:r>
                        <a:rPr lang="en-US" sz="2000" dirty="0" smtClean="0"/>
                        <a:t>=2.24 times</a:t>
                      </a:r>
                      <a:endParaRPr lang="en-US" sz="2000" dirty="0"/>
                    </a:p>
                  </a:txBody>
                  <a:tcPr/>
                </a:tc>
                <a:tc>
                  <a:txBody>
                    <a:bodyPr/>
                    <a:lstStyle/>
                    <a:p>
                      <a:r>
                        <a:rPr lang="en-US" sz="2000" dirty="0" smtClean="0"/>
                        <a:t>=1.52 times</a:t>
                      </a:r>
                      <a:endParaRPr lang="en-US" sz="2000" dirty="0"/>
                    </a:p>
                  </a:txBody>
                  <a:tcPr/>
                </a:tc>
                <a:tc>
                  <a:txBody>
                    <a:bodyPr/>
                    <a:lstStyle/>
                    <a:p>
                      <a:r>
                        <a:rPr lang="en-US" sz="2000" dirty="0" smtClean="0"/>
                        <a:t>=1.47</a:t>
                      </a:r>
                      <a:r>
                        <a:rPr lang="en-US" sz="2000" baseline="0" dirty="0" smtClean="0"/>
                        <a:t> times</a:t>
                      </a:r>
                      <a:endParaRPr lang="en-US" sz="2000" dirty="0"/>
                    </a:p>
                  </a:txBody>
                  <a:tcPr/>
                </a:tc>
                <a:tc>
                  <a:txBody>
                    <a:bodyPr/>
                    <a:lstStyle/>
                    <a:p>
                      <a:r>
                        <a:rPr lang="en-US" sz="2000" dirty="0" smtClean="0"/>
                        <a:t>=1.46 times</a:t>
                      </a:r>
                      <a:endParaRPr lang="en-US" sz="2000" dirty="0"/>
                    </a:p>
                  </a:txBody>
                  <a:tcPr/>
                </a:tc>
                <a:tc>
                  <a:txBody>
                    <a:bodyPr/>
                    <a:lstStyle/>
                    <a:p>
                      <a:r>
                        <a:rPr lang="en-US" sz="2000" dirty="0" smtClean="0"/>
                        <a:t>=1.60 times</a:t>
                      </a:r>
                      <a:endParaRPr lang="en-US" sz="2000" dirty="0"/>
                    </a:p>
                  </a:txBody>
                  <a:tcPr/>
                </a:tc>
              </a:tr>
            </a:tbl>
          </a:graphicData>
        </a:graphic>
      </p:graphicFrame>
    </p:spTree>
    <p:extLst>
      <p:ext uri="{BB962C8B-B14F-4D97-AF65-F5344CB8AC3E}">
        <p14:creationId xmlns:p14="http://schemas.microsoft.com/office/powerpoint/2010/main" val="1852996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0903590"/>
              </p:ext>
            </p:extLst>
          </p:nvPr>
        </p:nvGraphicFramePr>
        <p:xfrm>
          <a:off x="467544" y="836712"/>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147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cs typeface="Arial" pitchFamily="34" charset="0"/>
              </a:rPr>
              <a:t>PROFITIBILITY RATIO:</a:t>
            </a:r>
            <a:endParaRPr lang="en-US" b="1" dirty="0">
              <a:cs typeface="Arial" pitchFamily="34" charset="0"/>
            </a:endParaRPr>
          </a:p>
        </p:txBody>
      </p:sp>
      <p:sp>
        <p:nvSpPr>
          <p:cNvPr id="3" name="Content Placeholder 2"/>
          <p:cNvSpPr>
            <a:spLocks noGrp="1"/>
          </p:cNvSpPr>
          <p:nvPr>
            <p:ph idx="1"/>
          </p:nvPr>
        </p:nvSpPr>
        <p:spPr>
          <a:effectLst>
            <a:glow rad="101600">
              <a:schemeClr val="accent1">
                <a:satMod val="175000"/>
                <a:alpha val="40000"/>
              </a:schemeClr>
            </a:glow>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fontScale="70000" lnSpcReduction="20000"/>
          </a:bodyPr>
          <a:lstStyle/>
          <a:p>
            <a:pPr marL="0" indent="0" algn="ctr">
              <a:buNone/>
            </a:pPr>
            <a:endParaRPr lang="en-US" sz="2900" dirty="0" smtClean="0">
              <a:latin typeface="Arial" pitchFamily="34" charset="0"/>
              <a:cs typeface="Arial" pitchFamily="34" charset="0"/>
            </a:endParaRPr>
          </a:p>
          <a:p>
            <a:pPr marL="0" indent="0" algn="ctr">
              <a:buNone/>
            </a:pPr>
            <a:r>
              <a:rPr lang="en-US" sz="2900" dirty="0" smtClean="0">
                <a:latin typeface="Arial" pitchFamily="34" charset="0"/>
                <a:cs typeface="Arial" pitchFamily="34" charset="0"/>
              </a:rPr>
              <a:t>“</a:t>
            </a:r>
            <a:r>
              <a:rPr lang="en-US" sz="2900" dirty="0">
                <a:latin typeface="Arial" pitchFamily="34" charset="0"/>
                <a:cs typeface="Arial" pitchFamily="34" charset="0"/>
              </a:rPr>
              <a:t>Profitability ratios are of financial type that are used to assess a business’s ability to generate earnings relative to its revenue, operating cost, balance sheet assets over time, using data from a specific point in time.’’</a:t>
            </a:r>
          </a:p>
          <a:p>
            <a:pPr marL="0" indent="0">
              <a:buNone/>
            </a:pPr>
            <a:r>
              <a:rPr lang="en-US" sz="2900" dirty="0">
                <a:latin typeface="Arial" pitchFamily="34" charset="0"/>
                <a:cs typeface="Arial" pitchFamily="34" charset="0"/>
              </a:rPr>
              <a:t> </a:t>
            </a:r>
          </a:p>
          <a:p>
            <a:pPr lvl="2"/>
            <a:r>
              <a:rPr lang="en-US" sz="2900" b="1" dirty="0">
                <a:latin typeface="Arial" pitchFamily="34" charset="0"/>
                <a:cs typeface="Arial" pitchFamily="34" charset="0"/>
              </a:rPr>
              <a:t>Gross profit margin =</a:t>
            </a:r>
            <a:r>
              <a:rPr lang="en-US" sz="2900" dirty="0">
                <a:latin typeface="Arial" pitchFamily="34" charset="0"/>
                <a:cs typeface="Arial" pitchFamily="34" charset="0"/>
              </a:rPr>
              <a:t>Gross profit/Sales.</a:t>
            </a:r>
            <a:r>
              <a:rPr lang="en-US" sz="2900" b="1" dirty="0">
                <a:latin typeface="Arial" pitchFamily="34" charset="0"/>
                <a:cs typeface="Arial" pitchFamily="34" charset="0"/>
              </a:rPr>
              <a:t> </a:t>
            </a:r>
            <a:endParaRPr lang="en-US" sz="2900" dirty="0">
              <a:latin typeface="Arial" pitchFamily="34" charset="0"/>
              <a:cs typeface="Arial" pitchFamily="34" charset="0"/>
            </a:endParaRPr>
          </a:p>
          <a:p>
            <a:pPr lvl="2"/>
            <a:r>
              <a:rPr lang="en-US" sz="2900" b="1" dirty="0">
                <a:latin typeface="Arial" pitchFamily="34" charset="0"/>
                <a:cs typeface="Arial" pitchFamily="34" charset="0"/>
              </a:rPr>
              <a:t>Operating profit =</a:t>
            </a:r>
            <a:r>
              <a:rPr lang="en-US" sz="2900" dirty="0">
                <a:latin typeface="Arial" pitchFamily="34" charset="0"/>
                <a:cs typeface="Arial" pitchFamily="34" charset="0"/>
              </a:rPr>
              <a:t>Operating profit/Sales.</a:t>
            </a:r>
          </a:p>
          <a:p>
            <a:pPr lvl="2"/>
            <a:r>
              <a:rPr lang="en-US" sz="2900" b="1" dirty="0">
                <a:latin typeface="Arial" pitchFamily="34" charset="0"/>
                <a:cs typeface="Arial" pitchFamily="34" charset="0"/>
              </a:rPr>
              <a:t>Net income Margin =</a:t>
            </a:r>
            <a:r>
              <a:rPr lang="en-US" sz="2900" dirty="0">
                <a:latin typeface="Arial" pitchFamily="34" charset="0"/>
                <a:cs typeface="Arial" pitchFamily="34" charset="0"/>
              </a:rPr>
              <a:t>Net income/Sales.</a:t>
            </a:r>
          </a:p>
          <a:p>
            <a:pPr lvl="2"/>
            <a:r>
              <a:rPr lang="en-US" sz="2900" b="1" dirty="0">
                <a:latin typeface="Arial" pitchFamily="34" charset="0"/>
                <a:cs typeface="Arial" pitchFamily="34" charset="0"/>
              </a:rPr>
              <a:t>Return on asset =</a:t>
            </a:r>
            <a:r>
              <a:rPr lang="en-US" sz="2900" dirty="0">
                <a:latin typeface="Arial" pitchFamily="34" charset="0"/>
                <a:cs typeface="Arial" pitchFamily="34" charset="0"/>
              </a:rPr>
              <a:t>Net income/Total asset.</a:t>
            </a:r>
          </a:p>
          <a:p>
            <a:pPr lvl="2"/>
            <a:r>
              <a:rPr lang="en-US" sz="2900" b="1" dirty="0">
                <a:latin typeface="Arial" pitchFamily="34" charset="0"/>
                <a:cs typeface="Arial" pitchFamily="34" charset="0"/>
              </a:rPr>
              <a:t>Return on equity =</a:t>
            </a:r>
            <a:r>
              <a:rPr lang="en-US" sz="2900" dirty="0">
                <a:latin typeface="Arial" pitchFamily="34" charset="0"/>
                <a:cs typeface="Arial" pitchFamily="34" charset="0"/>
              </a:rPr>
              <a:t>Net income/Total earning.</a:t>
            </a:r>
          </a:p>
          <a:p>
            <a:pPr lvl="2"/>
            <a:r>
              <a:rPr lang="en-US" sz="2900" b="1" dirty="0">
                <a:latin typeface="Arial" pitchFamily="34" charset="0"/>
                <a:cs typeface="Arial" pitchFamily="34" charset="0"/>
              </a:rPr>
              <a:t>Earnings per share =</a:t>
            </a:r>
            <a:r>
              <a:rPr lang="en-US" sz="2900" dirty="0">
                <a:latin typeface="Arial" pitchFamily="34" charset="0"/>
                <a:cs typeface="Arial" pitchFamily="34" charset="0"/>
              </a:rPr>
              <a:t>Net income/ No of shares of common stock.</a:t>
            </a:r>
          </a:p>
          <a:p>
            <a:pPr lvl="2"/>
            <a:r>
              <a:rPr lang="en-US" sz="2900" b="1" dirty="0">
                <a:latin typeface="Arial" pitchFamily="34" charset="0"/>
                <a:cs typeface="Arial" pitchFamily="34" charset="0"/>
              </a:rPr>
              <a:t>Dividend per share =</a:t>
            </a:r>
            <a:r>
              <a:rPr lang="en-US" sz="2900" dirty="0">
                <a:latin typeface="Arial" pitchFamily="34" charset="0"/>
                <a:cs typeface="Arial" pitchFamily="34" charset="0"/>
              </a:rPr>
              <a:t>Dividends/No of share of common stock.</a:t>
            </a:r>
          </a:p>
          <a:p>
            <a:endParaRPr lang="en-US" sz="2900" dirty="0">
              <a:latin typeface="Arial" pitchFamily="34" charset="0"/>
              <a:cs typeface="Arial" pitchFamily="34" charset="0"/>
            </a:endParaRPr>
          </a:p>
        </p:txBody>
      </p:sp>
    </p:spTree>
    <p:extLst>
      <p:ext uri="{BB962C8B-B14F-4D97-AF65-F5344CB8AC3E}">
        <p14:creationId xmlns:p14="http://schemas.microsoft.com/office/powerpoint/2010/main" val="2608167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8231584"/>
              </p:ext>
            </p:extLst>
          </p:nvPr>
        </p:nvGraphicFramePr>
        <p:xfrm>
          <a:off x="539552" y="548680"/>
          <a:ext cx="8229599" cy="567436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lang="en-US" dirty="0" smtClean="0"/>
                        <a:t>S No:</a:t>
                      </a:r>
                      <a:endParaRPr lang="en-US" dirty="0"/>
                    </a:p>
                  </a:txBody>
                  <a:tcPr/>
                </a:tc>
                <a:tc>
                  <a:txBody>
                    <a:bodyPr/>
                    <a:lstStyle/>
                    <a:p>
                      <a:r>
                        <a:rPr lang="en-US" dirty="0" smtClean="0"/>
                        <a:t>Ratio’s:</a:t>
                      </a:r>
                      <a:endParaRPr lang="en-US" dirty="0"/>
                    </a:p>
                  </a:txBody>
                  <a:tcPr/>
                </a:tc>
                <a:tc>
                  <a:txBody>
                    <a:bodyPr/>
                    <a:lstStyle/>
                    <a:p>
                      <a:r>
                        <a:rPr lang="en-US" dirty="0" smtClean="0"/>
                        <a:t>2019</a:t>
                      </a:r>
                      <a:endParaRPr lang="en-US" dirty="0"/>
                    </a:p>
                  </a:txBody>
                  <a:tcPr/>
                </a:tc>
                <a:tc>
                  <a:txBody>
                    <a:bodyPr/>
                    <a:lstStyle/>
                    <a:p>
                      <a:r>
                        <a:rPr lang="en-US" dirty="0" smtClean="0"/>
                        <a:t>2018</a:t>
                      </a:r>
                      <a:endParaRPr lang="en-US" dirty="0"/>
                    </a:p>
                  </a:txBody>
                  <a:tcPr/>
                </a:tc>
                <a:tc>
                  <a:txBody>
                    <a:bodyPr/>
                    <a:lstStyle/>
                    <a:p>
                      <a:r>
                        <a:rPr lang="en-US" dirty="0" smtClean="0"/>
                        <a:t>2017</a:t>
                      </a:r>
                      <a:endParaRPr lang="en-US" dirty="0"/>
                    </a:p>
                  </a:txBody>
                  <a:tcPr/>
                </a:tc>
                <a:tc>
                  <a:txBody>
                    <a:bodyPr/>
                    <a:lstStyle/>
                    <a:p>
                      <a:r>
                        <a:rPr lang="en-US" dirty="0" smtClean="0"/>
                        <a:t>2016</a:t>
                      </a:r>
                      <a:endParaRPr lang="en-US" dirty="0"/>
                    </a:p>
                  </a:txBody>
                  <a:tcPr/>
                </a:tc>
                <a:tc>
                  <a:txBody>
                    <a:bodyPr/>
                    <a:lstStyle/>
                    <a:p>
                      <a:r>
                        <a:rPr lang="en-US" dirty="0" smtClean="0"/>
                        <a:t>2015</a:t>
                      </a:r>
                      <a:endParaRPr lang="en-US" dirty="0"/>
                    </a:p>
                  </a:txBody>
                  <a:tcPr/>
                </a:tc>
              </a:tr>
              <a:tr h="370840">
                <a:tc>
                  <a:txBody>
                    <a:bodyPr/>
                    <a:lstStyle/>
                    <a:p>
                      <a:r>
                        <a:rPr lang="en-US" dirty="0" smtClean="0"/>
                        <a:t>1</a:t>
                      </a:r>
                      <a:endParaRPr lang="en-US" dirty="0"/>
                    </a:p>
                  </a:txBody>
                  <a:tcPr/>
                </a:tc>
                <a:tc>
                  <a:txBody>
                    <a:bodyPr/>
                    <a:lstStyle/>
                    <a:p>
                      <a:r>
                        <a:rPr lang="en-US" dirty="0" smtClean="0"/>
                        <a:t>Gross Profit Margin</a:t>
                      </a:r>
                      <a:endParaRPr lang="en-US" dirty="0"/>
                    </a:p>
                  </a:txBody>
                  <a:tcPr/>
                </a:tc>
                <a:tc>
                  <a:txBody>
                    <a:bodyPr/>
                    <a:lstStyle/>
                    <a:p>
                      <a:r>
                        <a:rPr lang="en-US" dirty="0" smtClean="0"/>
                        <a:t>=2.8%</a:t>
                      </a:r>
                      <a:endParaRPr lang="en-US" dirty="0"/>
                    </a:p>
                  </a:txBody>
                  <a:tcPr/>
                </a:tc>
                <a:tc>
                  <a:txBody>
                    <a:bodyPr/>
                    <a:lstStyle/>
                    <a:p>
                      <a:r>
                        <a:rPr lang="en-US" dirty="0" smtClean="0"/>
                        <a:t>=2.7%</a:t>
                      </a:r>
                      <a:endParaRPr lang="en-US" dirty="0"/>
                    </a:p>
                  </a:txBody>
                  <a:tcPr/>
                </a:tc>
                <a:tc>
                  <a:txBody>
                    <a:bodyPr/>
                    <a:lstStyle/>
                    <a:p>
                      <a:r>
                        <a:rPr lang="en-US" dirty="0" smtClean="0"/>
                        <a:t>=8.65%</a:t>
                      </a:r>
                      <a:endParaRPr lang="en-US" dirty="0"/>
                    </a:p>
                  </a:txBody>
                  <a:tcPr/>
                </a:tc>
                <a:tc>
                  <a:txBody>
                    <a:bodyPr/>
                    <a:lstStyle/>
                    <a:p>
                      <a:r>
                        <a:rPr lang="en-US" dirty="0" smtClean="0"/>
                        <a:t>=11.13%</a:t>
                      </a:r>
                      <a:endParaRPr lang="en-US" dirty="0"/>
                    </a:p>
                  </a:txBody>
                  <a:tcPr/>
                </a:tc>
                <a:tc>
                  <a:txBody>
                    <a:bodyPr/>
                    <a:lstStyle/>
                    <a:p>
                      <a:r>
                        <a:rPr lang="en-US" dirty="0" smtClean="0"/>
                        <a:t>=4.37%</a:t>
                      </a:r>
                      <a:endParaRPr lang="en-US" dirty="0"/>
                    </a:p>
                  </a:txBody>
                  <a:tcPr/>
                </a:tc>
              </a:tr>
              <a:tr h="370840">
                <a:tc>
                  <a:txBody>
                    <a:bodyPr/>
                    <a:lstStyle/>
                    <a:p>
                      <a:r>
                        <a:rPr lang="en-US" dirty="0" smtClean="0"/>
                        <a:t>2</a:t>
                      </a:r>
                      <a:endParaRPr lang="en-US" dirty="0"/>
                    </a:p>
                  </a:txBody>
                  <a:tcPr/>
                </a:tc>
                <a:tc>
                  <a:txBody>
                    <a:bodyPr/>
                    <a:lstStyle/>
                    <a:p>
                      <a:r>
                        <a:rPr lang="en-US" dirty="0" smtClean="0"/>
                        <a:t>Operating Profits</a:t>
                      </a:r>
                      <a:endParaRPr lang="en-US" dirty="0"/>
                    </a:p>
                  </a:txBody>
                  <a:tcPr/>
                </a:tc>
                <a:tc>
                  <a:txBody>
                    <a:bodyPr/>
                    <a:lstStyle/>
                    <a:p>
                      <a:r>
                        <a:rPr lang="en-US" dirty="0" smtClean="0"/>
                        <a:t>=3.7%</a:t>
                      </a:r>
                      <a:endParaRPr lang="en-US" dirty="0"/>
                    </a:p>
                  </a:txBody>
                  <a:tcPr/>
                </a:tc>
                <a:tc>
                  <a:txBody>
                    <a:bodyPr/>
                    <a:lstStyle/>
                    <a:p>
                      <a:r>
                        <a:rPr lang="en-US" dirty="0" smtClean="0"/>
                        <a:t>=1.0%</a:t>
                      </a:r>
                      <a:endParaRPr lang="en-US" dirty="0"/>
                    </a:p>
                  </a:txBody>
                  <a:tcPr/>
                </a:tc>
                <a:tc>
                  <a:txBody>
                    <a:bodyPr/>
                    <a:lstStyle/>
                    <a:p>
                      <a:r>
                        <a:rPr lang="en-US" dirty="0" smtClean="0"/>
                        <a:t>=7.26%</a:t>
                      </a:r>
                      <a:endParaRPr lang="en-US" dirty="0"/>
                    </a:p>
                  </a:txBody>
                  <a:tcPr/>
                </a:tc>
                <a:tc>
                  <a:txBody>
                    <a:bodyPr/>
                    <a:lstStyle/>
                    <a:p>
                      <a:r>
                        <a:rPr lang="en-US" dirty="0" smtClean="0"/>
                        <a:t>=9.45%</a:t>
                      </a:r>
                      <a:endParaRPr lang="en-US" dirty="0"/>
                    </a:p>
                  </a:txBody>
                  <a:tcPr/>
                </a:tc>
                <a:tc>
                  <a:txBody>
                    <a:bodyPr/>
                    <a:lstStyle/>
                    <a:p>
                      <a:r>
                        <a:rPr lang="en-US" dirty="0" smtClean="0"/>
                        <a:t>=3.29%</a:t>
                      </a:r>
                    </a:p>
                  </a:txBody>
                  <a:tcPr/>
                </a:tc>
              </a:tr>
              <a:tr h="370840">
                <a:tc>
                  <a:txBody>
                    <a:bodyPr/>
                    <a:lstStyle/>
                    <a:p>
                      <a:r>
                        <a:rPr lang="en-US" dirty="0" smtClean="0"/>
                        <a:t>3</a:t>
                      </a:r>
                      <a:endParaRPr lang="en-US" dirty="0"/>
                    </a:p>
                  </a:txBody>
                  <a:tcPr/>
                </a:tc>
                <a:tc>
                  <a:txBody>
                    <a:bodyPr/>
                    <a:lstStyle/>
                    <a:p>
                      <a:r>
                        <a:rPr lang="en-US" dirty="0" smtClean="0"/>
                        <a:t>Net</a:t>
                      </a:r>
                      <a:r>
                        <a:rPr lang="en-US" baseline="0" dirty="0" smtClean="0"/>
                        <a:t> Income Margin</a:t>
                      </a:r>
                      <a:endParaRPr lang="en-US" dirty="0"/>
                    </a:p>
                  </a:txBody>
                  <a:tcPr/>
                </a:tc>
                <a:tc>
                  <a:txBody>
                    <a:bodyPr/>
                    <a:lstStyle/>
                    <a:p>
                      <a:r>
                        <a:rPr lang="en-US" dirty="0" smtClean="0"/>
                        <a:t>=5.4%</a:t>
                      </a:r>
                      <a:endParaRPr lang="en-US" dirty="0"/>
                    </a:p>
                  </a:txBody>
                  <a:tcPr/>
                </a:tc>
                <a:tc>
                  <a:txBody>
                    <a:bodyPr/>
                    <a:lstStyle/>
                    <a:p>
                      <a:r>
                        <a:rPr lang="en-US" dirty="0" smtClean="0"/>
                        <a:t>=1.2%</a:t>
                      </a:r>
                      <a:endParaRPr lang="en-US" dirty="0"/>
                    </a:p>
                  </a:txBody>
                  <a:tcPr/>
                </a:tc>
                <a:tc>
                  <a:txBody>
                    <a:bodyPr/>
                    <a:lstStyle/>
                    <a:p>
                      <a:r>
                        <a:rPr lang="en-US" dirty="0" smtClean="0"/>
                        <a:t>=7.48%</a:t>
                      </a:r>
                      <a:endParaRPr lang="en-US" dirty="0"/>
                    </a:p>
                  </a:txBody>
                  <a:tcPr/>
                </a:tc>
                <a:tc>
                  <a:txBody>
                    <a:bodyPr/>
                    <a:lstStyle/>
                    <a:p>
                      <a:r>
                        <a:rPr lang="en-US" dirty="0" smtClean="0"/>
                        <a:t>=8.1%</a:t>
                      </a:r>
                      <a:endParaRPr lang="en-US" dirty="0"/>
                    </a:p>
                  </a:txBody>
                  <a:tcPr/>
                </a:tc>
                <a:tc>
                  <a:txBody>
                    <a:bodyPr/>
                    <a:lstStyle/>
                    <a:p>
                      <a:r>
                        <a:rPr lang="en-US" dirty="0" smtClean="0"/>
                        <a:t>=2.49%</a:t>
                      </a:r>
                      <a:endParaRPr lang="en-US" dirty="0"/>
                    </a:p>
                  </a:txBody>
                  <a:tcPr/>
                </a:tc>
              </a:tr>
              <a:tr h="370840">
                <a:tc>
                  <a:txBody>
                    <a:bodyPr/>
                    <a:lstStyle/>
                    <a:p>
                      <a:r>
                        <a:rPr lang="en-US" dirty="0" smtClean="0"/>
                        <a:t>4</a:t>
                      </a:r>
                      <a:endParaRPr lang="en-US" dirty="0"/>
                    </a:p>
                  </a:txBody>
                  <a:tcPr/>
                </a:tc>
                <a:tc>
                  <a:txBody>
                    <a:bodyPr/>
                    <a:lstStyle/>
                    <a:p>
                      <a:r>
                        <a:rPr lang="en-US" dirty="0" smtClean="0"/>
                        <a:t>Return</a:t>
                      </a:r>
                      <a:r>
                        <a:rPr lang="en-US" baseline="0" dirty="0" smtClean="0"/>
                        <a:t> on Asset</a:t>
                      </a:r>
                      <a:endParaRPr lang="en-US" dirty="0"/>
                    </a:p>
                  </a:txBody>
                  <a:tcPr/>
                </a:tc>
                <a:tc>
                  <a:txBody>
                    <a:bodyPr/>
                    <a:lstStyle/>
                    <a:p>
                      <a:r>
                        <a:rPr lang="en-US" dirty="0" smtClean="0"/>
                        <a:t>=11.41%</a:t>
                      </a:r>
                      <a:endParaRPr lang="en-US" dirty="0"/>
                    </a:p>
                  </a:txBody>
                  <a:tcPr/>
                </a:tc>
                <a:tc>
                  <a:txBody>
                    <a:bodyPr/>
                    <a:lstStyle/>
                    <a:p>
                      <a:r>
                        <a:rPr lang="en-US" dirty="0" smtClean="0"/>
                        <a:t>=2.69%</a:t>
                      </a:r>
                      <a:endParaRPr lang="en-US" dirty="0"/>
                    </a:p>
                  </a:txBody>
                  <a:tcPr/>
                </a:tc>
                <a:tc>
                  <a:txBody>
                    <a:bodyPr/>
                    <a:lstStyle/>
                    <a:p>
                      <a:r>
                        <a:rPr lang="en-US" dirty="0" smtClean="0"/>
                        <a:t>=12.55%</a:t>
                      </a:r>
                      <a:endParaRPr lang="en-US" dirty="0"/>
                    </a:p>
                  </a:txBody>
                  <a:tcPr/>
                </a:tc>
                <a:tc>
                  <a:txBody>
                    <a:bodyPr/>
                    <a:lstStyle/>
                    <a:p>
                      <a:r>
                        <a:rPr lang="en-US" dirty="0" smtClean="0"/>
                        <a:t>=14.23%</a:t>
                      </a:r>
                      <a:endParaRPr lang="en-US" dirty="0"/>
                    </a:p>
                  </a:txBody>
                  <a:tcPr/>
                </a:tc>
                <a:tc>
                  <a:txBody>
                    <a:bodyPr/>
                    <a:lstStyle/>
                    <a:p>
                      <a:r>
                        <a:rPr lang="en-US" dirty="0" smtClean="0"/>
                        <a:t>=7.6%</a:t>
                      </a:r>
                      <a:endParaRPr lang="en-US" dirty="0"/>
                    </a:p>
                  </a:txBody>
                  <a:tcPr/>
                </a:tc>
              </a:tr>
              <a:tr h="370840">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 on Equity </a:t>
                      </a:r>
                    </a:p>
                    <a:p>
                      <a:endParaRPr lang="en-US" dirty="0"/>
                    </a:p>
                  </a:txBody>
                  <a:tcPr/>
                </a:tc>
                <a:tc>
                  <a:txBody>
                    <a:bodyPr/>
                    <a:lstStyle/>
                    <a:p>
                      <a:r>
                        <a:rPr lang="en-US" dirty="0" smtClean="0"/>
                        <a:t>=25.66%</a:t>
                      </a:r>
                      <a:endParaRPr lang="en-US" dirty="0"/>
                    </a:p>
                  </a:txBody>
                  <a:tcPr/>
                </a:tc>
                <a:tc>
                  <a:txBody>
                    <a:bodyPr/>
                    <a:lstStyle/>
                    <a:p>
                      <a:r>
                        <a:rPr lang="en-US" dirty="0" smtClean="0"/>
                        <a:t>=4.0%</a:t>
                      </a:r>
                      <a:endParaRPr lang="en-US" dirty="0"/>
                    </a:p>
                  </a:txBody>
                  <a:tcPr/>
                </a:tc>
                <a:tc>
                  <a:txBody>
                    <a:bodyPr/>
                    <a:lstStyle/>
                    <a:p>
                      <a:r>
                        <a:rPr lang="en-US" dirty="0" smtClean="0"/>
                        <a:t>=18.56%</a:t>
                      </a:r>
                      <a:endParaRPr lang="en-US" dirty="0"/>
                    </a:p>
                  </a:txBody>
                  <a:tcPr/>
                </a:tc>
                <a:tc>
                  <a:txBody>
                    <a:bodyPr/>
                    <a:lstStyle/>
                    <a:p>
                      <a:r>
                        <a:rPr lang="en-US" dirty="0" smtClean="0"/>
                        <a:t>=20.87%</a:t>
                      </a:r>
                      <a:endParaRPr lang="en-US" dirty="0"/>
                    </a:p>
                  </a:txBody>
                  <a:tcPr/>
                </a:tc>
                <a:tc>
                  <a:txBody>
                    <a:bodyPr/>
                    <a:lstStyle/>
                    <a:p>
                      <a:r>
                        <a:rPr lang="en-US" dirty="0" smtClean="0"/>
                        <a:t>=12.30%</a:t>
                      </a:r>
                      <a:endParaRPr lang="en-US" dirty="0"/>
                    </a:p>
                  </a:txBody>
                  <a:tcPr/>
                </a:tc>
              </a:tr>
              <a:tr h="370840">
                <a:tc>
                  <a:txBody>
                    <a:bodyPr/>
                    <a:lstStyle/>
                    <a:p>
                      <a:r>
                        <a:rPr lang="en-US" dirty="0" smtClean="0"/>
                        <a:t>6</a:t>
                      </a:r>
                      <a:endParaRPr lang="en-US" dirty="0"/>
                    </a:p>
                  </a:txBody>
                  <a:tcPr/>
                </a:tc>
                <a:tc>
                  <a:txBody>
                    <a:bodyPr/>
                    <a:lstStyle/>
                    <a:p>
                      <a:r>
                        <a:rPr lang="en-US" dirty="0" smtClean="0"/>
                        <a:t>Earning</a:t>
                      </a:r>
                      <a:r>
                        <a:rPr lang="en-US" baseline="0" dirty="0" smtClean="0"/>
                        <a:t> per share</a:t>
                      </a:r>
                      <a:endParaRPr lang="en-US" dirty="0"/>
                    </a:p>
                  </a:txBody>
                  <a:tcPr/>
                </a:tc>
                <a:tc>
                  <a:txBody>
                    <a:bodyPr/>
                    <a:lstStyle/>
                    <a:p>
                      <a:r>
                        <a:rPr lang="en-US" dirty="0" smtClean="0"/>
                        <a:t>=202.89%</a:t>
                      </a:r>
                      <a:endParaRPr lang="en-US" dirty="0"/>
                    </a:p>
                  </a:txBody>
                  <a:tcPr/>
                </a:tc>
                <a:tc>
                  <a:txBody>
                    <a:bodyPr/>
                    <a:lstStyle/>
                    <a:p>
                      <a:r>
                        <a:rPr lang="en-US" dirty="0" smtClean="0"/>
                        <a:t>=32.75%</a:t>
                      </a:r>
                      <a:endParaRPr lang="en-US" dirty="0"/>
                    </a:p>
                  </a:txBody>
                  <a:tcPr/>
                </a:tc>
                <a:tc>
                  <a:txBody>
                    <a:bodyPr/>
                    <a:lstStyle/>
                    <a:p>
                      <a:r>
                        <a:rPr lang="en-US" dirty="0" smtClean="0"/>
                        <a:t>=148.51%</a:t>
                      </a:r>
                      <a:endParaRPr lang="en-US" dirty="0"/>
                    </a:p>
                  </a:txBody>
                  <a:tcPr/>
                </a:tc>
                <a:tc>
                  <a:txBody>
                    <a:bodyPr/>
                    <a:lstStyle/>
                    <a:p>
                      <a:r>
                        <a:rPr lang="en-US" dirty="0" smtClean="0"/>
                        <a:t>=167.02%</a:t>
                      </a:r>
                    </a:p>
                  </a:txBody>
                  <a:tcPr/>
                </a:tc>
                <a:tc>
                  <a:txBody>
                    <a:bodyPr/>
                    <a:lstStyle/>
                    <a:p>
                      <a:r>
                        <a:rPr lang="en-US" dirty="0" smtClean="0"/>
                        <a:t>=100.24%</a:t>
                      </a:r>
                      <a:endParaRPr lang="en-US" dirty="0"/>
                    </a:p>
                  </a:txBody>
                  <a:tcPr/>
                </a:tc>
              </a:tr>
              <a:tr h="370840">
                <a:tc>
                  <a:txBody>
                    <a:bodyPr/>
                    <a:lstStyle/>
                    <a:p>
                      <a:r>
                        <a:rPr lang="en-US" dirty="0" smtClean="0"/>
                        <a:t>7</a:t>
                      </a:r>
                      <a:endParaRPr lang="en-US" dirty="0"/>
                    </a:p>
                  </a:txBody>
                  <a:tcPr/>
                </a:tc>
                <a:tc>
                  <a:txBody>
                    <a:bodyPr/>
                    <a:lstStyle/>
                    <a:p>
                      <a:r>
                        <a:rPr lang="en-US" dirty="0" smtClean="0"/>
                        <a:t>Dividend's</a:t>
                      </a:r>
                      <a:r>
                        <a:rPr lang="en-US" baseline="0" dirty="0" smtClean="0"/>
                        <a:t> Per share</a:t>
                      </a:r>
                      <a:endParaRPr lang="en-US" dirty="0"/>
                    </a:p>
                  </a:txBody>
                  <a:tcPr/>
                </a:tc>
                <a:tc>
                  <a:txBody>
                    <a:bodyPr/>
                    <a:lstStyle/>
                    <a:p>
                      <a:r>
                        <a:rPr lang="en-US" dirty="0" smtClean="0"/>
                        <a:t>=18.77%</a:t>
                      </a:r>
                      <a:endParaRPr lang="en-US" dirty="0"/>
                    </a:p>
                  </a:txBody>
                  <a:tcPr/>
                </a:tc>
                <a:tc>
                  <a:txBody>
                    <a:bodyPr/>
                    <a:lstStyle/>
                    <a:p>
                      <a:r>
                        <a:rPr lang="en-US" dirty="0" smtClean="0"/>
                        <a:t>=33.10%</a:t>
                      </a:r>
                      <a:endParaRPr lang="en-US" dirty="0"/>
                    </a:p>
                  </a:txBody>
                  <a:tcPr/>
                </a:tc>
                <a:tc>
                  <a:txBody>
                    <a:bodyPr/>
                    <a:lstStyle/>
                    <a:p>
                      <a:r>
                        <a:rPr lang="en-US" dirty="0" smtClean="0"/>
                        <a:t>=29.33%</a:t>
                      </a:r>
                      <a:endParaRPr lang="en-US" dirty="0"/>
                    </a:p>
                  </a:txBody>
                  <a:tcPr/>
                </a:tc>
                <a:tc>
                  <a:txBody>
                    <a:bodyPr/>
                    <a:lstStyle/>
                    <a:p>
                      <a:r>
                        <a:rPr lang="en-US" dirty="0" smtClean="0"/>
                        <a:t>==17.27%</a:t>
                      </a:r>
                      <a:endParaRPr lang="en-US" dirty="0"/>
                    </a:p>
                  </a:txBody>
                  <a:tcPr/>
                </a:tc>
                <a:tc>
                  <a:txBody>
                    <a:bodyPr/>
                    <a:lstStyle/>
                    <a:p>
                      <a:r>
                        <a:rPr lang="en-US" dirty="0" smtClean="0"/>
                        <a:t>=2.7%</a:t>
                      </a:r>
                      <a:endParaRPr lang="en-US" dirty="0"/>
                    </a:p>
                  </a:txBody>
                  <a:tcPr/>
                </a:tc>
              </a:tr>
            </a:tbl>
          </a:graphicData>
        </a:graphic>
      </p:graphicFrame>
    </p:spTree>
    <p:extLst>
      <p:ext uri="{BB962C8B-B14F-4D97-AF65-F5344CB8AC3E}">
        <p14:creationId xmlns:p14="http://schemas.microsoft.com/office/powerpoint/2010/main" val="3485246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62563678"/>
              </p:ext>
            </p:extLst>
          </p:nvPr>
        </p:nvGraphicFramePr>
        <p:xfrm>
          <a:off x="467544" y="1196752"/>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1331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 RATIO:</a:t>
            </a:r>
            <a:endParaRPr lang="en-US" b="1" dirty="0"/>
          </a:p>
        </p:txBody>
      </p:sp>
      <p:sp>
        <p:nvSpPr>
          <p:cNvPr id="3" name="Content Placeholder 2"/>
          <p:cNvSpPr>
            <a:spLocks noGrp="1"/>
          </p:cNvSpPr>
          <p:nvPr>
            <p:ph idx="1"/>
          </p:nvPr>
        </p:nvSpPr>
        <p:spPr>
          <a:xfrm>
            <a:off x="467544" y="1412776"/>
            <a:ext cx="8229600" cy="5184576"/>
          </a:xfrm>
          <a:effectLst>
            <a:glow rad="101600">
              <a:schemeClr val="accent1">
                <a:satMod val="175000"/>
                <a:alpha val="40000"/>
              </a:schemeClr>
            </a:glow>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pPr marL="0" indent="0" algn="ctr">
              <a:buNone/>
            </a:pPr>
            <a:endParaRPr lang="en-US" sz="2000" dirty="0" smtClean="0">
              <a:latin typeface="Arial" pitchFamily="34" charset="0"/>
              <a:cs typeface="Arial" pitchFamily="34" charset="0"/>
            </a:endParaRPr>
          </a:p>
          <a:p>
            <a:pPr marL="0" indent="0" algn="ctr">
              <a:buNone/>
            </a:pPr>
            <a:r>
              <a:rPr lang="en-US" sz="2000" dirty="0" smtClean="0">
                <a:latin typeface="Arial" pitchFamily="34" charset="0"/>
                <a:cs typeface="Arial" pitchFamily="34" charset="0"/>
              </a:rPr>
              <a:t>“</a:t>
            </a:r>
            <a:r>
              <a:rPr lang="en-US" sz="2000" dirty="0">
                <a:latin typeface="Arial" pitchFamily="34" charset="0"/>
                <a:cs typeface="Arial" pitchFamily="34" charset="0"/>
              </a:rPr>
              <a:t>Market value ratios are used to evaluate the current share price of a publicly-held company's stock. These ratios are employed by current and potential investors to determine whether a company's shares are over-priced or underpriced.’’</a:t>
            </a:r>
          </a:p>
          <a:p>
            <a:pPr marL="0" indent="0" algn="ctr">
              <a:buNone/>
            </a:pPr>
            <a:endParaRPr lang="en-US" sz="2000" dirty="0">
              <a:latin typeface="Arial" pitchFamily="34" charset="0"/>
              <a:cs typeface="Arial" pitchFamily="34" charset="0"/>
            </a:endParaRPr>
          </a:p>
          <a:p>
            <a:pPr lvl="0"/>
            <a:r>
              <a:rPr lang="en-US" sz="2000" b="1" dirty="0">
                <a:latin typeface="Arial" pitchFamily="34" charset="0"/>
                <a:cs typeface="Arial" pitchFamily="34" charset="0"/>
              </a:rPr>
              <a:t>Price earnings </a:t>
            </a:r>
            <a:r>
              <a:rPr lang="en-US" sz="2000" b="1" dirty="0" smtClean="0">
                <a:latin typeface="Arial" pitchFamily="34" charset="0"/>
                <a:cs typeface="Arial" pitchFamily="34" charset="0"/>
              </a:rPr>
              <a:t>ratio</a:t>
            </a:r>
            <a:r>
              <a:rPr lang="en-US" sz="2400" dirty="0" smtClean="0">
                <a:latin typeface="Arial" pitchFamily="34" charset="0"/>
                <a:cs typeface="Arial" pitchFamily="34" charset="0"/>
              </a:rPr>
              <a:t>= </a:t>
            </a:r>
            <a:r>
              <a:rPr lang="en-US" sz="2000" dirty="0">
                <a:latin typeface="Arial" pitchFamily="34" charset="0"/>
                <a:cs typeface="Arial" pitchFamily="34" charset="0"/>
              </a:rPr>
              <a:t>market price per </a:t>
            </a:r>
            <a:r>
              <a:rPr lang="en-US" sz="2000" dirty="0" smtClean="0">
                <a:latin typeface="Arial" pitchFamily="34" charset="0"/>
                <a:cs typeface="Arial" pitchFamily="34" charset="0"/>
              </a:rPr>
              <a:t>share/earning </a:t>
            </a:r>
            <a:r>
              <a:rPr lang="en-US" sz="2000" dirty="0">
                <a:latin typeface="Arial" pitchFamily="34" charset="0"/>
                <a:cs typeface="Arial" pitchFamily="34" charset="0"/>
              </a:rPr>
              <a:t>price per share </a:t>
            </a:r>
            <a:endParaRPr lang="en-US" sz="2000" dirty="0" smtClean="0">
              <a:effectLst/>
              <a:latin typeface="Arial" pitchFamily="34" charset="0"/>
              <a:cs typeface="Arial" pitchFamily="34" charset="0"/>
            </a:endParaRPr>
          </a:p>
          <a:p>
            <a:pPr lvl="0"/>
            <a:r>
              <a:rPr lang="en-US" sz="2000" b="1" dirty="0">
                <a:latin typeface="Arial" pitchFamily="34" charset="0"/>
                <a:cs typeface="Arial" pitchFamily="34" charset="0"/>
              </a:rPr>
              <a:t>Market to book value </a:t>
            </a:r>
            <a:r>
              <a:rPr lang="en-US" sz="2000" b="1" dirty="0" smtClean="0">
                <a:latin typeface="Arial" pitchFamily="34" charset="0"/>
                <a:cs typeface="Arial" pitchFamily="34" charset="0"/>
              </a:rPr>
              <a:t>ratio</a:t>
            </a:r>
            <a:r>
              <a:rPr lang="en-US" sz="2400" dirty="0" smtClean="0">
                <a:latin typeface="Arial" pitchFamily="34" charset="0"/>
                <a:cs typeface="Arial" pitchFamily="34" charset="0"/>
              </a:rPr>
              <a:t>=</a:t>
            </a:r>
            <a:r>
              <a:rPr lang="en-US" sz="2000" dirty="0" smtClean="0">
                <a:latin typeface="Arial" pitchFamily="34" charset="0"/>
                <a:cs typeface="Arial" pitchFamily="34" charset="0"/>
              </a:rPr>
              <a:t>market </a:t>
            </a:r>
            <a:r>
              <a:rPr lang="en-US" sz="2000" dirty="0">
                <a:latin typeface="Arial" pitchFamily="34" charset="0"/>
                <a:cs typeface="Arial" pitchFamily="34" charset="0"/>
              </a:rPr>
              <a:t>price per share/book value per </a:t>
            </a:r>
            <a:r>
              <a:rPr lang="en-US" sz="2000" dirty="0" smtClean="0">
                <a:latin typeface="Arial" pitchFamily="34" charset="0"/>
                <a:cs typeface="Arial" pitchFamily="34" charset="0"/>
              </a:rPr>
              <a:t>share</a:t>
            </a:r>
          </a:p>
          <a:p>
            <a:pPr lvl="0"/>
            <a:endParaRPr lang="en-US" sz="2000" dirty="0" smtClean="0">
              <a:effectLst/>
              <a:latin typeface="Arial" pitchFamily="34" charset="0"/>
              <a:cs typeface="Arial" pitchFamily="34" charset="0"/>
            </a:endParaRPr>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517079628"/>
              </p:ext>
            </p:extLst>
          </p:nvPr>
        </p:nvGraphicFramePr>
        <p:xfrm>
          <a:off x="1619672" y="5085184"/>
          <a:ext cx="6096000" cy="1386945"/>
        </p:xfrm>
        <a:graphic>
          <a:graphicData uri="http://schemas.openxmlformats.org/drawingml/2006/table">
            <a:tbl>
              <a:tblPr firstRow="1" bandRow="1">
                <a:tableStyleId>{5C22544A-7EE6-4342-B048-85BDC9FD1C3A}</a:tableStyleId>
              </a:tblPr>
              <a:tblGrid>
                <a:gridCol w="1524000"/>
                <a:gridCol w="1524000"/>
                <a:gridCol w="1524000"/>
                <a:gridCol w="1524000"/>
              </a:tblGrid>
              <a:tr h="0">
                <a:tc>
                  <a:txBody>
                    <a:bodyPr/>
                    <a:lstStyle/>
                    <a:p>
                      <a:r>
                        <a:rPr lang="en-US" dirty="0" smtClean="0"/>
                        <a:t>S</a:t>
                      </a:r>
                      <a:r>
                        <a:rPr lang="en-US" baseline="0" dirty="0" smtClean="0"/>
                        <a:t> </a:t>
                      </a:r>
                      <a:r>
                        <a:rPr lang="en-US" dirty="0" smtClean="0"/>
                        <a:t>No:</a:t>
                      </a:r>
                      <a:endParaRPr lang="en-US" dirty="0"/>
                    </a:p>
                  </a:txBody>
                  <a:tcPr/>
                </a:tc>
                <a:tc>
                  <a:txBody>
                    <a:bodyPr/>
                    <a:lstStyle/>
                    <a:p>
                      <a:r>
                        <a:rPr lang="en-US" dirty="0" smtClean="0"/>
                        <a:t>Ratio’s:</a:t>
                      </a:r>
                      <a:endParaRPr lang="en-US" dirty="0"/>
                    </a:p>
                  </a:txBody>
                  <a:tcPr/>
                </a:tc>
                <a:tc>
                  <a:txBody>
                    <a:bodyPr/>
                    <a:lstStyle/>
                    <a:p>
                      <a:r>
                        <a:rPr lang="en-US" dirty="0" smtClean="0"/>
                        <a:t>2016</a:t>
                      </a:r>
                      <a:endParaRPr lang="en-US" dirty="0"/>
                    </a:p>
                  </a:txBody>
                  <a:tcPr/>
                </a:tc>
                <a:tc>
                  <a:txBody>
                    <a:bodyPr/>
                    <a:lstStyle/>
                    <a:p>
                      <a:r>
                        <a:rPr lang="en-US" dirty="0" smtClean="0"/>
                        <a:t>2015</a:t>
                      </a:r>
                      <a:endParaRPr lang="en-US" dirty="0"/>
                    </a:p>
                  </a:txBody>
                  <a:tcPr/>
                </a:tc>
              </a:tr>
              <a:tr h="370840">
                <a:tc>
                  <a:txBody>
                    <a:bodyPr/>
                    <a:lstStyle/>
                    <a:p>
                      <a:r>
                        <a:rPr lang="en-US" dirty="0" smtClean="0"/>
                        <a:t>1</a:t>
                      </a:r>
                      <a:endParaRPr lang="en-US" dirty="0"/>
                    </a:p>
                  </a:txBody>
                  <a:tcPr/>
                </a:tc>
                <a:tc>
                  <a:txBody>
                    <a:bodyPr/>
                    <a:lstStyle/>
                    <a:p>
                      <a:r>
                        <a:rPr lang="en-US" dirty="0" smtClean="0"/>
                        <a:t>P/</a:t>
                      </a:r>
                      <a:r>
                        <a:rPr lang="en-US" baseline="0" dirty="0" smtClean="0"/>
                        <a:t>E Ratio</a:t>
                      </a:r>
                      <a:endParaRPr lang="en-US" dirty="0"/>
                    </a:p>
                  </a:txBody>
                  <a:tcPr/>
                </a:tc>
                <a:tc>
                  <a:txBody>
                    <a:bodyPr/>
                    <a:lstStyle/>
                    <a:p>
                      <a:r>
                        <a:rPr lang="en-US" dirty="0" smtClean="0"/>
                        <a:t>=0.30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=0.79</a:t>
                      </a:r>
                    </a:p>
                  </a:txBody>
                  <a:tcPr/>
                </a:tc>
              </a:tr>
              <a:tr h="650345">
                <a:tc>
                  <a:txBody>
                    <a:bodyPr/>
                    <a:lstStyle/>
                    <a:p>
                      <a:r>
                        <a:rPr lang="en-US" dirty="0" smtClean="0"/>
                        <a:t>2</a:t>
                      </a:r>
                      <a:endParaRPr lang="en-US" dirty="0"/>
                    </a:p>
                  </a:txBody>
                  <a:tcPr/>
                </a:tc>
                <a:tc>
                  <a:txBody>
                    <a:bodyPr/>
                    <a:lstStyle/>
                    <a:p>
                      <a:r>
                        <a:rPr lang="en-US" dirty="0" smtClean="0"/>
                        <a:t>M/B</a:t>
                      </a:r>
                      <a:r>
                        <a:rPr lang="en-US" baseline="0" dirty="0" smtClean="0"/>
                        <a:t> Ratio</a:t>
                      </a:r>
                      <a:endParaRPr lang="en-US" dirty="0"/>
                    </a:p>
                  </a:txBody>
                  <a:tcPr/>
                </a:tc>
                <a:tc>
                  <a:txBody>
                    <a:bodyPr/>
                    <a:lstStyle/>
                    <a:p>
                      <a:r>
                        <a:rPr lang="en-US" dirty="0" smtClean="0"/>
                        <a:t>=0.03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=0.04</a:t>
                      </a:r>
                    </a:p>
                  </a:txBody>
                  <a:tcPr/>
                </a:tc>
              </a:tr>
            </a:tbl>
          </a:graphicData>
        </a:graphic>
      </p:graphicFrame>
    </p:spTree>
    <p:extLst>
      <p:ext uri="{BB962C8B-B14F-4D97-AF65-F5344CB8AC3E}">
        <p14:creationId xmlns:p14="http://schemas.microsoft.com/office/powerpoint/2010/main" val="3155970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CASH FLOW COVERAGE RATIO:</a:t>
            </a:r>
            <a:endParaRPr lang="en-US" b="1" dirty="0"/>
          </a:p>
        </p:txBody>
      </p:sp>
      <p:sp>
        <p:nvSpPr>
          <p:cNvPr id="3" name="Content Placeholder 2"/>
          <p:cNvSpPr>
            <a:spLocks noGrp="1"/>
          </p:cNvSpPr>
          <p:nvPr>
            <p:ph idx="1"/>
          </p:nvPr>
        </p:nvSpPr>
        <p:spPr>
          <a:xfrm>
            <a:off x="467544" y="1412776"/>
            <a:ext cx="8229600" cy="4525963"/>
          </a:xfrm>
          <a:effectLst>
            <a:glow rad="101600">
              <a:schemeClr val="accent1">
                <a:satMod val="175000"/>
                <a:alpha val="40000"/>
              </a:schemeClr>
            </a:glow>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pPr marL="0" indent="0" algn="ctr">
              <a:buNone/>
            </a:pPr>
            <a:endParaRPr lang="en-US" sz="2000" dirty="0" smtClean="0">
              <a:latin typeface="Arial" pitchFamily="34" charset="0"/>
              <a:cs typeface="Arial" pitchFamily="34" charset="0"/>
            </a:endParaRPr>
          </a:p>
          <a:p>
            <a:pPr marL="0" indent="0" algn="ctr">
              <a:buNone/>
            </a:pPr>
            <a:endParaRPr lang="en-US" sz="2000" dirty="0" smtClean="0">
              <a:latin typeface="Arial" pitchFamily="34" charset="0"/>
              <a:cs typeface="Arial" pitchFamily="34" charset="0"/>
            </a:endParaRPr>
          </a:p>
          <a:p>
            <a:pPr marL="0" indent="0" algn="ctr">
              <a:buNone/>
            </a:pPr>
            <a:r>
              <a:rPr lang="en-US" sz="2000" dirty="0" smtClean="0">
                <a:latin typeface="Arial" pitchFamily="34" charset="0"/>
                <a:cs typeface="Arial" pitchFamily="34" charset="0"/>
              </a:rPr>
              <a:t>“</a:t>
            </a:r>
            <a:r>
              <a:rPr lang="en-US" sz="2000" dirty="0">
                <a:latin typeface="Arial" pitchFamily="34" charset="0"/>
                <a:cs typeface="Arial" pitchFamily="34" charset="0"/>
              </a:rPr>
              <a:t>Cash flow coverage ratio is an indicator of the ability of company to pay interest and principle amount when they become due. The ratio tells the no. of times the financial obligations of a company are converted by its earnings.’’ </a:t>
            </a:r>
          </a:p>
          <a:p>
            <a:pPr marL="0" indent="0">
              <a:buNone/>
            </a:pPr>
            <a:endParaRPr lang="en-US" sz="2000" dirty="0" smtClean="0">
              <a:latin typeface="Arial" pitchFamily="34" charset="0"/>
              <a:cs typeface="Arial" pitchFamily="34" charset="0"/>
            </a:endParaRPr>
          </a:p>
          <a:p>
            <a:pPr marL="0" indent="0">
              <a:buNone/>
            </a:pPr>
            <a:endParaRPr lang="en-US" sz="2000" dirty="0">
              <a:latin typeface="Arial" pitchFamily="34" charset="0"/>
              <a:cs typeface="Arial" pitchFamily="34" charset="0"/>
            </a:endParaRPr>
          </a:p>
          <a:p>
            <a:pPr marL="0" indent="0">
              <a:buNone/>
            </a:pPr>
            <a:endParaRPr lang="en-US" sz="2000" dirty="0">
              <a:latin typeface="Arial" pitchFamily="34" charset="0"/>
              <a:cs typeface="Arial" pitchFamily="34" charset="0"/>
            </a:endParaRPr>
          </a:p>
          <a:p>
            <a:pPr marL="0" indent="0">
              <a:buNone/>
            </a:pPr>
            <a:r>
              <a:rPr lang="en-US" sz="2400" b="1" dirty="0">
                <a:latin typeface="Arial" pitchFamily="34" charset="0"/>
                <a:cs typeface="Arial" pitchFamily="34" charset="0"/>
              </a:rPr>
              <a:t>Cash flow coverage ratio=</a:t>
            </a:r>
            <a:r>
              <a:rPr lang="en-US" sz="2400" dirty="0">
                <a:latin typeface="Arial" pitchFamily="34" charset="0"/>
                <a:cs typeface="Arial" pitchFamily="34" charset="0"/>
              </a:rPr>
              <a:t> </a:t>
            </a:r>
            <a:r>
              <a:rPr lang="en-US" sz="2000" dirty="0">
                <a:latin typeface="Arial" pitchFamily="34" charset="0"/>
                <a:cs typeface="Arial" pitchFamily="34" charset="0"/>
              </a:rPr>
              <a:t>operating cash flow/total debt</a:t>
            </a:r>
            <a:r>
              <a:rPr lang="en-US" sz="2000" dirty="0" smtClean="0">
                <a:latin typeface="Arial" pitchFamily="34" charset="0"/>
                <a:cs typeface="Arial" pitchFamily="34" charset="0"/>
              </a:rPr>
              <a:t>.</a:t>
            </a:r>
          </a:p>
          <a:p>
            <a:pPr marL="0" indent="0">
              <a:buNone/>
            </a:pPr>
            <a:endParaRPr lang="en-US" sz="2000" dirty="0">
              <a:latin typeface="Arial" pitchFamily="34" charset="0"/>
              <a:cs typeface="Arial" pitchFamily="34" charset="0"/>
            </a:endParaRPr>
          </a:p>
          <a:p>
            <a:pPr marL="0" indent="0">
              <a:buNone/>
            </a:pPr>
            <a:endParaRPr lang="en-US" dirty="0"/>
          </a:p>
        </p:txBody>
      </p:sp>
    </p:spTree>
    <p:extLst>
      <p:ext uri="{BB962C8B-B14F-4D97-AF65-F5344CB8AC3E}">
        <p14:creationId xmlns:p14="http://schemas.microsoft.com/office/powerpoint/2010/main" val="1434638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64153440"/>
              </p:ext>
            </p:extLst>
          </p:nvPr>
        </p:nvGraphicFramePr>
        <p:xfrm>
          <a:off x="755576" y="2420888"/>
          <a:ext cx="7632848" cy="40324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26021014"/>
              </p:ext>
            </p:extLst>
          </p:nvPr>
        </p:nvGraphicFramePr>
        <p:xfrm>
          <a:off x="1331640" y="620688"/>
          <a:ext cx="6095999" cy="12852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t>S No:</a:t>
                      </a:r>
                      <a:endParaRPr lang="en-US" dirty="0"/>
                    </a:p>
                  </a:txBody>
                  <a:tcPr/>
                </a:tc>
                <a:tc>
                  <a:txBody>
                    <a:bodyPr/>
                    <a:lstStyle/>
                    <a:p>
                      <a:r>
                        <a:rPr lang="en-US" dirty="0" smtClean="0"/>
                        <a:t>Ratio:</a:t>
                      </a:r>
                      <a:endParaRPr lang="en-US" dirty="0"/>
                    </a:p>
                  </a:txBody>
                  <a:tcPr/>
                </a:tc>
                <a:tc>
                  <a:txBody>
                    <a:bodyPr/>
                    <a:lstStyle/>
                    <a:p>
                      <a:r>
                        <a:rPr lang="en-US" dirty="0" smtClean="0"/>
                        <a:t>2019</a:t>
                      </a:r>
                      <a:endParaRPr lang="en-US" dirty="0"/>
                    </a:p>
                  </a:txBody>
                  <a:tcPr/>
                </a:tc>
                <a:tc>
                  <a:txBody>
                    <a:bodyPr/>
                    <a:lstStyle/>
                    <a:p>
                      <a:r>
                        <a:rPr lang="en-US" dirty="0" smtClean="0"/>
                        <a:t>2018</a:t>
                      </a:r>
                      <a:endParaRPr lang="en-US" dirty="0"/>
                    </a:p>
                  </a:txBody>
                  <a:tcPr/>
                </a:tc>
                <a:tc>
                  <a:txBody>
                    <a:bodyPr/>
                    <a:lstStyle/>
                    <a:p>
                      <a:r>
                        <a:rPr lang="en-US" dirty="0" smtClean="0"/>
                        <a:t>2017</a:t>
                      </a:r>
                      <a:endParaRPr lang="en-US" dirty="0"/>
                    </a:p>
                  </a:txBody>
                  <a:tcPr/>
                </a:tc>
                <a:tc>
                  <a:txBody>
                    <a:bodyPr/>
                    <a:lstStyle/>
                    <a:p>
                      <a:r>
                        <a:rPr lang="en-US" dirty="0" smtClean="0"/>
                        <a:t>2016</a:t>
                      </a:r>
                      <a:endParaRPr lang="en-US" dirty="0"/>
                    </a:p>
                  </a:txBody>
                  <a:tcPr/>
                </a:tc>
                <a:tc>
                  <a:txBody>
                    <a:bodyPr/>
                    <a:lstStyle/>
                    <a:p>
                      <a:r>
                        <a:rPr lang="en-US" dirty="0" smtClean="0"/>
                        <a:t>2015</a:t>
                      </a:r>
                      <a:endParaRPr lang="en-US" dirty="0"/>
                    </a:p>
                  </a:txBody>
                  <a:tcPr/>
                </a:tc>
              </a:tr>
              <a:tr h="637272">
                <a:tc>
                  <a:txBody>
                    <a:bodyPr/>
                    <a:lstStyle/>
                    <a:p>
                      <a:r>
                        <a:rPr lang="en-US" dirty="0" smtClean="0"/>
                        <a:t>1</a:t>
                      </a:r>
                      <a:endParaRPr lang="en-US" dirty="0"/>
                    </a:p>
                  </a:txBody>
                  <a:tcPr/>
                </a:tc>
                <a:tc>
                  <a:txBody>
                    <a:bodyPr/>
                    <a:lstStyle/>
                    <a:p>
                      <a:r>
                        <a:rPr lang="en-US" dirty="0" smtClean="0"/>
                        <a:t>Cash Flow Ratio</a:t>
                      </a:r>
                      <a:endParaRPr lang="en-US" dirty="0"/>
                    </a:p>
                  </a:txBody>
                  <a:tcPr/>
                </a:tc>
                <a:tc>
                  <a:txBody>
                    <a:bodyPr/>
                    <a:lstStyle/>
                    <a:p>
                      <a:r>
                        <a:rPr lang="en-US" dirty="0" smtClean="0"/>
                        <a:t>=0.49</a:t>
                      </a:r>
                      <a:endParaRPr lang="en-US" dirty="0"/>
                    </a:p>
                  </a:txBody>
                  <a:tcPr/>
                </a:tc>
                <a:tc>
                  <a:txBody>
                    <a:bodyPr/>
                    <a:lstStyle/>
                    <a:p>
                      <a:r>
                        <a:rPr lang="en-US" dirty="0" smtClean="0"/>
                        <a:t>=0.60</a:t>
                      </a:r>
                      <a:endParaRPr lang="en-US" dirty="0"/>
                    </a:p>
                  </a:txBody>
                  <a:tcPr/>
                </a:tc>
                <a:tc>
                  <a:txBody>
                    <a:bodyPr/>
                    <a:lstStyle/>
                    <a:p>
                      <a:r>
                        <a:rPr lang="en-US" dirty="0" smtClean="0"/>
                        <a:t>=0.33</a:t>
                      </a:r>
                      <a:endParaRPr lang="en-US" dirty="0"/>
                    </a:p>
                  </a:txBody>
                  <a:tcPr/>
                </a:tc>
                <a:tc>
                  <a:txBody>
                    <a:bodyPr/>
                    <a:lstStyle/>
                    <a:p>
                      <a:r>
                        <a:rPr lang="en-US" dirty="0" smtClean="0"/>
                        <a:t>=0.65</a:t>
                      </a:r>
                      <a:endParaRPr lang="en-US" dirty="0"/>
                    </a:p>
                  </a:txBody>
                  <a:tcPr/>
                </a:tc>
                <a:tc>
                  <a:txBody>
                    <a:bodyPr/>
                    <a:lstStyle/>
                    <a:p>
                      <a:r>
                        <a:rPr lang="en-US" dirty="0" smtClean="0"/>
                        <a:t>=0.48</a:t>
                      </a:r>
                      <a:endParaRPr lang="en-US" dirty="0"/>
                    </a:p>
                  </a:txBody>
                  <a:tcPr/>
                </a:tc>
              </a:tr>
            </a:tbl>
          </a:graphicData>
        </a:graphic>
      </p:graphicFrame>
    </p:spTree>
    <p:extLst>
      <p:ext uri="{BB962C8B-B14F-4D97-AF65-F5344CB8AC3E}">
        <p14:creationId xmlns:p14="http://schemas.microsoft.com/office/powerpoint/2010/main" val="1559568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ACCOUNT RECEIVABLE TURN OVER IN DAYS:</a:t>
            </a:r>
            <a:endParaRPr lang="en-US" b="1" dirty="0"/>
          </a:p>
        </p:txBody>
      </p:sp>
      <p:sp>
        <p:nvSpPr>
          <p:cNvPr id="3" name="Content Placeholder 2"/>
          <p:cNvSpPr>
            <a:spLocks noGrp="1"/>
          </p:cNvSpPr>
          <p:nvPr>
            <p:ph idx="1"/>
          </p:nvPr>
        </p:nvSpPr>
        <p:spPr>
          <a:effectLst>
            <a:glow rad="101600">
              <a:schemeClr val="accent1">
                <a:satMod val="175000"/>
                <a:alpha val="40000"/>
              </a:schemeClr>
            </a:glow>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pPr marL="0" indent="0" algn="ctr">
              <a:buNone/>
            </a:pPr>
            <a:endParaRPr lang="en-US" sz="2000" dirty="0" smtClean="0">
              <a:latin typeface="Arial" pitchFamily="34" charset="0"/>
              <a:cs typeface="Arial" pitchFamily="34" charset="0"/>
            </a:endParaRPr>
          </a:p>
          <a:p>
            <a:pPr marL="0" indent="0" algn="ctr">
              <a:buNone/>
            </a:pPr>
            <a:r>
              <a:rPr lang="en-US" sz="2000" dirty="0" smtClean="0">
                <a:latin typeface="Arial" pitchFamily="34" charset="0"/>
                <a:cs typeface="Arial" pitchFamily="34" charset="0"/>
              </a:rPr>
              <a:t>“</a:t>
            </a:r>
            <a:r>
              <a:rPr lang="en-US" sz="2000" dirty="0">
                <a:latin typeface="Arial" pitchFamily="34" charset="0"/>
                <a:cs typeface="Arial" pitchFamily="34" charset="0"/>
              </a:rPr>
              <a:t>The average receivable turnover ratio is an accounting measure use to measure how effective a company is in extending credit as well as collective debts.’’</a:t>
            </a:r>
          </a:p>
          <a:p>
            <a:pPr marL="0" indent="0" algn="ctr">
              <a:buNone/>
            </a:pPr>
            <a:endParaRPr lang="en-US" sz="2000" dirty="0">
              <a:latin typeface="Arial" pitchFamily="34" charset="0"/>
              <a:cs typeface="Arial" pitchFamily="34" charset="0"/>
            </a:endParaRPr>
          </a:p>
          <a:p>
            <a:pPr marL="0" indent="0">
              <a:buNone/>
            </a:pPr>
            <a:endParaRPr lang="en-US" sz="2000" b="1" dirty="0" smtClean="0">
              <a:latin typeface="Arial" pitchFamily="34" charset="0"/>
              <a:cs typeface="Arial" pitchFamily="34" charset="0"/>
            </a:endParaRPr>
          </a:p>
          <a:p>
            <a:pPr marL="0" indent="0">
              <a:buNone/>
            </a:pPr>
            <a:r>
              <a:rPr lang="en-US" sz="2000" b="1" dirty="0" smtClean="0">
                <a:latin typeface="Arial" pitchFamily="34" charset="0"/>
                <a:cs typeface="Arial" pitchFamily="34" charset="0"/>
              </a:rPr>
              <a:t>Account </a:t>
            </a:r>
            <a:r>
              <a:rPr lang="en-US" sz="2000" b="1" dirty="0">
                <a:latin typeface="Arial" pitchFamily="34" charset="0"/>
                <a:cs typeface="Arial" pitchFamily="34" charset="0"/>
              </a:rPr>
              <a:t>receivables turnover in days= </a:t>
            </a:r>
            <a:r>
              <a:rPr lang="en-US" sz="2000" dirty="0">
                <a:latin typeface="Arial" pitchFamily="34" charset="0"/>
                <a:cs typeface="Arial" pitchFamily="34" charset="0"/>
              </a:rPr>
              <a:t>365/Account receivables turnover ratio  </a:t>
            </a:r>
          </a:p>
          <a:p>
            <a:pPr marL="0" indent="0">
              <a:buNone/>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3300068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NATIONAL REFINERY LTD  </a:t>
            </a:r>
            <a:endParaRPr lang="en-US" b="1" dirty="0"/>
          </a:p>
        </p:txBody>
      </p:sp>
      <p:sp>
        <p:nvSpPr>
          <p:cNvPr id="3" name="Content Placeholder 2"/>
          <p:cNvSpPr>
            <a:spLocks noGrp="1"/>
          </p:cNvSpPr>
          <p:nvPr>
            <p:ph idx="1"/>
          </p:nvPr>
        </p:nvSpPr>
        <p:spPr>
          <a:xfrm>
            <a:off x="467544" y="1628800"/>
            <a:ext cx="8229600" cy="4525963"/>
          </a:xfrm>
          <a:effectLst>
            <a:glow rad="101600">
              <a:schemeClr val="accent1">
                <a:satMod val="175000"/>
                <a:alpha val="40000"/>
              </a:schemeClr>
            </a:glow>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pPr marL="0" indent="0" algn="ctr">
              <a:buNone/>
            </a:pPr>
            <a:endParaRPr lang="en-US" sz="4400" b="1" dirty="0" smtClean="0"/>
          </a:p>
          <a:p>
            <a:pPr marL="0" indent="0" algn="ctr">
              <a:buNone/>
            </a:pPr>
            <a:r>
              <a:rPr lang="en-US" sz="4400" b="1" dirty="0" smtClean="0">
                <a:effectLst>
                  <a:outerShdw blurRad="38100" dist="38100" dir="2700000" algn="tl">
                    <a:srgbClr val="000000">
                      <a:alpha val="43137"/>
                    </a:srgbClr>
                  </a:outerShdw>
                </a:effectLst>
              </a:rPr>
              <a:t>GROUP MEMBERS : </a:t>
            </a:r>
          </a:p>
          <a:p>
            <a:pPr marL="0" indent="0" algn="ctr">
              <a:buNone/>
            </a:pPr>
            <a:endParaRPr lang="en-US" sz="2800" b="1" dirty="0"/>
          </a:p>
          <a:p>
            <a:pPr marL="0" indent="0" algn="ctr">
              <a:buNone/>
            </a:pPr>
            <a:r>
              <a:rPr lang="en-US" sz="2800" b="1" dirty="0" smtClean="0"/>
              <a:t> ABDULLAH         190176</a:t>
            </a:r>
          </a:p>
          <a:p>
            <a:pPr marL="0" indent="0" algn="ctr">
              <a:buNone/>
            </a:pPr>
            <a:r>
              <a:rPr lang="en-US" sz="2800" b="1" dirty="0" smtClean="0"/>
              <a:t>NEHA MALIK       190029</a:t>
            </a:r>
          </a:p>
          <a:p>
            <a:pPr marL="0" indent="0" algn="ctr">
              <a:buNone/>
            </a:pPr>
            <a:r>
              <a:rPr lang="en-US" sz="2800" b="1" dirty="0" smtClean="0"/>
              <a:t>NOORIA MELAD  190033</a:t>
            </a:r>
            <a:endParaRPr lang="en-US" sz="2800" b="1"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571087" y="476672"/>
            <a:ext cx="745330" cy="638479"/>
          </a:xfrm>
          <a:prstGeom prst="rect">
            <a:avLst/>
          </a:prstGeom>
        </p:spPr>
      </p:pic>
    </p:spTree>
    <p:extLst>
      <p:ext uri="{BB962C8B-B14F-4D97-AF65-F5344CB8AC3E}">
        <p14:creationId xmlns:p14="http://schemas.microsoft.com/office/powerpoint/2010/main" val="363909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75737995"/>
              </p:ext>
            </p:extLst>
          </p:nvPr>
        </p:nvGraphicFramePr>
        <p:xfrm>
          <a:off x="395536" y="620688"/>
          <a:ext cx="8229599" cy="1559560"/>
        </p:xfrm>
        <a:graphic>
          <a:graphicData uri="http://schemas.openxmlformats.org/drawingml/2006/table">
            <a:tbl>
              <a:tblPr firstRow="1" bandRow="1">
                <a:tableStyleId>{5C22544A-7EE6-4342-B048-85BDC9FD1C3A}</a:tableStyleId>
              </a:tblPr>
              <a:tblGrid>
                <a:gridCol w="1175657"/>
                <a:gridCol w="1282959"/>
                <a:gridCol w="1068355"/>
                <a:gridCol w="1175657"/>
                <a:gridCol w="1175657"/>
                <a:gridCol w="1175657"/>
                <a:gridCol w="1175657"/>
              </a:tblGrid>
              <a:tr h="370840">
                <a:tc>
                  <a:txBody>
                    <a:bodyPr/>
                    <a:lstStyle/>
                    <a:p>
                      <a:r>
                        <a:rPr lang="en-US" dirty="0" smtClean="0"/>
                        <a:t>S No:</a:t>
                      </a:r>
                      <a:endParaRPr lang="en-US" dirty="0"/>
                    </a:p>
                  </a:txBody>
                  <a:tcPr/>
                </a:tc>
                <a:tc>
                  <a:txBody>
                    <a:bodyPr/>
                    <a:lstStyle/>
                    <a:p>
                      <a:r>
                        <a:rPr lang="en-US" dirty="0" smtClean="0"/>
                        <a:t>Ratio:</a:t>
                      </a:r>
                      <a:endParaRPr lang="en-US" dirty="0"/>
                    </a:p>
                  </a:txBody>
                  <a:tcPr/>
                </a:tc>
                <a:tc>
                  <a:txBody>
                    <a:bodyPr/>
                    <a:lstStyle/>
                    <a:p>
                      <a:r>
                        <a:rPr lang="en-US" dirty="0" smtClean="0"/>
                        <a:t>2019</a:t>
                      </a:r>
                      <a:endParaRPr lang="en-US" dirty="0"/>
                    </a:p>
                  </a:txBody>
                  <a:tcPr/>
                </a:tc>
                <a:tc>
                  <a:txBody>
                    <a:bodyPr/>
                    <a:lstStyle/>
                    <a:p>
                      <a:r>
                        <a:rPr lang="en-US" dirty="0" smtClean="0"/>
                        <a:t>2018</a:t>
                      </a:r>
                      <a:endParaRPr lang="en-US" dirty="0"/>
                    </a:p>
                  </a:txBody>
                  <a:tcPr/>
                </a:tc>
                <a:tc>
                  <a:txBody>
                    <a:bodyPr/>
                    <a:lstStyle/>
                    <a:p>
                      <a:r>
                        <a:rPr lang="en-US" dirty="0" smtClean="0"/>
                        <a:t>2017</a:t>
                      </a:r>
                      <a:endParaRPr lang="en-US" dirty="0"/>
                    </a:p>
                  </a:txBody>
                  <a:tcPr/>
                </a:tc>
                <a:tc>
                  <a:txBody>
                    <a:bodyPr/>
                    <a:lstStyle/>
                    <a:p>
                      <a:r>
                        <a:rPr lang="en-US" dirty="0" smtClean="0"/>
                        <a:t>2016</a:t>
                      </a:r>
                      <a:endParaRPr lang="en-US" dirty="0"/>
                    </a:p>
                  </a:txBody>
                  <a:tcPr/>
                </a:tc>
                <a:tc>
                  <a:txBody>
                    <a:bodyPr/>
                    <a:lstStyle/>
                    <a:p>
                      <a:r>
                        <a:rPr lang="en-US" dirty="0" smtClean="0"/>
                        <a:t>2015</a:t>
                      </a:r>
                      <a:endParaRPr lang="en-US" dirty="0"/>
                    </a:p>
                  </a:txBody>
                  <a:tcPr/>
                </a:tc>
              </a:tr>
              <a:tr h="370840">
                <a:tc>
                  <a:txBody>
                    <a:bodyPr/>
                    <a:lstStyle/>
                    <a:p>
                      <a:r>
                        <a:rPr lang="en-US" dirty="0" smtClean="0"/>
                        <a:t>1</a:t>
                      </a:r>
                      <a:endParaRPr lang="en-US" dirty="0"/>
                    </a:p>
                  </a:txBody>
                  <a:tcPr/>
                </a:tc>
                <a:tc>
                  <a:txBody>
                    <a:bodyPr/>
                    <a:lstStyle/>
                    <a:p>
                      <a:r>
                        <a:rPr lang="en-US" dirty="0" smtClean="0"/>
                        <a:t>Account Receivable Turn over in Days</a:t>
                      </a:r>
                      <a:endParaRPr lang="en-US" dirty="0"/>
                    </a:p>
                  </a:txBody>
                  <a:tcPr/>
                </a:tc>
                <a:tc>
                  <a:txBody>
                    <a:bodyPr/>
                    <a:lstStyle/>
                    <a:p>
                      <a:r>
                        <a:rPr lang="en-US" dirty="0" smtClean="0"/>
                        <a:t>=20.85 days</a:t>
                      </a:r>
                      <a:endParaRPr lang="en-US" dirty="0"/>
                    </a:p>
                  </a:txBody>
                  <a:tcPr/>
                </a:tc>
                <a:tc>
                  <a:txBody>
                    <a:bodyPr/>
                    <a:lstStyle/>
                    <a:p>
                      <a:r>
                        <a:rPr lang="en-US" dirty="0" smtClean="0"/>
                        <a:t>=28.63 days</a:t>
                      </a:r>
                      <a:endParaRPr lang="en-US" dirty="0"/>
                    </a:p>
                  </a:txBody>
                  <a:tcPr/>
                </a:tc>
                <a:tc>
                  <a:txBody>
                    <a:bodyPr/>
                    <a:lstStyle/>
                    <a:p>
                      <a:r>
                        <a:rPr lang="en-US" dirty="0" smtClean="0"/>
                        <a:t>=22.91 days</a:t>
                      </a:r>
                      <a:endParaRPr lang="en-US" dirty="0"/>
                    </a:p>
                  </a:txBody>
                  <a:tcPr/>
                </a:tc>
                <a:tc>
                  <a:txBody>
                    <a:bodyPr/>
                    <a:lstStyle/>
                    <a:p>
                      <a:r>
                        <a:rPr lang="en-US" dirty="0" smtClean="0"/>
                        <a:t>=22.77 days</a:t>
                      </a:r>
                      <a:endParaRPr lang="en-US" dirty="0"/>
                    </a:p>
                  </a:txBody>
                  <a:tcPr/>
                </a:tc>
                <a:tc>
                  <a:txBody>
                    <a:bodyPr/>
                    <a:lstStyle/>
                    <a:p>
                      <a:r>
                        <a:rPr lang="en-US" dirty="0" smtClean="0"/>
                        <a:t>=19.30 days</a:t>
                      </a:r>
                      <a:endParaRPr lang="en-US" dirty="0"/>
                    </a:p>
                  </a:txBody>
                  <a:tcPr/>
                </a:tc>
              </a:tr>
            </a:tbl>
          </a:graphicData>
        </a:graphic>
      </p:graphicFrame>
      <p:graphicFrame>
        <p:nvGraphicFramePr>
          <p:cNvPr id="5" name="Chart 4"/>
          <p:cNvGraphicFramePr/>
          <p:nvPr>
            <p:extLst>
              <p:ext uri="{D42A27DB-BD31-4B8C-83A1-F6EECF244321}">
                <p14:modId xmlns:p14="http://schemas.microsoft.com/office/powerpoint/2010/main" val="3782496723"/>
              </p:ext>
            </p:extLst>
          </p:nvPr>
        </p:nvGraphicFramePr>
        <p:xfrm>
          <a:off x="1475656" y="2852936"/>
          <a:ext cx="5976664" cy="36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8994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052736"/>
            <a:ext cx="7632848" cy="4824536"/>
          </a:xfrm>
          <a:effectLst>
            <a:glow rad="101600">
              <a:schemeClr val="accent1">
                <a:satMod val="175000"/>
                <a:alpha val="40000"/>
              </a:schemeClr>
            </a:glow>
            <a:outerShdw blurRad="63500" sx="102000" sy="102000" algn="ctr" rotWithShape="0">
              <a:prstClr val="black">
                <a:alpha val="40000"/>
              </a:prstClr>
            </a:outerShdw>
          </a:effectLst>
        </p:spPr>
        <p:style>
          <a:lnRef idx="2">
            <a:schemeClr val="accent5"/>
          </a:lnRef>
          <a:fillRef idx="1">
            <a:schemeClr val="lt1"/>
          </a:fillRef>
          <a:effectRef idx="0">
            <a:schemeClr val="accent5"/>
          </a:effectRef>
          <a:fontRef idx="minor">
            <a:schemeClr val="dk1"/>
          </a:fontRef>
        </p:style>
      </p:pic>
    </p:spTree>
    <p:extLst>
      <p:ext uri="{BB962C8B-B14F-4D97-AF65-F5344CB8AC3E}">
        <p14:creationId xmlns:p14="http://schemas.microsoft.com/office/powerpoint/2010/main" val="256155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INTRODUCTION:</a:t>
            </a:r>
            <a:endParaRPr lang="en-US" b="1" dirty="0"/>
          </a:p>
        </p:txBody>
      </p:sp>
      <p:sp>
        <p:nvSpPr>
          <p:cNvPr id="3" name="Content Placeholder 2"/>
          <p:cNvSpPr>
            <a:spLocks noGrp="1"/>
          </p:cNvSpPr>
          <p:nvPr>
            <p:ph idx="1"/>
          </p:nvPr>
        </p:nvSpPr>
        <p:spPr>
          <a:effectLst>
            <a:glow rad="101600">
              <a:schemeClr val="accent1">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a:bodyPr>
          <a:lstStyle/>
          <a:p>
            <a:endParaRPr lang="en-US" sz="2000" dirty="0" smtClean="0">
              <a:latin typeface="Arial" pitchFamily="34" charset="0"/>
              <a:cs typeface="Arial" pitchFamily="34" charset="0"/>
            </a:endParaRPr>
          </a:p>
          <a:p>
            <a:pPr marL="0" indent="0">
              <a:buNone/>
            </a:pPr>
            <a:endParaRPr lang="en-US" sz="2000" dirty="0">
              <a:latin typeface="Arial" pitchFamily="34" charset="0"/>
              <a:cs typeface="Arial" pitchFamily="34" charset="0"/>
            </a:endParaRPr>
          </a:p>
          <a:p>
            <a:pPr marL="0" indent="0" algn="just">
              <a:buNone/>
            </a:pPr>
            <a:r>
              <a:rPr lang="en-US" sz="2000" dirty="0" smtClean="0">
                <a:latin typeface="Arial" pitchFamily="34" charset="0"/>
                <a:cs typeface="Arial" pitchFamily="34" charset="0"/>
              </a:rPr>
              <a:t>National </a:t>
            </a:r>
            <a:r>
              <a:rPr lang="en-US" sz="2000" dirty="0">
                <a:latin typeface="Arial" pitchFamily="34" charset="0"/>
                <a:cs typeface="Arial" pitchFamily="34" charset="0"/>
              </a:rPr>
              <a:t>Refinery Limited is a Pakistani oil refinery which is a subsidiary of UK-domiciled oil Attack Company. It is engaged in supplying fuel, lubes BTX etc. and export. National Refinery Limited is the second largest oil refinery of Pakistan in term of crude oil. </a:t>
            </a:r>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a:latin typeface="Arial" pitchFamily="34" charset="0"/>
              <a:cs typeface="Arial"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32040" y="4005064"/>
            <a:ext cx="3771379" cy="2107813"/>
          </a:xfrm>
          <a:prstGeom prst="rect">
            <a:avLst/>
          </a:prstGeom>
        </p:spPr>
      </p:pic>
    </p:spTree>
    <p:extLst>
      <p:ext uri="{BB962C8B-B14F-4D97-AF65-F5344CB8AC3E}">
        <p14:creationId xmlns:p14="http://schemas.microsoft.com/office/powerpoint/2010/main" val="3873162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 ANALYSIS:</a:t>
            </a:r>
            <a:endParaRPr lang="en-US" b="1" dirty="0"/>
          </a:p>
        </p:txBody>
      </p:sp>
      <p:sp>
        <p:nvSpPr>
          <p:cNvPr id="3" name="Content Placeholder 2"/>
          <p:cNvSpPr>
            <a:spLocks noGrp="1"/>
          </p:cNvSpPr>
          <p:nvPr>
            <p:ph idx="1"/>
          </p:nvPr>
        </p:nvSpPr>
        <p:spPr>
          <a:effectLst>
            <a:glow rad="101600">
              <a:schemeClr val="accent1">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a:bodyPr>
          <a:lstStyle/>
          <a:p>
            <a:pPr marL="0" indent="0">
              <a:buClr>
                <a:schemeClr val="tx1"/>
              </a:buClr>
              <a:buNone/>
            </a:pPr>
            <a:endParaRPr lang="en-US" sz="2000" dirty="0">
              <a:latin typeface="Arial" pitchFamily="34" charset="0"/>
              <a:cs typeface="Arial" pitchFamily="34" charset="0"/>
            </a:endParaRPr>
          </a:p>
          <a:p>
            <a:pPr marL="514350" indent="-514350">
              <a:buClr>
                <a:schemeClr val="tx1"/>
              </a:buClr>
              <a:buFont typeface="+mj-lt"/>
              <a:buAutoNum type="arabicPeriod"/>
            </a:pPr>
            <a:r>
              <a:rPr lang="en-US" sz="2000" dirty="0" smtClean="0">
                <a:latin typeface="Arial" pitchFamily="34" charset="0"/>
                <a:cs typeface="Arial" pitchFamily="34" charset="0"/>
              </a:rPr>
              <a:t>Liquidity Ratio</a:t>
            </a:r>
          </a:p>
          <a:p>
            <a:pPr marL="514350" indent="-514350">
              <a:buClr>
                <a:schemeClr val="tx1"/>
              </a:buClr>
              <a:buFont typeface="+mj-lt"/>
              <a:buAutoNum type="arabicPeriod"/>
            </a:pPr>
            <a:r>
              <a:rPr lang="en-US" sz="2000" dirty="0" smtClean="0">
                <a:latin typeface="Arial" pitchFamily="34" charset="0"/>
                <a:cs typeface="Arial" pitchFamily="34" charset="0"/>
              </a:rPr>
              <a:t>Activity Ratio</a:t>
            </a:r>
          </a:p>
          <a:p>
            <a:pPr marL="514350" indent="-514350">
              <a:buClr>
                <a:schemeClr val="tx1"/>
              </a:buClr>
              <a:buFont typeface="+mj-lt"/>
              <a:buAutoNum type="arabicPeriod"/>
            </a:pPr>
            <a:r>
              <a:rPr lang="en-US" sz="2000" dirty="0" smtClean="0">
                <a:latin typeface="Arial" pitchFamily="34" charset="0"/>
                <a:cs typeface="Arial" pitchFamily="34" charset="0"/>
              </a:rPr>
              <a:t>Debt Ratio</a:t>
            </a:r>
          </a:p>
          <a:p>
            <a:pPr marL="514350" indent="-514350">
              <a:buClr>
                <a:schemeClr val="tx1"/>
              </a:buClr>
              <a:buFont typeface="+mj-lt"/>
              <a:buAutoNum type="arabicPeriod"/>
            </a:pPr>
            <a:r>
              <a:rPr lang="en-US" sz="2000" dirty="0" smtClean="0">
                <a:latin typeface="Arial" pitchFamily="34" charset="0"/>
                <a:cs typeface="Arial" pitchFamily="34" charset="0"/>
              </a:rPr>
              <a:t>Profitability Ratio</a:t>
            </a:r>
          </a:p>
          <a:p>
            <a:pPr marL="514350" indent="-514350">
              <a:buClr>
                <a:schemeClr val="tx1"/>
              </a:buClr>
              <a:buFont typeface="+mj-lt"/>
              <a:buAutoNum type="arabicPeriod"/>
            </a:pPr>
            <a:r>
              <a:rPr lang="en-US" sz="2000" dirty="0" smtClean="0">
                <a:latin typeface="Arial" pitchFamily="34" charset="0"/>
                <a:cs typeface="Arial" pitchFamily="34" charset="0"/>
              </a:rPr>
              <a:t>Market Ratio</a:t>
            </a:r>
          </a:p>
          <a:p>
            <a:pPr marL="514350" indent="-514350">
              <a:buClr>
                <a:schemeClr val="tx1"/>
              </a:buClr>
              <a:buFont typeface="+mj-lt"/>
              <a:buAutoNum type="arabicPeriod"/>
            </a:pPr>
            <a:r>
              <a:rPr lang="en-US" sz="2000" dirty="0" smtClean="0">
                <a:latin typeface="Arial" pitchFamily="34" charset="0"/>
                <a:cs typeface="Arial" pitchFamily="34" charset="0"/>
              </a:rPr>
              <a:t>Cash Flow Coverage Ratio</a:t>
            </a:r>
          </a:p>
          <a:p>
            <a:pPr marL="514350" indent="-514350">
              <a:buClr>
                <a:schemeClr val="tx1"/>
              </a:buClr>
              <a:buFont typeface="+mj-lt"/>
              <a:buAutoNum type="arabicPeriod"/>
            </a:pPr>
            <a:r>
              <a:rPr lang="en-US" sz="2000" dirty="0" smtClean="0">
                <a:latin typeface="Arial" pitchFamily="34" charset="0"/>
                <a:cs typeface="Arial" pitchFamily="34" charset="0"/>
              </a:rPr>
              <a:t>Account Receivables turn over in Days Ratio</a:t>
            </a:r>
          </a:p>
          <a:p>
            <a:pPr marL="514350" indent="-514350">
              <a:buClr>
                <a:schemeClr val="tx1"/>
              </a:buClr>
              <a:buFont typeface="+mj-lt"/>
              <a:buAutoNum type="arabicPeriod"/>
            </a:pPr>
            <a:r>
              <a:rPr lang="en-US" sz="2000" dirty="0" smtClean="0">
                <a:latin typeface="Arial" pitchFamily="34" charset="0"/>
                <a:cs typeface="Arial" pitchFamily="34" charset="0"/>
              </a:rPr>
              <a:t>Vertical Analysis</a:t>
            </a:r>
          </a:p>
          <a:p>
            <a:pPr marL="514350" indent="-514350">
              <a:buClr>
                <a:schemeClr val="tx1"/>
              </a:buClr>
              <a:buFont typeface="+mj-lt"/>
              <a:buAutoNum type="arabicPeriod"/>
            </a:pPr>
            <a:r>
              <a:rPr lang="en-US" sz="2000" dirty="0" smtClean="0">
                <a:latin typeface="Arial" pitchFamily="34" charset="0"/>
                <a:cs typeface="Arial" pitchFamily="34" charset="0"/>
              </a:rPr>
              <a:t>Horizontal Analysis</a:t>
            </a:r>
          </a:p>
        </p:txBody>
      </p:sp>
    </p:spTree>
    <p:extLst>
      <p:ext uri="{BB962C8B-B14F-4D97-AF65-F5344CB8AC3E}">
        <p14:creationId xmlns:p14="http://schemas.microsoft.com/office/powerpoint/2010/main" val="1252391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LIQUIDITY RATIO:</a:t>
            </a:r>
            <a:endParaRPr lang="en-US" b="1" dirty="0"/>
          </a:p>
        </p:txBody>
      </p:sp>
      <p:sp>
        <p:nvSpPr>
          <p:cNvPr id="3" name="Content Placeholder 2"/>
          <p:cNvSpPr>
            <a:spLocks noGrp="1"/>
          </p:cNvSpPr>
          <p:nvPr>
            <p:ph idx="1"/>
          </p:nvPr>
        </p:nvSpPr>
        <p:spPr>
          <a:effectLst>
            <a:glow rad="101600">
              <a:schemeClr val="accent1">
                <a:satMod val="175000"/>
                <a:alpha val="40000"/>
              </a:schemeClr>
            </a:glow>
            <a:outerShdw blurRad="63500" sx="102000" sy="102000" algn="c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dirty="0"/>
              <a:t> </a:t>
            </a:r>
            <a:endParaRPr lang="en-US" sz="2200" dirty="0">
              <a:latin typeface="Arial" pitchFamily="34" charset="0"/>
              <a:cs typeface="Arial" pitchFamily="34" charset="0"/>
            </a:endParaRPr>
          </a:p>
          <a:p>
            <a:pPr marL="0" indent="0" algn="ctr">
              <a:buNone/>
            </a:pPr>
            <a:r>
              <a:rPr lang="en-US" sz="2200" dirty="0">
                <a:latin typeface="Arial" pitchFamily="34" charset="0"/>
                <a:cs typeface="Arial" pitchFamily="34" charset="0"/>
              </a:rPr>
              <a:t>“</a:t>
            </a:r>
            <a:r>
              <a:rPr lang="en-US" sz="2000" dirty="0">
                <a:latin typeface="Arial" pitchFamily="34" charset="0"/>
                <a:cs typeface="Arial" pitchFamily="34" charset="0"/>
              </a:rPr>
              <a:t>The ability of firm to pay its short term obligations. Liquidity ratio is important for company in its tough times because it tells all about short term payments, debts, sales </a:t>
            </a:r>
            <a:r>
              <a:rPr lang="en-US" sz="2000" dirty="0" smtClean="0">
                <a:latin typeface="Arial" pitchFamily="34" charset="0"/>
                <a:cs typeface="Arial" pitchFamily="34" charset="0"/>
              </a:rPr>
              <a:t>etc. Three </a:t>
            </a:r>
            <a:r>
              <a:rPr lang="en-US" sz="2000" dirty="0">
                <a:latin typeface="Arial" pitchFamily="34" charset="0"/>
                <a:cs typeface="Arial" pitchFamily="34" charset="0"/>
              </a:rPr>
              <a:t>ratios discussed in liquidity.’’ </a:t>
            </a:r>
          </a:p>
          <a:p>
            <a:pPr marL="0" indent="0" algn="ctr">
              <a:buNone/>
            </a:pPr>
            <a:r>
              <a:rPr lang="en-US" dirty="0"/>
              <a:t> </a:t>
            </a:r>
          </a:p>
          <a:p>
            <a:pPr lvl="0"/>
            <a:r>
              <a:rPr lang="en-US" sz="2400" b="1" dirty="0">
                <a:latin typeface="Arial" pitchFamily="34" charset="0"/>
                <a:cs typeface="Arial" pitchFamily="34" charset="0"/>
              </a:rPr>
              <a:t>Current Ratio = </a:t>
            </a:r>
            <a:r>
              <a:rPr lang="en-US" sz="2000" dirty="0">
                <a:latin typeface="Arial" pitchFamily="34" charset="0"/>
                <a:cs typeface="Arial" pitchFamily="34" charset="0"/>
              </a:rPr>
              <a:t>Current Asset/Current Liability</a:t>
            </a:r>
          </a:p>
          <a:p>
            <a:pPr lvl="0"/>
            <a:r>
              <a:rPr lang="en-US" sz="2400" b="1" dirty="0">
                <a:latin typeface="Arial" pitchFamily="34" charset="0"/>
                <a:cs typeface="Arial" pitchFamily="34" charset="0"/>
              </a:rPr>
              <a:t>Quick Ratio =</a:t>
            </a:r>
            <a:r>
              <a:rPr lang="en-US" sz="2400" dirty="0">
                <a:latin typeface="Arial" pitchFamily="34" charset="0"/>
                <a:cs typeface="Arial" pitchFamily="34" charset="0"/>
              </a:rPr>
              <a:t> </a:t>
            </a:r>
            <a:r>
              <a:rPr lang="en-US" sz="2000" dirty="0">
                <a:latin typeface="Arial" pitchFamily="34" charset="0"/>
                <a:cs typeface="Arial" pitchFamily="34" charset="0"/>
              </a:rPr>
              <a:t>(Current Asset – Inventory) /Current liability</a:t>
            </a:r>
          </a:p>
          <a:p>
            <a:pPr lvl="0"/>
            <a:r>
              <a:rPr lang="en-US" sz="2400" b="1" dirty="0">
                <a:latin typeface="Arial" pitchFamily="34" charset="0"/>
                <a:cs typeface="Arial" pitchFamily="34" charset="0"/>
              </a:rPr>
              <a:t>Cash Ratio =</a:t>
            </a:r>
            <a:r>
              <a:rPr lang="en-US" sz="2400" dirty="0">
                <a:latin typeface="Arial" pitchFamily="34" charset="0"/>
                <a:cs typeface="Arial" pitchFamily="34" charset="0"/>
              </a:rPr>
              <a:t> </a:t>
            </a:r>
            <a:r>
              <a:rPr lang="en-US" sz="2000" dirty="0">
                <a:latin typeface="Arial" pitchFamily="34" charset="0"/>
                <a:cs typeface="Arial" pitchFamily="34" charset="0"/>
              </a:rPr>
              <a:t>Cash and Cash equivalent/ Current Liability</a:t>
            </a:r>
          </a:p>
          <a:p>
            <a:endParaRPr lang="en-US" dirty="0"/>
          </a:p>
        </p:txBody>
      </p:sp>
    </p:spTree>
    <p:extLst>
      <p:ext uri="{BB962C8B-B14F-4D97-AF65-F5344CB8AC3E}">
        <p14:creationId xmlns:p14="http://schemas.microsoft.com/office/powerpoint/2010/main" val="69933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6522785"/>
              </p:ext>
            </p:extLst>
          </p:nvPr>
        </p:nvGraphicFramePr>
        <p:xfrm>
          <a:off x="467544" y="476672"/>
          <a:ext cx="8229599" cy="247396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175657"/>
                <a:gridCol w="1175657"/>
                <a:gridCol w="1175657"/>
                <a:gridCol w="1175657"/>
                <a:gridCol w="1175657"/>
                <a:gridCol w="1175657"/>
                <a:gridCol w="1175657"/>
              </a:tblGrid>
              <a:tr h="370840">
                <a:tc>
                  <a:txBody>
                    <a:bodyPr/>
                    <a:lstStyle/>
                    <a:p>
                      <a:r>
                        <a:rPr lang="en-US" dirty="0" err="1" smtClean="0"/>
                        <a:t>Sr</a:t>
                      </a:r>
                      <a:r>
                        <a:rPr lang="en-US" dirty="0" smtClean="0"/>
                        <a:t> No:</a:t>
                      </a:r>
                      <a:endParaRPr lang="en-US" dirty="0"/>
                    </a:p>
                  </a:txBody>
                  <a:tcPr/>
                </a:tc>
                <a:tc>
                  <a:txBody>
                    <a:bodyPr/>
                    <a:lstStyle/>
                    <a:p>
                      <a:r>
                        <a:rPr lang="en-US" dirty="0" smtClean="0"/>
                        <a:t>Ratio’s:</a:t>
                      </a:r>
                      <a:endParaRPr lang="en-US" dirty="0"/>
                    </a:p>
                  </a:txBody>
                  <a:tcPr/>
                </a:tc>
                <a:tc>
                  <a:txBody>
                    <a:bodyPr/>
                    <a:lstStyle/>
                    <a:p>
                      <a:r>
                        <a:rPr lang="en-US" dirty="0" smtClean="0"/>
                        <a:t>2019</a:t>
                      </a:r>
                      <a:endParaRPr lang="en-US" dirty="0"/>
                    </a:p>
                  </a:txBody>
                  <a:tcPr/>
                </a:tc>
                <a:tc>
                  <a:txBody>
                    <a:bodyPr/>
                    <a:lstStyle/>
                    <a:p>
                      <a:r>
                        <a:rPr lang="en-US" dirty="0" smtClean="0"/>
                        <a:t>2018</a:t>
                      </a:r>
                      <a:endParaRPr lang="en-US" dirty="0"/>
                    </a:p>
                  </a:txBody>
                  <a:tcPr/>
                </a:tc>
                <a:tc>
                  <a:txBody>
                    <a:bodyPr/>
                    <a:lstStyle/>
                    <a:p>
                      <a:r>
                        <a:rPr lang="en-US" dirty="0" smtClean="0"/>
                        <a:t>2017</a:t>
                      </a:r>
                      <a:endParaRPr lang="en-US" dirty="0"/>
                    </a:p>
                  </a:txBody>
                  <a:tcPr/>
                </a:tc>
                <a:tc>
                  <a:txBody>
                    <a:bodyPr/>
                    <a:lstStyle/>
                    <a:p>
                      <a:r>
                        <a:rPr lang="en-US" dirty="0" smtClean="0"/>
                        <a:t>2016</a:t>
                      </a:r>
                      <a:endParaRPr lang="en-US" dirty="0"/>
                    </a:p>
                  </a:txBody>
                  <a:tcPr/>
                </a:tc>
                <a:tc>
                  <a:txBody>
                    <a:bodyPr/>
                    <a:lstStyle/>
                    <a:p>
                      <a:r>
                        <a:rPr lang="en-US" dirty="0" smtClean="0"/>
                        <a:t>2015</a:t>
                      </a:r>
                      <a:endParaRPr lang="en-US" dirty="0"/>
                    </a:p>
                  </a:txBody>
                  <a:tcPr/>
                </a:tc>
              </a:tr>
              <a:tr h="370840">
                <a:tc>
                  <a:txBody>
                    <a:bodyPr/>
                    <a:lstStyle/>
                    <a:p>
                      <a:r>
                        <a:rPr lang="en-US" sz="2000" dirty="0" smtClean="0">
                          <a:latin typeface="+mn-lt"/>
                          <a:cs typeface="Arial" pitchFamily="34" charset="0"/>
                        </a:rPr>
                        <a:t>1</a:t>
                      </a:r>
                      <a:endParaRPr lang="en-US" sz="2000" dirty="0">
                        <a:latin typeface="+mn-lt"/>
                        <a:cs typeface="Arial" pitchFamily="34" charset="0"/>
                      </a:endParaRPr>
                    </a:p>
                  </a:txBody>
                  <a:tcPr/>
                </a:tc>
                <a:tc>
                  <a:txBody>
                    <a:bodyPr/>
                    <a:lstStyle/>
                    <a:p>
                      <a:r>
                        <a:rPr lang="en-US" sz="2000" dirty="0" smtClean="0">
                          <a:latin typeface="+mn-lt"/>
                          <a:cs typeface="Arial" pitchFamily="34" charset="0"/>
                        </a:rPr>
                        <a:t>Current Ratio</a:t>
                      </a:r>
                      <a:endParaRPr lang="en-US" sz="2000" dirty="0">
                        <a:latin typeface="+mn-lt"/>
                        <a:cs typeface="Arial" pitchFamily="34" charset="0"/>
                      </a:endParaRPr>
                    </a:p>
                  </a:txBody>
                  <a:tcPr/>
                </a:tc>
                <a:tc>
                  <a:txBody>
                    <a:bodyPr/>
                    <a:lstStyle/>
                    <a:p>
                      <a:r>
                        <a:rPr lang="en-US" sz="2000" dirty="0" smtClean="0">
                          <a:latin typeface="+mn-lt"/>
                          <a:cs typeface="Arial" pitchFamily="34" charset="0"/>
                        </a:rPr>
                        <a:t>=0.89 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=1.24 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=1.36 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=1.84 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=2.32 times</a:t>
                      </a:r>
                      <a:endParaRPr lang="en-US" sz="2000" dirty="0">
                        <a:latin typeface="+mn-lt"/>
                        <a:cs typeface="Arial" pitchFamily="34" charset="0"/>
                      </a:endParaRPr>
                    </a:p>
                  </a:txBody>
                  <a:tcPr/>
                </a:tc>
              </a:tr>
              <a:tr h="370840">
                <a:tc>
                  <a:txBody>
                    <a:bodyPr/>
                    <a:lstStyle/>
                    <a:p>
                      <a:r>
                        <a:rPr lang="en-US" sz="2000" dirty="0" smtClean="0">
                          <a:latin typeface="+mn-lt"/>
                          <a:cs typeface="Arial" pitchFamily="34" charset="0"/>
                        </a:rPr>
                        <a:t>2</a:t>
                      </a:r>
                      <a:endParaRPr lang="en-US" sz="2000" dirty="0">
                        <a:latin typeface="+mn-lt"/>
                        <a:cs typeface="Arial" pitchFamily="34" charset="0"/>
                      </a:endParaRPr>
                    </a:p>
                  </a:txBody>
                  <a:tcPr/>
                </a:tc>
                <a:tc>
                  <a:txBody>
                    <a:bodyPr/>
                    <a:lstStyle/>
                    <a:p>
                      <a:r>
                        <a:rPr lang="en-US" sz="2000" dirty="0" smtClean="0">
                          <a:latin typeface="+mn-lt"/>
                          <a:cs typeface="Arial" pitchFamily="34" charset="0"/>
                        </a:rPr>
                        <a:t>Quick Ratio</a:t>
                      </a:r>
                      <a:endParaRPr lang="en-US" sz="2000" dirty="0">
                        <a:latin typeface="+mn-lt"/>
                        <a:cs typeface="Arial" pitchFamily="34" charset="0"/>
                      </a:endParaRPr>
                    </a:p>
                  </a:txBody>
                  <a:tcPr/>
                </a:tc>
                <a:tc>
                  <a:txBody>
                    <a:bodyPr/>
                    <a:lstStyle/>
                    <a:p>
                      <a:r>
                        <a:rPr lang="en-US" sz="2000" dirty="0" smtClean="0">
                          <a:latin typeface="+mn-lt"/>
                          <a:cs typeface="Arial" pitchFamily="34" charset="0"/>
                        </a:rPr>
                        <a:t>=0.24 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=0.60</a:t>
                      </a:r>
                      <a:r>
                        <a:rPr lang="en-US" sz="2000" baseline="0" dirty="0" smtClean="0">
                          <a:latin typeface="+mn-lt"/>
                          <a:cs typeface="Arial" pitchFamily="34" charset="0"/>
                        </a:rPr>
                        <a:t> </a:t>
                      </a:r>
                      <a:r>
                        <a:rPr lang="en-US" sz="2000" dirty="0" smtClean="0">
                          <a:latin typeface="+mn-lt"/>
                          <a:cs typeface="Arial" pitchFamily="34" charset="0"/>
                        </a:rPr>
                        <a:t>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=0.65 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=1.09</a:t>
                      </a:r>
                      <a:r>
                        <a:rPr lang="en-US" sz="2000" baseline="0" dirty="0" smtClean="0">
                          <a:latin typeface="+mn-lt"/>
                          <a:cs typeface="Arial" pitchFamily="34" charset="0"/>
                        </a:rPr>
                        <a:t> 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=1.47 times</a:t>
                      </a:r>
                      <a:endParaRPr lang="en-US" sz="2000" dirty="0">
                        <a:latin typeface="+mn-lt"/>
                        <a:cs typeface="Arial" pitchFamily="34" charset="0"/>
                      </a:endParaRPr>
                    </a:p>
                  </a:txBody>
                  <a:tcPr/>
                </a:tc>
              </a:tr>
              <a:tr h="370840">
                <a:tc>
                  <a:txBody>
                    <a:bodyPr/>
                    <a:lstStyle/>
                    <a:p>
                      <a:r>
                        <a:rPr lang="en-US" sz="2000" dirty="0" smtClean="0">
                          <a:latin typeface="+mn-lt"/>
                          <a:cs typeface="Arial" pitchFamily="34" charset="0"/>
                        </a:rPr>
                        <a:t>3</a:t>
                      </a:r>
                      <a:endParaRPr lang="en-US" sz="2000" dirty="0">
                        <a:latin typeface="+mn-lt"/>
                        <a:cs typeface="Arial" pitchFamily="34" charset="0"/>
                      </a:endParaRPr>
                    </a:p>
                  </a:txBody>
                  <a:tcPr/>
                </a:tc>
                <a:tc>
                  <a:txBody>
                    <a:bodyPr/>
                    <a:lstStyle/>
                    <a:p>
                      <a:r>
                        <a:rPr lang="en-US" sz="2000" dirty="0" smtClean="0">
                          <a:latin typeface="+mn-lt"/>
                          <a:cs typeface="Arial" pitchFamily="34" charset="0"/>
                        </a:rPr>
                        <a:t>Cash Ratio</a:t>
                      </a:r>
                      <a:endParaRPr lang="en-US" sz="2000" dirty="0">
                        <a:latin typeface="+mn-lt"/>
                        <a:cs typeface="Arial" pitchFamily="34" charset="0"/>
                      </a:endParaRPr>
                    </a:p>
                  </a:txBody>
                  <a:tcPr/>
                </a:tc>
                <a:tc>
                  <a:txBody>
                    <a:bodyPr/>
                    <a:lstStyle/>
                    <a:p>
                      <a:r>
                        <a:rPr lang="en-US" sz="2000" dirty="0" smtClean="0">
                          <a:latin typeface="+mn-lt"/>
                          <a:cs typeface="Arial" pitchFamily="34" charset="0"/>
                        </a:rPr>
                        <a:t>=0.02</a:t>
                      </a:r>
                      <a:r>
                        <a:rPr lang="en-US" sz="2000" baseline="0" dirty="0" smtClean="0">
                          <a:latin typeface="+mn-lt"/>
                          <a:cs typeface="Arial" pitchFamily="34" charset="0"/>
                        </a:rPr>
                        <a:t> 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=0.02 times</a:t>
                      </a:r>
                    </a:p>
                  </a:txBody>
                  <a:tcPr/>
                </a:tc>
                <a:tc>
                  <a:txBody>
                    <a:bodyPr/>
                    <a:lstStyle/>
                    <a:p>
                      <a:r>
                        <a:rPr lang="en-US" sz="2000" dirty="0" smtClean="0">
                          <a:latin typeface="+mn-lt"/>
                          <a:cs typeface="Arial" pitchFamily="34" charset="0"/>
                        </a:rPr>
                        <a:t>=0.17 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=0.73</a:t>
                      </a:r>
                    </a:p>
                    <a:p>
                      <a:r>
                        <a:rPr lang="en-US" sz="2000" dirty="0" smtClean="0">
                          <a:latin typeface="+mn-lt"/>
                          <a:cs typeface="Arial" pitchFamily="34" charset="0"/>
                        </a:rPr>
                        <a:t>times</a:t>
                      </a:r>
                      <a:endParaRPr lang="en-US" sz="2000" dirty="0">
                        <a:latin typeface="+mn-lt"/>
                        <a:cs typeface="Arial" pitchFamily="34" charset="0"/>
                      </a:endParaRPr>
                    </a:p>
                  </a:txBody>
                  <a:tcPr/>
                </a:tc>
                <a:tc>
                  <a:txBody>
                    <a:bodyPr/>
                    <a:lstStyle/>
                    <a:p>
                      <a:r>
                        <a:rPr lang="en-US" sz="2000" dirty="0" smtClean="0">
                          <a:latin typeface="+mn-lt"/>
                          <a:cs typeface="Arial" pitchFamily="34" charset="0"/>
                        </a:rPr>
                        <a:t>=1.014</a:t>
                      </a:r>
                    </a:p>
                    <a:p>
                      <a:r>
                        <a:rPr lang="en-US" sz="2000" dirty="0" smtClean="0">
                          <a:latin typeface="+mn-lt"/>
                          <a:cs typeface="Arial" pitchFamily="34" charset="0"/>
                        </a:rPr>
                        <a:t> times</a:t>
                      </a:r>
                      <a:endParaRPr lang="en-US" sz="2000" dirty="0">
                        <a:latin typeface="+mn-lt"/>
                        <a:cs typeface="Arial" pitchFamily="34" charset="0"/>
                      </a:endParaRPr>
                    </a:p>
                  </a:txBody>
                  <a:tcPr/>
                </a:tc>
              </a:tr>
            </a:tbl>
          </a:graphicData>
        </a:graphic>
      </p:graphicFrame>
      <p:graphicFrame>
        <p:nvGraphicFramePr>
          <p:cNvPr id="6" name="Chart 5"/>
          <p:cNvGraphicFramePr/>
          <p:nvPr>
            <p:extLst>
              <p:ext uri="{D42A27DB-BD31-4B8C-83A1-F6EECF244321}">
                <p14:modId xmlns:p14="http://schemas.microsoft.com/office/powerpoint/2010/main" val="463887468"/>
              </p:ext>
            </p:extLst>
          </p:nvPr>
        </p:nvGraphicFramePr>
        <p:xfrm>
          <a:off x="1907704" y="3068960"/>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866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RATIO:</a:t>
            </a:r>
            <a:endParaRPr lang="en-US" b="1" dirty="0"/>
          </a:p>
        </p:txBody>
      </p:sp>
      <p:sp>
        <p:nvSpPr>
          <p:cNvPr id="3" name="Content Placeholder 2"/>
          <p:cNvSpPr>
            <a:spLocks noGrp="1"/>
          </p:cNvSpPr>
          <p:nvPr>
            <p:ph idx="1"/>
          </p:nvPr>
        </p:nvSpPr>
        <p:spPr>
          <a:solidFill>
            <a:schemeClr val="bg1"/>
          </a:solidFill>
          <a:ln>
            <a:solidFill>
              <a:schemeClr val="accent1"/>
            </a:solidFill>
          </a:ln>
          <a:effectLst>
            <a:glow rad="101600">
              <a:schemeClr val="accent1">
                <a:satMod val="175000"/>
                <a:alpha val="40000"/>
              </a:schemeClr>
            </a:glow>
            <a:outerShdw blurRad="63500" sx="102000" sy="102000" algn="ctr" rotWithShape="0">
              <a:prstClr val="black">
                <a:alpha val="40000"/>
              </a:prstClr>
            </a:outerShdw>
          </a:effectLst>
        </p:spPr>
        <p:txBody>
          <a:bodyPr>
            <a:normAutofit fontScale="92500" lnSpcReduction="10000"/>
          </a:bodyPr>
          <a:lstStyle/>
          <a:p>
            <a:pPr marL="0" indent="0" algn="ctr">
              <a:buNone/>
            </a:pPr>
            <a:endParaRPr lang="en-US" sz="2000" dirty="0" smtClean="0">
              <a:latin typeface="Arial" pitchFamily="34" charset="0"/>
              <a:cs typeface="Arial" pitchFamily="34" charset="0"/>
            </a:endParaRPr>
          </a:p>
          <a:p>
            <a:pPr marL="0" indent="0" algn="ctr">
              <a:buNone/>
            </a:pPr>
            <a:r>
              <a:rPr lang="en-US" sz="2200" dirty="0" smtClean="0">
                <a:latin typeface="Arial" pitchFamily="34" charset="0"/>
                <a:cs typeface="Arial" pitchFamily="34" charset="0"/>
              </a:rPr>
              <a:t>“</a:t>
            </a:r>
            <a:r>
              <a:rPr lang="en-US" sz="2200" dirty="0">
                <a:latin typeface="Arial" pitchFamily="34" charset="0"/>
                <a:cs typeface="Arial" pitchFamily="34" charset="0"/>
              </a:rPr>
              <a:t>This Ratio measures accounts and then converted it to cash sales. It refers to financial ratio’s which is used by the company to determine its efficiency. It is used to analyze fixed assets, inventories, and account receivables</a:t>
            </a:r>
            <a:r>
              <a:rPr lang="en-US" sz="2200" dirty="0" smtClean="0">
                <a:latin typeface="Arial" pitchFamily="34" charset="0"/>
                <a:cs typeface="Arial" pitchFamily="34" charset="0"/>
              </a:rPr>
              <a:t>.’’</a:t>
            </a:r>
          </a:p>
          <a:p>
            <a:pPr marL="0" indent="0" algn="ctr">
              <a:buNone/>
            </a:pPr>
            <a:endParaRPr lang="en-US" sz="2000" dirty="0" smtClean="0">
              <a:latin typeface="Arial" pitchFamily="34" charset="0"/>
              <a:cs typeface="Arial" pitchFamily="34" charset="0"/>
            </a:endParaRPr>
          </a:p>
          <a:p>
            <a:pPr lvl="0"/>
            <a:r>
              <a:rPr lang="en-US" sz="2000" b="1" dirty="0">
                <a:latin typeface="Arial" pitchFamily="34" charset="0"/>
                <a:cs typeface="Arial" pitchFamily="34" charset="0"/>
              </a:rPr>
              <a:t>Inventory turnover ratio </a:t>
            </a:r>
            <a:r>
              <a:rPr lang="en-US" sz="2200" dirty="0">
                <a:latin typeface="Arial" pitchFamily="34" charset="0"/>
                <a:cs typeface="Arial" pitchFamily="34" charset="0"/>
              </a:rPr>
              <a:t>= CGS/Inventory</a:t>
            </a:r>
          </a:p>
          <a:p>
            <a:pPr lvl="0"/>
            <a:r>
              <a:rPr lang="en-US" sz="2000" b="1" dirty="0">
                <a:latin typeface="Arial" pitchFamily="34" charset="0"/>
                <a:cs typeface="Arial" pitchFamily="34" charset="0"/>
              </a:rPr>
              <a:t>Inventory turnover in days ratio </a:t>
            </a:r>
            <a:r>
              <a:rPr lang="en-US" sz="2000" dirty="0">
                <a:latin typeface="Arial" pitchFamily="34" charset="0"/>
                <a:cs typeface="Arial" pitchFamily="34" charset="0"/>
              </a:rPr>
              <a:t>= </a:t>
            </a:r>
            <a:r>
              <a:rPr lang="en-US" sz="2200" dirty="0">
                <a:latin typeface="Arial" pitchFamily="34" charset="0"/>
                <a:cs typeface="Arial" pitchFamily="34" charset="0"/>
              </a:rPr>
              <a:t>365/ Inventory turnover</a:t>
            </a:r>
          </a:p>
          <a:p>
            <a:pPr lvl="0"/>
            <a:r>
              <a:rPr lang="en-US" sz="2000" b="1" dirty="0">
                <a:latin typeface="Arial" pitchFamily="34" charset="0"/>
                <a:cs typeface="Arial" pitchFamily="34" charset="0"/>
              </a:rPr>
              <a:t>Average collection period ratio </a:t>
            </a:r>
            <a:r>
              <a:rPr lang="en-US" sz="2000" dirty="0">
                <a:latin typeface="Arial" pitchFamily="34" charset="0"/>
                <a:cs typeface="Arial" pitchFamily="34" charset="0"/>
              </a:rPr>
              <a:t>=</a:t>
            </a:r>
            <a:r>
              <a:rPr lang="en-US" sz="2200" dirty="0">
                <a:latin typeface="Arial" pitchFamily="34" charset="0"/>
                <a:cs typeface="Arial" pitchFamily="34" charset="0"/>
              </a:rPr>
              <a:t>Account Receivable/</a:t>
            </a:r>
            <a:r>
              <a:rPr lang="en-US" sz="2200" dirty="0" err="1">
                <a:latin typeface="Arial" pitchFamily="34" charset="0"/>
                <a:cs typeface="Arial" pitchFamily="34" charset="0"/>
              </a:rPr>
              <a:t>Avg</a:t>
            </a:r>
            <a:r>
              <a:rPr lang="en-US" sz="2200" dirty="0">
                <a:latin typeface="Arial" pitchFamily="34" charset="0"/>
                <a:cs typeface="Arial" pitchFamily="34" charset="0"/>
              </a:rPr>
              <a:t> </a:t>
            </a:r>
            <a:r>
              <a:rPr lang="en-US" sz="2200" dirty="0" smtClean="0">
                <a:latin typeface="Arial" pitchFamily="34" charset="0"/>
                <a:cs typeface="Arial" pitchFamily="34" charset="0"/>
              </a:rPr>
              <a:t>sales/day</a:t>
            </a:r>
            <a:endParaRPr lang="en-US" sz="2200" dirty="0">
              <a:latin typeface="Arial" pitchFamily="34" charset="0"/>
              <a:cs typeface="Arial" pitchFamily="34" charset="0"/>
            </a:endParaRPr>
          </a:p>
          <a:p>
            <a:pPr lvl="0"/>
            <a:r>
              <a:rPr lang="en-US" sz="2000" b="1" dirty="0">
                <a:latin typeface="Arial" pitchFamily="34" charset="0"/>
                <a:cs typeface="Arial" pitchFamily="34" charset="0"/>
              </a:rPr>
              <a:t>Average Payment Period ratio </a:t>
            </a:r>
            <a:r>
              <a:rPr lang="en-US" sz="2000" dirty="0">
                <a:latin typeface="Arial" pitchFamily="34" charset="0"/>
                <a:cs typeface="Arial" pitchFamily="34" charset="0"/>
              </a:rPr>
              <a:t>=</a:t>
            </a:r>
            <a:r>
              <a:rPr lang="en-US" sz="2200" dirty="0">
                <a:latin typeface="Arial" pitchFamily="34" charset="0"/>
                <a:cs typeface="Arial" pitchFamily="34" charset="0"/>
              </a:rPr>
              <a:t>Account payable/</a:t>
            </a:r>
            <a:r>
              <a:rPr lang="en-US" sz="2200" dirty="0" err="1">
                <a:latin typeface="Arial" pitchFamily="34" charset="0"/>
                <a:cs typeface="Arial" pitchFamily="34" charset="0"/>
              </a:rPr>
              <a:t>Avg</a:t>
            </a:r>
            <a:r>
              <a:rPr lang="en-US" sz="2200" dirty="0">
                <a:latin typeface="Arial" pitchFamily="34" charset="0"/>
                <a:cs typeface="Arial" pitchFamily="34" charset="0"/>
              </a:rPr>
              <a:t> </a:t>
            </a:r>
            <a:r>
              <a:rPr lang="en-US" sz="2200" dirty="0" smtClean="0">
                <a:latin typeface="Arial" pitchFamily="34" charset="0"/>
                <a:cs typeface="Arial" pitchFamily="34" charset="0"/>
              </a:rPr>
              <a:t>purchase/day</a:t>
            </a:r>
            <a:endParaRPr lang="en-US" sz="2200" dirty="0">
              <a:latin typeface="Arial" pitchFamily="34" charset="0"/>
              <a:cs typeface="Arial" pitchFamily="34" charset="0"/>
            </a:endParaRPr>
          </a:p>
          <a:p>
            <a:pPr lvl="0"/>
            <a:r>
              <a:rPr lang="en-US" sz="2000" b="1" dirty="0">
                <a:latin typeface="Arial" pitchFamily="34" charset="0"/>
                <a:cs typeface="Arial" pitchFamily="34" charset="0"/>
              </a:rPr>
              <a:t>Cash conversion cycle ratio </a:t>
            </a:r>
            <a:r>
              <a:rPr lang="en-US" sz="2000" dirty="0">
                <a:latin typeface="Arial" pitchFamily="34" charset="0"/>
                <a:cs typeface="Arial" pitchFamily="34" charset="0"/>
              </a:rPr>
              <a:t>=</a:t>
            </a:r>
            <a:r>
              <a:rPr lang="en-US" sz="2200" dirty="0">
                <a:latin typeface="Arial" pitchFamily="34" charset="0"/>
                <a:cs typeface="Arial" pitchFamily="34" charset="0"/>
              </a:rPr>
              <a:t>Inventory turnover in days +ACP-APP</a:t>
            </a:r>
          </a:p>
          <a:p>
            <a:pPr lvl="0"/>
            <a:r>
              <a:rPr lang="en-US" sz="2000" b="1" dirty="0">
                <a:latin typeface="Arial" pitchFamily="34" charset="0"/>
                <a:cs typeface="Arial" pitchFamily="34" charset="0"/>
              </a:rPr>
              <a:t>Total Asset turnover ratio </a:t>
            </a:r>
            <a:r>
              <a:rPr lang="en-US" sz="2000" dirty="0">
                <a:latin typeface="Arial" pitchFamily="34" charset="0"/>
                <a:cs typeface="Arial" pitchFamily="34" charset="0"/>
              </a:rPr>
              <a:t>=</a:t>
            </a:r>
            <a:r>
              <a:rPr lang="en-US" sz="2200" dirty="0">
                <a:latin typeface="Arial" pitchFamily="34" charset="0"/>
                <a:cs typeface="Arial" pitchFamily="34" charset="0"/>
              </a:rPr>
              <a:t>Sales/ Total Asset</a:t>
            </a:r>
          </a:p>
          <a:p>
            <a:pPr lvl="0"/>
            <a:r>
              <a:rPr lang="en-US" sz="2000" b="1" dirty="0">
                <a:latin typeface="Arial" pitchFamily="34" charset="0"/>
                <a:cs typeface="Arial" pitchFamily="34" charset="0"/>
              </a:rPr>
              <a:t>Fixed Asset turnover ratio </a:t>
            </a:r>
            <a:r>
              <a:rPr lang="en-US" sz="2000" dirty="0">
                <a:latin typeface="Arial" pitchFamily="34" charset="0"/>
                <a:cs typeface="Arial" pitchFamily="34" charset="0"/>
              </a:rPr>
              <a:t>=</a:t>
            </a:r>
            <a:r>
              <a:rPr lang="en-US" sz="2200" dirty="0">
                <a:latin typeface="Arial" pitchFamily="34" charset="0"/>
                <a:cs typeface="Arial" pitchFamily="34" charset="0"/>
              </a:rPr>
              <a:t>Sales/ Fixed Asset</a:t>
            </a:r>
          </a:p>
          <a:p>
            <a:pPr marL="0" indent="0">
              <a:buNone/>
            </a:pPr>
            <a:endParaRPr lang="en-US" sz="2000" dirty="0"/>
          </a:p>
          <a:p>
            <a:pPr marL="0" indent="0" algn="ctr">
              <a:buNone/>
            </a:pPr>
            <a:endParaRPr lang="en-US" sz="20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3726534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04237962"/>
              </p:ext>
            </p:extLst>
          </p:nvPr>
        </p:nvGraphicFramePr>
        <p:xfrm>
          <a:off x="395536" y="980728"/>
          <a:ext cx="8229599" cy="4948744"/>
        </p:xfrm>
        <a:graphic>
          <a:graphicData uri="http://schemas.openxmlformats.org/drawingml/2006/table">
            <a:tbl>
              <a:tblPr firstRow="1" bandRow="1">
                <a:tableStyleId>{5C22544A-7EE6-4342-B048-85BDC9FD1C3A}</a:tableStyleId>
              </a:tblPr>
              <a:tblGrid>
                <a:gridCol w="1175657"/>
                <a:gridCol w="1282959"/>
                <a:gridCol w="1068355"/>
                <a:gridCol w="1175657"/>
                <a:gridCol w="1175657"/>
                <a:gridCol w="1175657"/>
                <a:gridCol w="1175657"/>
              </a:tblGrid>
              <a:tr h="514856">
                <a:tc>
                  <a:txBody>
                    <a:bodyPr/>
                    <a:lstStyle/>
                    <a:p>
                      <a:r>
                        <a:rPr lang="en-US" dirty="0" smtClean="0"/>
                        <a:t>S No:</a:t>
                      </a:r>
                      <a:endParaRPr lang="en-US" dirty="0"/>
                    </a:p>
                  </a:txBody>
                  <a:tcPr/>
                </a:tc>
                <a:tc>
                  <a:txBody>
                    <a:bodyPr/>
                    <a:lstStyle/>
                    <a:p>
                      <a:r>
                        <a:rPr lang="en-US" dirty="0" smtClean="0"/>
                        <a:t>Ratio’s</a:t>
                      </a:r>
                      <a:endParaRPr lang="en-US" dirty="0"/>
                    </a:p>
                  </a:txBody>
                  <a:tcPr/>
                </a:tc>
                <a:tc>
                  <a:txBody>
                    <a:bodyPr/>
                    <a:lstStyle/>
                    <a:p>
                      <a:r>
                        <a:rPr lang="en-US" dirty="0" smtClean="0"/>
                        <a:t>2019</a:t>
                      </a:r>
                      <a:endParaRPr lang="en-US" dirty="0"/>
                    </a:p>
                  </a:txBody>
                  <a:tcPr/>
                </a:tc>
                <a:tc>
                  <a:txBody>
                    <a:bodyPr/>
                    <a:lstStyle/>
                    <a:p>
                      <a:r>
                        <a:rPr lang="en-US" dirty="0" smtClean="0"/>
                        <a:t>2018</a:t>
                      </a:r>
                      <a:endParaRPr lang="en-US" dirty="0"/>
                    </a:p>
                  </a:txBody>
                  <a:tcPr/>
                </a:tc>
                <a:tc>
                  <a:txBody>
                    <a:bodyPr/>
                    <a:lstStyle/>
                    <a:p>
                      <a:r>
                        <a:rPr lang="en-US" dirty="0" smtClean="0"/>
                        <a:t>2017</a:t>
                      </a:r>
                      <a:endParaRPr lang="en-US" dirty="0"/>
                    </a:p>
                  </a:txBody>
                  <a:tcPr/>
                </a:tc>
                <a:tc>
                  <a:txBody>
                    <a:bodyPr/>
                    <a:lstStyle/>
                    <a:p>
                      <a:r>
                        <a:rPr lang="en-US" dirty="0" smtClean="0"/>
                        <a:t>2016</a:t>
                      </a:r>
                      <a:endParaRPr lang="en-US" dirty="0"/>
                    </a:p>
                  </a:txBody>
                  <a:tcPr/>
                </a:tc>
                <a:tc>
                  <a:txBody>
                    <a:bodyPr/>
                    <a:lstStyle/>
                    <a:p>
                      <a:r>
                        <a:rPr lang="en-US" dirty="0" smtClean="0"/>
                        <a:t>2015</a:t>
                      </a:r>
                      <a:endParaRPr lang="en-US" dirty="0"/>
                    </a:p>
                  </a:txBody>
                  <a:tcPr/>
                </a:tc>
              </a:tr>
              <a:tr h="370840">
                <a:tc>
                  <a:txBody>
                    <a:bodyPr/>
                    <a:lstStyle/>
                    <a:p>
                      <a:r>
                        <a:rPr lang="en-US" dirty="0" smtClean="0"/>
                        <a:t>1</a:t>
                      </a:r>
                      <a:endParaRPr lang="en-US" dirty="0"/>
                    </a:p>
                  </a:txBody>
                  <a:tcPr/>
                </a:tc>
                <a:tc>
                  <a:txBody>
                    <a:bodyPr/>
                    <a:lstStyle/>
                    <a:p>
                      <a:r>
                        <a:rPr lang="en-US" sz="1400" b="0" kern="1200" dirty="0" smtClean="0">
                          <a:solidFill>
                            <a:schemeClr val="dk1"/>
                          </a:solidFill>
                          <a:effectLst/>
                          <a:latin typeface="Arial" pitchFamily="34" charset="0"/>
                          <a:ea typeface="+mn-ea"/>
                          <a:cs typeface="Arial" pitchFamily="34" charset="0"/>
                        </a:rPr>
                        <a:t>Inventory Turnover</a:t>
                      </a:r>
                      <a:endParaRPr lang="en-US" sz="1400" b="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=6.06</a:t>
                      </a:r>
                      <a:r>
                        <a:rPr lang="en-US" sz="1400" baseline="0" dirty="0" smtClean="0">
                          <a:latin typeface="Arial" pitchFamily="34" charset="0"/>
                          <a:cs typeface="Arial" pitchFamily="34" charset="0"/>
                        </a:rPr>
                        <a:t>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=9.40</a:t>
                      </a:r>
                      <a:r>
                        <a:rPr lang="en-US" sz="1400" baseline="0" dirty="0" smtClean="0">
                          <a:latin typeface="Arial" pitchFamily="34" charset="0"/>
                          <a:cs typeface="Arial" pitchFamily="34" charset="0"/>
                        </a:rPr>
                        <a:t> </a:t>
                      </a:r>
                    </a:p>
                    <a:p>
                      <a:r>
                        <a:rPr lang="en-US" sz="1400" baseline="0" dirty="0" smtClean="0">
                          <a:latin typeface="Arial" pitchFamily="34" charset="0"/>
                          <a:cs typeface="Arial" pitchFamily="34" charset="0"/>
                        </a:rPr>
                        <a:t>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=8.26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=6.81 times</a:t>
                      </a:r>
                    </a:p>
                  </a:txBody>
                  <a:tcPr/>
                </a:tc>
                <a:tc>
                  <a:txBody>
                    <a:bodyPr/>
                    <a:lstStyle/>
                    <a:p>
                      <a:r>
                        <a:rPr lang="en-US" sz="1400" dirty="0" smtClean="0">
                          <a:latin typeface="Arial" pitchFamily="34" charset="0"/>
                          <a:cs typeface="Arial" pitchFamily="34" charset="0"/>
                        </a:rPr>
                        <a:t>=9.692 times</a:t>
                      </a:r>
                      <a:endParaRPr lang="en-US" sz="1400" dirty="0">
                        <a:latin typeface="Arial" pitchFamily="34" charset="0"/>
                        <a:cs typeface="Arial" pitchFamily="34" charset="0"/>
                      </a:endParaRPr>
                    </a:p>
                  </a:txBody>
                  <a:tcPr/>
                </a:tc>
              </a:tr>
              <a:tr h="370840">
                <a:tc>
                  <a:txBody>
                    <a:bodyPr/>
                    <a:lstStyle/>
                    <a:p>
                      <a:r>
                        <a:rPr lang="en-US" dirty="0" smtClean="0"/>
                        <a:t>2</a:t>
                      </a:r>
                      <a:endParaRPr lang="en-US" dirty="0"/>
                    </a:p>
                  </a:txBody>
                  <a:tcPr/>
                </a:tc>
                <a:tc>
                  <a:txBody>
                    <a:bodyPr/>
                    <a:lstStyle/>
                    <a:p>
                      <a:pPr algn="l">
                        <a:lnSpc>
                          <a:spcPct val="107000"/>
                        </a:lnSpc>
                        <a:spcAft>
                          <a:spcPts val="800"/>
                        </a:spcAft>
                      </a:pPr>
                      <a:r>
                        <a:rPr lang="en-US" sz="1400" dirty="0" smtClean="0">
                          <a:effectLst/>
                          <a:latin typeface="Arial" pitchFamily="34" charset="0"/>
                          <a:ea typeface="Calibri"/>
                          <a:cs typeface="Arial" pitchFamily="34" charset="0"/>
                        </a:rPr>
                        <a:t>Inventory</a:t>
                      </a:r>
                      <a:r>
                        <a:rPr lang="en-US" sz="1400" baseline="0" dirty="0" smtClean="0">
                          <a:effectLst/>
                          <a:latin typeface="Arial" pitchFamily="34" charset="0"/>
                          <a:ea typeface="Calibri"/>
                          <a:cs typeface="Arial" pitchFamily="34" charset="0"/>
                        </a:rPr>
                        <a:t> Turnover in Days</a:t>
                      </a:r>
                      <a:endParaRPr lang="en-US" sz="1400" dirty="0">
                        <a:effectLst/>
                        <a:latin typeface="Arial" pitchFamily="34" charset="0"/>
                        <a:ea typeface="Calibri"/>
                        <a:cs typeface="Arial" pitchFamily="34" charset="0"/>
                      </a:endParaRPr>
                    </a:p>
                  </a:txBody>
                  <a:tcPr marL="114300" marR="114300" marT="0" marB="0"/>
                </a:tc>
                <a:tc>
                  <a:txBody>
                    <a:bodyPr/>
                    <a:lstStyle/>
                    <a:p>
                      <a:r>
                        <a:rPr lang="en-US" sz="1400" dirty="0" smtClean="0">
                          <a:latin typeface="Arial" pitchFamily="34" charset="0"/>
                          <a:cs typeface="Arial" pitchFamily="34" charset="0"/>
                        </a:rPr>
                        <a:t>=60.23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=38.82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=44.18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=53.59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=37.65 times</a:t>
                      </a:r>
                      <a:endParaRPr lang="en-US" sz="1400" dirty="0">
                        <a:latin typeface="Arial" pitchFamily="34" charset="0"/>
                        <a:cs typeface="Arial" pitchFamily="34" charset="0"/>
                      </a:endParaRPr>
                    </a:p>
                  </a:txBody>
                  <a:tcPr/>
                </a:tc>
              </a:tr>
              <a:tr h="370840">
                <a:tc>
                  <a:txBody>
                    <a:bodyPr/>
                    <a:lstStyle/>
                    <a:p>
                      <a:r>
                        <a:rPr lang="en-US" dirty="0" smtClean="0"/>
                        <a:t>3</a:t>
                      </a:r>
                      <a:endParaRPr lang="en-US" dirty="0"/>
                    </a:p>
                  </a:txBody>
                  <a:tcPr/>
                </a:tc>
                <a:tc>
                  <a:txBody>
                    <a:bodyPr/>
                    <a:lstStyle/>
                    <a:p>
                      <a:r>
                        <a:rPr lang="en-US" sz="1400" dirty="0" smtClean="0">
                          <a:latin typeface="Arial" pitchFamily="34" charset="0"/>
                          <a:cs typeface="Arial" pitchFamily="34" charset="0"/>
                        </a:rPr>
                        <a:t>Average Collection period</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=20.85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=28.62</a:t>
                      </a:r>
                      <a:r>
                        <a:rPr lang="en-US" sz="1400" baseline="0" dirty="0" smtClean="0">
                          <a:latin typeface="Arial" pitchFamily="34" charset="0"/>
                          <a:cs typeface="Arial" pitchFamily="34" charset="0"/>
                        </a:rPr>
                        <a:t>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=22.91</a:t>
                      </a:r>
                      <a:r>
                        <a:rPr lang="en-US" sz="1400" baseline="0" dirty="0" smtClean="0">
                          <a:latin typeface="Arial" pitchFamily="34" charset="0"/>
                          <a:cs typeface="Arial" pitchFamily="34" charset="0"/>
                        </a:rPr>
                        <a:t> </a:t>
                      </a:r>
                      <a:r>
                        <a:rPr lang="en-US" sz="1400" dirty="0" smtClean="0">
                          <a:latin typeface="Arial" pitchFamily="34" charset="0"/>
                          <a:cs typeface="Arial" pitchFamily="34" charset="0"/>
                        </a:rPr>
                        <a:t>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=22.77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=19.30 days</a:t>
                      </a:r>
                      <a:endParaRPr lang="en-US" sz="1400" dirty="0">
                        <a:latin typeface="Arial" pitchFamily="34" charset="0"/>
                        <a:cs typeface="Arial" pitchFamily="34" charset="0"/>
                      </a:endParaRPr>
                    </a:p>
                  </a:txBody>
                  <a:tcPr/>
                </a:tc>
              </a:tr>
              <a:tr h="370840">
                <a:tc>
                  <a:txBody>
                    <a:bodyPr/>
                    <a:lstStyle/>
                    <a:p>
                      <a:r>
                        <a:rPr lang="en-US" dirty="0" smtClean="0"/>
                        <a:t>4</a:t>
                      </a:r>
                      <a:endParaRPr lang="en-US" dirty="0"/>
                    </a:p>
                  </a:txBody>
                  <a:tcPr/>
                </a:tc>
                <a:tc>
                  <a:txBody>
                    <a:bodyPr/>
                    <a:lstStyle/>
                    <a:p>
                      <a:r>
                        <a:rPr lang="en-US" sz="1400" dirty="0" smtClean="0">
                          <a:latin typeface="Arial" pitchFamily="34" charset="0"/>
                          <a:cs typeface="Arial" pitchFamily="34" charset="0"/>
                        </a:rPr>
                        <a:t>Average</a:t>
                      </a:r>
                      <a:r>
                        <a:rPr lang="en-US" sz="1400" baseline="0" dirty="0" smtClean="0">
                          <a:latin typeface="Arial" pitchFamily="34" charset="0"/>
                          <a:cs typeface="Arial" pitchFamily="34" charset="0"/>
                        </a:rPr>
                        <a:t> Payment Period</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=31.05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=54.20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=42.43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=42.80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=31.55</a:t>
                      </a:r>
                      <a:r>
                        <a:rPr lang="en-US" sz="1400" baseline="0" dirty="0" smtClean="0">
                          <a:latin typeface="Arial" pitchFamily="34" charset="0"/>
                          <a:cs typeface="Arial" pitchFamily="34" charset="0"/>
                        </a:rPr>
                        <a:t> days</a:t>
                      </a:r>
                      <a:endParaRPr lang="en-US" sz="1400" dirty="0">
                        <a:latin typeface="Arial" pitchFamily="34" charset="0"/>
                        <a:cs typeface="Arial" pitchFamily="34" charset="0"/>
                      </a:endParaRPr>
                    </a:p>
                  </a:txBody>
                  <a:tcPr/>
                </a:tc>
              </a:tr>
              <a:tr h="370840">
                <a:tc>
                  <a:txBody>
                    <a:bodyPr/>
                    <a:lstStyle/>
                    <a:p>
                      <a:r>
                        <a:rPr lang="en-US" dirty="0" smtClean="0"/>
                        <a:t>5</a:t>
                      </a:r>
                      <a:endParaRPr lang="en-US" dirty="0"/>
                    </a:p>
                  </a:txBody>
                  <a:tcPr/>
                </a:tc>
                <a:tc>
                  <a:txBody>
                    <a:bodyPr/>
                    <a:lstStyle/>
                    <a:p>
                      <a:r>
                        <a:rPr lang="en-US" sz="1400" dirty="0" smtClean="0">
                          <a:latin typeface="Arial" pitchFamily="34" charset="0"/>
                          <a:cs typeface="Arial" pitchFamily="34" charset="0"/>
                        </a:rPr>
                        <a:t>Cash</a:t>
                      </a:r>
                      <a:r>
                        <a:rPr lang="en-US" sz="1400" baseline="0" dirty="0" smtClean="0">
                          <a:latin typeface="Arial" pitchFamily="34" charset="0"/>
                          <a:cs typeface="Arial" pitchFamily="34" charset="0"/>
                        </a:rPr>
                        <a:t> Conversion Cycle</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=50.03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=13.24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=24.66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=33.56 days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=25.45 days</a:t>
                      </a:r>
                      <a:endParaRPr lang="en-US" sz="1400" dirty="0">
                        <a:latin typeface="Arial" pitchFamily="34" charset="0"/>
                        <a:cs typeface="Arial" pitchFamily="34" charset="0"/>
                      </a:endParaRPr>
                    </a:p>
                  </a:txBody>
                  <a:tcPr/>
                </a:tc>
              </a:tr>
              <a:tr h="370840">
                <a:tc>
                  <a:txBody>
                    <a:bodyPr/>
                    <a:lstStyle/>
                    <a:p>
                      <a:r>
                        <a:rPr lang="en-US" dirty="0" smtClean="0"/>
                        <a:t>6</a:t>
                      </a:r>
                      <a:endParaRPr lang="en-US" dirty="0"/>
                    </a:p>
                  </a:txBody>
                  <a:tcPr/>
                </a:tc>
                <a:tc>
                  <a:txBody>
                    <a:bodyPr/>
                    <a:lstStyle/>
                    <a:p>
                      <a:r>
                        <a:rPr lang="en-US" sz="1400" dirty="0" smtClean="0">
                          <a:latin typeface="Arial" pitchFamily="34" charset="0"/>
                          <a:cs typeface="Arial" pitchFamily="34" charset="0"/>
                        </a:rPr>
                        <a:t>Total</a:t>
                      </a:r>
                      <a:r>
                        <a:rPr lang="en-US" sz="1400" baseline="0" dirty="0" smtClean="0">
                          <a:latin typeface="Arial" pitchFamily="34" charset="0"/>
                          <a:cs typeface="Arial" pitchFamily="34" charset="0"/>
                        </a:rPr>
                        <a:t> Assets Turnover</a:t>
                      </a:r>
                    </a:p>
                  </a:txBody>
                  <a:tcPr/>
                </a:tc>
                <a:tc>
                  <a:txBody>
                    <a:bodyPr/>
                    <a:lstStyle/>
                    <a:p>
                      <a:r>
                        <a:rPr lang="en-US" sz="1400" dirty="0" smtClean="0">
                          <a:latin typeface="Arial" pitchFamily="34" charset="0"/>
                          <a:cs typeface="Arial" pitchFamily="34" charset="0"/>
                        </a:rPr>
                        <a:t>=2.11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=2.08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=1.67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=1.73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=3.06 times</a:t>
                      </a:r>
                      <a:endParaRPr lang="en-US" sz="1400" dirty="0">
                        <a:latin typeface="Arial" pitchFamily="34" charset="0"/>
                        <a:cs typeface="Arial" pitchFamily="34" charset="0"/>
                      </a:endParaRPr>
                    </a:p>
                  </a:txBody>
                  <a:tcPr/>
                </a:tc>
              </a:tr>
              <a:tr h="370840">
                <a:tc>
                  <a:txBody>
                    <a:bodyPr/>
                    <a:lstStyle/>
                    <a:p>
                      <a:r>
                        <a:rPr lang="en-US" dirty="0" smtClean="0"/>
                        <a:t>7</a:t>
                      </a:r>
                      <a:endParaRPr lang="en-US" dirty="0"/>
                    </a:p>
                  </a:txBody>
                  <a:tcPr/>
                </a:tc>
                <a:tc>
                  <a:txBody>
                    <a:bodyPr/>
                    <a:lstStyle/>
                    <a:p>
                      <a:r>
                        <a:rPr lang="en-US" sz="1400" dirty="0" smtClean="0">
                          <a:latin typeface="Arial" pitchFamily="34" charset="0"/>
                          <a:cs typeface="Arial" pitchFamily="34" charset="0"/>
                        </a:rPr>
                        <a:t>Fixed Asset Turnover</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=4.16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=3.58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=2.60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=3.90 times</a:t>
                      </a:r>
                      <a:endParaRPr lang="en-US" sz="1400" dirty="0">
                        <a:latin typeface="Arial" pitchFamily="34" charset="0"/>
                        <a:cs typeface="Arial" pitchFamily="34" charset="0"/>
                      </a:endParaRPr>
                    </a:p>
                  </a:txBody>
                  <a:tcPr/>
                </a:tc>
                <a:tc>
                  <a:txBody>
                    <a:bodyPr/>
                    <a:lstStyle/>
                    <a:p>
                      <a:r>
                        <a:rPr lang="en-US" sz="1400" dirty="0" smtClean="0">
                          <a:latin typeface="Arial" pitchFamily="34" charset="0"/>
                          <a:cs typeface="Arial" pitchFamily="34" charset="0"/>
                        </a:rPr>
                        <a:t>=17.59 times</a:t>
                      </a:r>
                      <a:endParaRPr lang="en-US" sz="14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303021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2357252"/>
              </p:ext>
            </p:extLst>
          </p:nvPr>
        </p:nvGraphicFramePr>
        <p:xfrm>
          <a:off x="467544" y="980728"/>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5418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927</Words>
  <Application>Microsoft Office PowerPoint</Application>
  <PresentationFormat>On-screen Show (4:3)</PresentationFormat>
  <Paragraphs>304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NATIONAL REFINERY LTD  </vt:lpstr>
      <vt:lpstr>INTRODUCTION:</vt:lpstr>
      <vt:lpstr>RATIO ANALYSIS:</vt:lpstr>
      <vt:lpstr>LIQUIDITY RATIO:</vt:lpstr>
      <vt:lpstr>PowerPoint Presentation</vt:lpstr>
      <vt:lpstr>ACTIVITY RATIO:</vt:lpstr>
      <vt:lpstr>PowerPoint Presentation</vt:lpstr>
      <vt:lpstr>PowerPoint Presentation</vt:lpstr>
      <vt:lpstr>DEBT RATIO:</vt:lpstr>
      <vt:lpstr>PowerPoint Presentation</vt:lpstr>
      <vt:lpstr>PowerPoint Presentation</vt:lpstr>
      <vt:lpstr>PROFITIBILITY RATIO:</vt:lpstr>
      <vt:lpstr>PowerPoint Presentation</vt:lpstr>
      <vt:lpstr>PowerPoint Presentation</vt:lpstr>
      <vt:lpstr>MARKET RATIO:</vt:lpstr>
      <vt:lpstr>CASH FLOW COVERAGE RATIO:</vt:lpstr>
      <vt:lpstr>PowerPoint Presentation</vt:lpstr>
      <vt:lpstr>ACCOUNT RECEIVABLE TURN OVER IN DAYS: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malik</dc:creator>
  <cp:lastModifiedBy>neha malik</cp:lastModifiedBy>
  <cp:revision>20</cp:revision>
  <dcterms:created xsi:type="dcterms:W3CDTF">2020-06-22T14:51:57Z</dcterms:created>
  <dcterms:modified xsi:type="dcterms:W3CDTF">2020-06-22T21:46:48Z</dcterms:modified>
</cp:coreProperties>
</file>