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84C73-2D90-41F6-906B-F2E6818B3085}" v="1128" dt="2020-12-29T01:19:28.751"/>
    <p1510:client id="{83933728-3F66-4002-95DB-F70DBBDAAE80}" v="755" dt="2020-12-29T14:55:27.0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6" d="100"/>
          <a:sy n="116" d="100"/>
        </p:scale>
        <p:origin x="138"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12/29/2020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12/29/2020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12/29/2020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12/29/2020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12/29/2020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4823829-76AE-4EA1-81DC-EB65D06BA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594CA801-A656-40C0-B8EC-B0EEDC5C81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7" name="Freeform 6">
              <a:extLst>
                <a:ext uri="{FF2B5EF4-FFF2-40B4-BE49-F238E27FC236}">
                  <a16:creationId xmlns:a16="http://schemas.microsoft.com/office/drawing/2014/main" id="{7AE84DD9-6C2C-4A03-B6E3-686271391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8" name="Freeform 6">
              <a:extLst>
                <a:ext uri="{FF2B5EF4-FFF2-40B4-BE49-F238E27FC236}">
                  <a16:creationId xmlns:a16="http://schemas.microsoft.com/office/drawing/2014/main" id="{E577C700-F3F0-4006-8F05-313628559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3" name="Picture 3" descr="A picture containing computer, computer, dark, shirt&#10;&#10;Description automatically generated">
            <a:extLst>
              <a:ext uri="{FF2B5EF4-FFF2-40B4-BE49-F238E27FC236}">
                <a16:creationId xmlns:a16="http://schemas.microsoft.com/office/drawing/2014/main" id="{3AAD9273-8CF4-45F6-9497-CCE1F755EAD3}"/>
              </a:ext>
            </a:extLst>
          </p:cNvPr>
          <p:cNvPicPr>
            <a:picLocks noChangeAspect="1"/>
          </p:cNvPicPr>
          <p:nvPr/>
        </p:nvPicPr>
        <p:blipFill rotWithShape="1">
          <a:blip r:embed="rId2"/>
          <a:srcRect t="21956" r="-2" b="17585"/>
          <a:stretch/>
        </p:blipFill>
        <p:spPr>
          <a:xfrm>
            <a:off x="1000462" y="968188"/>
            <a:ext cx="10194046" cy="4894232"/>
          </a:xfrm>
          <a:prstGeom prst="rect">
            <a:avLst/>
          </a:prstGeom>
        </p:spPr>
      </p:pic>
    </p:spTree>
    <p:extLst>
      <p:ext uri="{BB962C8B-B14F-4D97-AF65-F5344CB8AC3E}">
        <p14:creationId xmlns:p14="http://schemas.microsoft.com/office/powerpoint/2010/main" val="3228315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A14902AA-4E7E-4D93-A756-AC2EF9AAF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7" name="Freeform 6">
            <a:extLst>
              <a:ext uri="{FF2B5EF4-FFF2-40B4-BE49-F238E27FC236}">
                <a16:creationId xmlns:a16="http://schemas.microsoft.com/office/drawing/2014/main" id="{AE0AE5A0-0098-4DC4-82DC-CCE4071B6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8299640"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9" name="Rectangle 11">
            <a:extLst>
              <a:ext uri="{FF2B5EF4-FFF2-40B4-BE49-F238E27FC236}">
                <a16:creationId xmlns:a16="http://schemas.microsoft.com/office/drawing/2014/main" id="{B6D28670-6E3D-4F4B-AD22-EFA33BF3C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0266" y="1010266"/>
            <a:ext cx="10171466" cy="4857133"/>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976C7C-BC3E-46F3-9EA3-84BDF2716709}"/>
              </a:ext>
            </a:extLst>
          </p:cNvPr>
          <p:cNvSpPr>
            <a:spLocks noGrp="1"/>
          </p:cNvSpPr>
          <p:nvPr>
            <p:ph type="title"/>
          </p:nvPr>
        </p:nvSpPr>
        <p:spPr>
          <a:xfrm>
            <a:off x="1178128" y="378104"/>
            <a:ext cx="9325970" cy="1160059"/>
          </a:xfrm>
        </p:spPr>
        <p:txBody>
          <a:bodyPr>
            <a:normAutofit/>
          </a:bodyPr>
          <a:lstStyle/>
          <a:p>
            <a:r>
              <a:rPr lang="en-GB" sz="4800" dirty="0">
                <a:latin typeface="Times"/>
                <a:cs typeface="Times"/>
              </a:rPr>
              <a:t>Selling the New HP:</a:t>
            </a:r>
            <a:endParaRPr lang="en-GB" sz="4800" dirty="0">
              <a:ea typeface="+mj-lt"/>
              <a:cs typeface="+mj-lt"/>
            </a:endParaRPr>
          </a:p>
          <a:p>
            <a:endParaRPr lang="en-GB" dirty="0"/>
          </a:p>
        </p:txBody>
      </p:sp>
      <p:sp>
        <p:nvSpPr>
          <p:cNvPr id="3" name="Content Placeholder 2">
            <a:extLst>
              <a:ext uri="{FF2B5EF4-FFF2-40B4-BE49-F238E27FC236}">
                <a16:creationId xmlns:a16="http://schemas.microsoft.com/office/drawing/2014/main" id="{15457026-BF71-4F62-9329-0D805F82F5AD}"/>
              </a:ext>
            </a:extLst>
          </p:cNvPr>
          <p:cNvSpPr>
            <a:spLocks noGrp="1"/>
          </p:cNvSpPr>
          <p:nvPr>
            <p:ph idx="1"/>
          </p:nvPr>
        </p:nvSpPr>
        <p:spPr>
          <a:xfrm>
            <a:off x="1494430" y="1776505"/>
            <a:ext cx="9325970" cy="3910061"/>
          </a:xfrm>
        </p:spPr>
        <p:txBody>
          <a:bodyPr vert="horz" lIns="91440" tIns="45720" rIns="91440" bIns="45720" rtlCol="0" anchor="t">
            <a:noAutofit/>
          </a:bodyPr>
          <a:lstStyle/>
          <a:p>
            <a:pPr marL="383540" indent="-383540"/>
            <a:r>
              <a:rPr lang="en-GB" dirty="0">
                <a:latin typeface="Times"/>
                <a:ea typeface="+mn-lt"/>
                <a:cs typeface="Times"/>
              </a:rPr>
              <a:t>HP took place of Dell in PC business and IBM in the client server business. </a:t>
            </a:r>
            <a:endParaRPr lang="en-GB">
              <a:latin typeface="Times"/>
              <a:ea typeface="+mn-lt"/>
              <a:cs typeface="+mn-lt"/>
            </a:endParaRPr>
          </a:p>
          <a:p>
            <a:pPr marL="383540" indent="-383540"/>
            <a:r>
              <a:rPr lang="en-GB" dirty="0">
                <a:latin typeface="Times"/>
                <a:ea typeface="+mn-lt"/>
                <a:cs typeface="+mn-lt"/>
              </a:rPr>
              <a:t>Regarding optimistic, areas of concern are:</a:t>
            </a:r>
            <a:endParaRPr lang="en-GB">
              <a:latin typeface="Times"/>
              <a:cs typeface="Times"/>
            </a:endParaRPr>
          </a:p>
          <a:p>
            <a:pPr marL="383540" indent="-383540">
              <a:buNone/>
            </a:pPr>
            <a:r>
              <a:rPr lang="en-GB" dirty="0">
                <a:latin typeface="Times"/>
                <a:ea typeface="+mn-lt"/>
                <a:cs typeface="+mn-lt"/>
              </a:rPr>
              <a:t>⦁    As of May 2004, HP still trading shares at discount compared to rivals.</a:t>
            </a:r>
            <a:endParaRPr lang="en-GB">
              <a:latin typeface="Times"/>
              <a:cs typeface="Times"/>
            </a:endParaRPr>
          </a:p>
          <a:p>
            <a:pPr marL="383540" indent="-383540">
              <a:buNone/>
            </a:pPr>
            <a:r>
              <a:rPr lang="en-GB" dirty="0">
                <a:latin typeface="Times"/>
                <a:ea typeface="+mn-lt"/>
                <a:cs typeface="+mn-lt"/>
              </a:rPr>
              <a:t>⦁    Slipping off, of profit margins.</a:t>
            </a:r>
            <a:endParaRPr lang="en-GB">
              <a:latin typeface="Times"/>
              <a:cs typeface="Times"/>
            </a:endParaRPr>
          </a:p>
          <a:p>
            <a:pPr marL="383540" indent="-383540">
              <a:buNone/>
            </a:pPr>
            <a:r>
              <a:rPr lang="en-GB" dirty="0">
                <a:latin typeface="Times"/>
                <a:ea typeface="+mn-lt"/>
                <a:cs typeface="+mn-lt"/>
              </a:rPr>
              <a:t>⦁    Many Top management left the job.</a:t>
            </a:r>
            <a:endParaRPr lang="en-GB">
              <a:latin typeface="Times"/>
              <a:cs typeface="Times"/>
            </a:endParaRPr>
          </a:p>
          <a:p>
            <a:pPr marL="383540" indent="-383540">
              <a:buNone/>
            </a:pPr>
            <a:r>
              <a:rPr lang="en-GB" dirty="0">
                <a:latin typeface="Times"/>
                <a:ea typeface="+mn-lt"/>
                <a:cs typeface="+mn-lt"/>
              </a:rPr>
              <a:t>⦁    HP's printer business, faced strong competition.</a:t>
            </a:r>
            <a:endParaRPr lang="en-GB">
              <a:latin typeface="Times"/>
              <a:cs typeface="Times"/>
            </a:endParaRPr>
          </a:p>
          <a:p>
            <a:pPr marL="383540" indent="-383540">
              <a:buNone/>
            </a:pPr>
            <a:r>
              <a:rPr lang="en-GB" dirty="0">
                <a:latin typeface="Times"/>
                <a:ea typeface="+mn-lt"/>
                <a:cs typeface="+mn-lt"/>
              </a:rPr>
              <a:t>⦁    And increased margin pressure.</a:t>
            </a:r>
            <a:endParaRPr lang="en-GB" dirty="0">
              <a:latin typeface="Times"/>
            </a:endParaRPr>
          </a:p>
          <a:p>
            <a:pPr marL="0" indent="0">
              <a:buNone/>
            </a:pPr>
            <a:endParaRPr lang="en-GB" sz="1900"/>
          </a:p>
        </p:txBody>
      </p:sp>
    </p:spTree>
    <p:extLst>
      <p:ext uri="{BB962C8B-B14F-4D97-AF65-F5344CB8AC3E}">
        <p14:creationId xmlns:p14="http://schemas.microsoft.com/office/powerpoint/2010/main" val="416274639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2ACEFD-E8A9-4314-9617-27C5FF493ED7}"/>
              </a:ext>
            </a:extLst>
          </p:cNvPr>
          <p:cNvSpPr>
            <a:spLocks noGrp="1"/>
          </p:cNvSpPr>
          <p:nvPr>
            <p:ph type="title"/>
          </p:nvPr>
        </p:nvSpPr>
        <p:spPr>
          <a:xfrm>
            <a:off x="470067" y="774060"/>
            <a:ext cx="5623032" cy="4701654"/>
          </a:xfrm>
        </p:spPr>
        <p:txBody>
          <a:bodyPr>
            <a:normAutofit/>
          </a:bodyPr>
          <a:lstStyle/>
          <a:p>
            <a:r>
              <a:rPr lang="en-GB" sz="4800" dirty="0">
                <a:latin typeface="Times"/>
                <a:ea typeface="+mj-lt"/>
                <a:cs typeface="+mj-lt"/>
              </a:rPr>
              <a:t>The battle or the war:</a:t>
            </a:r>
            <a:endParaRPr lang="en-US" sz="4800" dirty="0">
              <a:latin typeface="Times"/>
            </a:endParaRPr>
          </a:p>
        </p:txBody>
      </p:sp>
      <p:sp>
        <p:nvSpPr>
          <p:cNvPr id="3" name="Content Placeholder 2">
            <a:extLst>
              <a:ext uri="{FF2B5EF4-FFF2-40B4-BE49-F238E27FC236}">
                <a16:creationId xmlns:a16="http://schemas.microsoft.com/office/drawing/2014/main" id="{19BC7542-93B7-4FA6-888C-056AFFD34B76}"/>
              </a:ext>
            </a:extLst>
          </p:cNvPr>
          <p:cNvSpPr>
            <a:spLocks noGrp="1"/>
          </p:cNvSpPr>
          <p:nvPr>
            <p:ph idx="1"/>
          </p:nvPr>
        </p:nvSpPr>
        <p:spPr>
          <a:xfrm>
            <a:off x="1338633" y="1766098"/>
            <a:ext cx="9076582" cy="4954609"/>
          </a:xfrm>
        </p:spPr>
        <p:txBody>
          <a:bodyPr vert="horz" lIns="91440" tIns="45720" rIns="91440" bIns="45720" rtlCol="0" anchor="t">
            <a:normAutofit/>
          </a:bodyPr>
          <a:lstStyle/>
          <a:p>
            <a:pPr marL="383540" indent="-383540"/>
            <a:r>
              <a:rPr lang="en-GB" sz="2400" dirty="0">
                <a:latin typeface="Times"/>
                <a:ea typeface="+mn-lt"/>
                <a:cs typeface="+mn-lt"/>
              </a:rPr>
              <a:t>The battle with Walter Hewlett forced HP to prepare their post-merger strategy in detail.</a:t>
            </a:r>
          </a:p>
          <a:p>
            <a:pPr marL="383540" indent="-383540"/>
            <a:r>
              <a:rPr lang="en-GB" sz="2400" dirty="0">
                <a:latin typeface="Times"/>
                <a:cs typeface="Times"/>
              </a:rPr>
              <a:t>The </a:t>
            </a:r>
            <a:r>
              <a:rPr lang="en-GB" sz="2400" dirty="0">
                <a:latin typeface="Times"/>
                <a:ea typeface="+mn-lt"/>
                <a:cs typeface="+mn-lt"/>
              </a:rPr>
              <a:t>success in merger was due to thorough preparation and luck.</a:t>
            </a:r>
          </a:p>
          <a:p>
            <a:pPr marL="383540" indent="-383540"/>
            <a:r>
              <a:rPr lang="en-GB" sz="2400" dirty="0">
                <a:latin typeface="Times"/>
                <a:ea typeface="+mn-lt"/>
                <a:cs typeface="+mn-lt"/>
              </a:rPr>
              <a:t>The Sun Microsoft's struggle with finding a viable market position and also the slump in the US economy reduce analyst, which ironically gave the new HP to make their position.</a:t>
            </a:r>
            <a:endParaRPr lang="en-GB" sz="2400" dirty="0">
              <a:latin typeface="Times"/>
              <a:cs typeface="Times"/>
            </a:endParaRPr>
          </a:p>
          <a:p>
            <a:pPr marL="383540" indent="-383540"/>
            <a:r>
              <a:rPr lang="en-GB" sz="2400" dirty="0">
                <a:latin typeface="Times"/>
                <a:ea typeface="+mn-lt"/>
                <a:cs typeface="+mn-lt"/>
              </a:rPr>
              <a:t>Walter Hewlett after loses his seat on the HP board of director, he further did not make any announcement.</a:t>
            </a:r>
          </a:p>
          <a:p>
            <a:pPr marL="383540" indent="-383540"/>
            <a:r>
              <a:rPr lang="en-GB" sz="2400" dirty="0">
                <a:latin typeface="Times"/>
                <a:ea typeface="+mn-lt"/>
                <a:cs typeface="+mn-lt"/>
              </a:rPr>
              <a:t>Hewlett and Packard families they are among the largest shareholder of HP’s. </a:t>
            </a:r>
            <a:endParaRPr lang="en-GB" sz="2400" dirty="0">
              <a:latin typeface="Times"/>
              <a:cs typeface="Times"/>
            </a:endParaRPr>
          </a:p>
        </p:txBody>
      </p:sp>
      <p:sp>
        <p:nvSpPr>
          <p:cNvPr id="25" name="Rectangle 9">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8530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8809432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8" name="Group 6">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8"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9"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9" name="Rectangle 10">
            <a:extLst>
              <a:ext uri="{FF2B5EF4-FFF2-40B4-BE49-F238E27FC236}">
                <a16:creationId xmlns:a16="http://schemas.microsoft.com/office/drawing/2014/main" id="{FA4D8EDA-1733-4E6F-9F25-C42349094B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0" name="Freeform 6">
            <a:extLst>
              <a:ext uri="{FF2B5EF4-FFF2-40B4-BE49-F238E27FC236}">
                <a16:creationId xmlns:a16="http://schemas.microsoft.com/office/drawing/2014/main" id="{422553EA-AB00-4085-AB5D-999AB77BE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1111" y="-161575"/>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4C533C25-5AEA-4366-BC65-5B28ADB14D87}"/>
              </a:ext>
            </a:extLst>
          </p:cNvPr>
          <p:cNvSpPr>
            <a:spLocks noGrp="1"/>
          </p:cNvSpPr>
          <p:nvPr>
            <p:ph type="title"/>
          </p:nvPr>
        </p:nvSpPr>
        <p:spPr>
          <a:xfrm>
            <a:off x="4654295" y="1327355"/>
            <a:ext cx="6874686" cy="4903763"/>
          </a:xfrm>
        </p:spPr>
        <p:txBody>
          <a:bodyPr vert="horz" lIns="91440" tIns="45720" rIns="91440" bIns="45720" rtlCol="0" anchor="b">
            <a:normAutofit/>
          </a:bodyPr>
          <a:lstStyle/>
          <a:p>
            <a:pPr algn="r"/>
            <a:r>
              <a:rPr lang="en-US" sz="8000" cap="all" dirty="0">
                <a:latin typeface="Times New Roman"/>
                <a:cs typeface="Times New Roman"/>
              </a:rPr>
              <a:t>Thankyou! </a:t>
            </a:r>
          </a:p>
        </p:txBody>
      </p:sp>
      <p:sp>
        <p:nvSpPr>
          <p:cNvPr id="21" name="Rectangle 14">
            <a:extLst>
              <a:ext uri="{FF2B5EF4-FFF2-40B4-BE49-F238E27FC236}">
                <a16:creationId xmlns:a16="http://schemas.microsoft.com/office/drawing/2014/main" id="{C1CE4018-DA59-4838-BDC5-2AD8CD728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62010546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14902AA-4E7E-4D93-A756-AC2EF9AAF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0" name="Freeform 6">
            <a:extLst>
              <a:ext uri="{FF2B5EF4-FFF2-40B4-BE49-F238E27FC236}">
                <a16:creationId xmlns:a16="http://schemas.microsoft.com/office/drawing/2014/main" id="{AE0AE5A0-0098-4DC4-82DC-CCE4071B6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2" name="Rectangle 11">
            <a:extLst>
              <a:ext uri="{FF2B5EF4-FFF2-40B4-BE49-F238E27FC236}">
                <a16:creationId xmlns:a16="http://schemas.microsoft.com/office/drawing/2014/main" id="{B6D28670-6E3D-4F4B-AD22-EFA33BF3C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600" y="1281916"/>
            <a:ext cx="9601200" cy="1485900"/>
          </a:xfrm>
        </p:spPr>
        <p:txBody>
          <a:bodyPr>
            <a:normAutofit/>
          </a:bodyPr>
          <a:lstStyle/>
          <a:p>
            <a:r>
              <a:rPr lang="en-US" b="1" dirty="0">
                <a:latin typeface="Times"/>
                <a:cs typeface="Times"/>
              </a:rPr>
              <a:t>Case Study:</a:t>
            </a:r>
            <a:br>
              <a:rPr lang="en-US" dirty="0">
                <a:latin typeface="Times"/>
              </a:rPr>
            </a:br>
            <a:r>
              <a:rPr lang="en-US">
                <a:latin typeface="Times"/>
                <a:cs typeface="Times"/>
              </a:rPr>
              <a:t>          The HP-Compaq Merger</a:t>
            </a:r>
            <a:endParaRPr lang="en-US" dirty="0">
              <a:latin typeface="Times"/>
              <a:cs typeface="Times"/>
            </a:endParaRPr>
          </a:p>
        </p:txBody>
      </p:sp>
      <p:sp>
        <p:nvSpPr>
          <p:cNvPr id="3" name="Subtitle 2"/>
          <p:cNvSpPr>
            <a:spLocks noGrp="1"/>
          </p:cNvSpPr>
          <p:nvPr>
            <p:ph idx="1"/>
          </p:nvPr>
        </p:nvSpPr>
        <p:spPr>
          <a:xfrm>
            <a:off x="1371600" y="2920620"/>
            <a:ext cx="9601200" cy="2946779"/>
          </a:xfrm>
        </p:spPr>
        <p:txBody>
          <a:bodyPr vert="horz" lIns="91440" tIns="45720" rIns="91440" bIns="45720" rtlCol="0" anchor="t">
            <a:normAutofit/>
          </a:bodyPr>
          <a:lstStyle/>
          <a:p>
            <a:pPr marL="0" indent="0">
              <a:buNone/>
            </a:pPr>
            <a:r>
              <a:rPr lang="en-US" dirty="0"/>
              <a:t>                                              </a:t>
            </a:r>
            <a:r>
              <a:rPr lang="en-US" sz="3600" b="1" dirty="0">
                <a:latin typeface="Times"/>
                <a:cs typeface="Times"/>
              </a:rPr>
              <a:t> </a:t>
            </a:r>
            <a:r>
              <a:rPr lang="en-US" dirty="0"/>
              <a:t> </a:t>
            </a:r>
            <a:r>
              <a:rPr lang="en-US" sz="2800" dirty="0">
                <a:latin typeface="Times"/>
                <a:cs typeface="Times"/>
              </a:rPr>
              <a:t> </a:t>
            </a:r>
            <a:r>
              <a:rPr lang="en-US" sz="3200" b="1">
                <a:latin typeface="Times"/>
                <a:cs typeface="Times"/>
              </a:rPr>
              <a:t>PRESENTED BY:</a:t>
            </a:r>
          </a:p>
          <a:p>
            <a:pPr marL="0" indent="0">
              <a:buNone/>
            </a:pPr>
            <a:r>
              <a:rPr lang="en-US" sz="2800" b="1">
                <a:latin typeface="Times"/>
                <a:cs typeface="Times"/>
              </a:rPr>
              <a:t>                              Nooria Melad 190033</a:t>
            </a:r>
          </a:p>
          <a:p>
            <a:pPr marL="0" indent="0">
              <a:buNone/>
            </a:pPr>
            <a:r>
              <a:rPr lang="en-US" sz="2800" b="1">
                <a:latin typeface="Times"/>
                <a:cs typeface="Times"/>
              </a:rPr>
              <a:t>                              Asher Javed 190159</a:t>
            </a:r>
          </a:p>
          <a:p>
            <a:pPr marL="0" indent="0">
              <a:buNone/>
            </a:pPr>
            <a:r>
              <a:rPr lang="en-US" sz="2800" b="1">
                <a:latin typeface="Times"/>
                <a:cs typeface="Times"/>
              </a:rPr>
              <a:t>                             Ahsan Iftikhar 190185</a:t>
            </a:r>
            <a:endParaRPr lang="en-US"/>
          </a:p>
        </p:txBody>
      </p:sp>
    </p:spTree>
    <p:extLst>
      <p:ext uri="{BB962C8B-B14F-4D97-AF65-F5344CB8AC3E}">
        <p14:creationId xmlns:p14="http://schemas.microsoft.com/office/powerpoint/2010/main" val="402187775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B3092B7-7C40-4499-B174-11D96E2EF443}"/>
              </a:ext>
            </a:extLst>
          </p:cNvPr>
          <p:cNvSpPr>
            <a:spLocks noGrp="1"/>
          </p:cNvSpPr>
          <p:nvPr>
            <p:ph type="title"/>
          </p:nvPr>
        </p:nvSpPr>
        <p:spPr>
          <a:xfrm>
            <a:off x="640081" y="791570"/>
            <a:ext cx="4018839" cy="5262390"/>
          </a:xfrm>
        </p:spPr>
        <p:txBody>
          <a:bodyPr anchor="ctr">
            <a:normAutofit/>
          </a:bodyPr>
          <a:lstStyle/>
          <a:p>
            <a:pPr algn="r"/>
            <a:r>
              <a:rPr lang="en-GB" sz="5400">
                <a:solidFill>
                  <a:schemeClr val="bg2"/>
                </a:solidFill>
                <a:latin typeface="Times"/>
                <a:cs typeface="Times"/>
              </a:rPr>
              <a:t>OVERVIEW:</a:t>
            </a:r>
          </a:p>
        </p:txBody>
      </p:sp>
      <p:sp>
        <p:nvSpPr>
          <p:cNvPr id="17"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2C95D5C5-0827-4B85-87CA-505D53D8E4AE}"/>
              </a:ext>
            </a:extLst>
          </p:cNvPr>
          <p:cNvSpPr>
            <a:spLocks noGrp="1"/>
          </p:cNvSpPr>
          <p:nvPr>
            <p:ph idx="1"/>
          </p:nvPr>
        </p:nvSpPr>
        <p:spPr>
          <a:xfrm>
            <a:off x="6176720" y="791570"/>
            <a:ext cx="4892308" cy="5262390"/>
          </a:xfrm>
        </p:spPr>
        <p:txBody>
          <a:bodyPr vert="horz" lIns="91440" tIns="45720" rIns="91440" bIns="45720" rtlCol="0" anchor="ctr">
            <a:normAutofit/>
          </a:bodyPr>
          <a:lstStyle/>
          <a:p>
            <a:pPr marL="383540" indent="-383540"/>
            <a:r>
              <a:rPr lang="en-GB" sz="2400" dirty="0">
                <a:latin typeface="Times"/>
                <a:cs typeface="Times"/>
              </a:rPr>
              <a:t>From 2002-2004 HP gain profits due to HP-Compaq merger.</a:t>
            </a:r>
          </a:p>
          <a:p>
            <a:pPr marL="383540" indent="-383540"/>
            <a:r>
              <a:rPr lang="en-GB" sz="2400" dirty="0">
                <a:latin typeface="Times"/>
                <a:cs typeface="Times"/>
              </a:rPr>
              <a:t>A battle between Walter Hewlett and HP.</a:t>
            </a:r>
          </a:p>
          <a:p>
            <a:pPr marL="383540" indent="-383540"/>
            <a:r>
              <a:rPr lang="en-GB" sz="2400" dirty="0">
                <a:latin typeface="Times"/>
                <a:cs typeface="Times"/>
              </a:rPr>
              <a:t>HP introduce over 150 products.</a:t>
            </a:r>
          </a:p>
          <a:p>
            <a:pPr marL="383540" indent="-383540"/>
            <a:r>
              <a:rPr lang="en-GB" sz="2400" dirty="0">
                <a:latin typeface="Times"/>
                <a:cs typeface="Times"/>
              </a:rPr>
              <a:t>Won contracts from their rivals.</a:t>
            </a:r>
          </a:p>
          <a:p>
            <a:pPr marL="383540" indent="-383540"/>
            <a:endParaRPr lang="en-GB" sz="1800"/>
          </a:p>
          <a:p>
            <a:pPr marL="383540" indent="-383540"/>
            <a:endParaRPr lang="en-GB" sz="1800"/>
          </a:p>
          <a:p>
            <a:pPr marL="383540" indent="-383540"/>
            <a:endParaRPr lang="en-GB" sz="1800"/>
          </a:p>
        </p:txBody>
      </p:sp>
    </p:spTree>
    <p:extLst>
      <p:ext uri="{BB962C8B-B14F-4D97-AF65-F5344CB8AC3E}">
        <p14:creationId xmlns:p14="http://schemas.microsoft.com/office/powerpoint/2010/main" val="2458802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EC6FDCFF-DB0B-4FF1-BD2E-4EADB086E596}"/>
              </a:ext>
            </a:extLst>
          </p:cNvPr>
          <p:cNvSpPr>
            <a:spLocks noGrp="1"/>
          </p:cNvSpPr>
          <p:nvPr>
            <p:ph type="title"/>
          </p:nvPr>
        </p:nvSpPr>
        <p:spPr>
          <a:xfrm>
            <a:off x="1153123" y="1399242"/>
            <a:ext cx="3904481" cy="4482564"/>
          </a:xfrm>
        </p:spPr>
        <p:txBody>
          <a:bodyPr>
            <a:normAutofit/>
          </a:bodyPr>
          <a:lstStyle/>
          <a:p>
            <a:r>
              <a:rPr lang="en-GB" sz="4800">
                <a:latin typeface="Times"/>
                <a:cs typeface="Times"/>
              </a:rPr>
              <a:t>Reconstruction 2002-2004:</a:t>
            </a:r>
          </a:p>
        </p:txBody>
      </p:sp>
      <p:sp>
        <p:nvSpPr>
          <p:cNvPr id="3" name="Content Placeholder 2">
            <a:extLst>
              <a:ext uri="{FF2B5EF4-FFF2-40B4-BE49-F238E27FC236}">
                <a16:creationId xmlns:a16="http://schemas.microsoft.com/office/drawing/2014/main" id="{068D096E-7F40-4AC4-B215-51583B040502}"/>
              </a:ext>
            </a:extLst>
          </p:cNvPr>
          <p:cNvSpPr>
            <a:spLocks noGrp="1"/>
          </p:cNvSpPr>
          <p:nvPr>
            <p:ph idx="1"/>
          </p:nvPr>
        </p:nvSpPr>
        <p:spPr>
          <a:xfrm>
            <a:off x="6172010" y="479092"/>
            <a:ext cx="4872677" cy="4482564"/>
          </a:xfrm>
        </p:spPr>
        <p:txBody>
          <a:bodyPr vert="horz" lIns="91440" tIns="45720" rIns="91440" bIns="45720" rtlCol="0" anchor="t">
            <a:noAutofit/>
          </a:bodyPr>
          <a:lstStyle/>
          <a:p>
            <a:pPr marL="383540" indent="-383540"/>
            <a:r>
              <a:rPr lang="en-GB" sz="2400">
                <a:latin typeface="Times"/>
                <a:ea typeface="+mn-lt"/>
                <a:cs typeface="+mn-lt"/>
              </a:rPr>
              <a:t>In spring 2004, Carly Fiorina said in her speech that merger is important because by doing so they can reduce their cost structure and improve their competitive position at the same time.</a:t>
            </a:r>
          </a:p>
          <a:p>
            <a:pPr marL="383540" indent="-383540"/>
            <a:r>
              <a:rPr lang="en-GB" sz="2400">
                <a:latin typeface="Times"/>
                <a:cs typeface="Times"/>
              </a:rPr>
              <a:t>Due to merger</a:t>
            </a:r>
            <a:r>
              <a:rPr lang="en-GB" sz="2400" dirty="0">
                <a:latin typeface="Times"/>
                <a:cs typeface="Times"/>
              </a:rPr>
              <a:t> </a:t>
            </a:r>
            <a:r>
              <a:rPr lang="en-GB" sz="2400">
                <a:latin typeface="Times"/>
                <a:cs typeface="Times"/>
              </a:rPr>
              <a:t>with</a:t>
            </a:r>
            <a:r>
              <a:rPr lang="en-GB" sz="2400" dirty="0">
                <a:latin typeface="Times"/>
                <a:cs typeface="Times"/>
              </a:rPr>
              <a:t> </a:t>
            </a:r>
            <a:r>
              <a:rPr lang="en-GB" sz="2400">
                <a:latin typeface="Times"/>
                <a:cs typeface="Times"/>
              </a:rPr>
              <a:t>Compaq the HP's</a:t>
            </a:r>
            <a:r>
              <a:rPr lang="en-GB" sz="2400" dirty="0">
                <a:latin typeface="Times"/>
                <a:cs typeface="Times"/>
              </a:rPr>
              <a:t> </a:t>
            </a:r>
            <a:r>
              <a:rPr lang="en-GB" sz="2400">
                <a:latin typeface="Times"/>
                <a:cs typeface="Times"/>
              </a:rPr>
              <a:t>revenue increased by 6% from 12% to $884 million by ending April.</a:t>
            </a:r>
            <a:endParaRPr lang="en-GB" sz="2400" dirty="0">
              <a:latin typeface="Times"/>
              <a:cs typeface="Times"/>
            </a:endParaRPr>
          </a:p>
          <a:p>
            <a:pPr marL="383540" indent="-383540"/>
            <a:r>
              <a:rPr lang="en-GB" sz="2400">
                <a:latin typeface="Times"/>
                <a:cs typeface="Times"/>
              </a:rPr>
              <a:t>Cash</a:t>
            </a:r>
            <a:r>
              <a:rPr lang="en-GB" sz="2400" dirty="0">
                <a:latin typeface="Times"/>
                <a:cs typeface="Times"/>
              </a:rPr>
              <a:t> </a:t>
            </a:r>
            <a:r>
              <a:rPr lang="en-GB" sz="2400">
                <a:latin typeface="Times"/>
                <a:cs typeface="Times"/>
              </a:rPr>
              <a:t>reserved reaches at $6.5bn.</a:t>
            </a:r>
            <a:endParaRPr lang="en-GB" sz="2400" dirty="0">
              <a:latin typeface="Times"/>
              <a:cs typeface="Times"/>
            </a:endParaRPr>
          </a:p>
          <a:p>
            <a:pPr marL="383540" indent="-383540"/>
            <a:r>
              <a:rPr lang="en-GB" sz="2400">
                <a:latin typeface="Times"/>
                <a:ea typeface="+mn-lt"/>
                <a:cs typeface="+mn-lt"/>
              </a:rPr>
              <a:t>Although large merger in high-tech industry usually fails but, the HP-Compaq merger got success.</a:t>
            </a:r>
            <a:endParaRPr lang="en-GB" sz="2400" dirty="0">
              <a:latin typeface="Times"/>
            </a:endParaRPr>
          </a:p>
        </p:txBody>
      </p:sp>
      <p:sp>
        <p:nvSpPr>
          <p:cNvPr id="12" name="Rectangle 11">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14637206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8522E73D-4D7E-4DA2-B2BC-4D82D6730DAC}"/>
              </a:ext>
            </a:extLst>
          </p:cNvPr>
          <p:cNvSpPr>
            <a:spLocks noGrp="1"/>
          </p:cNvSpPr>
          <p:nvPr>
            <p:ph type="title"/>
          </p:nvPr>
        </p:nvSpPr>
        <p:spPr>
          <a:xfrm>
            <a:off x="1253764" y="1327355"/>
            <a:ext cx="4062632" cy="4482564"/>
          </a:xfrm>
        </p:spPr>
        <p:txBody>
          <a:bodyPr>
            <a:normAutofit/>
          </a:bodyPr>
          <a:lstStyle/>
          <a:p>
            <a:r>
              <a:rPr lang="en-GB" sz="4800">
                <a:latin typeface="Times"/>
                <a:cs typeface="Times"/>
              </a:rPr>
              <a:t>Reconstruction 2002-2004:</a:t>
            </a:r>
            <a:endParaRPr lang="en-GB" sz="4800">
              <a:latin typeface="Times"/>
              <a:ea typeface="+mj-lt"/>
              <a:cs typeface="+mj-lt"/>
            </a:endParaRPr>
          </a:p>
          <a:p>
            <a:endParaRPr lang="en-GB" sz="2800"/>
          </a:p>
        </p:txBody>
      </p:sp>
      <p:sp>
        <p:nvSpPr>
          <p:cNvPr id="3" name="Content Placeholder 2">
            <a:extLst>
              <a:ext uri="{FF2B5EF4-FFF2-40B4-BE49-F238E27FC236}">
                <a16:creationId xmlns:a16="http://schemas.microsoft.com/office/drawing/2014/main" id="{558E17AF-56D8-49FC-9DAB-4C099D54E3BD}"/>
              </a:ext>
            </a:extLst>
          </p:cNvPr>
          <p:cNvSpPr>
            <a:spLocks noGrp="1"/>
          </p:cNvSpPr>
          <p:nvPr>
            <p:ph idx="1"/>
          </p:nvPr>
        </p:nvSpPr>
        <p:spPr>
          <a:xfrm>
            <a:off x="6100123" y="795394"/>
            <a:ext cx="4872677" cy="5014526"/>
          </a:xfrm>
        </p:spPr>
        <p:txBody>
          <a:bodyPr vert="horz" lIns="91440" tIns="45720" rIns="91440" bIns="45720" rtlCol="0">
            <a:normAutofit/>
          </a:bodyPr>
          <a:lstStyle/>
          <a:p>
            <a:pPr marL="0" indent="0">
              <a:buNone/>
            </a:pPr>
            <a:r>
              <a:rPr lang="en-GB" sz="2400">
                <a:latin typeface="Times"/>
                <a:cs typeface="Times"/>
              </a:rPr>
              <a:t>The other numbers are:</a:t>
            </a:r>
          </a:p>
          <a:p>
            <a:pPr marL="383540" indent="-383540">
              <a:buNone/>
            </a:pPr>
            <a:r>
              <a:rPr lang="en-GB" sz="2400">
                <a:latin typeface="Times"/>
                <a:ea typeface="+mn-lt"/>
                <a:cs typeface="+mn-lt"/>
              </a:rPr>
              <a:t>⦁    HP had shipped a record 43 million printers in2003, more than one per second. Accounting for about 30% of sales and 75% of operating profits in 2004. </a:t>
            </a:r>
            <a:endParaRPr lang="en-GB" sz="2400">
              <a:latin typeface="Times"/>
              <a:cs typeface="Times"/>
            </a:endParaRPr>
          </a:p>
          <a:p>
            <a:pPr marL="383540" indent="-383540">
              <a:buNone/>
            </a:pPr>
            <a:r>
              <a:rPr lang="en-GB" sz="2400">
                <a:latin typeface="Times"/>
                <a:ea typeface="+mn-lt"/>
                <a:cs typeface="+mn-lt"/>
              </a:rPr>
              <a:t>⦁    By April 2004 HP was the world’s largest PC seller. PC sales rose 20% in first quarter2004, beating Dell’s 11%. </a:t>
            </a:r>
            <a:endParaRPr lang="en-GB" sz="2400">
              <a:latin typeface="Times"/>
              <a:cs typeface="Times"/>
            </a:endParaRPr>
          </a:p>
          <a:p>
            <a:pPr marL="383540" indent="-383540">
              <a:buNone/>
            </a:pPr>
            <a:r>
              <a:rPr lang="en-GB" sz="2400">
                <a:latin typeface="Times"/>
                <a:ea typeface="+mn-lt"/>
                <a:cs typeface="+mn-lt"/>
              </a:rPr>
              <a:t>⦁    HP was number 2 behind IBM in the server market</a:t>
            </a:r>
            <a:endParaRPr lang="en-GB" sz="2400">
              <a:latin typeface="Times"/>
              <a:cs typeface="Times"/>
            </a:endParaRPr>
          </a:p>
          <a:p>
            <a:pPr marL="0" indent="0">
              <a:buNone/>
            </a:pPr>
            <a:endParaRPr lang="en-GB" dirty="0"/>
          </a:p>
        </p:txBody>
      </p:sp>
      <p:sp>
        <p:nvSpPr>
          <p:cNvPr id="12" name="Rectangle 11">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8934117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Rectangle 36">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3978AF1-79BC-48D6-A138-3D8A359FA47E}"/>
              </a:ext>
            </a:extLst>
          </p:cNvPr>
          <p:cNvSpPr>
            <a:spLocks noGrp="1"/>
          </p:cNvSpPr>
          <p:nvPr>
            <p:ph type="title"/>
          </p:nvPr>
        </p:nvSpPr>
        <p:spPr>
          <a:xfrm>
            <a:off x="165629" y="791570"/>
            <a:ext cx="4953366" cy="5262390"/>
          </a:xfrm>
        </p:spPr>
        <p:txBody>
          <a:bodyPr anchor="ctr">
            <a:normAutofit/>
          </a:bodyPr>
          <a:lstStyle/>
          <a:p>
            <a:pPr algn="r"/>
            <a:r>
              <a:rPr lang="en-GB" sz="4800" dirty="0">
                <a:solidFill>
                  <a:schemeClr val="bg2"/>
                </a:solidFill>
                <a:latin typeface="Times"/>
                <a:ea typeface="+mj-lt"/>
                <a:cs typeface="+mj-lt"/>
              </a:rPr>
              <a:t>A New HP Organizational strategy:</a:t>
            </a:r>
            <a:endParaRPr lang="en-US" sz="4800" dirty="0">
              <a:solidFill>
                <a:schemeClr val="bg2"/>
              </a:solidFill>
              <a:latin typeface="Times"/>
            </a:endParaRPr>
          </a:p>
        </p:txBody>
      </p:sp>
      <p:sp>
        <p:nvSpPr>
          <p:cNvPr id="35" name="Rectangle 38">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EDEDDEF9-7DB0-4049-BAD7-6A85EA5B3F36}"/>
              </a:ext>
            </a:extLst>
          </p:cNvPr>
          <p:cNvSpPr>
            <a:spLocks noGrp="1"/>
          </p:cNvSpPr>
          <p:nvPr>
            <p:ph idx="1"/>
          </p:nvPr>
        </p:nvSpPr>
        <p:spPr>
          <a:xfrm>
            <a:off x="6191097" y="2329947"/>
            <a:ext cx="4892308" cy="2803862"/>
          </a:xfrm>
        </p:spPr>
        <p:txBody>
          <a:bodyPr vert="horz" lIns="91440" tIns="45720" rIns="91440" bIns="45720" rtlCol="0" anchor="ctr">
            <a:noAutofit/>
          </a:bodyPr>
          <a:lstStyle/>
          <a:p>
            <a:pPr marL="383540" indent="-383540"/>
            <a:r>
              <a:rPr lang="en-GB" dirty="0">
                <a:latin typeface="Times"/>
                <a:ea typeface="+mn-lt"/>
                <a:cs typeface="+mn-lt"/>
              </a:rPr>
              <a:t>Michael Capellas was expected to lead the HP-Compaq merger strategy, but after six months of merger was approved, he left the HP for WorldCom in November. </a:t>
            </a:r>
          </a:p>
          <a:p>
            <a:pPr marL="383540" indent="-383540"/>
            <a:r>
              <a:rPr lang="en-GB" dirty="0">
                <a:latin typeface="Times"/>
                <a:ea typeface="+mn-lt"/>
                <a:cs typeface="+mn-lt"/>
              </a:rPr>
              <a:t>Capellas was not happy with his role within the company.</a:t>
            </a:r>
          </a:p>
          <a:p>
            <a:pPr marL="383540" indent="-383540"/>
            <a:r>
              <a:rPr lang="en-GB" dirty="0">
                <a:latin typeface="Times"/>
                <a:ea typeface="+mn-lt"/>
                <a:cs typeface="+mn-lt"/>
              </a:rPr>
              <a:t>Also there was an argument between Capellas and Fiorina as Capellas said long-term profits would come through replicating the Dell’s sales but Fiorina preferred using HP dealers as they got more than revenue and HP board adopted Fiorina’s approach in September 2002. </a:t>
            </a:r>
            <a:endParaRPr lang="en-GB">
              <a:latin typeface="Times"/>
              <a:cs typeface="Times"/>
            </a:endParaRPr>
          </a:p>
          <a:p>
            <a:pPr marL="383540" indent="-383540"/>
            <a:r>
              <a:rPr lang="en-GB" dirty="0">
                <a:latin typeface="Times"/>
                <a:ea typeface="+mn-lt"/>
                <a:cs typeface="+mn-lt"/>
              </a:rPr>
              <a:t>The new Organization strategy focused on three areas:</a:t>
            </a:r>
            <a:endParaRPr lang="en-GB">
              <a:latin typeface="Times"/>
              <a:cs typeface="Times"/>
            </a:endParaRPr>
          </a:p>
          <a:p>
            <a:pPr marL="383540" indent="-383540">
              <a:buNone/>
            </a:pPr>
            <a:r>
              <a:rPr lang="en-GB" dirty="0">
                <a:latin typeface="Times"/>
                <a:ea typeface="+mn-lt"/>
                <a:cs typeface="+mn-lt"/>
              </a:rPr>
              <a:t>⦁    Simplify HP for speed and effectiveness.</a:t>
            </a:r>
            <a:endParaRPr lang="en-GB">
              <a:latin typeface="Times"/>
              <a:cs typeface="Times"/>
            </a:endParaRPr>
          </a:p>
          <a:p>
            <a:pPr marL="383540" indent="-383540">
              <a:buNone/>
            </a:pPr>
            <a:r>
              <a:rPr lang="en-GB" dirty="0">
                <a:latin typeface="Times"/>
                <a:ea typeface="+mn-lt"/>
                <a:cs typeface="+mn-lt"/>
              </a:rPr>
              <a:t>⦁    Enhance customer focus</a:t>
            </a:r>
            <a:endParaRPr lang="en-GB">
              <a:latin typeface="Times"/>
              <a:cs typeface="Times"/>
            </a:endParaRPr>
          </a:p>
          <a:p>
            <a:pPr marL="383540" indent="-383540">
              <a:buNone/>
            </a:pPr>
            <a:r>
              <a:rPr lang="en-GB" dirty="0">
                <a:latin typeface="Times"/>
                <a:ea typeface="+mn-lt"/>
                <a:cs typeface="+mn-lt"/>
              </a:rPr>
              <a:t>⦁    Accelerate growth</a:t>
            </a:r>
            <a:endParaRPr lang="en-GB" dirty="0">
              <a:latin typeface="Times"/>
            </a:endParaRPr>
          </a:p>
          <a:p>
            <a:pPr marL="0" indent="0">
              <a:buNone/>
            </a:pPr>
            <a:endParaRPr lang="en-GB" sz="1800"/>
          </a:p>
          <a:p>
            <a:pPr marL="383540" indent="-383540"/>
            <a:endParaRPr lang="en-GB" sz="1800"/>
          </a:p>
        </p:txBody>
      </p:sp>
    </p:spTree>
    <p:extLst>
      <p:ext uri="{BB962C8B-B14F-4D97-AF65-F5344CB8AC3E}">
        <p14:creationId xmlns:p14="http://schemas.microsoft.com/office/powerpoint/2010/main" val="2635774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D488020-77E3-42CC-99F9-23E0F936C416}"/>
              </a:ext>
            </a:extLst>
          </p:cNvPr>
          <p:cNvSpPr>
            <a:spLocks noGrp="1"/>
          </p:cNvSpPr>
          <p:nvPr>
            <p:ph type="title"/>
          </p:nvPr>
        </p:nvSpPr>
        <p:spPr>
          <a:xfrm>
            <a:off x="956384" y="863457"/>
            <a:ext cx="4033216" cy="5262390"/>
          </a:xfrm>
        </p:spPr>
        <p:txBody>
          <a:bodyPr anchor="ctr">
            <a:normAutofit/>
          </a:bodyPr>
          <a:lstStyle/>
          <a:p>
            <a:pPr algn="r"/>
            <a:r>
              <a:rPr lang="en-GB" sz="4800" dirty="0">
                <a:solidFill>
                  <a:schemeClr val="bg2"/>
                </a:solidFill>
                <a:latin typeface="Times"/>
                <a:cs typeface="Times"/>
              </a:rPr>
              <a:t>A New HP </a:t>
            </a:r>
            <a:br>
              <a:rPr lang="en-GB" sz="4800" dirty="0">
                <a:solidFill>
                  <a:schemeClr val="bg2"/>
                </a:solidFill>
                <a:latin typeface="Times"/>
                <a:cs typeface="Times"/>
              </a:rPr>
            </a:br>
            <a:r>
              <a:rPr lang="en-GB" sz="4800" dirty="0">
                <a:solidFill>
                  <a:schemeClr val="bg2"/>
                </a:solidFill>
                <a:latin typeface="Times"/>
                <a:cs typeface="Times"/>
              </a:rPr>
              <a:t>Organizational strategy:</a:t>
            </a:r>
            <a:endParaRPr lang="en-US" sz="4800" dirty="0">
              <a:solidFill>
                <a:schemeClr val="bg2"/>
              </a:solidFill>
            </a:endParaRP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6C0E36C5-1642-4378-BDD0-6D79DB511552}"/>
              </a:ext>
            </a:extLst>
          </p:cNvPr>
          <p:cNvSpPr>
            <a:spLocks noGrp="1"/>
          </p:cNvSpPr>
          <p:nvPr>
            <p:ph idx="1"/>
          </p:nvPr>
        </p:nvSpPr>
        <p:spPr>
          <a:xfrm>
            <a:off x="5630380" y="158966"/>
            <a:ext cx="6215024" cy="6527597"/>
          </a:xfrm>
        </p:spPr>
        <p:txBody>
          <a:bodyPr vert="horz" lIns="91440" tIns="45720" rIns="91440" bIns="45720" rtlCol="0" anchor="ctr">
            <a:normAutofit fontScale="92500" lnSpcReduction="10000"/>
          </a:bodyPr>
          <a:lstStyle/>
          <a:p>
            <a:pPr marL="383540" indent="-383540"/>
            <a:r>
              <a:rPr lang="en-GB" dirty="0">
                <a:latin typeface="Times"/>
                <a:ea typeface="+mn-lt"/>
                <a:cs typeface="+mn-lt"/>
              </a:rPr>
              <a:t>During the integration, the favourite Dictum was “adopt and go”.  </a:t>
            </a:r>
            <a:endParaRPr lang="en-GB">
              <a:latin typeface="Times"/>
              <a:ea typeface="+mn-lt"/>
              <a:cs typeface="+mn-lt"/>
            </a:endParaRPr>
          </a:p>
          <a:p>
            <a:pPr marL="383540" indent="-383540"/>
            <a:r>
              <a:rPr lang="en-GB" dirty="0">
                <a:latin typeface="Times"/>
                <a:ea typeface="+mn-lt"/>
                <a:cs typeface="+mn-lt"/>
              </a:rPr>
              <a:t>The both companies leave things in favour of their merger company.</a:t>
            </a:r>
            <a:endParaRPr lang="en-GB">
              <a:latin typeface="Times"/>
              <a:ea typeface="+mn-lt"/>
              <a:cs typeface="+mn-lt"/>
            </a:endParaRPr>
          </a:p>
          <a:p>
            <a:pPr marL="383540" indent="-383540"/>
            <a:r>
              <a:rPr lang="en-GB" dirty="0">
                <a:latin typeface="Times"/>
                <a:cs typeface="Times"/>
              </a:rPr>
              <a:t>Examples: </a:t>
            </a:r>
            <a:r>
              <a:rPr lang="en-GB" dirty="0">
                <a:latin typeface="Times"/>
                <a:ea typeface="+mn-lt"/>
                <a:cs typeface="+mn-lt"/>
              </a:rPr>
              <a:t>HP’s handheld was discontinued, HP’s NetServe and corporate PC business, Compaq’s consumer PC business.</a:t>
            </a:r>
            <a:endParaRPr lang="en-GB">
              <a:latin typeface="Times"/>
              <a:ea typeface="+mn-lt"/>
              <a:cs typeface="+mn-lt"/>
            </a:endParaRPr>
          </a:p>
          <a:p>
            <a:pPr marL="383540" indent="-383540"/>
            <a:r>
              <a:rPr lang="en-GB" dirty="0">
                <a:latin typeface="Times"/>
                <a:ea typeface="+mn-lt"/>
                <a:cs typeface="+mn-lt"/>
              </a:rPr>
              <a:t>Their main focus was on cost cutting with an impressive 43.5bn by early 2004, through some measures such as:</a:t>
            </a:r>
            <a:endParaRPr lang="en-GB" dirty="0">
              <a:latin typeface="Times"/>
              <a:cs typeface="Times"/>
            </a:endParaRPr>
          </a:p>
          <a:p>
            <a:pPr marL="0" indent="0">
              <a:buNone/>
            </a:pPr>
            <a:endParaRPr lang="en-GB" dirty="0">
              <a:latin typeface="Times"/>
              <a:cs typeface="Times"/>
            </a:endParaRPr>
          </a:p>
          <a:p>
            <a:pPr marL="383540" indent="-383540">
              <a:buFont typeface="Arial" panose="020B0503020102020204" pitchFamily="34" charset="0"/>
              <a:buChar char="•"/>
            </a:pPr>
            <a:r>
              <a:rPr lang="en-GB" dirty="0">
                <a:latin typeface="Times"/>
                <a:ea typeface="+mn-lt"/>
                <a:cs typeface="+mn-lt"/>
              </a:rPr>
              <a:t>  Folding four compatible email system into one.</a:t>
            </a:r>
            <a:endParaRPr lang="en-GB" dirty="0">
              <a:latin typeface="Times"/>
              <a:cs typeface="Times"/>
            </a:endParaRPr>
          </a:p>
          <a:p>
            <a:pPr marL="383540" indent="-383540">
              <a:buNone/>
            </a:pPr>
            <a:r>
              <a:rPr lang="en-GB" dirty="0">
                <a:latin typeface="Times"/>
                <a:ea typeface="+mn-lt"/>
                <a:cs typeface="+mn-lt"/>
              </a:rPr>
              <a:t>⦁    Unifying local policies into single set of rules for all employees worldwide.</a:t>
            </a:r>
            <a:endParaRPr lang="en-GB">
              <a:latin typeface="Times"/>
              <a:cs typeface="Times"/>
            </a:endParaRPr>
          </a:p>
          <a:p>
            <a:pPr marL="383540" indent="-383540">
              <a:buNone/>
            </a:pPr>
            <a:r>
              <a:rPr lang="en-GB" dirty="0">
                <a:latin typeface="Times"/>
                <a:ea typeface="+mn-lt"/>
                <a:cs typeface="+mn-lt"/>
              </a:rPr>
              <a:t>⦁    Reduce post-merger manufacturing cost by 26%.</a:t>
            </a:r>
            <a:endParaRPr lang="en-GB">
              <a:latin typeface="Times"/>
              <a:cs typeface="Times"/>
            </a:endParaRPr>
          </a:p>
          <a:p>
            <a:pPr marL="383540" indent="-383540">
              <a:buNone/>
            </a:pPr>
            <a:r>
              <a:rPr lang="en-GB" dirty="0">
                <a:latin typeface="Times"/>
                <a:ea typeface="+mn-lt"/>
                <a:cs typeface="+mn-lt"/>
              </a:rPr>
              <a:t>⦁    Reducing number of supply chains, connect them through internet and could get real-time consumption data and automatic replenishment orders on-line.</a:t>
            </a:r>
            <a:endParaRPr lang="en-GB">
              <a:latin typeface="Times"/>
              <a:cs typeface="Times"/>
            </a:endParaRPr>
          </a:p>
          <a:p>
            <a:pPr marL="383540" indent="-383540">
              <a:buNone/>
            </a:pPr>
            <a:r>
              <a:rPr lang="en-GB" dirty="0">
                <a:latin typeface="Times"/>
                <a:ea typeface="+mn-lt"/>
                <a:cs typeface="+mn-lt"/>
              </a:rPr>
              <a:t>⦁    Improving bargaining power, reducing supply chain inventory from 48 to 40 days, receivables to 4 days.</a:t>
            </a:r>
            <a:endParaRPr lang="en-GB">
              <a:latin typeface="Times"/>
              <a:cs typeface="Times"/>
            </a:endParaRPr>
          </a:p>
          <a:p>
            <a:pPr marL="383540" indent="-383540">
              <a:buNone/>
            </a:pPr>
            <a:r>
              <a:rPr lang="en-GB" dirty="0">
                <a:latin typeface="Times"/>
                <a:ea typeface="+mn-lt"/>
                <a:cs typeface="+mn-lt"/>
              </a:rPr>
              <a:t>⦁    Eliminating 17000 jobs.</a:t>
            </a:r>
            <a:endParaRPr lang="en-GB" dirty="0">
              <a:latin typeface="Times"/>
            </a:endParaRPr>
          </a:p>
          <a:p>
            <a:pPr marL="0" indent="0">
              <a:buNone/>
            </a:pPr>
            <a:endParaRPr lang="en-GB" dirty="0"/>
          </a:p>
        </p:txBody>
      </p:sp>
    </p:spTree>
    <p:extLst>
      <p:ext uri="{BB962C8B-B14F-4D97-AF65-F5344CB8AC3E}">
        <p14:creationId xmlns:p14="http://schemas.microsoft.com/office/powerpoint/2010/main" val="604957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44E98F9-BF5D-4076-AD91-287D425406BD}"/>
              </a:ext>
            </a:extLst>
          </p:cNvPr>
          <p:cNvSpPr>
            <a:spLocks noGrp="1"/>
          </p:cNvSpPr>
          <p:nvPr>
            <p:ph type="title"/>
          </p:nvPr>
        </p:nvSpPr>
        <p:spPr>
          <a:xfrm>
            <a:off x="640081" y="791570"/>
            <a:ext cx="4018839" cy="5262390"/>
          </a:xfrm>
        </p:spPr>
        <p:txBody>
          <a:bodyPr anchor="ctr">
            <a:normAutofit/>
          </a:bodyPr>
          <a:lstStyle/>
          <a:p>
            <a:pPr algn="r"/>
            <a:r>
              <a:rPr lang="en-GB" sz="4800" dirty="0">
                <a:solidFill>
                  <a:schemeClr val="bg2"/>
                </a:solidFill>
                <a:latin typeface="Times"/>
                <a:cs typeface="Times"/>
              </a:rPr>
              <a:t>A New HP </a:t>
            </a:r>
            <a:br>
              <a:rPr lang="en-GB" sz="4800" dirty="0">
                <a:latin typeface="Times"/>
                <a:cs typeface="Times"/>
              </a:rPr>
            </a:br>
            <a:r>
              <a:rPr lang="en-GB" sz="4800" dirty="0">
                <a:solidFill>
                  <a:schemeClr val="bg2"/>
                </a:solidFill>
                <a:latin typeface="Times"/>
                <a:cs typeface="Times"/>
              </a:rPr>
              <a:t>Organizational strategy:</a:t>
            </a:r>
            <a:endParaRPr lang="en-GB" sz="4800" dirty="0">
              <a:solidFill>
                <a:schemeClr val="bg2"/>
              </a:solidFill>
              <a:ea typeface="+mj-lt"/>
              <a:cs typeface="+mj-lt"/>
            </a:endParaRPr>
          </a:p>
          <a:p>
            <a:pPr algn="r"/>
            <a:endParaRPr lang="en-GB" sz="3000">
              <a:solidFill>
                <a:schemeClr val="bg2"/>
              </a:solidFill>
            </a:endParaRP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3044597A-FDB2-47B3-A0CC-43AB751292D5}"/>
              </a:ext>
            </a:extLst>
          </p:cNvPr>
          <p:cNvSpPr>
            <a:spLocks noGrp="1"/>
          </p:cNvSpPr>
          <p:nvPr>
            <p:ph idx="1"/>
          </p:nvPr>
        </p:nvSpPr>
        <p:spPr>
          <a:xfrm>
            <a:off x="6047325" y="460891"/>
            <a:ext cx="5438647" cy="6053144"/>
          </a:xfrm>
        </p:spPr>
        <p:txBody>
          <a:bodyPr vert="horz" lIns="91440" tIns="45720" rIns="91440" bIns="45720" rtlCol="0" anchor="ctr">
            <a:noAutofit/>
          </a:bodyPr>
          <a:lstStyle/>
          <a:p>
            <a:pPr marL="383540" indent="-383540"/>
            <a:r>
              <a:rPr lang="en-GB" dirty="0">
                <a:latin typeface="Times"/>
                <a:ea typeface="+mn-lt"/>
                <a:cs typeface="+mn-lt"/>
              </a:rPr>
              <a:t>The two-part consumer and commercial strategy would enhance customer focus and growth.</a:t>
            </a:r>
          </a:p>
          <a:p>
            <a:pPr marL="383540" indent="-383540"/>
            <a:r>
              <a:rPr lang="en-GB" dirty="0">
                <a:latin typeface="Times"/>
                <a:ea typeface="+mn-lt"/>
                <a:cs typeface="+mn-lt"/>
              </a:rPr>
              <a:t>Offering wants from personal digital assistant to massive client servers. </a:t>
            </a:r>
          </a:p>
          <a:p>
            <a:pPr marL="383540" indent="-383540"/>
            <a:r>
              <a:rPr lang="en-GB" dirty="0">
                <a:latin typeface="Times"/>
                <a:ea typeface="+mn-lt"/>
                <a:cs typeface="+mn-lt"/>
              </a:rPr>
              <a:t>In August 2003, HP introduce over 150 new products.</a:t>
            </a:r>
          </a:p>
          <a:p>
            <a:pPr marL="383540" indent="-383540"/>
            <a:r>
              <a:rPr lang="en-GB" dirty="0">
                <a:latin typeface="Times"/>
                <a:cs typeface="Times"/>
              </a:rPr>
              <a:t>In 2004, the HP's deal with Apple astounded Microsoft.</a:t>
            </a:r>
          </a:p>
          <a:p>
            <a:pPr marL="383540" indent="-383540"/>
            <a:r>
              <a:rPr lang="en-GB" dirty="0">
                <a:latin typeface="Times"/>
                <a:ea typeface="+mn-lt"/>
                <a:cs typeface="+mn-lt"/>
              </a:rPr>
              <a:t>On Commercial side, Fiorina introduce HP’s Adaptive Enterprise strategy in 2003. </a:t>
            </a:r>
          </a:p>
          <a:p>
            <a:pPr marL="383540" indent="-383540"/>
            <a:r>
              <a:rPr lang="en-GB" dirty="0">
                <a:latin typeface="Times"/>
                <a:cs typeface="Times"/>
              </a:rPr>
              <a:t>The </a:t>
            </a:r>
            <a:r>
              <a:rPr lang="en-GB" dirty="0">
                <a:latin typeface="Times"/>
                <a:ea typeface="+mn-lt"/>
                <a:cs typeface="+mn-lt"/>
              </a:rPr>
              <a:t>initiative was designed to make clients’ IT infrastructure more adaptable. </a:t>
            </a:r>
          </a:p>
          <a:p>
            <a:pPr marL="383540" indent="-383540"/>
            <a:r>
              <a:rPr lang="en-GB" dirty="0">
                <a:latin typeface="Times"/>
                <a:ea typeface="+mn-lt"/>
                <a:cs typeface="+mn-lt"/>
              </a:rPr>
              <a:t>HP offered the both worlds as, IBM was too expensive and Dell had offered less expertise technology.  (“High-tech plus low cost equal to customers experience”)</a:t>
            </a:r>
            <a:endParaRPr lang="en-GB" dirty="0">
              <a:latin typeface="Times"/>
            </a:endParaRPr>
          </a:p>
          <a:p>
            <a:pPr marL="383540" indent="-383540"/>
            <a:endParaRPr lang="en-GB" dirty="0"/>
          </a:p>
        </p:txBody>
      </p:sp>
    </p:spTree>
    <p:extLst>
      <p:ext uri="{BB962C8B-B14F-4D97-AF65-F5344CB8AC3E}">
        <p14:creationId xmlns:p14="http://schemas.microsoft.com/office/powerpoint/2010/main" val="2312928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14902AA-4E7E-4D93-A756-AC2EF9AAF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0" name="Freeform 6">
            <a:extLst>
              <a:ext uri="{FF2B5EF4-FFF2-40B4-BE49-F238E27FC236}">
                <a16:creationId xmlns:a16="http://schemas.microsoft.com/office/drawing/2014/main" id="{AE0AE5A0-0098-4DC4-82DC-CCE4071B6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8299640"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2" name="Rectangle 11">
            <a:extLst>
              <a:ext uri="{FF2B5EF4-FFF2-40B4-BE49-F238E27FC236}">
                <a16:creationId xmlns:a16="http://schemas.microsoft.com/office/drawing/2014/main" id="{B6D28670-6E3D-4F4B-AD22-EFA33BF3C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0266" y="1010266"/>
            <a:ext cx="10171466" cy="4857133"/>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A8F352-22E5-43D5-A0F8-0C37469A86FF}"/>
              </a:ext>
            </a:extLst>
          </p:cNvPr>
          <p:cNvSpPr>
            <a:spLocks noGrp="1"/>
          </p:cNvSpPr>
          <p:nvPr>
            <p:ph type="title"/>
          </p:nvPr>
        </p:nvSpPr>
        <p:spPr>
          <a:xfrm>
            <a:off x="1063109" y="349349"/>
            <a:ext cx="9325970" cy="1160059"/>
          </a:xfrm>
        </p:spPr>
        <p:txBody>
          <a:bodyPr>
            <a:normAutofit/>
          </a:bodyPr>
          <a:lstStyle/>
          <a:p>
            <a:r>
              <a:rPr lang="en-GB" sz="4800" dirty="0">
                <a:latin typeface="Times"/>
                <a:ea typeface="+mj-lt"/>
                <a:cs typeface="+mj-lt"/>
              </a:rPr>
              <a:t>Selling the New HP:</a:t>
            </a:r>
            <a:endParaRPr lang="en-US" sz="4800" dirty="0">
              <a:latin typeface="Times"/>
            </a:endParaRPr>
          </a:p>
        </p:txBody>
      </p:sp>
      <p:sp>
        <p:nvSpPr>
          <p:cNvPr id="3" name="Content Placeholder 2">
            <a:extLst>
              <a:ext uri="{FF2B5EF4-FFF2-40B4-BE49-F238E27FC236}">
                <a16:creationId xmlns:a16="http://schemas.microsoft.com/office/drawing/2014/main" id="{7EAEE522-4AD9-4888-BACB-0218D7DA6807}"/>
              </a:ext>
            </a:extLst>
          </p:cNvPr>
          <p:cNvSpPr>
            <a:spLocks noGrp="1"/>
          </p:cNvSpPr>
          <p:nvPr>
            <p:ph idx="1"/>
          </p:nvPr>
        </p:nvSpPr>
        <p:spPr>
          <a:xfrm>
            <a:off x="1365034" y="1718994"/>
            <a:ext cx="9325970" cy="3795043"/>
          </a:xfrm>
        </p:spPr>
        <p:txBody>
          <a:bodyPr vert="horz" lIns="91440" tIns="45720" rIns="91440" bIns="45720" rtlCol="0" anchor="t">
            <a:noAutofit/>
          </a:bodyPr>
          <a:lstStyle/>
          <a:p>
            <a:pPr marL="383540" indent="-383540"/>
            <a:r>
              <a:rPr lang="en-GB" dirty="0">
                <a:latin typeface="Times"/>
                <a:ea typeface="+mn-lt"/>
                <a:cs typeface="+mn-lt"/>
              </a:rPr>
              <a:t>HP reorganized into four different business units and an R&amp;D lab.</a:t>
            </a:r>
            <a:endParaRPr lang="en-US">
              <a:latin typeface="Times"/>
              <a:cs typeface="Times"/>
            </a:endParaRPr>
          </a:p>
          <a:p>
            <a:pPr marL="383540" indent="-383540"/>
            <a:r>
              <a:rPr lang="en-GB" dirty="0">
                <a:latin typeface="Times"/>
                <a:ea typeface="+mn-lt"/>
                <a:cs typeface="+mn-lt"/>
              </a:rPr>
              <a:t>Each unit had well defined sales and development goals.</a:t>
            </a:r>
          </a:p>
          <a:p>
            <a:pPr marL="383540" indent="-383540"/>
            <a:r>
              <a:rPr lang="en-GB" dirty="0">
                <a:latin typeface="Times"/>
                <a:ea typeface="+mn-lt"/>
                <a:cs typeface="+mn-lt"/>
              </a:rPr>
              <a:t>In addition, during the reconstruction period after merger, the new HP successfully streamlined and integrated.</a:t>
            </a:r>
          </a:p>
          <a:p>
            <a:pPr marL="383540" indent="-383540"/>
            <a:r>
              <a:rPr lang="en-GB" dirty="0">
                <a:latin typeface="Times"/>
                <a:ea typeface="+mn-lt"/>
                <a:cs typeface="+mn-lt"/>
              </a:rPr>
              <a:t>Fiorina set a new sales pitch: What we did for ourselves we can do for you”.</a:t>
            </a:r>
            <a:endParaRPr lang="en-GB">
              <a:latin typeface="Times"/>
              <a:cs typeface="Times"/>
            </a:endParaRPr>
          </a:p>
          <a:p>
            <a:pPr marL="383540" indent="-383540"/>
            <a:r>
              <a:rPr lang="en-GB" dirty="0">
                <a:latin typeface="Times"/>
                <a:ea typeface="+mn-lt"/>
                <a:cs typeface="+mn-lt"/>
              </a:rPr>
              <a:t>HP also gain potential clients such as; General electric, the department of Homeland Security, and the Walt Disney Co. </a:t>
            </a:r>
            <a:endParaRPr lang="en-GB">
              <a:latin typeface="Times"/>
              <a:cs typeface="Times"/>
            </a:endParaRPr>
          </a:p>
          <a:p>
            <a:pPr marL="383540" indent="-383540"/>
            <a:r>
              <a:rPr lang="en-GB" dirty="0">
                <a:latin typeface="Times"/>
                <a:ea typeface="+mn-lt"/>
                <a:cs typeface="+mn-lt"/>
              </a:rPr>
              <a:t>In April 2003, HP sign a large contract outscoring $3bn with Procter &amp; Gamble.</a:t>
            </a:r>
          </a:p>
          <a:p>
            <a:pPr marL="383540" indent="-383540"/>
            <a:endParaRPr lang="en-GB" sz="1400"/>
          </a:p>
        </p:txBody>
      </p:sp>
    </p:spTree>
    <p:extLst>
      <p:ext uri="{BB962C8B-B14F-4D97-AF65-F5344CB8AC3E}">
        <p14:creationId xmlns:p14="http://schemas.microsoft.com/office/powerpoint/2010/main" val="422766211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TF00001241</Template>
  <TotalTime>1</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Crop</vt:lpstr>
      <vt:lpstr>PowerPoint Presentation</vt:lpstr>
      <vt:lpstr>Case Study:           The HP-Compaq Merger</vt:lpstr>
      <vt:lpstr>OVERVIEW:</vt:lpstr>
      <vt:lpstr>Reconstruction 2002-2004:</vt:lpstr>
      <vt:lpstr>Reconstruction 2002-2004: </vt:lpstr>
      <vt:lpstr>A New HP Organizational strategy:</vt:lpstr>
      <vt:lpstr>A New HP  Organizational strategy:</vt:lpstr>
      <vt:lpstr>A New HP  Organizational strategy: </vt:lpstr>
      <vt:lpstr>Selling the New HP:</vt:lpstr>
      <vt:lpstr>Selling the New HP: </vt:lpstr>
      <vt:lpstr>The battle or the war:</vt:lpstr>
      <vt:lpstr>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402</cp:revision>
  <dcterms:created xsi:type="dcterms:W3CDTF">2015-02-11T21:46:52Z</dcterms:created>
  <dcterms:modified xsi:type="dcterms:W3CDTF">2020-12-29T14:56:02Z</dcterms:modified>
</cp:coreProperties>
</file>