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70" r:id="rId2"/>
    <p:sldId id="257" r:id="rId3"/>
    <p:sldId id="259" r:id="rId4"/>
    <p:sldId id="260" r:id="rId5"/>
    <p:sldId id="261" r:id="rId6"/>
    <p:sldId id="262" r:id="rId7"/>
    <p:sldId id="263" r:id="rId8"/>
    <p:sldId id="271" r:id="rId9"/>
    <p:sldId id="264" r:id="rId10"/>
    <p:sldId id="268" r:id="rId11"/>
    <p:sldId id="265" r:id="rId12"/>
    <p:sldId id="272" r:id="rId13"/>
    <p:sldId id="266" r:id="rId14"/>
    <p:sldId id="27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5374" autoAdjust="0"/>
  </p:normalViewPr>
  <p:slideViewPr>
    <p:cSldViewPr snapToGrid="0">
      <p:cViewPr>
        <p:scale>
          <a:sx n="75" d="100"/>
          <a:sy n="75" d="100"/>
        </p:scale>
        <p:origin x="-53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6/23/2020</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623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8399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6/23/2020</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3374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6/23/2020</a:t>
            </a:fld>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3473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6/23/2020</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1138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4200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5071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9992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9989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6/23/2020</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53033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6/23/2020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975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6/23/2020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9116753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mc:AlternateContent xmlns:mc="http://schemas.openxmlformats.org/markup-compatibility/2006" xmlns:p14="http://schemas.microsoft.com/office/powerpoint/2010/main">
    <mc:Choice Requires="p14">
      <p:transition p14:dur="0"/>
    </mc:Choice>
    <mc:Fallback xmlns="">
      <p:transition/>
    </mc:Fallback>
  </mc:AlternateConten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74000"/>
                    </a14:imgEffect>
                    <a14:imgEffect>
                      <a14:brightnessContrast bright="-2000"/>
                    </a14:imgEffect>
                  </a14:imgLayer>
                </a14:imgProps>
              </a:ext>
              <a:ext uri="{28A0092B-C50C-407E-A947-70E740481C1C}">
                <a14:useLocalDpi xmlns:a14="http://schemas.microsoft.com/office/drawing/2010/main" val="0"/>
              </a:ext>
            </a:extLst>
          </a:blip>
          <a:stretch>
            <a:fillRect/>
          </a:stretch>
        </p:blipFill>
        <p:spPr>
          <a:xfrm>
            <a:off x="390144" y="1426464"/>
            <a:ext cx="11423904" cy="5145350"/>
          </a:xfrm>
          <a:ln/>
          <a:effectLst>
            <a:glow rad="228600">
              <a:schemeClr val="accent3">
                <a:satMod val="175000"/>
                <a:alpha val="40000"/>
              </a:schemeClr>
            </a:glow>
            <a:outerShdw blurRad="63500" sx="102000" sy="102000" algn="ctr" rotWithShape="0">
              <a:prstClr val="black">
                <a:alpha val="40000"/>
              </a:prstClr>
            </a:outerShdw>
          </a:effectLst>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4101909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43584"/>
            <a:ext cx="11029615" cy="5291328"/>
          </a:xfrm>
        </p:spPr>
        <p:txBody>
          <a:bodyPr>
            <a:normAutofit lnSpcReduction="10000"/>
          </a:bodyPr>
          <a:lstStyle/>
          <a:p>
            <a:pPr marL="0" indent="0">
              <a:buNone/>
            </a:pPr>
            <a:r>
              <a:rPr lang="en-US" sz="2200" b="1" u="sng" dirty="0"/>
              <a:t>2. Payment to Employees</a:t>
            </a:r>
            <a:r>
              <a:rPr lang="en-US" sz="2200" b="1" u="sng" dirty="0" smtClean="0"/>
              <a:t>:</a:t>
            </a:r>
          </a:p>
          <a:p>
            <a:pPr marL="0" indent="0">
              <a:buNone/>
            </a:pPr>
            <a:endParaRPr lang="en-US" sz="2200" b="1" u="sng" dirty="0"/>
          </a:p>
          <a:p>
            <a:pPr marL="0" indent="0">
              <a:buNone/>
            </a:pPr>
            <a:r>
              <a:rPr lang="en-US" sz="2200" dirty="0"/>
              <a:t>       Wage payable 			</a:t>
            </a:r>
            <a:r>
              <a:rPr lang="en-US" sz="2200" dirty="0" smtClean="0"/>
              <a:t>$</a:t>
            </a:r>
            <a:r>
              <a:rPr lang="en-US" sz="2200" dirty="0" smtClean="0"/>
              <a:t>627</a:t>
            </a:r>
            <a:endParaRPr lang="en-US" sz="2200" dirty="0"/>
          </a:p>
          <a:p>
            <a:pPr marL="0" indent="0">
              <a:buNone/>
            </a:pPr>
            <a:r>
              <a:rPr lang="en-US" sz="2200" dirty="0"/>
              <a:t>		</a:t>
            </a:r>
            <a:r>
              <a:rPr lang="en-US" sz="2200" dirty="0" smtClean="0"/>
              <a:t>    Cash </a:t>
            </a:r>
            <a:r>
              <a:rPr lang="en-US" sz="2200" dirty="0"/>
              <a:t>					</a:t>
            </a:r>
            <a:r>
              <a:rPr lang="en-US" sz="2200" dirty="0" smtClean="0"/>
              <a:t>          </a:t>
            </a:r>
            <a:r>
              <a:rPr lang="en-US" sz="2200" dirty="0" smtClean="0"/>
              <a:t>$</a:t>
            </a:r>
            <a:r>
              <a:rPr lang="en-US" sz="2200" dirty="0" smtClean="0"/>
              <a:t>627</a:t>
            </a:r>
            <a:endParaRPr lang="en-US" sz="2200" dirty="0" smtClean="0"/>
          </a:p>
          <a:p>
            <a:pPr marL="0" indent="0">
              <a:buNone/>
            </a:pPr>
            <a:r>
              <a:rPr lang="en-US" sz="2200" b="1" u="sng" dirty="0" smtClean="0"/>
              <a:t>3</a:t>
            </a:r>
            <a:r>
              <a:rPr lang="en-US" sz="2200" b="1" u="sng" dirty="0"/>
              <a:t>. Distribution of Payroll</a:t>
            </a:r>
            <a:r>
              <a:rPr lang="en-US" sz="2200" b="1" u="sng" dirty="0" smtClean="0"/>
              <a:t>:</a:t>
            </a:r>
          </a:p>
          <a:p>
            <a:pPr marL="0" indent="0">
              <a:buNone/>
            </a:pPr>
            <a:endParaRPr lang="en-US" sz="2200" b="1" u="sng" dirty="0"/>
          </a:p>
          <a:p>
            <a:pPr marL="0" indent="0">
              <a:buNone/>
            </a:pPr>
            <a:r>
              <a:rPr lang="en-US" sz="2200" dirty="0"/>
              <a:t>        Work in progress 		</a:t>
            </a:r>
            <a:r>
              <a:rPr lang="en-US" sz="2200" dirty="0" smtClean="0"/>
              <a:t>     </a:t>
            </a:r>
            <a:r>
              <a:rPr lang="en-US" sz="2200" dirty="0" smtClean="0"/>
              <a:t>$</a:t>
            </a:r>
            <a:r>
              <a:rPr lang="en-US" sz="2200" dirty="0" smtClean="0"/>
              <a:t>627</a:t>
            </a:r>
            <a:r>
              <a:rPr lang="en-US" sz="2200" dirty="0" smtClean="0"/>
              <a:t> </a:t>
            </a:r>
            <a:r>
              <a:rPr lang="en-US" sz="2200" dirty="0"/>
              <a:t>(Direct Labor)</a:t>
            </a:r>
          </a:p>
          <a:p>
            <a:pPr marL="0" indent="0">
              <a:buNone/>
            </a:pPr>
            <a:r>
              <a:rPr lang="en-US" sz="2200" dirty="0"/>
              <a:t>        FOH				</a:t>
            </a:r>
            <a:r>
              <a:rPr lang="en-US" sz="2200" dirty="0" smtClean="0"/>
              <a:t>                 $</a:t>
            </a:r>
            <a:r>
              <a:rPr lang="en-US" sz="2200" dirty="0" smtClean="0"/>
              <a:t>18</a:t>
            </a:r>
            <a:endParaRPr lang="en-US" sz="2200" dirty="0"/>
          </a:p>
          <a:p>
            <a:pPr marL="0" indent="0">
              <a:buNone/>
            </a:pPr>
            <a:r>
              <a:rPr lang="en-US" sz="2200" dirty="0"/>
              <a:t>        Administrative expense </a:t>
            </a:r>
            <a:r>
              <a:rPr lang="en-US" sz="2200" dirty="0" smtClean="0"/>
              <a:t>      $0</a:t>
            </a:r>
          </a:p>
          <a:p>
            <a:pPr marL="0" indent="0">
              <a:buNone/>
            </a:pPr>
            <a:r>
              <a:rPr lang="en-US" sz="2200" dirty="0" smtClean="0"/>
              <a:t>                    Payroll</a:t>
            </a:r>
            <a:r>
              <a:rPr lang="en-US" sz="2200" dirty="0"/>
              <a:t>					 </a:t>
            </a:r>
            <a:r>
              <a:rPr lang="en-US" sz="2200" dirty="0" smtClean="0"/>
              <a:t>   $</a:t>
            </a:r>
            <a:r>
              <a:rPr lang="en-US" sz="2200" dirty="0" smtClean="0"/>
              <a:t>627</a:t>
            </a:r>
            <a:endParaRPr lang="en-US" sz="2200" dirty="0"/>
          </a:p>
          <a:p>
            <a:pPr marL="0" indent="0">
              <a:buNone/>
            </a:pPr>
            <a:endParaRPr lang="en-US" sz="2200" dirty="0"/>
          </a:p>
          <a:p>
            <a:endParaRPr lang="en-US" dirty="0"/>
          </a:p>
        </p:txBody>
      </p:sp>
    </p:spTree>
    <p:extLst>
      <p:ext uri="{BB962C8B-B14F-4D97-AF65-F5344CB8AC3E}">
        <p14:creationId xmlns:p14="http://schemas.microsoft.com/office/powerpoint/2010/main" val="2199846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DA710-DE0B-46D0-8C6E-20205E6015E8}"/>
              </a:ext>
            </a:extLst>
          </p:cNvPr>
          <p:cNvSpPr>
            <a:spLocks noGrp="1"/>
          </p:cNvSpPr>
          <p:nvPr>
            <p:ph type="title"/>
          </p:nvPr>
        </p:nvSpPr>
        <p:spPr>
          <a:xfrm>
            <a:off x="581192" y="702156"/>
            <a:ext cx="11029616" cy="1032859"/>
          </a:xfrm>
        </p:spPr>
        <p:txBody>
          <a:bodyPr>
            <a:normAutofit/>
          </a:bodyPr>
          <a:lstStyle/>
          <a:p>
            <a:r>
              <a:rPr lang="en-US" sz="3600" b="1" dirty="0"/>
              <a:t>OVERTIME CONCEPTS:</a:t>
            </a:r>
          </a:p>
        </p:txBody>
      </p:sp>
      <p:sp>
        <p:nvSpPr>
          <p:cNvPr id="3" name="Content Placeholder 2">
            <a:extLst>
              <a:ext uri="{FF2B5EF4-FFF2-40B4-BE49-F238E27FC236}">
                <a16:creationId xmlns="" xmlns:a16="http://schemas.microsoft.com/office/drawing/2014/main" id="{30597618-08E4-4A31-9231-EA4E64D7723F}"/>
              </a:ext>
            </a:extLst>
          </p:cNvPr>
          <p:cNvSpPr>
            <a:spLocks noGrp="1"/>
          </p:cNvSpPr>
          <p:nvPr>
            <p:ph idx="1"/>
          </p:nvPr>
        </p:nvSpPr>
        <p:spPr>
          <a:xfrm>
            <a:off x="581192" y="1905000"/>
            <a:ext cx="11029615" cy="4763901"/>
          </a:xfrm>
        </p:spPr>
        <p:txBody>
          <a:bodyPr>
            <a:normAutofit/>
          </a:bodyPr>
          <a:lstStyle/>
          <a:p>
            <a:pPr marL="0" indent="0">
              <a:buNone/>
            </a:pPr>
            <a:r>
              <a:rPr lang="en-US" sz="2200" dirty="0"/>
              <a:t>S</a:t>
            </a:r>
            <a:r>
              <a:rPr lang="en-US" sz="2200" dirty="0" smtClean="0"/>
              <a:t>ome </a:t>
            </a:r>
            <a:r>
              <a:rPr lang="en-US" sz="2200" dirty="0"/>
              <a:t>labor works overtime so we must calculate the over time wage accordingly. </a:t>
            </a:r>
            <a:endParaRPr lang="en-US" sz="2200" dirty="0" smtClean="0"/>
          </a:p>
          <a:p>
            <a:pPr marL="0" indent="0">
              <a:buNone/>
            </a:pPr>
            <a:r>
              <a:rPr lang="en-US" sz="2200" dirty="0"/>
              <a:t>Two methods for overtime wage: </a:t>
            </a:r>
          </a:p>
          <a:p>
            <a:pPr marL="457200" indent="-457200">
              <a:buClr>
                <a:schemeClr val="tx1"/>
              </a:buClr>
              <a:buFont typeface="+mj-lt"/>
              <a:buAutoNum type="arabicPeriod"/>
            </a:pPr>
            <a:r>
              <a:rPr lang="en-US" sz="2200" dirty="0"/>
              <a:t>Time and half -------------- $15 plus $7.5 = $22.5</a:t>
            </a:r>
          </a:p>
          <a:p>
            <a:pPr marL="457200" indent="-457200">
              <a:buClr>
                <a:schemeClr val="tx1"/>
              </a:buClr>
              <a:buFont typeface="+mj-lt"/>
              <a:buAutoNum type="arabicPeriod"/>
            </a:pPr>
            <a:r>
              <a:rPr lang="en-US" sz="2200" dirty="0"/>
              <a:t>Time and Double ----------- $15 plus $15 = $30</a:t>
            </a:r>
          </a:p>
          <a:p>
            <a:pPr marL="0" indent="0">
              <a:buNone/>
            </a:pPr>
            <a:r>
              <a:rPr lang="en-US" sz="2200" dirty="0"/>
              <a:t>Two parts of overtime wage: </a:t>
            </a:r>
          </a:p>
          <a:p>
            <a:pPr marL="457200" indent="-457200">
              <a:buClr>
                <a:schemeClr val="tx1"/>
              </a:buClr>
              <a:buFont typeface="+mj-lt"/>
              <a:buAutoNum type="arabicPeriod"/>
            </a:pPr>
            <a:r>
              <a:rPr lang="en-US" sz="2200" dirty="0"/>
              <a:t>Overtime pay ----------- 4hours x $15</a:t>
            </a:r>
          </a:p>
          <a:p>
            <a:pPr marL="457200" indent="-457200">
              <a:buClr>
                <a:schemeClr val="tx1"/>
              </a:buClr>
              <a:buFont typeface="+mj-lt"/>
              <a:buAutoNum type="arabicPeriod"/>
            </a:pPr>
            <a:r>
              <a:rPr lang="en-US" sz="2200" dirty="0">
                <a:solidFill>
                  <a:schemeClr val="accent2">
                    <a:lumMod val="60000"/>
                    <a:lumOff val="40000"/>
                  </a:schemeClr>
                </a:solidFill>
              </a:rPr>
              <a:t> </a:t>
            </a:r>
            <a:r>
              <a:rPr lang="en-US" sz="2200" dirty="0"/>
              <a:t>Overtime Premium ------- 4hours x $7.5</a:t>
            </a:r>
          </a:p>
          <a:p>
            <a:pPr marL="0" indent="0">
              <a:buNone/>
            </a:pPr>
            <a:endParaRPr lang="en-US" sz="2200" dirty="0"/>
          </a:p>
          <a:p>
            <a:pPr marL="342900" indent="-342900">
              <a:buAutoNum type="arabicPeriod"/>
            </a:pPr>
            <a:endParaRPr lang="en-US" dirty="0"/>
          </a:p>
        </p:txBody>
      </p:sp>
    </p:spTree>
    <p:extLst>
      <p:ext uri="{BB962C8B-B14F-4D97-AF65-F5344CB8AC3E}">
        <p14:creationId xmlns:p14="http://schemas.microsoft.com/office/powerpoint/2010/main" val="2179113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08029"/>
          </a:xfrm>
        </p:spPr>
        <p:txBody>
          <a:bodyPr/>
          <a:lstStyle/>
          <a:p>
            <a:r>
              <a:rPr lang="en-US" b="1" dirty="0" smtClean="0"/>
              <a:t>EXAMPLE:</a:t>
            </a:r>
            <a:endParaRPr lang="en-US" b="1" dirty="0"/>
          </a:p>
        </p:txBody>
      </p:sp>
      <p:sp>
        <p:nvSpPr>
          <p:cNvPr id="3" name="Content Placeholder 2"/>
          <p:cNvSpPr>
            <a:spLocks noGrp="1"/>
          </p:cNvSpPr>
          <p:nvPr>
            <p:ph idx="1"/>
          </p:nvPr>
        </p:nvSpPr>
        <p:spPr>
          <a:xfrm>
            <a:off x="581192" y="1351128"/>
            <a:ext cx="11029615" cy="1637732"/>
          </a:xfrm>
        </p:spPr>
        <p:txBody>
          <a:bodyPr>
            <a:noAutofit/>
          </a:bodyPr>
          <a:lstStyle/>
          <a:p>
            <a:pPr marL="0" indent="0">
              <a:buNone/>
            </a:pPr>
            <a:endParaRPr lang="en-US" sz="2000" b="1" dirty="0"/>
          </a:p>
          <a:p>
            <a:pPr marL="0" indent="0">
              <a:buNone/>
            </a:pPr>
            <a:r>
              <a:rPr lang="en-US" sz="2000" dirty="0"/>
              <a:t>David manager of pharmaceutical  company is paid at the rate of $30 an hour for an 10 hours day , with time and a half overtime and double time for Saturday and Sunday. Regular employment is on the basis of 40 hours a week(5 days a week) . At the end of a week the labor time </a:t>
            </a:r>
            <a:r>
              <a:rPr lang="en-US" sz="2000" dirty="0" smtClean="0"/>
              <a:t>records as following:</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426543398"/>
              </p:ext>
            </p:extLst>
          </p:nvPr>
        </p:nvGraphicFramePr>
        <p:xfrm>
          <a:off x="1827284" y="3299093"/>
          <a:ext cx="8128000" cy="33375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lang="en-US" dirty="0" smtClean="0"/>
                        <a:t>DAYS</a:t>
                      </a:r>
                      <a:endParaRPr lang="en-US" dirty="0"/>
                    </a:p>
                  </a:txBody>
                  <a:tcPr/>
                </a:tc>
                <a:tc>
                  <a:txBody>
                    <a:bodyPr/>
                    <a:lstStyle/>
                    <a:p>
                      <a:pPr algn="ctr"/>
                      <a:r>
                        <a:rPr lang="en-US" dirty="0" smtClean="0"/>
                        <a:t>HOURS</a:t>
                      </a:r>
                      <a:endParaRPr lang="en-US" dirty="0"/>
                    </a:p>
                  </a:txBody>
                  <a:tcPr/>
                </a:tc>
                <a:tc>
                  <a:txBody>
                    <a:bodyPr/>
                    <a:lstStyle/>
                    <a:p>
                      <a:pPr algn="ctr"/>
                      <a:r>
                        <a:rPr lang="en-US" dirty="0" smtClean="0"/>
                        <a:t>HOUR</a:t>
                      </a:r>
                      <a:r>
                        <a:rPr lang="en-US" baseline="0" dirty="0" smtClean="0"/>
                        <a:t> RATE</a:t>
                      </a:r>
                      <a:endParaRPr lang="en-US" dirty="0"/>
                    </a:p>
                  </a:txBody>
                  <a:tcPr/>
                </a:tc>
                <a:tc>
                  <a:txBody>
                    <a:bodyPr/>
                    <a:lstStyle/>
                    <a:p>
                      <a:pPr algn="ctr"/>
                      <a:r>
                        <a:rPr lang="en-US" dirty="0" smtClean="0"/>
                        <a:t>TOTAL</a:t>
                      </a:r>
                      <a:endParaRPr lang="en-US" dirty="0"/>
                    </a:p>
                  </a:txBody>
                  <a:tcPr/>
                </a:tc>
              </a:tr>
              <a:tr h="370840">
                <a:tc>
                  <a:txBody>
                    <a:bodyPr/>
                    <a:lstStyle/>
                    <a:p>
                      <a:pPr algn="ctr"/>
                      <a:r>
                        <a:rPr lang="en-US" b="1" dirty="0" smtClean="0"/>
                        <a:t>Sunday</a:t>
                      </a:r>
                      <a:endParaRPr lang="en-US" b="1" dirty="0"/>
                    </a:p>
                  </a:txBody>
                  <a:tcPr/>
                </a:tc>
                <a:tc>
                  <a:txBody>
                    <a:bodyPr/>
                    <a:lstStyle/>
                    <a:p>
                      <a:pPr algn="ctr"/>
                      <a:r>
                        <a:rPr lang="en-US" dirty="0" smtClean="0"/>
                        <a:t>5</a:t>
                      </a:r>
                      <a:endParaRPr lang="en-US" dirty="0"/>
                    </a:p>
                  </a:txBody>
                  <a:tcPr/>
                </a:tc>
                <a:tc>
                  <a:txBody>
                    <a:bodyPr/>
                    <a:lstStyle/>
                    <a:p>
                      <a:pPr algn="ctr"/>
                      <a:r>
                        <a:rPr lang="en-US" dirty="0" smtClean="0"/>
                        <a:t>300</a:t>
                      </a:r>
                      <a:endParaRPr lang="en-US" dirty="0"/>
                    </a:p>
                  </a:txBody>
                  <a:tcPr/>
                </a:tc>
                <a:tc>
                  <a:txBody>
                    <a:bodyPr/>
                    <a:lstStyle/>
                    <a:p>
                      <a:pPr algn="ctr"/>
                      <a:r>
                        <a:rPr lang="en-US" dirty="0" smtClean="0"/>
                        <a:t>300</a:t>
                      </a:r>
                      <a:endParaRPr lang="en-US" dirty="0"/>
                    </a:p>
                  </a:txBody>
                  <a:tcPr/>
                </a:tc>
              </a:tr>
              <a:tr h="370840">
                <a:tc>
                  <a:txBody>
                    <a:bodyPr/>
                    <a:lstStyle/>
                    <a:p>
                      <a:pPr algn="ctr"/>
                      <a:r>
                        <a:rPr lang="en-US" b="1" dirty="0" smtClean="0"/>
                        <a:t>Monday</a:t>
                      </a:r>
                      <a:endParaRPr lang="en-US" b="1" dirty="0"/>
                    </a:p>
                  </a:txBody>
                  <a:tcPr/>
                </a:tc>
                <a:tc>
                  <a:txBody>
                    <a:bodyPr/>
                    <a:lstStyle/>
                    <a:p>
                      <a:pPr algn="ctr"/>
                      <a:r>
                        <a:rPr lang="en-US" dirty="0" smtClean="0"/>
                        <a:t>10</a:t>
                      </a:r>
                      <a:endParaRPr lang="en-US" dirty="0"/>
                    </a:p>
                  </a:txBody>
                  <a:tcPr/>
                </a:tc>
                <a:tc>
                  <a:txBody>
                    <a:bodyPr/>
                    <a:lstStyle/>
                    <a:p>
                      <a:pPr algn="ctr"/>
                      <a:r>
                        <a:rPr lang="en-US" dirty="0" smtClean="0"/>
                        <a:t>300</a:t>
                      </a:r>
                      <a:endParaRPr lang="en-US" dirty="0"/>
                    </a:p>
                  </a:txBody>
                  <a:tcPr/>
                </a:tc>
                <a:tc>
                  <a:txBody>
                    <a:bodyPr/>
                    <a:lstStyle/>
                    <a:p>
                      <a:pPr algn="ctr"/>
                      <a:r>
                        <a:rPr lang="en-US" dirty="0" smtClean="0"/>
                        <a:t>300</a:t>
                      </a:r>
                      <a:endParaRPr lang="en-US" dirty="0"/>
                    </a:p>
                  </a:txBody>
                  <a:tcPr/>
                </a:tc>
              </a:tr>
              <a:tr h="370840">
                <a:tc>
                  <a:txBody>
                    <a:bodyPr/>
                    <a:lstStyle/>
                    <a:p>
                      <a:pPr algn="ctr"/>
                      <a:r>
                        <a:rPr lang="en-US" b="1" dirty="0" smtClean="0"/>
                        <a:t>Tuesday</a:t>
                      </a:r>
                      <a:endParaRPr lang="en-US" b="1" dirty="0"/>
                    </a:p>
                  </a:txBody>
                  <a:tcPr/>
                </a:tc>
                <a:tc>
                  <a:txBody>
                    <a:bodyPr/>
                    <a:lstStyle/>
                    <a:p>
                      <a:pPr algn="ctr"/>
                      <a:r>
                        <a:rPr lang="en-US" dirty="0" smtClean="0"/>
                        <a:t>10</a:t>
                      </a:r>
                      <a:endParaRPr lang="en-US" dirty="0"/>
                    </a:p>
                  </a:txBody>
                  <a:tcPr/>
                </a:tc>
                <a:tc>
                  <a:txBody>
                    <a:bodyPr/>
                    <a:lstStyle/>
                    <a:p>
                      <a:pPr algn="ctr"/>
                      <a:r>
                        <a:rPr lang="en-US" dirty="0" smtClean="0"/>
                        <a:t>300</a:t>
                      </a:r>
                      <a:endParaRPr lang="en-US" dirty="0"/>
                    </a:p>
                  </a:txBody>
                  <a:tcPr/>
                </a:tc>
                <a:tc>
                  <a:txBody>
                    <a:bodyPr/>
                    <a:lstStyle/>
                    <a:p>
                      <a:pPr algn="ctr"/>
                      <a:r>
                        <a:rPr lang="en-US" dirty="0" smtClean="0"/>
                        <a:t>300</a:t>
                      </a:r>
                      <a:endParaRPr lang="en-US" dirty="0"/>
                    </a:p>
                  </a:txBody>
                  <a:tcPr/>
                </a:tc>
              </a:tr>
              <a:tr h="370840">
                <a:tc>
                  <a:txBody>
                    <a:bodyPr/>
                    <a:lstStyle/>
                    <a:p>
                      <a:pPr algn="ctr"/>
                      <a:r>
                        <a:rPr lang="en-US" b="1" dirty="0" smtClean="0"/>
                        <a:t>Wednesday</a:t>
                      </a:r>
                      <a:endParaRPr lang="en-US" b="1" dirty="0"/>
                    </a:p>
                  </a:txBody>
                  <a:tcPr/>
                </a:tc>
                <a:tc>
                  <a:txBody>
                    <a:bodyPr/>
                    <a:lstStyle/>
                    <a:p>
                      <a:pPr algn="ctr"/>
                      <a:r>
                        <a:rPr lang="en-US" dirty="0" smtClean="0"/>
                        <a:t>10</a:t>
                      </a:r>
                      <a:endParaRPr lang="en-US" dirty="0"/>
                    </a:p>
                  </a:txBody>
                  <a:tcPr/>
                </a:tc>
                <a:tc>
                  <a:txBody>
                    <a:bodyPr/>
                    <a:lstStyle/>
                    <a:p>
                      <a:pPr algn="ctr"/>
                      <a:r>
                        <a:rPr lang="en-US" dirty="0" smtClean="0"/>
                        <a:t>300</a:t>
                      </a:r>
                      <a:endParaRPr lang="en-US" dirty="0"/>
                    </a:p>
                  </a:txBody>
                  <a:tcPr/>
                </a:tc>
                <a:tc>
                  <a:txBody>
                    <a:bodyPr/>
                    <a:lstStyle/>
                    <a:p>
                      <a:pPr algn="ctr"/>
                      <a:r>
                        <a:rPr lang="en-US" dirty="0" smtClean="0"/>
                        <a:t>300</a:t>
                      </a:r>
                      <a:endParaRPr lang="en-US" dirty="0"/>
                    </a:p>
                  </a:txBody>
                  <a:tcPr/>
                </a:tc>
              </a:tr>
              <a:tr h="370840">
                <a:tc>
                  <a:txBody>
                    <a:bodyPr/>
                    <a:lstStyle/>
                    <a:p>
                      <a:pPr algn="ctr"/>
                      <a:r>
                        <a:rPr lang="en-US" b="1" dirty="0" smtClean="0"/>
                        <a:t>Thursday</a:t>
                      </a:r>
                      <a:endParaRPr lang="en-US" b="1" dirty="0"/>
                    </a:p>
                  </a:txBody>
                  <a:tcPr/>
                </a:tc>
                <a:tc>
                  <a:txBody>
                    <a:bodyPr/>
                    <a:lstStyle/>
                    <a:p>
                      <a:pPr algn="ctr"/>
                      <a:r>
                        <a:rPr lang="en-US" dirty="0" smtClean="0"/>
                        <a:t>14.5</a:t>
                      </a:r>
                      <a:endParaRPr lang="en-US" dirty="0"/>
                    </a:p>
                  </a:txBody>
                  <a:tcPr/>
                </a:tc>
                <a:tc>
                  <a:txBody>
                    <a:bodyPr/>
                    <a:lstStyle/>
                    <a:p>
                      <a:pPr algn="ctr"/>
                      <a:r>
                        <a:rPr lang="en-US" dirty="0" smtClean="0"/>
                        <a:t>502.5</a:t>
                      </a:r>
                      <a:endParaRPr lang="en-US" dirty="0"/>
                    </a:p>
                  </a:txBody>
                  <a:tcPr/>
                </a:tc>
                <a:tc>
                  <a:txBody>
                    <a:bodyPr/>
                    <a:lstStyle/>
                    <a:p>
                      <a:pPr algn="ctr"/>
                      <a:r>
                        <a:rPr lang="en-US" dirty="0" smtClean="0"/>
                        <a:t>502.5</a:t>
                      </a:r>
                      <a:endParaRPr lang="en-US" dirty="0"/>
                    </a:p>
                  </a:txBody>
                  <a:tcPr/>
                </a:tc>
              </a:tr>
              <a:tr h="370840">
                <a:tc>
                  <a:txBody>
                    <a:bodyPr/>
                    <a:lstStyle/>
                    <a:p>
                      <a:pPr algn="ctr"/>
                      <a:r>
                        <a:rPr lang="en-US" b="1" dirty="0" smtClean="0"/>
                        <a:t>Friday</a:t>
                      </a:r>
                      <a:endParaRPr lang="en-US" b="1" dirty="0"/>
                    </a:p>
                  </a:txBody>
                  <a:tcPr/>
                </a:tc>
                <a:tc>
                  <a:txBody>
                    <a:bodyPr/>
                    <a:lstStyle/>
                    <a:p>
                      <a:pPr algn="ctr"/>
                      <a:r>
                        <a:rPr lang="en-US" dirty="0" smtClean="0"/>
                        <a:t>13</a:t>
                      </a:r>
                      <a:endParaRPr lang="en-US" dirty="0"/>
                    </a:p>
                  </a:txBody>
                  <a:tcPr/>
                </a:tc>
                <a:tc>
                  <a:txBody>
                    <a:bodyPr/>
                    <a:lstStyle/>
                    <a:p>
                      <a:pPr algn="ctr"/>
                      <a:r>
                        <a:rPr lang="en-US" dirty="0" smtClean="0"/>
                        <a:t>435</a:t>
                      </a:r>
                      <a:endParaRPr lang="en-US" dirty="0"/>
                    </a:p>
                  </a:txBody>
                  <a:tcPr/>
                </a:tc>
                <a:tc>
                  <a:txBody>
                    <a:bodyPr/>
                    <a:lstStyle/>
                    <a:p>
                      <a:pPr algn="ctr"/>
                      <a:r>
                        <a:rPr lang="en-US" dirty="0" smtClean="0"/>
                        <a:t>435</a:t>
                      </a:r>
                      <a:endParaRPr lang="en-US" dirty="0"/>
                    </a:p>
                  </a:txBody>
                  <a:tcPr/>
                </a:tc>
              </a:tr>
              <a:tr h="370840">
                <a:tc>
                  <a:txBody>
                    <a:bodyPr/>
                    <a:lstStyle/>
                    <a:p>
                      <a:pPr algn="ctr"/>
                      <a:r>
                        <a:rPr lang="en-US" b="1" dirty="0" smtClean="0"/>
                        <a:t>Saturday</a:t>
                      </a:r>
                      <a:endParaRPr lang="en-US" b="1" dirty="0"/>
                    </a:p>
                  </a:txBody>
                  <a:tcPr/>
                </a:tc>
                <a:tc>
                  <a:txBody>
                    <a:bodyPr/>
                    <a:lstStyle/>
                    <a:p>
                      <a:pPr algn="ctr"/>
                      <a:r>
                        <a:rPr lang="en-US" dirty="0" smtClean="0"/>
                        <a:t>7</a:t>
                      </a:r>
                      <a:endParaRPr lang="en-US" dirty="0"/>
                    </a:p>
                  </a:txBody>
                  <a:tcPr/>
                </a:tc>
                <a:tc>
                  <a:txBody>
                    <a:bodyPr/>
                    <a:lstStyle/>
                    <a:p>
                      <a:pPr algn="ctr"/>
                      <a:r>
                        <a:rPr lang="en-US" dirty="0" smtClean="0"/>
                        <a:t>420</a:t>
                      </a:r>
                      <a:endParaRPr lang="en-US" dirty="0"/>
                    </a:p>
                  </a:txBody>
                  <a:tcPr/>
                </a:tc>
                <a:tc>
                  <a:txBody>
                    <a:bodyPr/>
                    <a:lstStyle/>
                    <a:p>
                      <a:pPr algn="ctr"/>
                      <a:r>
                        <a:rPr lang="en-US" dirty="0" smtClean="0"/>
                        <a:t>420</a:t>
                      </a:r>
                      <a:endParaRPr lang="en-US" dirty="0"/>
                    </a:p>
                  </a:txBody>
                  <a:tcPr/>
                </a:tc>
              </a:tr>
              <a:tr h="370840">
                <a:tc>
                  <a:txBody>
                    <a:bodyPr/>
                    <a:lstStyle/>
                    <a:p>
                      <a:endParaRPr lang="en-US"/>
                    </a:p>
                  </a:txBody>
                  <a:tcPr/>
                </a:tc>
                <a:tc>
                  <a:txBody>
                    <a:bodyPr/>
                    <a:lstStyle/>
                    <a:p>
                      <a:pPr algn="ctr"/>
                      <a:endParaRPr lang="en-US"/>
                    </a:p>
                  </a:txBody>
                  <a:tcPr/>
                </a:tc>
                <a:tc>
                  <a:txBody>
                    <a:bodyPr/>
                    <a:lstStyle/>
                    <a:p>
                      <a:pPr algn="ctr"/>
                      <a:endParaRPr lang="en-US"/>
                    </a:p>
                  </a:txBody>
                  <a:tcPr/>
                </a:tc>
                <a:tc>
                  <a:txBody>
                    <a:bodyPr/>
                    <a:lstStyle/>
                    <a:p>
                      <a:pPr algn="ctr"/>
                      <a:r>
                        <a:rPr lang="en-US" b="1" dirty="0" smtClean="0"/>
                        <a:t>=2557.5</a:t>
                      </a:r>
                      <a:endParaRPr lang="en-US" b="1" dirty="0"/>
                    </a:p>
                  </a:txBody>
                  <a:tcPr/>
                </a:tc>
              </a:tr>
            </a:tbl>
          </a:graphicData>
        </a:graphic>
      </p:graphicFrame>
    </p:spTree>
    <p:extLst>
      <p:ext uri="{BB962C8B-B14F-4D97-AF65-F5344CB8AC3E}">
        <p14:creationId xmlns:p14="http://schemas.microsoft.com/office/powerpoint/2010/main" val="126584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2464981-42FD-47CA-A2DB-45598761122A}"/>
              </a:ext>
            </a:extLst>
          </p:cNvPr>
          <p:cNvSpPr>
            <a:spLocks noGrp="1"/>
          </p:cNvSpPr>
          <p:nvPr>
            <p:ph idx="1"/>
          </p:nvPr>
        </p:nvSpPr>
        <p:spPr>
          <a:xfrm>
            <a:off x="604720" y="945743"/>
            <a:ext cx="11029615" cy="5518557"/>
          </a:xfrm>
        </p:spPr>
        <p:txBody>
          <a:bodyPr>
            <a:noAutofit/>
          </a:bodyPr>
          <a:lstStyle/>
          <a:p>
            <a:pPr marL="0" indent="0">
              <a:buNone/>
            </a:pPr>
            <a:endParaRPr lang="en-US" sz="2000" dirty="0" smtClean="0"/>
          </a:p>
          <a:p>
            <a:pPr marL="0" indent="0">
              <a:buNone/>
            </a:pPr>
            <a:r>
              <a:rPr lang="en-US" sz="2000" b="1" u="sng" dirty="0" smtClean="0"/>
              <a:t>Sunday: </a:t>
            </a:r>
            <a:r>
              <a:rPr lang="en-US" sz="2000" dirty="0" smtClean="0"/>
              <a:t>(Over time hours=5)</a:t>
            </a:r>
          </a:p>
          <a:p>
            <a:pPr marL="0" indent="0">
              <a:buNone/>
            </a:pPr>
            <a:r>
              <a:rPr lang="en-US" sz="2000" dirty="0" smtClean="0"/>
              <a:t>Over time pay: 5*30=$150</a:t>
            </a:r>
          </a:p>
          <a:p>
            <a:pPr marL="0" indent="0">
              <a:buNone/>
            </a:pPr>
            <a:r>
              <a:rPr lang="en-US" sz="2000" dirty="0" smtClean="0"/>
              <a:t>Over time premium: </a:t>
            </a:r>
            <a:r>
              <a:rPr lang="en-US" sz="2000" dirty="0"/>
              <a:t>5*30</a:t>
            </a:r>
            <a:r>
              <a:rPr lang="en-US" sz="2000" dirty="0" smtClean="0"/>
              <a:t>=$150</a:t>
            </a:r>
            <a:endParaRPr lang="en-US" sz="2000" dirty="0"/>
          </a:p>
          <a:p>
            <a:pPr marL="0" indent="0">
              <a:buNone/>
            </a:pPr>
            <a:r>
              <a:rPr lang="en-US" sz="2000" b="1" u="sng" dirty="0" smtClean="0"/>
              <a:t>Saturday: </a:t>
            </a:r>
            <a:r>
              <a:rPr lang="en-US" sz="2000" dirty="0" smtClean="0"/>
              <a:t>(Over Time Hours=7)</a:t>
            </a:r>
          </a:p>
          <a:p>
            <a:pPr marL="0" indent="0">
              <a:buNone/>
            </a:pPr>
            <a:r>
              <a:rPr lang="en-US" sz="2000" dirty="0"/>
              <a:t>Over time pay: </a:t>
            </a:r>
            <a:r>
              <a:rPr lang="en-US" sz="2000" dirty="0" smtClean="0"/>
              <a:t>7*30=$210</a:t>
            </a:r>
            <a:endParaRPr lang="en-US" sz="2000" dirty="0"/>
          </a:p>
          <a:p>
            <a:pPr marL="0" indent="0">
              <a:buNone/>
            </a:pPr>
            <a:r>
              <a:rPr lang="en-US" sz="2000" dirty="0"/>
              <a:t>Over time premium: </a:t>
            </a:r>
            <a:r>
              <a:rPr lang="en-US" sz="2000" dirty="0" smtClean="0"/>
              <a:t>7*30=$210</a:t>
            </a:r>
            <a:endParaRPr lang="en-US" sz="2000" dirty="0"/>
          </a:p>
          <a:p>
            <a:pPr marL="0" indent="0">
              <a:buNone/>
            </a:pPr>
            <a:r>
              <a:rPr lang="en-US" sz="2000" b="1" u="sng" dirty="0" smtClean="0"/>
              <a:t>Thursday: </a:t>
            </a:r>
            <a:r>
              <a:rPr lang="en-US" sz="2000" dirty="0" smtClean="0"/>
              <a:t>(Over time hours=4.5)</a:t>
            </a:r>
          </a:p>
          <a:p>
            <a:pPr marL="0" indent="0">
              <a:buNone/>
            </a:pPr>
            <a:r>
              <a:rPr lang="en-US" sz="2000" dirty="0" smtClean="0"/>
              <a:t>Regular pay; 10*30=$300</a:t>
            </a:r>
          </a:p>
          <a:p>
            <a:pPr marL="0" indent="0">
              <a:buNone/>
            </a:pPr>
            <a:r>
              <a:rPr lang="en-US" sz="2000" dirty="0" smtClean="0"/>
              <a:t>Over </a:t>
            </a:r>
            <a:r>
              <a:rPr lang="en-US" sz="2000" dirty="0"/>
              <a:t>time pay: </a:t>
            </a:r>
            <a:r>
              <a:rPr lang="en-US" sz="2000" dirty="0" smtClean="0"/>
              <a:t>4.5*30=$135</a:t>
            </a:r>
            <a:endParaRPr lang="en-US" sz="2000" dirty="0"/>
          </a:p>
          <a:p>
            <a:pPr marL="0" indent="0">
              <a:buNone/>
            </a:pPr>
            <a:r>
              <a:rPr lang="en-US" sz="2000" dirty="0"/>
              <a:t>Over time premium: </a:t>
            </a:r>
            <a:r>
              <a:rPr lang="en-US" sz="2000" dirty="0" smtClean="0"/>
              <a:t>4.5*15=$ 67.5</a:t>
            </a:r>
            <a:endParaRPr lang="en-US" sz="2000" dirty="0"/>
          </a:p>
        </p:txBody>
      </p:sp>
    </p:spTree>
    <p:extLst>
      <p:ext uri="{BB962C8B-B14F-4D97-AF65-F5344CB8AC3E}">
        <p14:creationId xmlns:p14="http://schemas.microsoft.com/office/powerpoint/2010/main" val="1090026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498600"/>
            <a:ext cx="11029615" cy="4476750"/>
          </a:xfrm>
        </p:spPr>
        <p:txBody>
          <a:bodyPr>
            <a:normAutofit fontScale="85000" lnSpcReduction="20000"/>
          </a:bodyPr>
          <a:lstStyle/>
          <a:p>
            <a:pPr marL="0" indent="0">
              <a:buNone/>
            </a:pPr>
            <a:r>
              <a:rPr lang="en-US" sz="2600" b="1" u="sng" dirty="0" smtClean="0"/>
              <a:t>Friday: </a:t>
            </a:r>
            <a:r>
              <a:rPr lang="en-US" sz="2600" dirty="0" smtClean="0"/>
              <a:t>(Over time hour=3)</a:t>
            </a:r>
          </a:p>
          <a:p>
            <a:pPr marL="0" indent="0">
              <a:buNone/>
            </a:pPr>
            <a:r>
              <a:rPr lang="en-US" sz="2600" dirty="0"/>
              <a:t>Regular pay; 10*30=$300</a:t>
            </a:r>
          </a:p>
          <a:p>
            <a:pPr marL="0" indent="0">
              <a:buNone/>
            </a:pPr>
            <a:r>
              <a:rPr lang="en-US" sz="2600" dirty="0"/>
              <a:t>Over time pay: 3</a:t>
            </a:r>
            <a:r>
              <a:rPr lang="en-US" sz="2600" dirty="0" smtClean="0"/>
              <a:t>*30=$90</a:t>
            </a:r>
            <a:endParaRPr lang="en-US" sz="2600" dirty="0"/>
          </a:p>
          <a:p>
            <a:pPr marL="0" indent="0">
              <a:buNone/>
            </a:pPr>
            <a:r>
              <a:rPr lang="en-US" sz="2600" dirty="0"/>
              <a:t>Over time </a:t>
            </a:r>
            <a:r>
              <a:rPr lang="en-US" sz="2600" dirty="0" smtClean="0"/>
              <a:t>premium: 3*15</a:t>
            </a:r>
            <a:r>
              <a:rPr lang="en-US" sz="2600" dirty="0"/>
              <a:t>=$ </a:t>
            </a:r>
            <a:r>
              <a:rPr lang="en-US" sz="2600" dirty="0" smtClean="0"/>
              <a:t>45</a:t>
            </a:r>
            <a:endParaRPr lang="en-US" sz="2600" dirty="0"/>
          </a:p>
          <a:p>
            <a:pPr marL="0" indent="0">
              <a:buNone/>
            </a:pPr>
            <a:endParaRPr lang="en-US" sz="2600" dirty="0" smtClean="0"/>
          </a:p>
          <a:p>
            <a:pPr marL="0" indent="0">
              <a:buNone/>
            </a:pPr>
            <a:r>
              <a:rPr lang="en-US" sz="2600" b="1" u="sng" dirty="0" smtClean="0"/>
              <a:t>RECORDING</a:t>
            </a:r>
            <a:r>
              <a:rPr lang="en-US" sz="2600" b="1" u="sng" dirty="0"/>
              <a:t>: </a:t>
            </a:r>
          </a:p>
          <a:p>
            <a:pPr marL="0" indent="0">
              <a:buNone/>
            </a:pPr>
            <a:r>
              <a:rPr lang="en-US" sz="2600" dirty="0"/>
              <a:t>Work in progress	      </a:t>
            </a:r>
            <a:r>
              <a:rPr lang="en-US" sz="2600" dirty="0" smtClean="0"/>
              <a:t>$2085</a:t>
            </a:r>
            <a:endParaRPr lang="en-US" sz="2600" dirty="0"/>
          </a:p>
          <a:p>
            <a:pPr marL="0" indent="0">
              <a:buNone/>
            </a:pPr>
            <a:r>
              <a:rPr lang="en-US" sz="2600" dirty="0"/>
              <a:t>FOH					</a:t>
            </a:r>
            <a:r>
              <a:rPr lang="en-US" sz="2600" dirty="0" smtClean="0"/>
              <a:t>$472.5</a:t>
            </a:r>
            <a:endParaRPr lang="en-US" sz="2600" dirty="0"/>
          </a:p>
          <a:p>
            <a:pPr marL="0" indent="0">
              <a:buNone/>
            </a:pPr>
            <a:r>
              <a:rPr lang="en-US" sz="2600" dirty="0"/>
              <a:t>		Payroll				   $</a:t>
            </a:r>
            <a:r>
              <a:rPr lang="en-US" sz="2600" dirty="0" smtClean="0"/>
              <a:t>2557.5</a:t>
            </a:r>
            <a:endParaRPr lang="en-US" sz="2600" dirty="0"/>
          </a:p>
          <a:p>
            <a:endParaRPr lang="en-US" dirty="0"/>
          </a:p>
        </p:txBody>
      </p:sp>
    </p:spTree>
    <p:extLst>
      <p:ext uri="{BB962C8B-B14F-4D97-AF65-F5344CB8AC3E}">
        <p14:creationId xmlns:p14="http://schemas.microsoft.com/office/powerpoint/2010/main" val="1133109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912" y="1097280"/>
            <a:ext cx="7985760" cy="5145023"/>
          </a:xfrm>
          <a:prstGeom prst="rect">
            <a:avLst/>
          </a:prstGeom>
          <a:ln w="228600" cap="sq" cmpd="thickThin">
            <a:solidFill>
              <a:schemeClr val="tx1">
                <a:lumMod val="65000"/>
                <a:lumOff val="35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5824783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C259F8-A33A-49AC-AC60-AE23FA617632}"/>
              </a:ext>
            </a:extLst>
          </p:cNvPr>
          <p:cNvSpPr>
            <a:spLocks noGrp="1"/>
          </p:cNvSpPr>
          <p:nvPr>
            <p:ph type="title"/>
          </p:nvPr>
        </p:nvSpPr>
        <p:spPr>
          <a:xfrm>
            <a:off x="593384" y="1999488"/>
            <a:ext cx="11029616" cy="1450848"/>
          </a:xfrm>
        </p:spPr>
        <p:txBody>
          <a:bodyPr>
            <a:normAutofit fontScale="90000"/>
          </a:bodyPr>
          <a:lstStyle/>
          <a:p>
            <a:pPr algn="ctr"/>
            <a:r>
              <a:rPr lang="en-US" sz="6600" dirty="0"/>
              <a:t/>
            </a:r>
            <a:br>
              <a:rPr lang="en-US" sz="6600" dirty="0"/>
            </a:br>
            <a:r>
              <a:rPr lang="en-US" sz="6600" dirty="0"/>
              <a:t/>
            </a:r>
            <a:br>
              <a:rPr lang="en-US" sz="6600" dirty="0"/>
            </a:br>
            <a:r>
              <a:rPr lang="en-US" sz="5300" b="1" dirty="0"/>
              <a:t>TOPIC: Wage PLAN</a:t>
            </a:r>
            <a:br>
              <a:rPr lang="en-US" sz="5300" b="1" dirty="0"/>
            </a:br>
            <a:r>
              <a:rPr lang="en-US" sz="5300" b="1" dirty="0"/>
              <a:t/>
            </a:r>
            <a:br>
              <a:rPr lang="en-US" sz="5300" b="1" dirty="0"/>
            </a:br>
            <a:endParaRPr lang="en-US" sz="5300" b="1" dirty="0"/>
          </a:p>
        </p:txBody>
      </p:sp>
      <p:sp>
        <p:nvSpPr>
          <p:cNvPr id="4" name="Content Placeholder 3"/>
          <p:cNvSpPr>
            <a:spLocks noGrp="1"/>
          </p:cNvSpPr>
          <p:nvPr>
            <p:ph idx="1"/>
          </p:nvPr>
        </p:nvSpPr>
        <p:spPr/>
        <p:txBody>
          <a:bodyPr/>
          <a:lstStyle/>
          <a:p>
            <a:r>
              <a:rPr lang="en-US" sz="4000" u="sng" dirty="0"/>
              <a:t>Group members:</a:t>
            </a:r>
            <a:r>
              <a:rPr lang="en-US" sz="4000" dirty="0"/>
              <a:t/>
            </a:r>
            <a:br>
              <a:rPr lang="en-US" sz="4000" dirty="0"/>
            </a:br>
            <a:r>
              <a:rPr lang="en-US" sz="2800" dirty="0"/>
              <a:t/>
            </a:r>
            <a:br>
              <a:rPr lang="en-US" sz="2800" dirty="0"/>
            </a:br>
            <a:r>
              <a:rPr lang="en-US" sz="2400" dirty="0" smtClean="0"/>
              <a:t>NEHA MALIK </a:t>
            </a:r>
            <a:r>
              <a:rPr lang="en-US" sz="2400" dirty="0"/>
              <a:t>			</a:t>
            </a:r>
            <a:r>
              <a:rPr lang="en-US" sz="2400" dirty="0" smtClean="0"/>
              <a:t>         190029</a:t>
            </a:r>
            <a:r>
              <a:rPr lang="en-US" sz="2400" dirty="0"/>
              <a:t/>
            </a:r>
            <a:br>
              <a:rPr lang="en-US" sz="2400" dirty="0"/>
            </a:br>
            <a:r>
              <a:rPr lang="en-US" sz="2400" dirty="0"/>
              <a:t>NOORIA </a:t>
            </a:r>
            <a:r>
              <a:rPr lang="en-US" sz="2400" dirty="0" smtClean="0"/>
              <a:t>MELAD                </a:t>
            </a:r>
            <a:r>
              <a:rPr lang="en-US" sz="2400" dirty="0"/>
              <a:t>190033</a:t>
            </a:r>
            <a:br>
              <a:rPr lang="en-US" sz="2400" dirty="0"/>
            </a:br>
            <a:r>
              <a:rPr lang="en-US" sz="2400" dirty="0"/>
              <a:t>ABDULLAH                   </a:t>
            </a:r>
            <a:r>
              <a:rPr lang="en-US" sz="2400" dirty="0" smtClean="0"/>
              <a:t>     190176</a:t>
            </a:r>
            <a:endParaRPr lang="en-US" sz="2400" dirty="0"/>
          </a:p>
        </p:txBody>
      </p:sp>
    </p:spTree>
    <p:extLst>
      <p:ext uri="{BB962C8B-B14F-4D97-AF65-F5344CB8AC3E}">
        <p14:creationId xmlns:p14="http://schemas.microsoft.com/office/powerpoint/2010/main" val="1907438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37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5CF1CD-5ECC-4A83-B8D0-532AB90D8DD0}"/>
              </a:ext>
            </a:extLst>
          </p:cNvPr>
          <p:cNvSpPr>
            <a:spLocks noGrp="1"/>
          </p:cNvSpPr>
          <p:nvPr>
            <p:ph type="title"/>
          </p:nvPr>
        </p:nvSpPr>
        <p:spPr>
          <a:xfrm>
            <a:off x="539262" y="737326"/>
            <a:ext cx="11652738" cy="1188720"/>
          </a:xfrm>
        </p:spPr>
        <p:txBody>
          <a:bodyPr>
            <a:normAutofit/>
          </a:bodyPr>
          <a:lstStyle/>
          <a:p>
            <a:r>
              <a:rPr lang="en-US" sz="3600" b="1" dirty="0"/>
              <a:t>LABOUR:</a:t>
            </a:r>
          </a:p>
        </p:txBody>
      </p:sp>
      <p:sp>
        <p:nvSpPr>
          <p:cNvPr id="3" name="Content Placeholder 2">
            <a:extLst>
              <a:ext uri="{FF2B5EF4-FFF2-40B4-BE49-F238E27FC236}">
                <a16:creationId xmlns="" xmlns:a16="http://schemas.microsoft.com/office/drawing/2014/main" id="{11969269-4021-447B-A2BD-2D86ADCC847F}"/>
              </a:ext>
            </a:extLst>
          </p:cNvPr>
          <p:cNvSpPr>
            <a:spLocks noGrp="1"/>
          </p:cNvSpPr>
          <p:nvPr>
            <p:ph idx="1"/>
          </p:nvPr>
        </p:nvSpPr>
        <p:spPr>
          <a:xfrm>
            <a:off x="581192" y="1890876"/>
            <a:ext cx="11029615" cy="3634486"/>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Labor is one of the element of cost.</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It is involved in primary cost as well as conversion. Without this no production will be possible. Labors can be permeant as well as hired on daily basis. The labor which is permanent will have fixed salary will be called as </a:t>
            </a:r>
            <a:r>
              <a:rPr lang="en-US" sz="2000" b="1" dirty="0">
                <a:solidFill>
                  <a:schemeClr val="tx1"/>
                </a:solidFill>
                <a:latin typeface="Times New Roman" panose="02020603050405020304" pitchFamily="18" charset="0"/>
                <a:cs typeface="Times New Roman" panose="02020603050405020304" pitchFamily="18" charset="0"/>
              </a:rPr>
              <a:t>Indirect labor </a:t>
            </a:r>
            <a:r>
              <a:rPr lang="en-US" sz="2000" dirty="0">
                <a:solidFill>
                  <a:schemeClr val="tx1"/>
                </a:solidFill>
                <a:latin typeface="Times New Roman" panose="02020603050405020304" pitchFamily="18" charset="0"/>
                <a:cs typeface="Times New Roman" panose="02020603050405020304" pitchFamily="18" charset="0"/>
              </a:rPr>
              <a:t>like supervisors or coordinators, their salaries will be treated as </a:t>
            </a:r>
            <a:r>
              <a:rPr lang="en-US" sz="2000" b="1" dirty="0">
                <a:solidFill>
                  <a:schemeClr val="tx1"/>
                </a:solidFill>
                <a:latin typeface="Times New Roman" panose="02020603050405020304" pitchFamily="18" charset="0"/>
                <a:cs typeface="Times New Roman" panose="02020603050405020304" pitchFamily="18" charset="0"/>
              </a:rPr>
              <a:t>FOH.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The labor which is hired on daily basis is directly involved with the production and called as </a:t>
            </a:r>
            <a:r>
              <a:rPr lang="en-US" sz="2000" b="1" dirty="0">
                <a:solidFill>
                  <a:schemeClr val="tx1"/>
                </a:solidFill>
                <a:latin typeface="Times New Roman" panose="02020603050405020304" pitchFamily="18" charset="0"/>
                <a:cs typeface="Times New Roman" panose="02020603050405020304" pitchFamily="18" charset="0"/>
              </a:rPr>
              <a:t>Direct labor </a:t>
            </a:r>
            <a:r>
              <a:rPr lang="en-US" sz="2000" dirty="0">
                <a:solidFill>
                  <a:schemeClr val="tx1"/>
                </a:solidFill>
                <a:latin typeface="Times New Roman" panose="02020603050405020304" pitchFamily="18" charset="0"/>
                <a:cs typeface="Times New Roman" panose="02020603050405020304" pitchFamily="18" charset="0"/>
              </a:rPr>
              <a:t>and their salaries will be treated as </a:t>
            </a:r>
            <a:r>
              <a:rPr lang="en-US" sz="2000" b="1" dirty="0">
                <a:solidFill>
                  <a:schemeClr val="tx1"/>
                </a:solidFill>
                <a:latin typeface="Times New Roman" panose="02020603050405020304" pitchFamily="18" charset="0"/>
                <a:cs typeface="Times New Roman" panose="02020603050405020304" pitchFamily="18" charset="0"/>
              </a:rPr>
              <a:t>WIP ( work in progress)</a:t>
            </a:r>
          </a:p>
        </p:txBody>
      </p:sp>
    </p:spTree>
    <p:extLst>
      <p:ext uri="{BB962C8B-B14F-4D97-AF65-F5344CB8AC3E}">
        <p14:creationId xmlns:p14="http://schemas.microsoft.com/office/powerpoint/2010/main" val="2579948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028624-86D4-4630-8731-49CF18D34739}"/>
              </a:ext>
            </a:extLst>
          </p:cNvPr>
          <p:cNvSpPr>
            <a:spLocks noGrp="1"/>
          </p:cNvSpPr>
          <p:nvPr>
            <p:ph type="title"/>
          </p:nvPr>
        </p:nvSpPr>
        <p:spPr/>
        <p:txBody>
          <a:bodyPr>
            <a:normAutofit/>
          </a:bodyPr>
          <a:lstStyle/>
          <a:p>
            <a:r>
              <a:rPr lang="en-US" sz="3600" b="1" dirty="0"/>
              <a:t>Methods of calculating wages:</a:t>
            </a:r>
          </a:p>
        </p:txBody>
      </p:sp>
      <p:sp>
        <p:nvSpPr>
          <p:cNvPr id="3" name="Content Placeholder 2">
            <a:extLst>
              <a:ext uri="{FF2B5EF4-FFF2-40B4-BE49-F238E27FC236}">
                <a16:creationId xmlns="" xmlns:a16="http://schemas.microsoft.com/office/drawing/2014/main" id="{78678E6D-A1D0-4603-8DBF-30F71853DA4A}"/>
              </a:ext>
            </a:extLst>
          </p:cNvPr>
          <p:cNvSpPr>
            <a:spLocks noGrp="1"/>
          </p:cNvSpPr>
          <p:nvPr>
            <p:ph idx="1"/>
          </p:nvPr>
        </p:nvSpPr>
        <p:spPr/>
        <p:txBody>
          <a:bodyPr>
            <a:normAutofit/>
          </a:bodyPr>
          <a:lstStyle/>
          <a:p>
            <a:pPr marL="0" indent="0">
              <a:buNone/>
            </a:pPr>
            <a:r>
              <a:rPr lang="en-US" sz="2000" dirty="0"/>
              <a:t>For making the labor efficient we have focus on wages of labor. There are few methods through which we can calculate the wages</a:t>
            </a:r>
            <a:r>
              <a:rPr lang="en-US" sz="2000" dirty="0" smtClean="0"/>
              <a:t>.</a:t>
            </a:r>
          </a:p>
          <a:p>
            <a:pPr marL="0" indent="0">
              <a:buNone/>
            </a:pPr>
            <a:endParaRPr lang="en-US" sz="2000" dirty="0"/>
          </a:p>
          <a:p>
            <a:r>
              <a:rPr lang="en-US" sz="2000" dirty="0"/>
              <a:t>Hourly calculation</a:t>
            </a:r>
          </a:p>
          <a:p>
            <a:r>
              <a:rPr lang="en-US" sz="2000" dirty="0"/>
              <a:t>Piece rate</a:t>
            </a:r>
          </a:p>
          <a:p>
            <a:r>
              <a:rPr lang="en-US" sz="2000" dirty="0"/>
              <a:t>Modified wage plan</a:t>
            </a:r>
          </a:p>
        </p:txBody>
      </p:sp>
    </p:spTree>
    <p:extLst>
      <p:ext uri="{BB962C8B-B14F-4D97-AF65-F5344CB8AC3E}">
        <p14:creationId xmlns:p14="http://schemas.microsoft.com/office/powerpoint/2010/main" val="778056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236F0D-D1C7-4218-B9F0-4948D6DCC594}"/>
              </a:ext>
            </a:extLst>
          </p:cNvPr>
          <p:cNvSpPr>
            <a:spLocks noGrp="1"/>
          </p:cNvSpPr>
          <p:nvPr>
            <p:ph type="title"/>
          </p:nvPr>
        </p:nvSpPr>
        <p:spPr>
          <a:xfrm>
            <a:off x="581192" y="702156"/>
            <a:ext cx="11029616" cy="1068029"/>
          </a:xfrm>
        </p:spPr>
        <p:txBody>
          <a:bodyPr>
            <a:normAutofit/>
          </a:bodyPr>
          <a:lstStyle/>
          <a:p>
            <a:r>
              <a:rPr lang="en-US" sz="3600" b="1" dirty="0"/>
              <a:t>Hourly </a:t>
            </a:r>
            <a:r>
              <a:rPr lang="en-US" sz="3600" b="1" dirty="0" smtClean="0"/>
              <a:t>calculation:</a:t>
            </a:r>
            <a:endParaRPr lang="en-US" sz="3600" b="1" dirty="0"/>
          </a:p>
        </p:txBody>
      </p:sp>
      <p:sp>
        <p:nvSpPr>
          <p:cNvPr id="3" name="Content Placeholder 2">
            <a:extLst>
              <a:ext uri="{FF2B5EF4-FFF2-40B4-BE49-F238E27FC236}">
                <a16:creationId xmlns="" xmlns:a16="http://schemas.microsoft.com/office/drawing/2014/main" id="{8669B5C1-8382-4528-8860-9F4C4387D521}"/>
              </a:ext>
            </a:extLst>
          </p:cNvPr>
          <p:cNvSpPr>
            <a:spLocks noGrp="1"/>
          </p:cNvSpPr>
          <p:nvPr>
            <p:ph idx="1"/>
          </p:nvPr>
        </p:nvSpPr>
        <p:spPr>
          <a:xfrm>
            <a:off x="581192" y="1898073"/>
            <a:ext cx="11029615" cy="4362049"/>
          </a:xfrm>
        </p:spPr>
        <p:txBody>
          <a:bodyPr>
            <a:noAutofit/>
          </a:bodyPr>
          <a:lstStyle/>
          <a:p>
            <a:pPr marL="0" indent="0">
              <a:buNone/>
            </a:pPr>
            <a:r>
              <a:rPr lang="en-US" sz="2000" dirty="0"/>
              <a:t>In this method labor Is paid according to </a:t>
            </a:r>
            <a:r>
              <a:rPr lang="en-US" sz="2000" dirty="0" smtClean="0"/>
              <a:t>working </a:t>
            </a:r>
            <a:r>
              <a:rPr lang="en-US" sz="2000" dirty="0"/>
              <a:t>hours. </a:t>
            </a:r>
          </a:p>
          <a:p>
            <a:pPr marL="0" indent="0">
              <a:buNone/>
            </a:pPr>
            <a:r>
              <a:rPr lang="en-US" sz="2000" dirty="0"/>
              <a:t>To understand this concept we will solve a question here:</a:t>
            </a:r>
          </a:p>
          <a:p>
            <a:pPr marL="0" indent="0">
              <a:buNone/>
            </a:pPr>
            <a:r>
              <a:rPr lang="en-US" sz="2000" dirty="0"/>
              <a:t>Let's suppose : </a:t>
            </a:r>
            <a:r>
              <a:rPr lang="en-US" sz="2000" dirty="0" smtClean="0"/>
              <a:t>RS 200 </a:t>
            </a:r>
            <a:r>
              <a:rPr lang="en-US" sz="2000" dirty="0"/>
              <a:t>for 1 hour and labor works for </a:t>
            </a:r>
            <a:r>
              <a:rPr lang="en-US" sz="2000" dirty="0"/>
              <a:t>5</a:t>
            </a:r>
            <a:r>
              <a:rPr lang="en-US" sz="2000" dirty="0" smtClean="0"/>
              <a:t> </a:t>
            </a:r>
            <a:r>
              <a:rPr lang="en-US" sz="2000" dirty="0"/>
              <a:t>hours a day</a:t>
            </a:r>
          </a:p>
          <a:p>
            <a:pPr marL="0" indent="0">
              <a:buNone/>
            </a:pPr>
            <a:r>
              <a:rPr lang="en-US" sz="2000" dirty="0"/>
              <a:t>For calculating rate:     Hours x Rs = Rate</a:t>
            </a:r>
          </a:p>
          <a:p>
            <a:pPr marL="0" indent="0">
              <a:buNone/>
            </a:pPr>
            <a:r>
              <a:rPr lang="en-US" sz="2000" dirty="0"/>
              <a:t>				   </a:t>
            </a:r>
            <a:r>
              <a:rPr lang="en-US" sz="2000" dirty="0" smtClean="0"/>
              <a:t>5 </a:t>
            </a:r>
            <a:r>
              <a:rPr lang="en-US" sz="2000" dirty="0"/>
              <a:t>hours x </a:t>
            </a:r>
            <a:r>
              <a:rPr lang="en-US" sz="2000" dirty="0" smtClean="0"/>
              <a:t>R</a:t>
            </a:r>
            <a:r>
              <a:rPr lang="en-US" sz="2000" dirty="0"/>
              <a:t>S</a:t>
            </a:r>
            <a:r>
              <a:rPr lang="en-US" sz="2000" dirty="0" smtClean="0"/>
              <a:t> 200</a:t>
            </a:r>
            <a:endParaRPr lang="en-US" sz="2000" dirty="0"/>
          </a:p>
          <a:p>
            <a:pPr marL="0" indent="0">
              <a:buNone/>
            </a:pPr>
            <a:r>
              <a:rPr lang="en-US" sz="2000" dirty="0"/>
              <a:t>				   = </a:t>
            </a:r>
            <a:r>
              <a:rPr lang="en-US" sz="2000" dirty="0" smtClean="0"/>
              <a:t>RS 1000 per </a:t>
            </a:r>
            <a:r>
              <a:rPr lang="en-US" sz="2000" dirty="0"/>
              <a:t>day </a:t>
            </a:r>
          </a:p>
          <a:p>
            <a:pPr marL="0" indent="0">
              <a:buNone/>
            </a:pPr>
            <a:r>
              <a:rPr lang="en-US" sz="2000" dirty="0"/>
              <a:t>For week: 			   Rs x days = Rate</a:t>
            </a:r>
          </a:p>
          <a:p>
            <a:pPr marL="0" indent="0">
              <a:buNone/>
            </a:pPr>
            <a:r>
              <a:rPr lang="en-US" sz="2000" dirty="0"/>
              <a:t>				   </a:t>
            </a:r>
            <a:r>
              <a:rPr lang="en-US" sz="2000" dirty="0" smtClean="0"/>
              <a:t>RS 1000 </a:t>
            </a:r>
            <a:r>
              <a:rPr lang="en-US" sz="2000" dirty="0"/>
              <a:t>x 5 days </a:t>
            </a:r>
          </a:p>
          <a:p>
            <a:pPr marL="0" indent="0">
              <a:buNone/>
            </a:pPr>
            <a:r>
              <a:rPr lang="en-US" sz="2000" dirty="0"/>
              <a:t>				   = </a:t>
            </a:r>
            <a:r>
              <a:rPr lang="en-US" sz="2000" dirty="0" smtClean="0"/>
              <a:t>RS 5,000 </a:t>
            </a:r>
            <a:r>
              <a:rPr lang="en-US" sz="2000" dirty="0"/>
              <a:t>per week </a:t>
            </a:r>
          </a:p>
        </p:txBody>
      </p:sp>
    </p:spTree>
    <p:extLst>
      <p:ext uri="{BB962C8B-B14F-4D97-AF65-F5344CB8AC3E}">
        <p14:creationId xmlns:p14="http://schemas.microsoft.com/office/powerpoint/2010/main" val="1556329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DFE16F-7909-4D56-B355-CF1B2E917DDF}"/>
              </a:ext>
            </a:extLst>
          </p:cNvPr>
          <p:cNvSpPr>
            <a:spLocks noGrp="1"/>
          </p:cNvSpPr>
          <p:nvPr>
            <p:ph type="title"/>
          </p:nvPr>
        </p:nvSpPr>
        <p:spPr/>
        <p:txBody>
          <a:bodyPr>
            <a:normAutofit/>
          </a:bodyPr>
          <a:lstStyle/>
          <a:p>
            <a:r>
              <a:rPr lang="en-US" sz="3600" b="1" dirty="0"/>
              <a:t>Piece rate:</a:t>
            </a:r>
          </a:p>
        </p:txBody>
      </p:sp>
      <p:sp>
        <p:nvSpPr>
          <p:cNvPr id="3" name="Content Placeholder 2">
            <a:extLst>
              <a:ext uri="{FF2B5EF4-FFF2-40B4-BE49-F238E27FC236}">
                <a16:creationId xmlns="" xmlns:a16="http://schemas.microsoft.com/office/drawing/2014/main" id="{0C417A8A-22BB-445A-8B9E-B943CB8A9982}"/>
              </a:ext>
            </a:extLst>
          </p:cNvPr>
          <p:cNvSpPr>
            <a:spLocks noGrp="1"/>
          </p:cNvSpPr>
          <p:nvPr>
            <p:ph idx="1"/>
          </p:nvPr>
        </p:nvSpPr>
        <p:spPr>
          <a:xfrm>
            <a:off x="581192" y="2286000"/>
            <a:ext cx="11029615" cy="4185137"/>
          </a:xfrm>
        </p:spPr>
        <p:txBody>
          <a:bodyPr>
            <a:normAutofit/>
          </a:bodyPr>
          <a:lstStyle/>
          <a:p>
            <a:pPr marL="0" indent="0">
              <a:buNone/>
            </a:pPr>
            <a:r>
              <a:rPr lang="en-US" sz="2000" dirty="0"/>
              <a:t>In this method labor is paid according to the number of pieces manufactured. This method is usually used when there is variation in the efficiency of labor.</a:t>
            </a:r>
          </a:p>
          <a:p>
            <a:pPr marL="0" indent="0">
              <a:buNone/>
            </a:pPr>
            <a:r>
              <a:rPr lang="en-US" sz="2000" dirty="0"/>
              <a:t>To understand this concept we will see an example:</a:t>
            </a:r>
          </a:p>
          <a:p>
            <a:pPr marL="0" indent="0">
              <a:buNone/>
            </a:pPr>
            <a:r>
              <a:rPr lang="en-US" sz="2000" dirty="0"/>
              <a:t>Let’s suppose: Rs 2 is paid per piece and labor has manufactured </a:t>
            </a:r>
            <a:r>
              <a:rPr lang="en-US" sz="2000" dirty="0" smtClean="0"/>
              <a:t>600 </a:t>
            </a:r>
            <a:r>
              <a:rPr lang="en-US" sz="2000" dirty="0"/>
              <a:t>pieces in a day. </a:t>
            </a:r>
          </a:p>
          <a:p>
            <a:pPr marL="0" indent="0">
              <a:buNone/>
            </a:pPr>
            <a:r>
              <a:rPr lang="en-US" sz="2000" dirty="0"/>
              <a:t>For calculating rate: 		Pieces x rate per piece = wage </a:t>
            </a:r>
          </a:p>
          <a:p>
            <a:pPr marL="0" indent="0">
              <a:buNone/>
            </a:pPr>
            <a:r>
              <a:rPr lang="en-US" sz="2000" dirty="0"/>
              <a:t>					</a:t>
            </a:r>
            <a:r>
              <a:rPr lang="en-US" sz="2000" dirty="0" smtClean="0"/>
              <a:t>600 </a:t>
            </a:r>
            <a:r>
              <a:rPr lang="en-US" sz="2000" dirty="0"/>
              <a:t>pieces x Rs 2</a:t>
            </a:r>
          </a:p>
          <a:p>
            <a:pPr marL="0" indent="0">
              <a:buNone/>
            </a:pPr>
            <a:r>
              <a:rPr lang="en-US" sz="2000" dirty="0"/>
              <a:t>					= </a:t>
            </a:r>
            <a:r>
              <a:rPr lang="en-US" sz="2000" dirty="0" smtClean="0"/>
              <a:t>RS 1200 </a:t>
            </a:r>
            <a:r>
              <a:rPr lang="en-US" sz="2000" dirty="0"/>
              <a:t>a day</a:t>
            </a:r>
          </a:p>
        </p:txBody>
      </p:sp>
    </p:spTree>
    <p:extLst>
      <p:ext uri="{BB962C8B-B14F-4D97-AF65-F5344CB8AC3E}">
        <p14:creationId xmlns:p14="http://schemas.microsoft.com/office/powerpoint/2010/main" val="30683260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39E016-5C83-4E64-8B14-E0F2BC0F9D13}"/>
              </a:ext>
            </a:extLst>
          </p:cNvPr>
          <p:cNvSpPr>
            <a:spLocks noGrp="1"/>
          </p:cNvSpPr>
          <p:nvPr>
            <p:ph type="title"/>
          </p:nvPr>
        </p:nvSpPr>
        <p:spPr/>
        <p:txBody>
          <a:bodyPr>
            <a:normAutofit/>
          </a:bodyPr>
          <a:lstStyle/>
          <a:p>
            <a:r>
              <a:rPr lang="en-US" sz="3600" b="1" dirty="0"/>
              <a:t>Modified wage </a:t>
            </a:r>
            <a:r>
              <a:rPr lang="en-US" sz="3600" b="1" dirty="0" smtClean="0"/>
              <a:t>plan:</a:t>
            </a:r>
            <a:endParaRPr lang="en-US" sz="3600" b="1" dirty="0"/>
          </a:p>
        </p:txBody>
      </p:sp>
      <p:sp>
        <p:nvSpPr>
          <p:cNvPr id="3" name="Content Placeholder 2">
            <a:extLst>
              <a:ext uri="{FF2B5EF4-FFF2-40B4-BE49-F238E27FC236}">
                <a16:creationId xmlns="" xmlns:a16="http://schemas.microsoft.com/office/drawing/2014/main" id="{5580FAF7-EA46-4D53-BAB8-6EB975C4B3F7}"/>
              </a:ext>
            </a:extLst>
          </p:cNvPr>
          <p:cNvSpPr>
            <a:spLocks noGrp="1"/>
          </p:cNvSpPr>
          <p:nvPr>
            <p:ph idx="1"/>
          </p:nvPr>
        </p:nvSpPr>
        <p:spPr>
          <a:xfrm>
            <a:off x="581192" y="1890876"/>
            <a:ext cx="11029615" cy="3466570"/>
          </a:xfrm>
        </p:spPr>
        <p:txBody>
          <a:bodyPr/>
          <a:lstStyle/>
          <a:p>
            <a:pPr marL="0" indent="0">
              <a:buNone/>
            </a:pPr>
            <a:r>
              <a:rPr lang="en-US" sz="2000" dirty="0"/>
              <a:t>ILO (International Labor organization) says that </a:t>
            </a:r>
            <a:r>
              <a:rPr lang="en-US" sz="2000" b="1" dirty="0"/>
              <a:t>standard salary ( minimum wage rate)</a:t>
            </a:r>
            <a:r>
              <a:rPr lang="en-US" sz="2000" dirty="0"/>
              <a:t> must paid to employees and if paid below the standard rate, it is violation of human rights.</a:t>
            </a:r>
          </a:p>
          <a:p>
            <a:pPr marL="0" indent="0">
              <a:buNone/>
            </a:pPr>
            <a:r>
              <a:rPr lang="en-US" sz="2000" dirty="0"/>
              <a:t>This method is use when wages goes down to standard salary. It is the mixture of hour rate and piece rate. </a:t>
            </a:r>
          </a:p>
          <a:p>
            <a:pPr marL="0" indent="0">
              <a:buNone/>
            </a:pPr>
            <a:endParaRPr lang="en-US" dirty="0"/>
          </a:p>
        </p:txBody>
      </p:sp>
    </p:spTree>
    <p:extLst>
      <p:ext uri="{BB962C8B-B14F-4D97-AF65-F5344CB8AC3E}">
        <p14:creationId xmlns:p14="http://schemas.microsoft.com/office/powerpoint/2010/main" val="1906700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58154"/>
          </a:xfrm>
        </p:spPr>
        <p:txBody>
          <a:bodyPr/>
          <a:lstStyle/>
          <a:p>
            <a:r>
              <a:rPr lang="en-US" b="1" dirty="0" smtClean="0"/>
              <a:t>EXAMPLE:</a:t>
            </a:r>
            <a:endParaRPr lang="en-US" b="1" dirty="0"/>
          </a:p>
        </p:txBody>
      </p:sp>
      <p:sp>
        <p:nvSpPr>
          <p:cNvPr id="3" name="Content Placeholder 2"/>
          <p:cNvSpPr>
            <a:spLocks noGrp="1"/>
          </p:cNvSpPr>
          <p:nvPr>
            <p:ph idx="1"/>
          </p:nvPr>
        </p:nvSpPr>
        <p:spPr>
          <a:xfrm>
            <a:off x="581192" y="1637731"/>
            <a:ext cx="11029615" cy="4337619"/>
          </a:xfrm>
        </p:spPr>
        <p:txBody>
          <a:bodyPr/>
          <a:lstStyle/>
          <a:p>
            <a:r>
              <a:rPr lang="en-US" sz="2000" dirty="0" smtClean="0"/>
              <a:t>David Bell earns </a:t>
            </a:r>
            <a:r>
              <a:rPr lang="en-US" sz="2000" b="1" dirty="0" smtClean="0"/>
              <a:t>$20 </a:t>
            </a:r>
            <a:r>
              <a:rPr lang="en-US" sz="2000" dirty="0" smtClean="0"/>
              <a:t>per hour for up to </a:t>
            </a:r>
            <a:r>
              <a:rPr lang="en-US" sz="2000" b="1" dirty="0" smtClean="0"/>
              <a:t>400 </a:t>
            </a:r>
            <a:r>
              <a:rPr lang="en-US" sz="2000" dirty="0" smtClean="0"/>
              <a:t>units of production per day . If she produces more than 400 units per day , he will receive an additional piece rate of </a:t>
            </a:r>
            <a:r>
              <a:rPr lang="en-US" sz="2000" b="1" dirty="0" smtClean="0"/>
              <a:t>$0.03 </a:t>
            </a:r>
            <a:r>
              <a:rPr lang="en-US" sz="2000" dirty="0" smtClean="0"/>
              <a:t>per unit . Assume that his hours worked and pieces finished for the week just ended as follow.</a:t>
            </a:r>
          </a:p>
          <a:p>
            <a:endParaRPr lang="en-US" dirty="0"/>
          </a:p>
          <a:p>
            <a:endParaRPr lang="en-US" dirty="0" smtClean="0"/>
          </a:p>
          <a:p>
            <a:endParaRPr lang="en-US" dirty="0" smtClean="0"/>
          </a:p>
          <a:p>
            <a:endParaRPr lang="en-US" dirty="0" smtClean="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05111279"/>
              </p:ext>
            </p:extLst>
          </p:nvPr>
        </p:nvGraphicFramePr>
        <p:xfrm>
          <a:off x="353327" y="3471157"/>
          <a:ext cx="11697646" cy="2883343"/>
        </p:xfrm>
        <a:graphic>
          <a:graphicData uri="http://schemas.openxmlformats.org/drawingml/2006/table">
            <a:tbl>
              <a:tblPr firstRow="1" bandRow="1">
                <a:tableStyleId>{5C22544A-7EE6-4342-B048-85BDC9FD1C3A}</a:tableStyleId>
              </a:tblPr>
              <a:tblGrid>
                <a:gridCol w="1721134"/>
                <a:gridCol w="1282888"/>
                <a:gridCol w="1282890"/>
                <a:gridCol w="2006221"/>
                <a:gridCol w="2033516"/>
                <a:gridCol w="1692323"/>
                <a:gridCol w="1678674"/>
              </a:tblGrid>
              <a:tr h="370840">
                <a:tc>
                  <a:txBody>
                    <a:bodyPr/>
                    <a:lstStyle/>
                    <a:p>
                      <a:r>
                        <a:rPr lang="en-US" b="1" dirty="0" smtClean="0">
                          <a:effectLst>
                            <a:outerShdw blurRad="38100" dist="38100" dir="2700000" algn="tl">
                              <a:srgbClr val="000000">
                                <a:alpha val="43137"/>
                              </a:srgbClr>
                            </a:outerShdw>
                          </a:effectLst>
                        </a:rPr>
                        <a:t>DAY </a:t>
                      </a:r>
                      <a:endParaRPr lang="en-US" b="1" dirty="0">
                        <a:effectLst>
                          <a:outerShdw blurRad="38100" dist="38100" dir="2700000" algn="tl">
                            <a:srgbClr val="000000">
                              <a:alpha val="43137"/>
                            </a:srgbClr>
                          </a:outerShdw>
                        </a:effectLst>
                      </a:endParaRPr>
                    </a:p>
                  </a:txBody>
                  <a:tcPr/>
                </a:tc>
                <a:tc>
                  <a:txBody>
                    <a:bodyPr/>
                    <a:lstStyle/>
                    <a:p>
                      <a:r>
                        <a:rPr lang="en-US" b="1" dirty="0" smtClean="0">
                          <a:effectLst>
                            <a:outerShdw blurRad="38100" dist="38100" dir="2700000" algn="tl">
                              <a:srgbClr val="000000">
                                <a:alpha val="43137"/>
                              </a:srgbClr>
                            </a:outerShdw>
                          </a:effectLst>
                        </a:rPr>
                        <a:t>HOURS WORKED</a:t>
                      </a:r>
                      <a:endParaRPr lang="en-US" b="1" dirty="0">
                        <a:effectLst>
                          <a:outerShdw blurRad="38100" dist="38100" dir="2700000" algn="tl">
                            <a:srgbClr val="000000">
                              <a:alpha val="43137"/>
                            </a:srgbClr>
                          </a:outerShdw>
                        </a:effectLst>
                      </a:endParaRPr>
                    </a:p>
                  </a:txBody>
                  <a:tcPr/>
                </a:tc>
                <a:tc>
                  <a:txBody>
                    <a:bodyPr/>
                    <a:lstStyle/>
                    <a:p>
                      <a:r>
                        <a:rPr lang="en-US" b="1" dirty="0" smtClean="0">
                          <a:effectLst>
                            <a:outerShdw blurRad="38100" dist="38100" dir="2700000" algn="tl">
                              <a:srgbClr val="000000">
                                <a:alpha val="43137"/>
                              </a:srgbClr>
                            </a:outerShdw>
                          </a:effectLst>
                        </a:rPr>
                        <a:t>PIECES FINISHED</a:t>
                      </a:r>
                      <a:endParaRPr lang="en-US" b="1" dirty="0">
                        <a:effectLst>
                          <a:outerShdw blurRad="38100" dist="38100" dir="2700000" algn="tl">
                            <a:srgbClr val="000000">
                              <a:alpha val="43137"/>
                            </a:srgbClr>
                          </a:outerShdw>
                        </a:effectLst>
                      </a:endParaRPr>
                    </a:p>
                  </a:txBody>
                  <a:tcPr/>
                </a:tc>
                <a:tc>
                  <a:txBody>
                    <a:bodyPr/>
                    <a:lstStyle/>
                    <a:p>
                      <a:r>
                        <a:rPr lang="en-US" b="1" dirty="0" smtClean="0">
                          <a:effectLst>
                            <a:outerShdw blurRad="38100" dist="38100" dir="2700000" algn="tl">
                              <a:srgbClr val="000000">
                                <a:alpha val="43137"/>
                              </a:srgbClr>
                            </a:outerShdw>
                          </a:effectLst>
                        </a:rPr>
                        <a:t>HOURLY RATE ($20)</a:t>
                      </a:r>
                      <a:endParaRPr lang="en-US" b="1" dirty="0">
                        <a:effectLst>
                          <a:outerShdw blurRad="38100" dist="38100" dir="2700000" algn="tl">
                            <a:srgbClr val="000000">
                              <a:alpha val="43137"/>
                            </a:srgbClr>
                          </a:outerShdw>
                        </a:effectLst>
                      </a:endParaRPr>
                    </a:p>
                  </a:txBody>
                  <a:tcPr/>
                </a:tc>
                <a:tc>
                  <a:txBody>
                    <a:bodyPr/>
                    <a:lstStyle/>
                    <a:p>
                      <a:r>
                        <a:rPr lang="en-US" b="1" dirty="0" smtClean="0">
                          <a:effectLst>
                            <a:outerShdw blurRad="38100" dist="38100" dir="2700000" algn="tl">
                              <a:srgbClr val="000000">
                                <a:alpha val="43137"/>
                              </a:srgbClr>
                            </a:outerShdw>
                          </a:effectLst>
                        </a:rPr>
                        <a:t>PIECE RATE</a:t>
                      </a:r>
                    </a:p>
                    <a:p>
                      <a:pPr algn="ctr"/>
                      <a:r>
                        <a:rPr lang="en-US" b="1" dirty="0" smtClean="0">
                          <a:effectLst>
                            <a:outerShdw blurRad="38100" dist="38100" dir="2700000" algn="tl">
                              <a:srgbClr val="000000">
                                <a:alpha val="43137"/>
                              </a:srgbClr>
                            </a:outerShdw>
                          </a:effectLst>
                        </a:rPr>
                        <a:t>($0.30)</a:t>
                      </a:r>
                      <a:endParaRPr lang="en-US" b="1" dirty="0">
                        <a:effectLst>
                          <a:outerShdw blurRad="38100" dist="38100" dir="2700000" algn="tl">
                            <a:srgbClr val="000000">
                              <a:alpha val="43137"/>
                            </a:srgbClr>
                          </a:outerShdw>
                        </a:effectLst>
                      </a:endParaRPr>
                    </a:p>
                  </a:txBody>
                  <a:tcPr/>
                </a:tc>
                <a:tc>
                  <a:txBody>
                    <a:bodyPr/>
                    <a:lstStyle/>
                    <a:p>
                      <a:r>
                        <a:rPr lang="en-US" b="1" dirty="0" smtClean="0">
                          <a:effectLst>
                            <a:outerShdw blurRad="38100" dist="38100" dir="2700000" algn="tl">
                              <a:srgbClr val="000000">
                                <a:alpha val="43137"/>
                              </a:srgbClr>
                            </a:outerShdw>
                          </a:effectLst>
                        </a:rPr>
                        <a:t>MAKEUP GUARANTEE</a:t>
                      </a:r>
                      <a:endParaRPr lang="en-US" b="1" dirty="0">
                        <a:effectLst>
                          <a:outerShdw blurRad="38100" dist="38100" dir="2700000" algn="tl">
                            <a:srgbClr val="000000">
                              <a:alpha val="43137"/>
                            </a:srgbClr>
                          </a:outerShdw>
                        </a:effectLst>
                      </a:endParaRPr>
                    </a:p>
                  </a:txBody>
                  <a:tcPr/>
                </a:tc>
                <a:tc>
                  <a:txBody>
                    <a:bodyPr/>
                    <a:lstStyle/>
                    <a:p>
                      <a:r>
                        <a:rPr lang="en-US" b="1" dirty="0" smtClean="0">
                          <a:effectLst>
                            <a:outerShdw blurRad="38100" dist="38100" dir="2700000" algn="tl">
                              <a:srgbClr val="000000">
                                <a:alpha val="43137"/>
                              </a:srgbClr>
                            </a:outerShdw>
                          </a:effectLst>
                        </a:rPr>
                        <a:t>TOTAL EARNING</a:t>
                      </a:r>
                      <a:endParaRPr lang="en-US" b="1" dirty="0">
                        <a:effectLst>
                          <a:outerShdw blurRad="38100" dist="38100" dir="2700000" algn="tl">
                            <a:srgbClr val="000000">
                              <a:alpha val="43137"/>
                            </a:srgbClr>
                          </a:outerShdw>
                        </a:effectLst>
                      </a:endParaRPr>
                    </a:p>
                  </a:txBody>
                  <a:tcPr/>
                </a:tc>
              </a:tr>
              <a:tr h="370840">
                <a:tc>
                  <a:txBody>
                    <a:bodyPr/>
                    <a:lstStyle/>
                    <a:p>
                      <a:r>
                        <a:rPr lang="en-US" b="1" dirty="0" smtClean="0">
                          <a:effectLst/>
                        </a:rPr>
                        <a:t>MONDAY </a:t>
                      </a:r>
                      <a:endParaRPr lang="en-US" b="1" dirty="0">
                        <a:effectLst/>
                      </a:endParaRPr>
                    </a:p>
                  </a:txBody>
                  <a:tcPr/>
                </a:tc>
                <a:tc>
                  <a:txBody>
                    <a:bodyPr/>
                    <a:lstStyle/>
                    <a:p>
                      <a:pPr algn="ctr"/>
                      <a:r>
                        <a:rPr lang="en-US" b="1" dirty="0" smtClean="0"/>
                        <a:t>6</a:t>
                      </a:r>
                      <a:endParaRPr lang="en-US" b="1" dirty="0"/>
                    </a:p>
                  </a:txBody>
                  <a:tcPr/>
                </a:tc>
                <a:tc>
                  <a:txBody>
                    <a:bodyPr/>
                    <a:lstStyle/>
                    <a:p>
                      <a:pPr algn="ctr"/>
                      <a:r>
                        <a:rPr lang="en-US" b="1" dirty="0" smtClean="0"/>
                        <a:t>400</a:t>
                      </a:r>
                      <a:endParaRPr lang="en-US" b="1" dirty="0"/>
                    </a:p>
                  </a:txBody>
                  <a:tcPr/>
                </a:tc>
                <a:tc>
                  <a:txBody>
                    <a:bodyPr/>
                    <a:lstStyle/>
                    <a:p>
                      <a:pPr algn="ctr"/>
                      <a:r>
                        <a:rPr lang="en-US" dirty="0" smtClean="0"/>
                        <a:t>120</a:t>
                      </a:r>
                      <a:endParaRPr lang="en-US" dirty="0"/>
                    </a:p>
                  </a:txBody>
                  <a:tcPr/>
                </a:tc>
                <a:tc>
                  <a:txBody>
                    <a:bodyPr/>
                    <a:lstStyle/>
                    <a:p>
                      <a:pPr algn="ctr"/>
                      <a:r>
                        <a:rPr lang="en-US" dirty="0" smtClean="0"/>
                        <a:t>120</a:t>
                      </a:r>
                      <a:endParaRPr lang="en-US" dirty="0"/>
                    </a:p>
                  </a:txBody>
                  <a:tcPr/>
                </a:tc>
                <a:tc>
                  <a:txBody>
                    <a:bodyPr/>
                    <a:lstStyle/>
                    <a:p>
                      <a:pPr algn="ctr"/>
                      <a:r>
                        <a:rPr lang="en-US" dirty="0" smtClean="0"/>
                        <a:t>-</a:t>
                      </a:r>
                      <a:endParaRPr lang="en-US" dirty="0"/>
                    </a:p>
                  </a:txBody>
                  <a:tcPr/>
                </a:tc>
                <a:tc>
                  <a:txBody>
                    <a:bodyPr/>
                    <a:lstStyle/>
                    <a:p>
                      <a:pPr algn="ctr"/>
                      <a:r>
                        <a:rPr lang="en-US" dirty="0" smtClean="0"/>
                        <a:t>120</a:t>
                      </a:r>
                      <a:endParaRPr lang="en-US" dirty="0"/>
                    </a:p>
                  </a:txBody>
                  <a:tcPr/>
                </a:tc>
              </a:tr>
              <a:tr h="370840">
                <a:tc>
                  <a:txBody>
                    <a:bodyPr/>
                    <a:lstStyle/>
                    <a:p>
                      <a:r>
                        <a:rPr lang="en-US" b="1" dirty="0" smtClean="0">
                          <a:effectLst/>
                        </a:rPr>
                        <a:t>TUESDAY </a:t>
                      </a:r>
                      <a:endParaRPr lang="en-US" b="1" dirty="0">
                        <a:effectLst/>
                      </a:endParaRPr>
                    </a:p>
                  </a:txBody>
                  <a:tcPr/>
                </a:tc>
                <a:tc>
                  <a:txBody>
                    <a:bodyPr/>
                    <a:lstStyle/>
                    <a:p>
                      <a:pPr algn="ctr"/>
                      <a:r>
                        <a:rPr lang="en-US" b="1" dirty="0" smtClean="0"/>
                        <a:t>6</a:t>
                      </a:r>
                      <a:endParaRPr lang="en-US" b="1" dirty="0"/>
                    </a:p>
                  </a:txBody>
                  <a:tcPr/>
                </a:tc>
                <a:tc>
                  <a:txBody>
                    <a:bodyPr/>
                    <a:lstStyle/>
                    <a:p>
                      <a:pPr algn="ctr"/>
                      <a:r>
                        <a:rPr lang="en-US" b="1" dirty="0" smtClean="0"/>
                        <a:t>380</a:t>
                      </a:r>
                      <a:endParaRPr lang="en-US" b="1" dirty="0"/>
                    </a:p>
                  </a:txBody>
                  <a:tcPr/>
                </a:tc>
                <a:tc>
                  <a:txBody>
                    <a:bodyPr/>
                    <a:lstStyle/>
                    <a:p>
                      <a:pPr algn="ctr"/>
                      <a:r>
                        <a:rPr lang="en-US" dirty="0" smtClean="0"/>
                        <a:t>120</a:t>
                      </a:r>
                      <a:endParaRPr lang="en-US" dirty="0"/>
                    </a:p>
                  </a:txBody>
                  <a:tcPr/>
                </a:tc>
                <a:tc>
                  <a:txBody>
                    <a:bodyPr/>
                    <a:lstStyle/>
                    <a:p>
                      <a:pPr algn="ctr"/>
                      <a:r>
                        <a:rPr lang="en-US" dirty="0" smtClean="0"/>
                        <a:t>114</a:t>
                      </a:r>
                      <a:endParaRPr lang="en-US" dirty="0"/>
                    </a:p>
                  </a:txBody>
                  <a:tcPr/>
                </a:tc>
                <a:tc>
                  <a:txBody>
                    <a:bodyPr/>
                    <a:lstStyle/>
                    <a:p>
                      <a:pPr algn="ctr"/>
                      <a:r>
                        <a:rPr lang="en-US" dirty="0" smtClean="0"/>
                        <a:t>6</a:t>
                      </a:r>
                      <a:endParaRPr lang="en-US" dirty="0"/>
                    </a:p>
                  </a:txBody>
                  <a:tcPr/>
                </a:tc>
                <a:tc>
                  <a:txBody>
                    <a:bodyPr/>
                    <a:lstStyle/>
                    <a:p>
                      <a:pPr algn="ctr"/>
                      <a:r>
                        <a:rPr lang="en-US" dirty="0" smtClean="0"/>
                        <a:t>120</a:t>
                      </a:r>
                      <a:endParaRPr lang="en-US" dirty="0"/>
                    </a:p>
                  </a:txBody>
                  <a:tcPr/>
                </a:tc>
              </a:tr>
              <a:tr h="370840">
                <a:tc>
                  <a:txBody>
                    <a:bodyPr/>
                    <a:lstStyle/>
                    <a:p>
                      <a:r>
                        <a:rPr lang="en-US" b="1" dirty="0" smtClean="0">
                          <a:effectLst/>
                        </a:rPr>
                        <a:t>WEDNESDAY</a:t>
                      </a:r>
                      <a:endParaRPr lang="en-US" b="1" dirty="0">
                        <a:effectLst/>
                      </a:endParaRPr>
                    </a:p>
                  </a:txBody>
                  <a:tcPr/>
                </a:tc>
                <a:tc>
                  <a:txBody>
                    <a:bodyPr/>
                    <a:lstStyle/>
                    <a:p>
                      <a:pPr algn="ctr"/>
                      <a:r>
                        <a:rPr lang="en-US" b="1" dirty="0" smtClean="0"/>
                        <a:t>6</a:t>
                      </a:r>
                      <a:endParaRPr lang="en-US" b="1" dirty="0"/>
                    </a:p>
                  </a:txBody>
                  <a:tcPr/>
                </a:tc>
                <a:tc>
                  <a:txBody>
                    <a:bodyPr/>
                    <a:lstStyle/>
                    <a:p>
                      <a:pPr algn="ctr"/>
                      <a:r>
                        <a:rPr lang="en-US" b="1" dirty="0" smtClean="0"/>
                        <a:t>440</a:t>
                      </a:r>
                      <a:endParaRPr lang="en-US" b="1" dirty="0"/>
                    </a:p>
                  </a:txBody>
                  <a:tcPr/>
                </a:tc>
                <a:tc>
                  <a:txBody>
                    <a:bodyPr/>
                    <a:lstStyle/>
                    <a:p>
                      <a:pPr algn="ctr"/>
                      <a:r>
                        <a:rPr lang="en-US" dirty="0" smtClean="0"/>
                        <a:t>120</a:t>
                      </a:r>
                      <a:endParaRPr lang="en-US" dirty="0"/>
                    </a:p>
                  </a:txBody>
                  <a:tcPr/>
                </a:tc>
                <a:tc>
                  <a:txBody>
                    <a:bodyPr/>
                    <a:lstStyle/>
                    <a:p>
                      <a:pPr algn="ctr"/>
                      <a:r>
                        <a:rPr lang="en-US" dirty="0" smtClean="0"/>
                        <a:t>132</a:t>
                      </a:r>
                      <a:endParaRPr lang="en-US" dirty="0"/>
                    </a:p>
                  </a:txBody>
                  <a:tcPr/>
                </a:tc>
                <a:tc>
                  <a:txBody>
                    <a:bodyPr/>
                    <a:lstStyle/>
                    <a:p>
                      <a:pPr algn="ctr"/>
                      <a:r>
                        <a:rPr lang="en-US" dirty="0" smtClean="0"/>
                        <a:t>-</a:t>
                      </a:r>
                      <a:endParaRPr lang="en-US" dirty="0"/>
                    </a:p>
                  </a:txBody>
                  <a:tcPr/>
                </a:tc>
                <a:tc>
                  <a:txBody>
                    <a:bodyPr/>
                    <a:lstStyle/>
                    <a:p>
                      <a:pPr algn="ctr"/>
                      <a:r>
                        <a:rPr lang="en-US" dirty="0" smtClean="0"/>
                        <a:t>132</a:t>
                      </a:r>
                      <a:endParaRPr lang="en-US" dirty="0"/>
                    </a:p>
                  </a:txBody>
                  <a:tcPr/>
                </a:tc>
              </a:tr>
              <a:tr h="370840">
                <a:tc>
                  <a:txBody>
                    <a:bodyPr/>
                    <a:lstStyle/>
                    <a:p>
                      <a:r>
                        <a:rPr lang="en-US" b="1" dirty="0" smtClean="0">
                          <a:effectLst/>
                        </a:rPr>
                        <a:t>THURSDAY</a:t>
                      </a:r>
                      <a:endParaRPr lang="en-US" b="1" dirty="0">
                        <a:effectLst/>
                      </a:endParaRPr>
                    </a:p>
                  </a:txBody>
                  <a:tcPr/>
                </a:tc>
                <a:tc>
                  <a:txBody>
                    <a:bodyPr/>
                    <a:lstStyle/>
                    <a:p>
                      <a:pPr algn="ctr"/>
                      <a:r>
                        <a:rPr lang="en-US" b="1" dirty="0" smtClean="0"/>
                        <a:t>6</a:t>
                      </a:r>
                      <a:endParaRPr lang="en-US" b="1" dirty="0"/>
                    </a:p>
                  </a:txBody>
                  <a:tcPr/>
                </a:tc>
                <a:tc>
                  <a:txBody>
                    <a:bodyPr/>
                    <a:lstStyle/>
                    <a:p>
                      <a:pPr algn="ctr"/>
                      <a:r>
                        <a:rPr lang="en-US" b="1" dirty="0" smtClean="0"/>
                        <a:t>450</a:t>
                      </a:r>
                      <a:endParaRPr lang="en-US" b="1" dirty="0"/>
                    </a:p>
                  </a:txBody>
                  <a:tcPr/>
                </a:tc>
                <a:tc>
                  <a:txBody>
                    <a:bodyPr/>
                    <a:lstStyle/>
                    <a:p>
                      <a:pPr algn="ctr"/>
                      <a:r>
                        <a:rPr lang="en-US" dirty="0" smtClean="0"/>
                        <a:t>120</a:t>
                      </a:r>
                      <a:endParaRPr lang="en-US" dirty="0"/>
                    </a:p>
                  </a:txBody>
                  <a:tcPr/>
                </a:tc>
                <a:tc>
                  <a:txBody>
                    <a:bodyPr/>
                    <a:lstStyle/>
                    <a:p>
                      <a:pPr algn="ctr"/>
                      <a:r>
                        <a:rPr lang="en-US" dirty="0" smtClean="0"/>
                        <a:t>135</a:t>
                      </a:r>
                      <a:endParaRPr lang="en-US" dirty="0"/>
                    </a:p>
                  </a:txBody>
                  <a:tcPr/>
                </a:tc>
                <a:tc>
                  <a:txBody>
                    <a:bodyPr/>
                    <a:lstStyle/>
                    <a:p>
                      <a:pPr algn="ctr"/>
                      <a:r>
                        <a:rPr lang="en-US" dirty="0" smtClean="0"/>
                        <a:t>-</a:t>
                      </a:r>
                      <a:endParaRPr lang="en-US" dirty="0"/>
                    </a:p>
                  </a:txBody>
                  <a:tcPr/>
                </a:tc>
                <a:tc>
                  <a:txBody>
                    <a:bodyPr/>
                    <a:lstStyle/>
                    <a:p>
                      <a:pPr algn="ctr"/>
                      <a:r>
                        <a:rPr lang="en-US" dirty="0" smtClean="0"/>
                        <a:t>135</a:t>
                      </a:r>
                      <a:endParaRPr lang="en-US" dirty="0"/>
                    </a:p>
                  </a:txBody>
                  <a:tcPr/>
                </a:tc>
              </a:tr>
              <a:tr h="370840">
                <a:tc>
                  <a:txBody>
                    <a:bodyPr/>
                    <a:lstStyle/>
                    <a:p>
                      <a:r>
                        <a:rPr lang="en-US" b="1" dirty="0" smtClean="0">
                          <a:effectLst/>
                        </a:rPr>
                        <a:t>FRIDAY</a:t>
                      </a:r>
                      <a:endParaRPr lang="en-US" b="1" dirty="0">
                        <a:effectLst/>
                      </a:endParaRPr>
                    </a:p>
                  </a:txBody>
                  <a:tcPr/>
                </a:tc>
                <a:tc>
                  <a:txBody>
                    <a:bodyPr/>
                    <a:lstStyle/>
                    <a:p>
                      <a:pPr algn="ctr"/>
                      <a:r>
                        <a:rPr lang="en-US" b="1" dirty="0" smtClean="0"/>
                        <a:t>6</a:t>
                      </a:r>
                      <a:endParaRPr lang="en-US" b="1" dirty="0"/>
                    </a:p>
                  </a:txBody>
                  <a:tcPr/>
                </a:tc>
                <a:tc>
                  <a:txBody>
                    <a:bodyPr/>
                    <a:lstStyle/>
                    <a:p>
                      <a:pPr algn="ctr"/>
                      <a:r>
                        <a:rPr lang="en-US" b="1" dirty="0" smtClean="0"/>
                        <a:t>360</a:t>
                      </a:r>
                      <a:endParaRPr lang="en-US" b="1" dirty="0"/>
                    </a:p>
                  </a:txBody>
                  <a:tcPr/>
                </a:tc>
                <a:tc>
                  <a:txBody>
                    <a:bodyPr/>
                    <a:lstStyle/>
                    <a:p>
                      <a:pPr algn="ctr"/>
                      <a:r>
                        <a:rPr lang="en-US" dirty="0" smtClean="0"/>
                        <a:t>120</a:t>
                      </a:r>
                      <a:endParaRPr lang="en-US" dirty="0"/>
                    </a:p>
                  </a:txBody>
                  <a:tcPr/>
                </a:tc>
                <a:tc>
                  <a:txBody>
                    <a:bodyPr/>
                    <a:lstStyle/>
                    <a:p>
                      <a:pPr algn="ctr"/>
                      <a:r>
                        <a:rPr lang="en-US" dirty="0" smtClean="0"/>
                        <a:t>108</a:t>
                      </a:r>
                      <a:endParaRPr lang="en-US" dirty="0"/>
                    </a:p>
                  </a:txBody>
                  <a:tcPr/>
                </a:tc>
                <a:tc>
                  <a:txBody>
                    <a:bodyPr/>
                    <a:lstStyle/>
                    <a:p>
                      <a:pPr algn="ctr"/>
                      <a:r>
                        <a:rPr lang="en-US" dirty="0" smtClean="0"/>
                        <a:t>12</a:t>
                      </a:r>
                      <a:endParaRPr lang="en-US" dirty="0"/>
                    </a:p>
                  </a:txBody>
                  <a:tcPr/>
                </a:tc>
                <a:tc>
                  <a:txBody>
                    <a:bodyPr/>
                    <a:lstStyle/>
                    <a:p>
                      <a:pPr algn="ctr"/>
                      <a:r>
                        <a:rPr lang="en-US" dirty="0" smtClean="0"/>
                        <a:t>120</a:t>
                      </a:r>
                      <a:endParaRPr lang="en-US" dirty="0"/>
                    </a:p>
                  </a:txBody>
                  <a:tcPr/>
                </a:tc>
              </a:tr>
              <a:tr h="389063">
                <a:tc>
                  <a:txBody>
                    <a:bodyPr/>
                    <a:lstStyle/>
                    <a:p>
                      <a:endParaRPr lang="en-US" b="1" dirty="0">
                        <a:effectLst/>
                      </a:endParaRPr>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b="1" dirty="0" smtClean="0"/>
                        <a:t>TOTAL($18)</a:t>
                      </a:r>
                      <a:endParaRPr lang="en-US" b="1" dirty="0"/>
                    </a:p>
                  </a:txBody>
                  <a:tcPr/>
                </a:tc>
                <a:tc>
                  <a:txBody>
                    <a:bodyPr/>
                    <a:lstStyle/>
                    <a:p>
                      <a:pPr algn="ctr"/>
                      <a:r>
                        <a:rPr lang="en-US" b="1" dirty="0" smtClean="0"/>
                        <a:t>TOTAL($627)</a:t>
                      </a:r>
                      <a:endParaRPr lang="en-US" b="1" dirty="0"/>
                    </a:p>
                  </a:txBody>
                  <a:tcPr/>
                </a:tc>
              </a:tr>
            </a:tbl>
          </a:graphicData>
        </a:graphic>
      </p:graphicFrame>
    </p:spTree>
    <p:extLst>
      <p:ext uri="{BB962C8B-B14F-4D97-AF65-F5344CB8AC3E}">
        <p14:creationId xmlns:p14="http://schemas.microsoft.com/office/powerpoint/2010/main" val="2221241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F3DB5C7-F451-499E-9B6F-A536A2C9A46D}"/>
              </a:ext>
            </a:extLst>
          </p:cNvPr>
          <p:cNvSpPr>
            <a:spLocks noGrp="1"/>
          </p:cNvSpPr>
          <p:nvPr>
            <p:ph idx="1"/>
          </p:nvPr>
        </p:nvSpPr>
        <p:spPr>
          <a:xfrm>
            <a:off x="85344" y="658368"/>
            <a:ext cx="12131040" cy="6199632"/>
          </a:xfrm>
        </p:spPr>
        <p:txBody>
          <a:bodyPr>
            <a:normAutofit fontScale="25000" lnSpcReduction="20000"/>
          </a:bodyPr>
          <a:lstStyle/>
          <a:p>
            <a:pPr marL="0" indent="0">
              <a:buNone/>
            </a:pPr>
            <a:r>
              <a:rPr lang="en-US" sz="8000" b="1" dirty="0"/>
              <a:t>Standard set : </a:t>
            </a:r>
            <a:r>
              <a:rPr lang="en-US" sz="8000" dirty="0"/>
              <a:t>$120 , because by hours and by piece rate we get the same wage.</a:t>
            </a:r>
          </a:p>
          <a:p>
            <a:pPr marL="0" indent="0">
              <a:buNone/>
            </a:pPr>
            <a:r>
              <a:rPr lang="en-US" sz="8000" dirty="0"/>
              <a:t>The makeup guarantee totaled to $</a:t>
            </a:r>
            <a:r>
              <a:rPr lang="en-US" sz="8000" dirty="0" smtClean="0"/>
              <a:t>18 </a:t>
            </a:r>
            <a:r>
              <a:rPr lang="en-US" sz="8000" dirty="0"/>
              <a:t>, which is company is paying from its pocket to fulfill standard when some employee become less efficient due to some reason as per the law of International Labor Organization</a:t>
            </a:r>
            <a:r>
              <a:rPr lang="en-US" sz="8000" dirty="0" smtClean="0"/>
              <a:t>. </a:t>
            </a:r>
            <a:endParaRPr lang="en-US" sz="8000" dirty="0" smtClean="0"/>
          </a:p>
          <a:p>
            <a:pPr marL="0" indent="0">
              <a:buNone/>
            </a:pPr>
            <a:endParaRPr lang="en-US" sz="8000" dirty="0"/>
          </a:p>
          <a:p>
            <a:pPr marL="0" indent="0">
              <a:buNone/>
            </a:pPr>
            <a:r>
              <a:rPr lang="en-US" sz="8000" b="1" dirty="0"/>
              <a:t>RECORDING: </a:t>
            </a:r>
          </a:p>
          <a:p>
            <a:pPr marL="0" indent="0">
              <a:buClr>
                <a:schemeClr val="tx2"/>
              </a:buClr>
              <a:buNone/>
            </a:pPr>
            <a:r>
              <a:rPr lang="en-US" sz="8000" b="1" u="sng" dirty="0" smtClean="0">
                <a:solidFill>
                  <a:schemeClr val="tx2"/>
                </a:solidFill>
              </a:rPr>
              <a:t>1.Recording </a:t>
            </a:r>
            <a:r>
              <a:rPr lang="en-US" sz="8000" b="1" u="sng" dirty="0">
                <a:solidFill>
                  <a:schemeClr val="tx2"/>
                </a:solidFill>
              </a:rPr>
              <a:t>payroll: </a:t>
            </a:r>
            <a:endParaRPr lang="en-US" sz="8000" b="1" u="sng" dirty="0" smtClean="0">
              <a:solidFill>
                <a:schemeClr val="tx2"/>
              </a:solidFill>
            </a:endParaRPr>
          </a:p>
          <a:p>
            <a:pPr marL="0" indent="0">
              <a:buNone/>
            </a:pPr>
            <a:endParaRPr lang="en-US" sz="8000" b="1" u="sng" dirty="0">
              <a:solidFill>
                <a:schemeClr val="tx2"/>
              </a:solidFill>
            </a:endParaRPr>
          </a:p>
          <a:p>
            <a:pPr marL="0" indent="0">
              <a:buNone/>
            </a:pPr>
            <a:r>
              <a:rPr lang="en-US" sz="8000" dirty="0">
                <a:solidFill>
                  <a:schemeClr val="tx2"/>
                </a:solidFill>
              </a:rPr>
              <a:t> 	Payroll 			$</a:t>
            </a:r>
            <a:r>
              <a:rPr lang="en-US" sz="8000" dirty="0" smtClean="0">
                <a:solidFill>
                  <a:schemeClr val="tx2"/>
                </a:solidFill>
              </a:rPr>
              <a:t>627</a:t>
            </a:r>
            <a:endParaRPr lang="en-US" sz="8000" dirty="0">
              <a:solidFill>
                <a:schemeClr val="tx2"/>
              </a:solidFill>
            </a:endParaRPr>
          </a:p>
          <a:p>
            <a:pPr marL="0" indent="0">
              <a:buNone/>
            </a:pPr>
            <a:r>
              <a:rPr lang="en-US" sz="8000" dirty="0">
                <a:solidFill>
                  <a:schemeClr val="tx2"/>
                </a:solidFill>
              </a:rPr>
              <a:t>				Wage Payable 			</a:t>
            </a:r>
            <a:r>
              <a:rPr lang="en-US" sz="8000" dirty="0" smtClean="0">
                <a:solidFill>
                  <a:schemeClr val="tx2"/>
                </a:solidFill>
              </a:rPr>
              <a:t>       </a:t>
            </a:r>
            <a:r>
              <a:rPr lang="en-US" sz="8000" dirty="0" smtClean="0">
                <a:solidFill>
                  <a:schemeClr val="tx2"/>
                </a:solidFill>
              </a:rPr>
              <a:t>$</a:t>
            </a:r>
            <a:r>
              <a:rPr lang="en-US" sz="8000" dirty="0" smtClean="0">
                <a:solidFill>
                  <a:schemeClr val="tx2"/>
                </a:solidFill>
              </a:rPr>
              <a:t>627</a:t>
            </a:r>
            <a:endParaRPr lang="en-US" sz="8000" dirty="0">
              <a:solidFill>
                <a:schemeClr val="tx2"/>
              </a:solidFill>
            </a:endParaRPr>
          </a:p>
          <a:p>
            <a:pPr marL="0" indent="0">
              <a:buNone/>
            </a:pPr>
            <a:r>
              <a:rPr lang="en-US" sz="7200" dirty="0">
                <a:solidFill>
                  <a:schemeClr val="tx2"/>
                </a:solidFill>
              </a:rPr>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24627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ividendVTI">
  <a:themeElements>
    <a:clrScheme name="AnalogousFromRegularSeedRightStep">
      <a:dk1>
        <a:srgbClr val="000000"/>
      </a:dk1>
      <a:lt1>
        <a:srgbClr val="FFFFFF"/>
      </a:lt1>
      <a:dk2>
        <a:srgbClr val="3D2441"/>
      </a:dk2>
      <a:lt2>
        <a:srgbClr val="E8E2E2"/>
      </a:lt2>
      <a:accent1>
        <a:srgbClr val="45AFAD"/>
      </a:accent1>
      <a:accent2>
        <a:srgbClr val="3B82B1"/>
      </a:accent2>
      <a:accent3>
        <a:srgbClr val="4D63C3"/>
      </a:accent3>
      <a:accent4>
        <a:srgbClr val="6249B7"/>
      </a:accent4>
      <a:accent5>
        <a:srgbClr val="994DC3"/>
      </a:accent5>
      <a:accent6>
        <a:srgbClr val="B13BAA"/>
      </a:accent6>
      <a:hlink>
        <a:srgbClr val="C55254"/>
      </a:hlink>
      <a:folHlink>
        <a:srgbClr val="7F7F7F"/>
      </a:folHlink>
    </a:clrScheme>
    <a:fontScheme name="Dividend">
      <a:majorFont>
        <a:latin typeface="Arial Nova Ligh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717</TotalTime>
  <Words>780</Words>
  <Application>Microsoft Office PowerPoint</Application>
  <PresentationFormat>Custom</PresentationFormat>
  <Paragraphs>167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PowerPoint Presentation</vt:lpstr>
      <vt:lpstr>  TOPIC: Wage PLAN  </vt:lpstr>
      <vt:lpstr>LABOUR:</vt:lpstr>
      <vt:lpstr>Methods of calculating wages:</vt:lpstr>
      <vt:lpstr>Hourly calculation:</vt:lpstr>
      <vt:lpstr>Piece rate:</vt:lpstr>
      <vt:lpstr>Modified wage plan:</vt:lpstr>
      <vt:lpstr>EXAMPLE:</vt:lpstr>
      <vt:lpstr>PowerPoint Presentation</vt:lpstr>
      <vt:lpstr>PowerPoint Presentation</vt:lpstr>
      <vt:lpstr>OVERTIME CONCEPTS:</vt:lpstr>
      <vt:lpstr>EXAMPLE: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Wage PLAN  Group members: Neha Malik    190029 NOORIA MELAD  190033 ABDULLAH</dc:title>
  <dc:creator>neha malik</dc:creator>
  <cp:lastModifiedBy>neha malik</cp:lastModifiedBy>
  <cp:revision>39</cp:revision>
  <dcterms:created xsi:type="dcterms:W3CDTF">2020-06-21T19:27:10Z</dcterms:created>
  <dcterms:modified xsi:type="dcterms:W3CDTF">2020-06-23T21:34:00Z</dcterms:modified>
</cp:coreProperties>
</file>