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739" r:id="rId2"/>
  </p:sldMasterIdLst>
  <p:notesMasterIdLst>
    <p:notesMasterId r:id="rId19"/>
  </p:notesMasterIdLst>
  <p:sldIdLst>
    <p:sldId id="274" r:id="rId3"/>
    <p:sldId id="327" r:id="rId4"/>
    <p:sldId id="329" r:id="rId5"/>
    <p:sldId id="330" r:id="rId6"/>
    <p:sldId id="331" r:id="rId7"/>
    <p:sldId id="332" r:id="rId8"/>
    <p:sldId id="333" r:id="rId9"/>
    <p:sldId id="334" r:id="rId10"/>
    <p:sldId id="315" r:id="rId11"/>
    <p:sldId id="336" r:id="rId12"/>
    <p:sldId id="337" r:id="rId13"/>
    <p:sldId id="341" r:id="rId14"/>
    <p:sldId id="339" r:id="rId15"/>
    <p:sldId id="340" r:id="rId16"/>
    <p:sldId id="342" r:id="rId17"/>
    <p:sldId id="335" r:id="rId18"/>
  </p:sldIdLst>
  <p:sldSz cx="12192000" cy="6858000"/>
  <p:notesSz cx="7010400" cy="92964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Franklin Gothic Book" panose="020B0503020102020204" pitchFamily="34" charset="0"/>
      <p:regular r:id="rId25"/>
      <p:italic r:id="rId26"/>
    </p:embeddedFont>
    <p:embeddedFont>
      <p:font typeface="Montserrat" panose="00000500000000000000" pitchFamily="2" charset="-52"/>
      <p:regular r:id="rId27"/>
      <p:bold r:id="rId28"/>
      <p:italic r:id="rId29"/>
      <p:boldItalic r:id="rId30"/>
    </p:embeddedFont>
    <p:embeddedFont>
      <p:font typeface="Raleway" pitchFamily="2" charset="-52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Light" panose="02000000000000000000" pitchFamily="2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52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/1R+VGQj6rR1j+EvdKwKzU9y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A84"/>
    <a:srgbClr val="1F497D"/>
    <a:srgbClr val="D4E1E8"/>
    <a:srgbClr val="EEECE1"/>
    <a:srgbClr val="446FE8"/>
    <a:srgbClr val="A9BDF5"/>
    <a:srgbClr val="87A3F1"/>
    <a:srgbClr val="547BEA"/>
    <a:srgbClr val="1C50E4"/>
    <a:srgbClr val="164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A1F69-63E4-4748-A82F-6462BE253F79}">
  <a:tblStyle styleId="{A5CA1F69-63E4-4748-A82F-6462BE253F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3998F9-9C8F-48FB-A58E-ADEB5E960D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53C36B-DBC5-4B84-8AB3-5A083790369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2" autoAdjust="0"/>
    <p:restoredTop sz="96645" autoAdjust="0"/>
  </p:normalViewPr>
  <p:slideViewPr>
    <p:cSldViewPr snapToGrid="0">
      <p:cViewPr varScale="1">
        <p:scale>
          <a:sx n="86" d="100"/>
          <a:sy n="86" d="100"/>
        </p:scale>
        <p:origin x="701" y="67"/>
      </p:cViewPr>
      <p:guideLst>
        <p:guide orient="horz" pos="216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4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4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7574d5ef3_5_2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574d5ef3_5_5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0944543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9211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05531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2288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1147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172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111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352455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5163674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09283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53596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3755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46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0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5101277" y="-161697"/>
            <a:ext cx="1989439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671127" y="5447783"/>
            <a:ext cx="5264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Студент: </a:t>
            </a:r>
            <a:r>
              <a:rPr lang="ru-RU" sz="2400" dirty="0" err="1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Морокова</a:t>
            </a:r>
            <a:r>
              <a:rPr lang="ru-RU" sz="2400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 Валерия</a:t>
            </a:r>
            <a:br>
              <a:rPr lang="ru-RU" sz="2400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400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Группа: Б9121-09.03.03 </a:t>
            </a:r>
            <a:r>
              <a:rPr lang="ru-RU" sz="2400" dirty="0" err="1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пикд</a:t>
            </a:r>
            <a:endParaRPr lang="ru-RU" sz="2400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71127" y="1087419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сжатия цветков</a:t>
            </a: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916439" y="584167"/>
            <a:ext cx="1458097" cy="137571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342567" y="856527"/>
            <a:ext cx="73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Описание реализации</a:t>
            </a: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10154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560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916439" y="2114431"/>
            <a:ext cx="970911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Написана библиотека </a:t>
            </a:r>
            <a:r>
              <a:rPr lang="ru-RU" sz="2400" b="1" i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blossom.h</a:t>
            </a:r>
            <a:r>
              <a:rPr lang="ru-RU" sz="24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, в которой реализованы следующие функции:</a:t>
            </a:r>
          </a:p>
          <a:p>
            <a:pPr lvl="0"/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1600" b="1" i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print_match</a:t>
            </a:r>
            <a: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- принимает паросочетание и выводит его в консоль</a:t>
            </a:r>
            <a:b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b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1600" b="1" i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get_match</a:t>
            </a:r>
            <a: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- принимает список инцидентности и вектор, куда будет записано паросочетание. Помещает </a:t>
            </a:r>
            <a:r>
              <a:rPr lang="ru-RU" sz="1600" b="1" dirty="0">
                <a:solidFill>
                  <a:srgbClr val="023A84"/>
                </a:solidFill>
                <a:ea typeface="Roboto" pitchFamily="2" charset="0"/>
                <a:sym typeface="Calibri"/>
              </a:rPr>
              <a:t>паросочетание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 переменную </a:t>
            </a:r>
            <a: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a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. Включает в себя функции:</a:t>
            </a:r>
          </a:p>
          <a:p>
            <a:pPr lvl="0"/>
            <a:endParaRPr lang="ru-RU" sz="1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1600" b="1" i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lca</a:t>
            </a:r>
            <a: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 -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находит общего ближайшего предка для вершин цветка</a:t>
            </a:r>
          </a:p>
          <a:p>
            <a:pPr lvl="0"/>
            <a:endParaRPr lang="ru-RU" sz="1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1600" b="1" i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mark</a:t>
            </a:r>
            <a: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\_</a:t>
            </a:r>
            <a:r>
              <a:rPr lang="ru-RU" sz="1600" b="1" i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path</a:t>
            </a:r>
            <a: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 -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помечает чередующийся путь</a:t>
            </a:r>
          </a:p>
          <a:p>
            <a:pPr lvl="0"/>
            <a:endParaRPr lang="ru-RU" sz="1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1600" b="1" i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find_path</a:t>
            </a:r>
            <a:r>
              <a:rPr lang="ru-RU" sz="16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() -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ищет дополняющий путь из каждой вершины. Результат работы - последняя вершина дополняющего пути</a:t>
            </a:r>
          </a:p>
        </p:txBody>
      </p:sp>
    </p:spTree>
    <p:extLst>
      <p:ext uri="{BB962C8B-B14F-4D97-AF65-F5344CB8AC3E}">
        <p14:creationId xmlns:p14="http://schemas.microsoft.com/office/powerpoint/2010/main" val="376817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Тестирование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921801" y="3401234"/>
            <a:ext cx="9695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023A84"/>
              </a:buClr>
              <a:buAutoNum type="arabicParenR"/>
            </a:pP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Уникальность вершин</a:t>
            </a:r>
          </a:p>
          <a:p>
            <a:pPr marL="457200" lvl="0" indent="-457200">
              <a:buClr>
                <a:srgbClr val="023A84"/>
              </a:buClr>
              <a:buAutoNum type="arabicParenR"/>
            </a:pP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Количество ребер </a:t>
            </a:r>
          </a:p>
          <a:p>
            <a:pPr marL="457200" lvl="0" indent="-457200">
              <a:buClr>
                <a:srgbClr val="023A84"/>
              </a:buClr>
              <a:buAutoNum type="arabicParenR"/>
            </a:pP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Подлинность (существование) ребер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Критерии проверки решений:</a:t>
            </a: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687602" y="1434471"/>
            <a:ext cx="11470365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923587" y="2652539"/>
            <a:ext cx="819150" cy="2867025"/>
          </a:xfrm>
          <a:prstGeom prst="chevron">
            <a:avLst/>
          </a:prstGeom>
          <a:solidFill>
            <a:srgbClr val="023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506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6487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1197327" y="594821"/>
            <a:ext cx="1993556" cy="1870789"/>
          </a:xfrm>
          <a:prstGeom prst="ellipse">
            <a:avLst/>
          </a:prstGeom>
          <a:solidFill>
            <a:srgbClr val="D4E1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286615" y="1006996"/>
            <a:ext cx="11330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ru-RU" sz="28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График зависимости памяти и времени от количества вершин</a:t>
            </a: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10154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4E1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490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13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/>
        </p:blipFill>
        <p:spPr>
          <a:xfrm>
            <a:off x="2739657" y="1963306"/>
            <a:ext cx="6712686" cy="40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4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10154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4E1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490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14</a:t>
            </a:r>
          </a:p>
        </p:txBody>
      </p:sp>
      <p:sp>
        <p:nvSpPr>
          <p:cNvPr id="7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1081917" y="594821"/>
            <a:ext cx="1993556" cy="187078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14" y="1963306"/>
            <a:ext cx="6835572" cy="405751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286615" y="1006996"/>
            <a:ext cx="11330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ru-RU" sz="28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График зависимости памяти и времени от количества вершин</a:t>
            </a:r>
          </a:p>
        </p:txBody>
      </p:sp>
    </p:spTree>
    <p:extLst>
      <p:ext uri="{BB962C8B-B14F-4D97-AF65-F5344CB8AC3E}">
        <p14:creationId xmlns:p14="http://schemas.microsoft.com/office/powerpoint/2010/main" val="211183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10154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4E1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523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15</a:t>
            </a:r>
          </a:p>
        </p:txBody>
      </p:sp>
      <p:sp>
        <p:nvSpPr>
          <p:cNvPr id="7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1099672" y="594821"/>
            <a:ext cx="1993556" cy="187078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09" y="1963306"/>
            <a:ext cx="6518781" cy="390992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286615" y="1006996"/>
            <a:ext cx="11330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ru-RU" sz="28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График зависимости памяти и времени от количества вершин</a:t>
            </a:r>
          </a:p>
        </p:txBody>
      </p:sp>
    </p:spTree>
    <p:extLst>
      <p:ext uri="{BB962C8B-B14F-4D97-AF65-F5344CB8AC3E}">
        <p14:creationId xmlns:p14="http://schemas.microsoft.com/office/powerpoint/2010/main" val="347056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Сравнительный анализ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530410" y="2462388"/>
            <a:ext cx="45501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23A84"/>
              </a:buClr>
            </a:pP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Время работы алгоритма и функции примерно одинаково на графах до 100 алгоритм выигрывает по времени выполнения</a:t>
            </a:r>
          </a:p>
          <a:p>
            <a:pPr lvl="0">
              <a:buClr>
                <a:srgbClr val="023A84"/>
              </a:buClr>
            </a:pPr>
            <a:endParaRPr lang="ru-RU" sz="20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>
              <a:buClr>
                <a:srgbClr val="023A84"/>
              </a:buClr>
            </a:pP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При большем количестве вершин на </a:t>
            </a:r>
            <a:r>
              <a:rPr lang="ru-RU" sz="20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полносвязных</a:t>
            </a: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графах функция работает значительно быстрее, чем </a:t>
            </a:r>
            <a:r>
              <a:rPr lang="ru-RU" sz="20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реализованый</a:t>
            </a: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алгоритм.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Критерии проверки решений:</a:t>
            </a:r>
          </a:p>
        </p:txBody>
      </p:sp>
      <p:sp>
        <p:nvSpPr>
          <p:cNvPr id="11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717321" y="2630277"/>
            <a:ext cx="819150" cy="2867025"/>
          </a:xfrm>
          <a:prstGeom prst="chevron">
            <a:avLst/>
          </a:prstGeom>
          <a:solidFill>
            <a:srgbClr val="023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506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16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90" y="2531508"/>
            <a:ext cx="5093589" cy="30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9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Заключение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991916" y="2013283"/>
            <a:ext cx="105600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1. Появление алгоритма «Сжатие цветков» позволило решать новые задачи на графах с нечетными циклами</a:t>
            </a:r>
          </a:p>
          <a:p>
            <a:pPr lvl="0"/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2. Реализация библиотеки позволяет использовать алгоритм в других проектах</a:t>
            </a:r>
          </a:p>
          <a:p>
            <a:pPr lvl="0"/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3. Алгоритм работает корректно и достаточно эффективно.</a:t>
            </a:r>
          </a:p>
          <a:p>
            <a:pPr lvl="0"/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4. Алгоритм работает эффективнее с малым количеством данных, но не сохраняет преимущество при больших объемах данных.</a:t>
            </a: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571214"/>
            <a:ext cx="1219200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506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25061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Историческая справка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962810" y="1947812"/>
            <a:ext cx="63837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разработал Джек </a:t>
            </a:r>
            <a:r>
              <a:rPr lang="ru-RU" sz="16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Эдмондс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в 1961 году и опубликовал в 1965 году.</a:t>
            </a:r>
            <a:b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b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Основная причина важности алгоритма – первое доказательство возможности нахождения наибольшего паросочетания за полиномиальное время. </a:t>
            </a:r>
          </a:p>
        </p:txBody>
      </p:sp>
      <p:pic>
        <p:nvPicPr>
          <p:cNvPr id="1028" name="Picture 4" descr="https://avatars.mds.yandex.net/i?id=7628bbc8b78b524e279488816e36d8cd_l-5483446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243" y="1947812"/>
            <a:ext cx="2939610" cy="39194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214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1165122" y="2589485"/>
            <a:ext cx="1637403" cy="1536569"/>
          </a:xfrm>
          <a:prstGeom prst="ellipse">
            <a:avLst/>
          </a:prstGeom>
          <a:solidFill>
            <a:srgbClr val="5497D4">
              <a:alpha val="490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511351" y="2942268"/>
            <a:ext cx="10560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u="sng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сжатия цветков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</a:t>
            </a:r>
            <a:r>
              <a:rPr lang="ru-RU" sz="24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англ. </a:t>
            </a:r>
            <a:r>
              <a:rPr lang="ru-RU" sz="2400" b="1" i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Blossom</a:t>
            </a:r>
            <a:r>
              <a:rPr lang="ru-RU" sz="2400" b="1" i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</a:t>
            </a:r>
            <a:r>
              <a:rPr lang="ru-RU" sz="2400" b="1" i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algorithm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) — это алгоритм для построения наибольших </a:t>
            </a:r>
            <a:r>
              <a:rPr lang="ru-RU" sz="24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паросочетаний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на графах.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713160" y="1615621"/>
            <a:ext cx="884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Идея алгоритма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7E153D2-2DB5-4A54-BE1B-C2C8933D26C9}"/>
              </a:ext>
            </a:extLst>
          </p:cNvPr>
          <p:cNvGrpSpPr/>
          <p:nvPr/>
        </p:nvGrpSpPr>
        <p:grpSpPr>
          <a:xfrm rot="16200000">
            <a:off x="862938" y="3064098"/>
            <a:ext cx="466151" cy="587340"/>
            <a:chOff x="4107455" y="1921888"/>
            <a:chExt cx="466151" cy="587340"/>
          </a:xfrm>
          <a:solidFill>
            <a:srgbClr val="699BCD"/>
          </a:solidFill>
        </p:grpSpPr>
        <p:sp>
          <p:nvSpPr>
            <p:cNvPr id="12" name="Google Shape;82;p15">
              <a:extLst>
                <a:ext uri="{FF2B5EF4-FFF2-40B4-BE49-F238E27FC236}">
                  <a16:creationId xmlns:a16="http://schemas.microsoft.com/office/drawing/2014/main" id="{EB9885F6-7CCD-45EC-8D53-384083999F4D}"/>
                </a:ext>
              </a:extLst>
            </p:cNvPr>
            <p:cNvSpPr/>
            <p:nvPr/>
          </p:nvSpPr>
          <p:spPr>
            <a:xfrm rot="5407132">
              <a:off x="4243012" y="1786331"/>
              <a:ext cx="195038" cy="46615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;p15">
              <a:extLst>
                <a:ext uri="{FF2B5EF4-FFF2-40B4-BE49-F238E27FC236}">
                  <a16:creationId xmlns:a16="http://schemas.microsoft.com/office/drawing/2014/main" id="{8B65E5A5-A9C3-45C0-B362-F80AEAE4DB45}"/>
                </a:ext>
              </a:extLst>
            </p:cNvPr>
            <p:cNvSpPr/>
            <p:nvPr/>
          </p:nvSpPr>
          <p:spPr>
            <a:xfrm rot="5407132">
              <a:off x="4243012" y="1981369"/>
              <a:ext cx="195038" cy="46615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4;p15">
              <a:extLst>
                <a:ext uri="{FF2B5EF4-FFF2-40B4-BE49-F238E27FC236}">
                  <a16:creationId xmlns:a16="http://schemas.microsoft.com/office/drawing/2014/main" id="{2F06A21B-F2BC-4FA9-B7AB-E5032D78D4ED}"/>
                </a:ext>
              </a:extLst>
            </p:cNvPr>
            <p:cNvSpPr/>
            <p:nvPr/>
          </p:nvSpPr>
          <p:spPr>
            <a:xfrm rot="5407132">
              <a:off x="4243012" y="2178633"/>
              <a:ext cx="195038" cy="46615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687602" y="1458843"/>
            <a:ext cx="1147884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778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536282" y="2569351"/>
            <a:ext cx="896032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Всего n итерации, на каждой выполняется обход в ширину O(m).</a:t>
            </a:r>
            <a:b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Операции сжатия цветков может быть O(n_1).</a:t>
            </a:r>
            <a:b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Сжатие соцветий работает за O(n_2)с</a:t>
            </a:r>
            <a:b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Стоит отметить: n_1 = n_2</a:t>
            </a:r>
            <a:b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br>
              <a:rPr lang="ru-RU" sz="20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Общая асимптотика алгоритма: O(n(m+n²)) = O(n³).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670066"/>
            <a:ext cx="884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Оценка сложности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7E153D2-2DB5-4A54-BE1B-C2C8933D26C9}"/>
              </a:ext>
            </a:extLst>
          </p:cNvPr>
          <p:cNvGrpSpPr/>
          <p:nvPr/>
        </p:nvGrpSpPr>
        <p:grpSpPr>
          <a:xfrm rot="16200000">
            <a:off x="866809" y="2508959"/>
            <a:ext cx="466151" cy="587340"/>
            <a:chOff x="4107455" y="1921888"/>
            <a:chExt cx="466151" cy="587340"/>
          </a:xfrm>
          <a:solidFill>
            <a:srgbClr val="699BCD"/>
          </a:solidFill>
        </p:grpSpPr>
        <p:sp>
          <p:nvSpPr>
            <p:cNvPr id="12" name="Google Shape;82;p15">
              <a:extLst>
                <a:ext uri="{FF2B5EF4-FFF2-40B4-BE49-F238E27FC236}">
                  <a16:creationId xmlns:a16="http://schemas.microsoft.com/office/drawing/2014/main" id="{EB9885F6-7CCD-45EC-8D53-384083999F4D}"/>
                </a:ext>
              </a:extLst>
            </p:cNvPr>
            <p:cNvSpPr/>
            <p:nvPr/>
          </p:nvSpPr>
          <p:spPr>
            <a:xfrm rot="5407132">
              <a:off x="4243012" y="1786331"/>
              <a:ext cx="195038" cy="46615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;p15">
              <a:extLst>
                <a:ext uri="{FF2B5EF4-FFF2-40B4-BE49-F238E27FC236}">
                  <a16:creationId xmlns:a16="http://schemas.microsoft.com/office/drawing/2014/main" id="{8B65E5A5-A9C3-45C0-B362-F80AEAE4DB45}"/>
                </a:ext>
              </a:extLst>
            </p:cNvPr>
            <p:cNvSpPr/>
            <p:nvPr/>
          </p:nvSpPr>
          <p:spPr>
            <a:xfrm rot="5407132">
              <a:off x="4243012" y="1981369"/>
              <a:ext cx="195038" cy="46615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4;p15">
              <a:extLst>
                <a:ext uri="{FF2B5EF4-FFF2-40B4-BE49-F238E27FC236}">
                  <a16:creationId xmlns:a16="http://schemas.microsoft.com/office/drawing/2014/main" id="{2F06A21B-F2BC-4FA9-B7AB-E5032D78D4ED}"/>
                </a:ext>
              </a:extLst>
            </p:cNvPr>
            <p:cNvSpPr/>
            <p:nvPr/>
          </p:nvSpPr>
          <p:spPr>
            <a:xfrm rot="5407132">
              <a:off x="4243012" y="2178633"/>
              <a:ext cx="195038" cy="46615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702929" y="1458324"/>
            <a:ext cx="11489071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5632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907804" y="3094294"/>
            <a:ext cx="97091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Мы сможем найти максимальное паросочитание путем инверсии дополняющего пути.</a:t>
            </a:r>
            <a:b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2400" b="1" u="sng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Дополняющий путь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- чередующаяся цепь, которая начинается и кончается свободными вершинами.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633011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Дополняющий(увеличивающий) путь</a:t>
            </a: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-3" y="1045646"/>
            <a:ext cx="12192001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959097" y="2567886"/>
            <a:ext cx="819150" cy="2867025"/>
          </a:xfrm>
          <a:prstGeom prst="chevron">
            <a:avLst/>
          </a:prstGeom>
          <a:solidFill>
            <a:srgbClr val="023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8" name="Google Shape;619;gb7574d5ef3_0_515">
            <a:extLst>
              <a:ext uri="{FF2B5EF4-FFF2-40B4-BE49-F238E27FC236}">
                <a16:creationId xmlns:a16="http://schemas.microsoft.com/office/drawing/2014/main" id="{E763F21B-9E90-426A-9FC0-F58E141F39DC}"/>
              </a:ext>
            </a:extLst>
          </p:cNvPr>
          <p:cNvCxnSpPr/>
          <p:nvPr/>
        </p:nvCxnSpPr>
        <p:spPr>
          <a:xfrm rot="5400000">
            <a:off x="112739" y="6191562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870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664859" y="3094294"/>
            <a:ext cx="61394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Сжатие всего нечётного цикла в одну псевдо-вершину (соответственно, все рёбра, инцидентные вершинам этого цикла, становятся инцидентными псевдо-вершине).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749746" y="1659849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Сжатие цветка</a:t>
            </a: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024459"/>
            <a:ext cx="1219200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845709" y="2652539"/>
            <a:ext cx="819150" cy="2867025"/>
          </a:xfrm>
          <a:prstGeom prst="chevron">
            <a:avLst/>
          </a:prstGeom>
          <a:solidFill>
            <a:srgbClr val="023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3" name="Google Shape;619;gb7574d5ef3_0_515">
            <a:extLst>
              <a:ext uri="{FF2B5EF4-FFF2-40B4-BE49-F238E27FC236}">
                <a16:creationId xmlns:a16="http://schemas.microsoft.com/office/drawing/2014/main" id="{E763F21B-9E90-426A-9FC0-F58E141F39DC}"/>
              </a:ext>
            </a:extLst>
          </p:cNvPr>
          <p:cNvCxnSpPr/>
          <p:nvPr/>
        </p:nvCxnSpPr>
        <p:spPr>
          <a:xfrm rot="5400000">
            <a:off x="112739" y="6191562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t="910" r="9257" b="-910"/>
          <a:stretch/>
        </p:blipFill>
        <p:spPr>
          <a:xfrm>
            <a:off x="7874144" y="2336837"/>
            <a:ext cx="3999958" cy="335863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288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1085716" y="2975095"/>
            <a:ext cx="1993556" cy="1870789"/>
          </a:xfrm>
          <a:prstGeom prst="ellipse">
            <a:avLst/>
          </a:prstGeom>
          <a:solidFill>
            <a:srgbClr val="0033CC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</a:p>
        </p:txBody>
      </p:sp>
      <p:sp>
        <p:nvSpPr>
          <p:cNvPr id="12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1300426" y="3204519"/>
            <a:ext cx="839249" cy="787566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1EB4197-7888-4B6B-A423-9EFFA379FE9E}"/>
                  </a:ext>
                </a:extLst>
              </p:cNvPr>
              <p:cNvSpPr/>
              <p:nvPr/>
            </p:nvSpPr>
            <p:spPr>
              <a:xfrm>
                <a:off x="1768907" y="3463625"/>
                <a:ext cx="9709116" cy="1201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ru-RU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Пусть граф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𝑮</m:t>
                        </m:r>
                      </m:e>
                    </m:acc>
                  </m:oMath>
                </a14:m>
                <a:r>
                  <a:rPr lang="ru-RU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был получен из графа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23A84"/>
                        </a:solidFill>
                        <a:latin typeface="Cambria Math" panose="02040503050406030204" pitchFamily="18" charset="0"/>
                        <a:sym typeface="Calibri"/>
                      </a:rPr>
                      <m:t>𝑮</m:t>
                    </m:r>
                  </m:oMath>
                </a14:m>
                <a:r>
                  <a:rPr lang="ru-RU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сжатием одного цветка.    Тогда в графе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𝑮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</a:t>
                </a:r>
                <a:r>
                  <a:rPr lang="ru-RU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существует увеличивающая цепь тогда и только тогда, когда существует увеличивающая цепь в</a:t>
                </a:r>
                <a:r>
                  <a:rPr lang="en-US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23A84"/>
                        </a:solidFill>
                        <a:latin typeface="Cambria Math" panose="02040503050406030204" pitchFamily="18" charset="0"/>
                        <a:sym typeface="Calibri"/>
                      </a:rPr>
                      <m:t>𝑮</m:t>
                    </m:r>
                  </m:oMath>
                </a14:m>
                <a:r>
                  <a:rPr lang="ru-RU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1EB4197-7888-4B6B-A423-9EFFA379F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07" y="3463625"/>
                <a:ext cx="9709116" cy="1201867"/>
              </a:xfrm>
              <a:prstGeom prst="rect">
                <a:avLst/>
              </a:prstGeom>
              <a:blipFill>
                <a:blip r:embed="rId2"/>
                <a:stretch>
                  <a:fillRect l="-942" t="-3553" r="-4331" b="-111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Теорема </a:t>
            </a:r>
            <a:r>
              <a:rPr lang="ru-RU" sz="32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Эдмондса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7E153D2-2DB5-4A54-BE1B-C2C8933D26C9}"/>
              </a:ext>
            </a:extLst>
          </p:cNvPr>
          <p:cNvGrpSpPr/>
          <p:nvPr/>
        </p:nvGrpSpPr>
        <p:grpSpPr>
          <a:xfrm rot="16200000">
            <a:off x="970461" y="3403030"/>
            <a:ext cx="466151" cy="587340"/>
            <a:chOff x="4107455" y="1921888"/>
            <a:chExt cx="466151" cy="587340"/>
          </a:xfrm>
          <a:solidFill>
            <a:srgbClr val="1F497D"/>
          </a:solidFill>
        </p:grpSpPr>
        <p:sp>
          <p:nvSpPr>
            <p:cNvPr id="16" name="Google Shape;82;p15">
              <a:extLst>
                <a:ext uri="{FF2B5EF4-FFF2-40B4-BE49-F238E27FC236}">
                  <a16:creationId xmlns:a16="http://schemas.microsoft.com/office/drawing/2014/main" id="{EB9885F6-7CCD-45EC-8D53-384083999F4D}"/>
                </a:ext>
              </a:extLst>
            </p:cNvPr>
            <p:cNvSpPr/>
            <p:nvPr/>
          </p:nvSpPr>
          <p:spPr>
            <a:xfrm rot="5407132">
              <a:off x="4243012" y="1786331"/>
              <a:ext cx="195038" cy="46615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3;p15">
              <a:extLst>
                <a:ext uri="{FF2B5EF4-FFF2-40B4-BE49-F238E27FC236}">
                  <a16:creationId xmlns:a16="http://schemas.microsoft.com/office/drawing/2014/main" id="{8B65E5A5-A9C3-45C0-B362-F80AEAE4DB45}"/>
                </a:ext>
              </a:extLst>
            </p:cNvPr>
            <p:cNvSpPr/>
            <p:nvPr/>
          </p:nvSpPr>
          <p:spPr>
            <a:xfrm rot="5407132">
              <a:off x="4243012" y="1981369"/>
              <a:ext cx="195038" cy="46615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4;p15">
              <a:extLst>
                <a:ext uri="{FF2B5EF4-FFF2-40B4-BE49-F238E27FC236}">
                  <a16:creationId xmlns:a16="http://schemas.microsoft.com/office/drawing/2014/main" id="{2F06A21B-F2BC-4FA9-B7AB-E5032D78D4ED}"/>
                </a:ext>
              </a:extLst>
            </p:cNvPr>
            <p:cNvSpPr/>
            <p:nvPr/>
          </p:nvSpPr>
          <p:spPr>
            <a:xfrm rot="5407132">
              <a:off x="4243012" y="2178633"/>
              <a:ext cx="195038" cy="46615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3965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6;p16">
            <a:extLst>
              <a:ext uri="{FF2B5EF4-FFF2-40B4-BE49-F238E27FC236}">
                <a16:creationId xmlns:a16="http://schemas.microsoft.com/office/drawing/2014/main" id="{7AA952F0-A064-4726-955A-D3337EE6D9C4}"/>
              </a:ext>
            </a:extLst>
          </p:cNvPr>
          <p:cNvSpPr/>
          <p:nvPr/>
        </p:nvSpPr>
        <p:spPr>
          <a:xfrm>
            <a:off x="3039763" y="1677454"/>
            <a:ext cx="1993556" cy="1870789"/>
          </a:xfrm>
          <a:prstGeom prst="ellipse">
            <a:avLst/>
          </a:prstGeom>
          <a:solidFill>
            <a:srgbClr val="BBD6EE">
              <a:alpha val="4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srgbClr val="1F497D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03402" y="1929243"/>
            <a:ext cx="39933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ru-RU" sz="48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Общая</a:t>
            </a:r>
          </a:p>
          <a:p>
            <a:pPr lvl="0" algn="r"/>
            <a:r>
              <a:rPr lang="ru-RU" sz="48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схема</a:t>
            </a:r>
          </a:p>
          <a:p>
            <a:pPr lvl="0" algn="r"/>
            <a:r>
              <a:rPr lang="ru-RU" sz="48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алгоритма</a:t>
            </a: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10154"/>
            <a:ext cx="1219200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83" y="662176"/>
            <a:ext cx="4234249" cy="604251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33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3144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89;p17">
            <a:extLst>
              <a:ext uri="{FF2B5EF4-FFF2-40B4-BE49-F238E27FC236}">
                <a16:creationId xmlns:a16="http://schemas.microsoft.com/office/drawing/2014/main" id="{DBCB4C86-74B2-4404-AB28-075B6BC508AA}"/>
              </a:ext>
            </a:extLst>
          </p:cNvPr>
          <p:cNvSpPr/>
          <p:nvPr/>
        </p:nvSpPr>
        <p:spPr>
          <a:xfrm>
            <a:off x="2072030" y="1754075"/>
            <a:ext cx="2116797" cy="663643"/>
          </a:xfrm>
          <a:prstGeom prst="chevron">
            <a:avLst>
              <a:gd name="adj" fmla="val 50000"/>
            </a:avLst>
          </a:prstGeom>
          <a:solidFill>
            <a:srgbClr val="1C50E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>
                <a:solidFill>
                  <a:schemeClr val="bg1"/>
                </a:solidFill>
              </a:rPr>
              <a:t>Поиск цветков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97" name="Google Shape;190;p17">
            <a:extLst>
              <a:ext uri="{FF2B5EF4-FFF2-40B4-BE49-F238E27FC236}">
                <a16:creationId xmlns:a16="http://schemas.microsoft.com/office/drawing/2014/main" id="{1025D6D4-ECDF-4C88-8170-4452C10A2D19}"/>
              </a:ext>
            </a:extLst>
          </p:cNvPr>
          <p:cNvSpPr/>
          <p:nvPr/>
        </p:nvSpPr>
        <p:spPr>
          <a:xfrm>
            <a:off x="4027876" y="1747262"/>
            <a:ext cx="2100219" cy="663643"/>
          </a:xfrm>
          <a:prstGeom prst="chevron">
            <a:avLst>
              <a:gd name="adj" fmla="val 50000"/>
            </a:avLst>
          </a:prstGeom>
          <a:solidFill>
            <a:srgbClr val="446FE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200" b="1" dirty="0">
                <a:solidFill>
                  <a:schemeClr val="bg1"/>
                </a:solidFill>
              </a:rPr>
              <a:t>Сжатие цветков</a:t>
            </a:r>
          </a:p>
        </p:txBody>
      </p:sp>
      <p:sp>
        <p:nvSpPr>
          <p:cNvPr id="98" name="Google Shape;191;p17">
            <a:extLst>
              <a:ext uri="{FF2B5EF4-FFF2-40B4-BE49-F238E27FC236}">
                <a16:creationId xmlns:a16="http://schemas.microsoft.com/office/drawing/2014/main" id="{56E9A9FC-A831-48E5-B09C-C77026814369}"/>
              </a:ext>
            </a:extLst>
          </p:cNvPr>
          <p:cNvSpPr/>
          <p:nvPr/>
        </p:nvSpPr>
        <p:spPr>
          <a:xfrm>
            <a:off x="5972220" y="1747262"/>
            <a:ext cx="2133532" cy="663643"/>
          </a:xfrm>
          <a:prstGeom prst="chevron">
            <a:avLst>
              <a:gd name="adj" fmla="val 50000"/>
            </a:avLst>
          </a:prstGeom>
          <a:solidFill>
            <a:srgbClr val="547BE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200" b="1" dirty="0">
                <a:solidFill>
                  <a:schemeClr val="bg1"/>
                </a:solidFill>
              </a:rPr>
              <a:t>Нахождение</a:t>
            </a:r>
            <a:br>
              <a:rPr lang="ru-RU" sz="1200" b="1" dirty="0">
                <a:solidFill>
                  <a:schemeClr val="bg1"/>
                </a:solidFill>
              </a:rPr>
            </a:br>
            <a:r>
              <a:rPr lang="ru-RU" sz="1200" b="1" dirty="0">
                <a:solidFill>
                  <a:schemeClr val="bg1"/>
                </a:solidFill>
              </a:rPr>
              <a:t>дополняющего</a:t>
            </a:r>
            <a:br>
              <a:rPr lang="ru-RU" sz="1200" b="1" dirty="0">
                <a:solidFill>
                  <a:schemeClr val="bg1"/>
                </a:solidFill>
              </a:rPr>
            </a:br>
            <a:r>
              <a:rPr lang="ru-RU" sz="1200" b="1" dirty="0">
                <a:solidFill>
                  <a:schemeClr val="bg1"/>
                </a:solidFill>
              </a:rPr>
              <a:t>пути</a:t>
            </a:r>
          </a:p>
        </p:txBody>
      </p:sp>
      <p:sp>
        <p:nvSpPr>
          <p:cNvPr id="99" name="Google Shape;192;p17">
            <a:extLst>
              <a:ext uri="{FF2B5EF4-FFF2-40B4-BE49-F238E27FC236}">
                <a16:creationId xmlns:a16="http://schemas.microsoft.com/office/drawing/2014/main" id="{58D61E29-2B7B-4999-8039-41B7A1245DF9}"/>
              </a:ext>
            </a:extLst>
          </p:cNvPr>
          <p:cNvSpPr/>
          <p:nvPr/>
        </p:nvSpPr>
        <p:spPr>
          <a:xfrm>
            <a:off x="7911488" y="1747262"/>
            <a:ext cx="2321673" cy="663643"/>
          </a:xfrm>
          <a:prstGeom prst="chevron">
            <a:avLst>
              <a:gd name="adj" fmla="val 50000"/>
            </a:avLst>
          </a:prstGeom>
          <a:solidFill>
            <a:srgbClr val="87A3F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>
                <a:solidFill>
                  <a:schemeClr val="bg1"/>
                </a:solidFill>
              </a:rPr>
              <a:t>Восстановление графа</a:t>
            </a:r>
          </a:p>
        </p:txBody>
      </p:sp>
      <p:sp>
        <p:nvSpPr>
          <p:cNvPr id="114" name="Google Shape;184;p17">
            <a:extLst>
              <a:ext uri="{FF2B5EF4-FFF2-40B4-BE49-F238E27FC236}">
                <a16:creationId xmlns:a16="http://schemas.microsoft.com/office/drawing/2014/main" id="{0F8FDDA1-4ACA-48C9-8419-BF35331404AC}"/>
              </a:ext>
            </a:extLst>
          </p:cNvPr>
          <p:cNvSpPr/>
          <p:nvPr/>
        </p:nvSpPr>
        <p:spPr>
          <a:xfrm>
            <a:off x="10050096" y="1754075"/>
            <a:ext cx="2141904" cy="663643"/>
          </a:xfrm>
          <a:custGeom>
            <a:avLst/>
            <a:gdLst>
              <a:gd name="connsiteX0" fmla="*/ 0 w 1545918"/>
              <a:gd name="connsiteY0" fmla="*/ 0 h 410904"/>
              <a:gd name="connsiteX1" fmla="*/ 1340466 w 1545918"/>
              <a:gd name="connsiteY1" fmla="*/ 0 h 410904"/>
              <a:gd name="connsiteX2" fmla="*/ 1545918 w 1545918"/>
              <a:gd name="connsiteY2" fmla="*/ 205452 h 410904"/>
              <a:gd name="connsiteX3" fmla="*/ 1340466 w 1545918"/>
              <a:gd name="connsiteY3" fmla="*/ 410904 h 410904"/>
              <a:gd name="connsiteX4" fmla="*/ 0 w 1545918"/>
              <a:gd name="connsiteY4" fmla="*/ 410904 h 410904"/>
              <a:gd name="connsiteX5" fmla="*/ 205452 w 1545918"/>
              <a:gd name="connsiteY5" fmla="*/ 205452 h 410904"/>
              <a:gd name="connsiteX6" fmla="*/ 0 w 1545918"/>
              <a:gd name="connsiteY6" fmla="*/ 0 h 410904"/>
              <a:gd name="connsiteX0" fmla="*/ 0 w 1340466"/>
              <a:gd name="connsiteY0" fmla="*/ 0 h 410904"/>
              <a:gd name="connsiteX1" fmla="*/ 1340466 w 1340466"/>
              <a:gd name="connsiteY1" fmla="*/ 0 h 410904"/>
              <a:gd name="connsiteX2" fmla="*/ 1146524 w 1340466"/>
              <a:gd name="connsiteY2" fmla="*/ 205452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340466"/>
              <a:gd name="connsiteY0" fmla="*/ 0 h 410904"/>
              <a:gd name="connsiteX1" fmla="*/ 1340466 w 1340466"/>
              <a:gd name="connsiteY1" fmla="*/ 0 h 410904"/>
              <a:gd name="connsiteX2" fmla="*/ 1178274 w 1340466"/>
              <a:gd name="connsiteY2" fmla="*/ 208627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340466"/>
              <a:gd name="connsiteY0" fmla="*/ 0 h 410904"/>
              <a:gd name="connsiteX1" fmla="*/ 1181716 w 1340466"/>
              <a:gd name="connsiteY1" fmla="*/ 3175 h 410904"/>
              <a:gd name="connsiteX2" fmla="*/ 1178274 w 1340466"/>
              <a:gd name="connsiteY2" fmla="*/ 208627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7827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264010"/>
              <a:gd name="connsiteY0" fmla="*/ 0 h 410904"/>
              <a:gd name="connsiteX1" fmla="*/ 1181716 w 1264010"/>
              <a:gd name="connsiteY1" fmla="*/ 3175 h 410904"/>
              <a:gd name="connsiteX2" fmla="*/ 1263999 w 1264010"/>
              <a:gd name="connsiteY2" fmla="*/ 208627 h 410904"/>
              <a:gd name="connsiteX3" fmla="*/ 1184891 w 1264010"/>
              <a:gd name="connsiteY3" fmla="*/ 410904 h 410904"/>
              <a:gd name="connsiteX4" fmla="*/ 0 w 1264010"/>
              <a:gd name="connsiteY4" fmla="*/ 410904 h 410904"/>
              <a:gd name="connsiteX5" fmla="*/ 205452 w 1264010"/>
              <a:gd name="connsiteY5" fmla="*/ 205452 h 410904"/>
              <a:gd name="connsiteX6" fmla="*/ 0 w 1264010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210291"/>
              <a:gd name="connsiteY0" fmla="*/ 0 h 410904"/>
              <a:gd name="connsiteX1" fmla="*/ 1210291 w 1210291"/>
              <a:gd name="connsiteY1" fmla="*/ 3175 h 410904"/>
              <a:gd name="connsiteX2" fmla="*/ 1184624 w 1210291"/>
              <a:gd name="connsiteY2" fmla="*/ 208627 h 410904"/>
              <a:gd name="connsiteX3" fmla="*/ 1184891 w 1210291"/>
              <a:gd name="connsiteY3" fmla="*/ 410904 h 410904"/>
              <a:gd name="connsiteX4" fmla="*/ 0 w 1210291"/>
              <a:gd name="connsiteY4" fmla="*/ 410904 h 410904"/>
              <a:gd name="connsiteX5" fmla="*/ 205452 w 1210291"/>
              <a:gd name="connsiteY5" fmla="*/ 205452 h 410904"/>
              <a:gd name="connsiteX6" fmla="*/ 0 w 1210291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184904"/>
              <a:gd name="connsiteY0" fmla="*/ 0 h 410904"/>
              <a:gd name="connsiteX1" fmla="*/ 1184098 w 1184904"/>
              <a:gd name="connsiteY1" fmla="*/ 793 h 410904"/>
              <a:gd name="connsiteX2" fmla="*/ 1184624 w 1184904"/>
              <a:gd name="connsiteY2" fmla="*/ 208627 h 410904"/>
              <a:gd name="connsiteX3" fmla="*/ 1184891 w 1184904"/>
              <a:gd name="connsiteY3" fmla="*/ 410904 h 410904"/>
              <a:gd name="connsiteX4" fmla="*/ 0 w 1184904"/>
              <a:gd name="connsiteY4" fmla="*/ 410904 h 410904"/>
              <a:gd name="connsiteX5" fmla="*/ 205452 w 1184904"/>
              <a:gd name="connsiteY5" fmla="*/ 205452 h 410904"/>
              <a:gd name="connsiteX6" fmla="*/ 0 w 1184904"/>
              <a:gd name="connsiteY6" fmla="*/ 0 h 41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4904" h="410904">
                <a:moveTo>
                  <a:pt x="0" y="0"/>
                </a:moveTo>
                <a:lnTo>
                  <a:pt x="1184098" y="793"/>
                </a:lnTo>
                <a:cubicBezTo>
                  <a:pt x="1182951" y="69277"/>
                  <a:pt x="1185771" y="140143"/>
                  <a:pt x="1184624" y="208627"/>
                </a:cubicBezTo>
                <a:lnTo>
                  <a:pt x="1184891" y="410904"/>
                </a:lnTo>
                <a:lnTo>
                  <a:pt x="0" y="410904"/>
                </a:lnTo>
                <a:lnTo>
                  <a:pt x="205452" y="205452"/>
                </a:lnTo>
                <a:lnTo>
                  <a:pt x="0" y="0"/>
                </a:lnTo>
                <a:close/>
              </a:path>
            </a:pathLst>
          </a:custGeom>
          <a:solidFill>
            <a:srgbClr val="A9BDF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9388" lvl="0" indent="3175" algn="ctr" defTabSz="982663">
              <a:buSzPts val="1400"/>
              <a:tabLst>
                <a:tab pos="92075" algn="l"/>
              </a:tabLst>
            </a:pPr>
            <a:r>
              <a:rPr lang="ru-RU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Максимальное</a:t>
            </a:r>
            <a:br>
              <a:rPr lang="ru-RU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паросочетание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564022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Пример работы алгоритма</a:t>
            </a:r>
          </a:p>
        </p:txBody>
      </p:sp>
      <p:sp>
        <p:nvSpPr>
          <p:cNvPr id="4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298751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7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3555365" y="3910857"/>
            <a:ext cx="547507" cy="1337657"/>
          </a:xfrm>
          <a:prstGeom prst="chevron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6" t="6998" r="11944" b="10538"/>
          <a:stretch/>
        </p:blipFill>
        <p:spPr>
          <a:xfrm>
            <a:off x="0" y="3411485"/>
            <a:ext cx="3524707" cy="26702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7" t="28721" r="10960" b="21117"/>
          <a:stretch/>
        </p:blipFill>
        <p:spPr>
          <a:xfrm>
            <a:off x="4078158" y="3791603"/>
            <a:ext cx="3491345" cy="1920241"/>
          </a:xfrm>
          <a:prstGeom prst="rect">
            <a:avLst/>
          </a:prstGeom>
        </p:spPr>
      </p:pic>
      <p:sp>
        <p:nvSpPr>
          <p:cNvPr id="50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7719409" y="3910856"/>
            <a:ext cx="547507" cy="1337657"/>
          </a:xfrm>
          <a:prstGeom prst="chevron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6" t="8302" r="13875" b="12937"/>
          <a:stretch/>
        </p:blipFill>
        <p:spPr>
          <a:xfrm>
            <a:off x="8492633" y="3531558"/>
            <a:ext cx="3484438" cy="2651760"/>
          </a:xfrm>
          <a:prstGeom prst="rect">
            <a:avLst/>
          </a:prstGeom>
        </p:spPr>
      </p:pic>
      <p:sp>
        <p:nvSpPr>
          <p:cNvPr id="18" name="Google Shape;189;p17">
            <a:extLst>
              <a:ext uri="{FF2B5EF4-FFF2-40B4-BE49-F238E27FC236}">
                <a16:creationId xmlns:a16="http://schemas.microsoft.com/office/drawing/2014/main" id="{DBCB4C86-74B2-4404-AB28-075B6BC508AA}"/>
              </a:ext>
            </a:extLst>
          </p:cNvPr>
          <p:cNvSpPr/>
          <p:nvPr/>
        </p:nvSpPr>
        <p:spPr>
          <a:xfrm>
            <a:off x="89547" y="1754075"/>
            <a:ext cx="2154936" cy="663643"/>
          </a:xfrm>
          <a:prstGeom prst="chevron">
            <a:avLst>
              <a:gd name="adj" fmla="val 50000"/>
            </a:avLst>
          </a:prstGeom>
          <a:solidFill>
            <a:srgbClr val="1640B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>
                <a:solidFill>
                  <a:schemeClr val="bg1"/>
                </a:solidFill>
              </a:rPr>
              <a:t>Произвольный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>
                <a:solidFill>
                  <a:schemeClr val="bg1"/>
                </a:solidFill>
              </a:rPr>
              <a:t>граф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0975" y="6366139"/>
            <a:ext cx="506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42112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Уголки">
  <a:themeElements>
    <a:clrScheme name="Другая 2">
      <a:dk1>
        <a:sysClr val="windowText" lastClr="000000"/>
      </a:dk1>
      <a:lt1>
        <a:sysClr val="window" lastClr="FFFFFF"/>
      </a:lt1>
      <a:dk2>
        <a:srgbClr val="023A8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497</Words>
  <Application>Microsoft Office PowerPoint</Application>
  <PresentationFormat>Широкоэкранный</PresentationFormat>
  <Paragraphs>80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Calibri</vt:lpstr>
      <vt:lpstr>Roboto Light</vt:lpstr>
      <vt:lpstr>Roboto</vt:lpstr>
      <vt:lpstr>Montserrat</vt:lpstr>
      <vt:lpstr>Raleway</vt:lpstr>
      <vt:lpstr>Franklin Gothic Book</vt:lpstr>
      <vt:lpstr>Arial</vt:lpstr>
      <vt:lpstr>Cambria Math</vt:lpstr>
      <vt:lpstr>1_Office Theme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Valeriia Morokova</cp:lastModifiedBy>
  <cp:revision>272</cp:revision>
  <dcterms:modified xsi:type="dcterms:W3CDTF">2023-05-02T15:14:30Z</dcterms:modified>
</cp:coreProperties>
</file>