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3: Deep &amp; Wide Nets, RNNs, Kernels &amp; Regressions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Results, Methods, and Lessons Learned</a:t>
            </a:r>
          </a:p>
          <a:p>
            <a:r>
              <a:t>Add all group member names here</a:t>
            </a:r>
          </a:p>
          <a:p>
            <a:r>
              <a:t>Date: 2025-09-18</a:t>
            </a:r>
          </a:p>
          <a:p>
            <a:r>
              <a:t>GitHub: add link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RNN Extension (Section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Sliding windows (lookback=24 → horizon=1); train GRU (or LSTM) regressor.</a:t>
            </a:r>
          </a:p>
          <a:p>
            <a:pPr/>
            <a:r>
              <a:t>Track best val MSE, epoch/time-to-best; compare vs MLPs &amp; kernels.</a:t>
            </a:r>
          </a:p>
          <a:p>
            <a:pPr/>
            <a:r>
              <a:t>No leakage: time-based split; scaler fit on train only.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 Plot — RNN Loss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loss curve figure from Section 5.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Transfer (Section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Freeze penultimate layer of best MLP; extract representations Z.</a:t>
            </a:r>
          </a:p>
          <a:p>
            <a:pPr/>
            <a:r>
              <a:t>Fit OLS/Ridge/KRR on Z; compare with direct regressions and MLP.</a:t>
            </a:r>
          </a:p>
          <a:p>
            <a:pPr/>
            <a:r>
              <a:t>Summarize improvements or regressions; discuss what Z captured.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Results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Show table (lowest MSE at top): results/final_performance_summary.csv</a:t>
            </a:r>
          </a:p>
          <a:p>
            <a:pPr/>
            <a:r>
              <a:t>Error distributions: residual histograms (baseline, MLP, RNN).</a:t>
            </a:r>
          </a:p>
          <a:p>
            <a:pPr/>
            <a:r>
              <a:t>Top 3 lessons about data, features, and model bias/variance.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Hardest Bugs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 section: include 2–3 sentence reflections.</a:t>
            </a:r>
          </a:p>
          <a:p>
            <a:pPr/>
            <a:r>
              <a:t>Paste key error messages or training pathologies (plots) that were instructive.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Limitations, Robustness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 representativeness (temporal coverage, spatial bias, missingness).</a:t>
            </a:r>
          </a:p>
          <a:p>
            <a:pPr/>
            <a:r>
              <a:t>Model stability and generalization beyond the chosen windows.</a:t>
            </a:r>
          </a:p>
          <a:p>
            <a:pPr/>
            <a:r>
              <a:t>Responsible communication of uncertainty.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Reproducibility &amp;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Notebook: notebooks/AIM460_Project3_All_Up_To_Section7.ipynb</a:t>
            </a:r>
          </a:p>
          <a:p>
            <a:pPr/>
            <a:r>
              <a:t>Slides: slides/AIM460_Project3_Slides_Outline.pptx (export to PDF)</a:t>
            </a:r>
          </a:p>
          <a:p>
            <a:pPr/>
            <a:r>
              <a:t>Data: data/*.csv (raw + cleaned); Scripts: scripts/*.py</a:t>
            </a:r>
          </a:p>
          <a:p>
            <a:pPr/>
            <a:r>
              <a:t>Team names on first slide + README.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— Section 1–2 (Data, Cleaning, FE)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Hardest bug/training issue:</a:t>
            </a:r>
          </a:p>
          <a:p>
            <a:pPr lvl="1"/>
            <a:r>
              <a:t>The OpenAQ endpoint kept returning 400 with an invalid variable list. Switching to Open‑Meteo with the correct variable names (pm2_5, pm10, nitrogen_dioxide, ozone) fixed it, and aligning arrays to hourly.time prevented shape mismatches. IQR‑clipping target and predictors removed extreme spikes that broke early fits.</a:t>
            </a:r>
          </a:p>
          <a:p>
            <a:pPr/>
            <a:r>
              <a:t>New insight:</a:t>
            </a:r>
          </a:p>
          <a:p>
            <a:pPr lvl="1"/>
            <a:r>
              <a:t>Simple domain features—diurnal sin/cos cycles, lagged PM2.5, and PM2.5/PM10 ratio—mattered more than extra raw variables. Light robust outlier handling stabilized both linear and non‑linear models far more than expected.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— Section 3 (Baselines &amp; Kernels)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Hardest bug/training issue:</a:t>
            </a:r>
          </a:p>
          <a:p>
            <a:pPr lvl="1"/>
            <a:r>
              <a:t>Kernel methods were hypersensitive to scaling; forgetting to standardize wrecked RBF behavior, and LASSO/ElasticNet needed higher max_iter to converge. Gamma/degree sweeps caused large MSE/runtime swings, so I logged every grid point.</a:t>
            </a:r>
          </a:p>
          <a:p>
            <a:pPr/>
            <a:r>
              <a:t>New insight:</a:t>
            </a:r>
          </a:p>
          <a:p>
            <a:pPr lvl="1"/>
            <a:r>
              <a:t>The optimal regularization α shifts with scaling and time‑aware splits; time splits preferred higher α than random. RBF with moderate gamma consistently beat higher‑degree polynomials; beyond degree=3 variance and runtime rose with little gain.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— Section 4 (Feedforward NNs)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Hardest bug/training issue:</a:t>
            </a:r>
          </a:p>
          <a:p>
            <a:pPr lvl="1"/>
            <a:r>
              <a:t>BatchNorm+Dropout ordering with small batches caused oscillating val loss; placing BN before activation and using batch≥64 stabilized training. Swish in enhanced runs reduced dead units and improved convergence consistency.</a:t>
            </a:r>
          </a:p>
          <a:p>
            <a:pPr/>
            <a:r>
              <a:t>New insight:</a:t>
            </a:r>
          </a:p>
          <a:p>
            <a:pPr lvl="1"/>
            <a:r>
              <a:t>On tabular data, a wide single‑layer MLP rivaled deep stacks once features were engineered. Swish delivered modest, repeatable MSE gains over ReLU via smoother gradients near zero.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Two original datasets (&lt;5k rows each): NYC 311 (classification), Open-Meteo PM2.5 (regression).</a:t>
            </a:r>
          </a:p>
          <a:p>
            <a:pPr/>
            <a:r>
              <a:t>Compare classical regressors, kernel methods, feedforward NNs, and an RNN extension.</a:t>
            </a:r>
          </a:p>
          <a:p>
            <a:pPr/>
            <a:r>
              <a:t>Report final performance, error analysis, and insights.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— Section 5 (RNN Extension)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Hardest bug/training issue:</a:t>
            </a:r>
          </a:p>
          <a:p>
            <a:pPr lvl="1"/>
            <a:r>
              <a:t>The first windowing pass let sequences cross the train/val boundary, leaking future context; indexing by target timestamp fixed it. Also resolved a shape error by ensuring inputs were [batch, seq_len, feat].</a:t>
            </a:r>
          </a:p>
          <a:p>
            <a:pPr/>
            <a:r>
              <a:t>New insight:</a:t>
            </a:r>
          </a:p>
          <a:p>
            <a:pPr lvl="1"/>
            <a:r>
              <a:t>A small GRU captured short‑term persistence (1–24h) and diurnal cycles, matching the best MLP’s MSE in fewer epochs to best. Per‑epoch cost was higher, so wall‑clock wins depended on MLP tuning.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Reflections — Section 6 (Feature Transfer)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Hardest bug/training issue:</a:t>
            </a:r>
          </a:p>
          <a:p>
            <a:pPr lvl="1"/>
            <a:r>
              <a:t>Forgot to set the model to .eval() while extracting features, so BatchNorm used batch stats and made embeddings nondeterministic; setting eval and freezing parameters fixed it. Also ensured penultimate‑only extraction and 2D reshape for scikit‑learn.</a:t>
            </a:r>
          </a:p>
          <a:p>
            <a:pPr/>
            <a:r>
              <a:t>New insight:</a:t>
            </a:r>
          </a:p>
          <a:p>
            <a:pPr lvl="1"/>
            <a:r>
              <a:t>Linear and kernel models trained on learned embeddings nearly matched the end‑to‑end MLP, implying the penultimate layer linearized key interactions. The NN effectively acted as a feature map that simple models could exploit.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A — NYC 311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Recent sample via Socrata API; key columns: agency, complaint_type, borough, lat/lon, timestamps.</a:t>
            </a:r>
          </a:p>
          <a:p>
            <a:pPr/>
            <a:r>
              <a:t>Cleaning: datetime parsing, duration in hours, impute (median/mode), IQR-clip numerics.</a:t>
            </a:r>
          </a:p>
          <a:p>
            <a:pPr/>
            <a:r>
              <a:t>Engineered: is_weekend, is_rush_hour, hour_sin/cos, descriptor_len, dist_km_cityhall, geo_cell.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B — Open-Meteo (LA, hourly)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Variables: pm2_5, pm10, nitrogen_dioxide, ozone; features: hour, dow.</a:t>
            </a:r>
          </a:p>
          <a:p>
            <a:pPr/>
            <a:r>
              <a:t>Engineered: pm_frac_fine, no2_o3_ratio, hour_sin/cos, lags (1/3/24), rolling means (3/12/24).</a:t>
            </a:r>
          </a:p>
          <a:p>
            <a:pPr/>
            <a:r>
              <a:t>Time-based split: earliest 80% train → latest 20% validation.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Impute numeric (median) &amp; categorical (most frequent).</a:t>
            </a:r>
          </a:p>
          <a:p>
            <a:pPr/>
            <a:r>
              <a:t>IQR-clip to reduce outliers’ leverage (response_hours, pm2_5, and predictors).</a:t>
            </a:r>
          </a:p>
          <a:p>
            <a:pPr/>
            <a:r>
              <a:t>Standardize numeric features; one-hot encode categoricals for NYC 311.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Baselines &amp; Kernels (Section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OLS, Ridge, LASSO, Elastic Net.</a:t>
            </a:r>
          </a:p>
          <a:p>
            <a:pPr/>
            <a:r>
              <a:t>Kernel Ridge: RBF + Polynomial; manual grid over alpha, gamma, degree.</a:t>
            </a:r>
          </a:p>
          <a:p>
            <a:pPr/>
            <a:r>
              <a:t>Log training time &amp; validation MSE for every config; save CSV.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 Plot — Kernel Grids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figures: </a:t>
            </a:r>
            <a:br/>
            <a:r>
              <a:t>- KRR (RBF): MSE vs gamma (per alpha)</a:t>
            </a:r>
            <a:br/>
            <a:r>
              <a:t>- KRR (Poly): MSE vs degree (per gamma)</a:t>
            </a:r>
            <a:br/>
            <a:br/>
            <a:r>
              <a:t>Path: results/section3_baselines_kernel_results.csv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Feedforward NNs (Section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Architectures: Shallow (1 layer), Deep (≥4 layers), Wide (1 big layer).</a:t>
            </a:r>
          </a:p>
          <a:p>
            <a:pPr/>
            <a:r>
              <a:t>Baseline: ReLU, no BN/Dropout; Enhanced: BatchNorm + Dropout + Swish.</a:t>
            </a:r>
          </a:p>
          <a:p>
            <a:pPr/>
            <a:r>
              <a:t>Plot training/validation curves; log final MSE &amp; train 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 Plots — MLP Loss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6 figures: Shallow/Deep/Wide × (Baseline vs Enhanced)</a:t>
            </a:r>
            <a:br/>
            <a:r>
              <a:t>Path: results/section4_nn_results.csv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